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6858000" cx="9144000"/>
  <p:notesSz cx="6858000" cy="9144000"/>
  <p:embeddedFontLst>
    <p:embeddedFont>
      <p:font typeface="Caveat"/>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veat-regular.fntdata"/><Relationship Id="rId8" Type="http://schemas.openxmlformats.org/officeDocument/2006/relationships/font" Target="fonts/Cave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#02</a:t>
            </a:r>
            <a:endParaRPr b="1" sz="1600"/>
          </a:p>
          <a:p>
            <a:pPr indent="0" lvl="0" marL="0" rtl="0" algn="l">
              <a:spcBef>
                <a:spcPts val="0"/>
              </a:spcBef>
              <a:spcAft>
                <a:spcPts val="0"/>
              </a:spcAft>
              <a:buNone/>
            </a:pPr>
            <a:r>
              <a:rPr b="1" lang="en" sz="1600"/>
              <a:t>Identifying the target</a:t>
            </a:r>
            <a:endParaRPr b="1" sz="1600"/>
          </a:p>
        </p:txBody>
      </p:sp>
      <p:sp>
        <p:nvSpPr>
          <p:cNvPr id="55" name="Google Shape;55;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57" name="Google Shape;57;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58" name="Google Shape;58;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cxnSp>
        <p:nvCxnSpPr>
          <p:cNvPr id="59" name="Google Shape;59;p13"/>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60" name="Google Shape;60;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61" name="Google Shape;61;p13"/>
          <p:cNvSpPr txBox="1"/>
          <p:nvPr/>
        </p:nvSpPr>
        <p:spPr>
          <a:xfrm>
            <a:off x="1207175" y="1378825"/>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Headquarters / Corporate / Support functions</a:t>
            </a:r>
            <a:endParaRPr sz="1200"/>
          </a:p>
        </p:txBody>
      </p:sp>
      <p:pic>
        <p:nvPicPr>
          <p:cNvPr descr="office.png" id="62" name="Google Shape;62;p13"/>
          <p:cNvPicPr preferRelativeResize="0"/>
          <p:nvPr/>
        </p:nvPicPr>
        <p:blipFill>
          <a:blip r:embed="rId4">
            <a:alphaModFix/>
          </a:blip>
          <a:stretch>
            <a:fillRect/>
          </a:stretch>
        </p:blipFill>
        <p:spPr>
          <a:xfrm>
            <a:off x="1787925" y="723253"/>
            <a:ext cx="533400" cy="533400"/>
          </a:xfrm>
          <a:prstGeom prst="rect">
            <a:avLst/>
          </a:prstGeom>
          <a:noFill/>
          <a:ln>
            <a:noFill/>
          </a:ln>
        </p:spPr>
      </p:pic>
      <p:pic>
        <p:nvPicPr>
          <p:cNvPr descr="factory.png" id="63" name="Google Shape;63;p13"/>
          <p:cNvPicPr preferRelativeResize="0"/>
          <p:nvPr/>
        </p:nvPicPr>
        <p:blipFill>
          <a:blip r:embed="rId5">
            <a:alphaModFix/>
          </a:blip>
          <a:stretch>
            <a:fillRect/>
          </a:stretch>
        </p:blipFill>
        <p:spPr>
          <a:xfrm>
            <a:off x="1701075" y="2288638"/>
            <a:ext cx="707100" cy="707100"/>
          </a:xfrm>
          <a:prstGeom prst="rect">
            <a:avLst/>
          </a:prstGeom>
          <a:noFill/>
          <a:ln>
            <a:noFill/>
          </a:ln>
        </p:spPr>
      </p:pic>
      <p:sp>
        <p:nvSpPr>
          <p:cNvPr id="64" name="Google Shape;64;p13"/>
          <p:cNvSpPr txBox="1"/>
          <p:nvPr/>
        </p:nvSpPr>
        <p:spPr>
          <a:xfrm>
            <a:off x="1068825" y="29699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Production</a:t>
            </a:r>
            <a:endParaRPr sz="1200"/>
          </a:p>
        </p:txBody>
      </p:sp>
      <p:pic>
        <p:nvPicPr>
          <p:cNvPr id="65" name="Google Shape;65;p13"/>
          <p:cNvPicPr preferRelativeResize="0"/>
          <p:nvPr/>
        </p:nvPicPr>
        <p:blipFill rotWithShape="1">
          <a:blip r:embed="rId6">
            <a:alphaModFix/>
          </a:blip>
          <a:srcRect b="-20496" l="0" r="0" t="0"/>
          <a:stretch/>
        </p:blipFill>
        <p:spPr>
          <a:xfrm>
            <a:off x="1787925" y="3593359"/>
            <a:ext cx="533400" cy="642766"/>
          </a:xfrm>
          <a:prstGeom prst="rect">
            <a:avLst/>
          </a:prstGeom>
          <a:noFill/>
          <a:ln>
            <a:noFill/>
          </a:ln>
        </p:spPr>
      </p:pic>
      <p:pic>
        <p:nvPicPr>
          <p:cNvPr id="66" name="Google Shape;66;p13"/>
          <p:cNvPicPr preferRelativeResize="0"/>
          <p:nvPr/>
        </p:nvPicPr>
        <p:blipFill>
          <a:blip r:embed="rId7">
            <a:alphaModFix/>
          </a:blip>
          <a:stretch>
            <a:fillRect/>
          </a:stretch>
        </p:blipFill>
        <p:spPr>
          <a:xfrm>
            <a:off x="1787925" y="5137779"/>
            <a:ext cx="533400" cy="533400"/>
          </a:xfrm>
          <a:prstGeom prst="rect">
            <a:avLst/>
          </a:prstGeom>
          <a:noFill/>
          <a:ln>
            <a:noFill/>
          </a:ln>
        </p:spPr>
      </p:pic>
      <p:sp>
        <p:nvSpPr>
          <p:cNvPr id="67" name="Google Shape;67;p13"/>
          <p:cNvSpPr txBox="1"/>
          <p:nvPr/>
        </p:nvSpPr>
        <p:spPr>
          <a:xfrm>
            <a:off x="1385325" y="4126250"/>
            <a:ext cx="15363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Customers / users</a:t>
            </a:r>
            <a:endParaRPr sz="1200"/>
          </a:p>
        </p:txBody>
      </p:sp>
      <p:sp>
        <p:nvSpPr>
          <p:cNvPr id="68" name="Google Shape;68;p13"/>
          <p:cNvSpPr txBox="1"/>
          <p:nvPr/>
        </p:nvSpPr>
        <p:spPr>
          <a:xfrm>
            <a:off x="1311225" y="5730900"/>
            <a:ext cx="14868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New markets</a:t>
            </a:r>
            <a:endParaRPr sz="1200"/>
          </a:p>
        </p:txBody>
      </p:sp>
      <p:sp>
        <p:nvSpPr>
          <p:cNvPr id="69" name="Google Shape;69;p13"/>
          <p:cNvSpPr txBox="1"/>
          <p:nvPr/>
        </p:nvSpPr>
        <p:spPr>
          <a:xfrm>
            <a:off x="30851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70" name="Google Shape;70;p13"/>
          <p:cNvSpPr txBox="1"/>
          <p:nvPr/>
        </p:nvSpPr>
        <p:spPr>
          <a:xfrm>
            <a:off x="31787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71" name="Google Shape;71;p13"/>
          <p:cNvSpPr txBox="1"/>
          <p:nvPr/>
        </p:nvSpPr>
        <p:spPr>
          <a:xfrm>
            <a:off x="31787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Name of the target department / user / segment: </a:t>
            </a:r>
            <a:endParaRPr/>
          </a:p>
          <a:p>
            <a:pPr indent="0" lvl="0" marL="0" rtl="0" algn="l">
              <a:spcBef>
                <a:spcPts val="0"/>
              </a:spcBef>
              <a:spcAft>
                <a:spcPts val="0"/>
              </a:spcAft>
              <a:buNone/>
            </a:pPr>
            <a:r>
              <a:t/>
            </a:r>
            <a:endParaRPr b="1" sz="1800">
              <a:solidFill>
                <a:srgbClr val="049CCF"/>
              </a:solidFill>
              <a:latin typeface="Caveat"/>
              <a:ea typeface="Caveat"/>
              <a:cs typeface="Caveat"/>
              <a:sym typeface="Caveat"/>
            </a:endParaRPr>
          </a:p>
        </p:txBody>
      </p:sp>
      <p:sp>
        <p:nvSpPr>
          <p:cNvPr id="72" name="Google Shape;72;p13"/>
          <p:cNvSpPr txBox="1"/>
          <p:nvPr/>
        </p:nvSpPr>
        <p:spPr>
          <a:xfrm>
            <a:off x="31787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73" name="Google Shape;73;p13"/>
          <p:cNvSpPr/>
          <p:nvPr/>
        </p:nvSpPr>
        <p:spPr>
          <a:xfrm>
            <a:off x="782575" y="1249750"/>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58275" y="2844300"/>
            <a:ext cx="2415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rgbClr val="3C78D8"/>
              </a:solidFill>
              <a:latin typeface="Caveat"/>
              <a:ea typeface="Caveat"/>
              <a:cs typeface="Caveat"/>
              <a:sym typeface="Caveat"/>
            </a:endParaRPr>
          </a:p>
        </p:txBody>
      </p:sp>
      <p:sp>
        <p:nvSpPr>
          <p:cNvPr id="75" name="Google Shape;75;p13"/>
          <p:cNvSpPr/>
          <p:nvPr/>
        </p:nvSpPr>
        <p:spPr>
          <a:xfrm>
            <a:off x="758275" y="2728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58275" y="399462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58275" y="5592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3"/>
          <p:cNvCxnSpPr/>
          <p:nvPr/>
        </p:nvCxnSpPr>
        <p:spPr>
          <a:xfrm>
            <a:off x="3300750" y="4676825"/>
            <a:ext cx="4906500" cy="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