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5932425" y="1624575"/>
            <a:ext cx="2572500" cy="314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______________</a:t>
            </a:r>
            <a:endParaRPr/>
          </a:p>
        </p:txBody>
      </p:sp>
      <p:sp>
        <p:nvSpPr>
          <p:cNvPr id="57" name="Google Shape;57;p13"/>
          <p:cNvSpPr/>
          <p:nvPr/>
        </p:nvSpPr>
        <p:spPr>
          <a:xfrm>
            <a:off x="618725" y="1463988"/>
            <a:ext cx="52047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79025" y="4845675"/>
            <a:ext cx="8064900" cy="150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438075" y="68550"/>
            <a:ext cx="4263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#03:</a:t>
            </a:r>
            <a:endParaRPr b="1" sz="1600"/>
          </a:p>
          <a:p>
            <a:pPr indent="0" lvl="0" marL="0" rtl="0" algn="l">
              <a:spcBef>
                <a:spcPts val="0"/>
              </a:spcBef>
              <a:spcAft>
                <a:spcPts val="0"/>
              </a:spcAft>
              <a:buNone/>
            </a:pPr>
            <a:r>
              <a:rPr b="1" lang="en" sz="1600"/>
              <a:t>Profiling the target user with an avatar</a:t>
            </a:r>
            <a:endParaRPr b="1" sz="1600"/>
          </a:p>
          <a:p>
            <a:pPr indent="0" lvl="0" marL="0" rtl="0" algn="l">
              <a:spcBef>
                <a:spcPts val="0"/>
              </a:spcBef>
              <a:spcAft>
                <a:spcPts val="0"/>
              </a:spcAft>
              <a:buNone/>
            </a:pPr>
            <a:r>
              <a:t/>
            </a:r>
            <a:endParaRPr b="1" sz="1600"/>
          </a:p>
        </p:txBody>
      </p:sp>
      <p:sp>
        <p:nvSpPr>
          <p:cNvPr id="60" name="Google Shape;60;p13"/>
          <p:cNvSpPr txBox="1"/>
          <p:nvPr/>
        </p:nvSpPr>
        <p:spPr>
          <a:xfrm>
            <a:off x="4490200" y="0"/>
            <a:ext cx="30069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Designed by: ______________</a:t>
            </a:r>
            <a:endParaRPr/>
          </a:p>
        </p:txBody>
      </p:sp>
      <p:pic>
        <p:nvPicPr>
          <p:cNvPr id="61" name="Google Shape;61;p13"/>
          <p:cNvPicPr preferRelativeResize="0"/>
          <p:nvPr/>
        </p:nvPicPr>
        <p:blipFill>
          <a:blip r:embed="rId3">
            <a:alphaModFix/>
          </a:blip>
          <a:stretch>
            <a:fillRect/>
          </a:stretch>
        </p:blipFill>
        <p:spPr>
          <a:xfrm>
            <a:off x="8644000" y="68550"/>
            <a:ext cx="412800" cy="412800"/>
          </a:xfrm>
          <a:prstGeom prst="rect">
            <a:avLst/>
          </a:prstGeom>
          <a:noFill/>
          <a:ln>
            <a:noFill/>
          </a:ln>
        </p:spPr>
      </p:pic>
      <p:sp>
        <p:nvSpPr>
          <p:cNvPr id="62" name="Google Shape;62;p13"/>
          <p:cNvSpPr txBox="1"/>
          <p:nvPr/>
        </p:nvSpPr>
        <p:spPr>
          <a:xfrm>
            <a:off x="2380150" y="944075"/>
            <a:ext cx="58161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Name of the Avatar:</a:t>
            </a:r>
            <a:r>
              <a:rPr lang="en"/>
              <a:t> ___________________________</a:t>
            </a:r>
            <a:endParaRPr/>
          </a:p>
        </p:txBody>
      </p:sp>
      <p:sp>
        <p:nvSpPr>
          <p:cNvPr id="63" name="Google Shape;63;p13"/>
          <p:cNvSpPr txBox="1"/>
          <p:nvPr/>
        </p:nvSpPr>
        <p:spPr>
          <a:xfrm>
            <a:off x="692650" y="1888150"/>
            <a:ext cx="50238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Age</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Gender</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Marital status</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Number of kids</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Occupation</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Monthly income</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Country &amp; city of residence</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Highest degree</a:t>
            </a:r>
            <a:r>
              <a:rPr lang="en" sz="1200"/>
              <a:t>: high school / univ / other: __________________</a:t>
            </a:r>
            <a:endParaRPr sz="1200"/>
          </a:p>
        </p:txBody>
      </p:sp>
      <p:sp>
        <p:nvSpPr>
          <p:cNvPr id="64" name="Google Shape;64;p13"/>
          <p:cNvSpPr txBox="1"/>
          <p:nvPr/>
        </p:nvSpPr>
        <p:spPr>
          <a:xfrm>
            <a:off x="61123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Level of fitness</a:t>
            </a:r>
            <a:r>
              <a:rPr lang="en" sz="1200"/>
              <a:t>: 	weak / average / fit / competitive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i="1" lang="en" sz="1200"/>
              <a:t>Social life</a:t>
            </a:r>
            <a:r>
              <a:rPr lang="en" sz="1200"/>
              <a:t>: 	none / occasional / regular / party animal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Societal involvement</a:t>
            </a:r>
            <a:r>
              <a:rPr lang="en" sz="1200"/>
              <a:t>: none / occasional / regular / leader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65" name="Google Shape;65;p13"/>
          <p:cNvSpPr txBox="1"/>
          <p:nvPr/>
        </p:nvSpPr>
        <p:spPr>
          <a:xfrm>
            <a:off x="569500" y="5113171"/>
            <a:ext cx="4328400" cy="12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The last book they read</a:t>
            </a:r>
            <a:r>
              <a:rPr lang="en" sz="1200"/>
              <a:t>: _____________________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Their preferred TV show</a:t>
            </a:r>
            <a:r>
              <a:rPr lang="en" sz="1200"/>
              <a:t>: ____________________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The last movie they went to</a:t>
            </a:r>
            <a:r>
              <a:rPr lang="en" sz="1200"/>
              <a:t>: __________________</a:t>
            </a:r>
            <a:endParaRPr sz="1200"/>
          </a:p>
          <a:p>
            <a:pPr indent="0" lvl="0" marL="0" rtl="0" algn="l">
              <a:spcBef>
                <a:spcPts val="0"/>
              </a:spcBef>
              <a:spcAft>
                <a:spcPts val="0"/>
              </a:spcAft>
              <a:buNone/>
            </a:pPr>
            <a:r>
              <a:t/>
            </a:r>
            <a:endParaRPr sz="1200"/>
          </a:p>
        </p:txBody>
      </p:sp>
      <p:sp>
        <p:nvSpPr>
          <p:cNvPr id="66" name="Google Shape;66;p13"/>
          <p:cNvSpPr txBox="1"/>
          <p:nvPr/>
        </p:nvSpPr>
        <p:spPr>
          <a:xfrm>
            <a:off x="4417450" y="5005925"/>
            <a:ext cx="4208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i="1" lang="en" sz="1200"/>
              <a:t>Preferred extra professional activity</a:t>
            </a:r>
            <a:r>
              <a:rPr lang="en" sz="1200"/>
              <a:t>: 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The social media they visit daily</a:t>
            </a:r>
            <a:r>
              <a:rPr lang="en" sz="1200"/>
              <a:t>: Facebook / Instagram / Snapchat / LinkedIn / Twitter / Youtube</a:t>
            </a:r>
            <a:endParaRPr sz="1200"/>
          </a:p>
          <a:p>
            <a:pPr indent="0" lvl="0" marL="0" rtl="0" algn="l">
              <a:spcBef>
                <a:spcPts val="0"/>
              </a:spcBef>
              <a:spcAft>
                <a:spcPts val="0"/>
              </a:spcAft>
              <a:buNone/>
            </a:pPr>
            <a:r>
              <a:t/>
            </a:r>
            <a:endParaRPr sz="1200"/>
          </a:p>
        </p:txBody>
      </p:sp>
      <p:sp>
        <p:nvSpPr>
          <p:cNvPr id="67" name="Google Shape;67;p13"/>
          <p:cNvSpPr txBox="1"/>
          <p:nvPr/>
        </p:nvSpPr>
        <p:spPr>
          <a:xfrm>
            <a:off x="569500" y="477342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Media and cultural preferences</a:t>
            </a:r>
            <a:endParaRPr b="1" i="1"/>
          </a:p>
        </p:txBody>
      </p:sp>
      <p:sp>
        <p:nvSpPr>
          <p:cNvPr id="68" name="Google Shape;68;p13"/>
          <p:cNvSpPr txBox="1"/>
          <p:nvPr/>
        </p:nvSpPr>
        <p:spPr>
          <a:xfrm>
            <a:off x="618725" y="1543150"/>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Socio demographic attributes</a:t>
            </a:r>
            <a:endParaRPr b="1" i="1"/>
          </a:p>
        </p:txBody>
      </p:sp>
      <p:sp>
        <p:nvSpPr>
          <p:cNvPr id="69" name="Google Shape;69;p13"/>
          <p:cNvSpPr txBox="1"/>
          <p:nvPr/>
        </p:nvSpPr>
        <p:spPr>
          <a:xfrm>
            <a:off x="5991750" y="162457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Lifestyle</a:t>
            </a:r>
            <a:endParaRPr b="1" i="1"/>
          </a:p>
        </p:txBody>
      </p:sp>
      <p:cxnSp>
        <p:nvCxnSpPr>
          <p:cNvPr id="70" name="Google Shape;70;p13"/>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71" name="Google Shape;71;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