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3"/>
          <p:cNvCxnSpPr/>
          <p:nvPr/>
        </p:nvCxnSpPr>
        <p:spPr>
          <a:xfrm rot="10800000">
            <a:off x="514200" y="676375"/>
            <a:ext cx="8187600" cy="5764500"/>
          </a:xfrm>
          <a:prstGeom prst="straightConnector1">
            <a:avLst/>
          </a:prstGeom>
          <a:noFill/>
          <a:ln cap="flat" cmpd="sng" w="9525">
            <a:solidFill>
              <a:srgbClr val="000000"/>
            </a:solidFill>
            <a:prstDash val="solid"/>
            <a:round/>
            <a:headEnd len="med" w="med" type="none"/>
            <a:tailEnd len="med" w="med" type="none"/>
          </a:ln>
        </p:spPr>
      </p:cxnSp>
      <p:cxnSp>
        <p:nvCxnSpPr>
          <p:cNvPr id="56" name="Google Shape;56;p13"/>
          <p:cNvCxnSpPr>
            <a:stCxn id="54" idx="2"/>
            <a:endCxn id="54" idx="0"/>
          </p:cNvCxnSpPr>
          <p:nvPr/>
        </p:nvCxnSpPr>
        <p:spPr>
          <a:xfrm rot="10800000">
            <a:off x="4603650" y="676275"/>
            <a:ext cx="0" cy="5764500"/>
          </a:xfrm>
          <a:prstGeom prst="straightConnector1">
            <a:avLst/>
          </a:prstGeom>
          <a:noFill/>
          <a:ln cap="flat" cmpd="sng" w="9525">
            <a:solidFill>
              <a:srgbClr val="000000"/>
            </a:solidFill>
            <a:prstDash val="solid"/>
            <a:round/>
            <a:headEnd len="med" w="med" type="none"/>
            <a:tailEnd len="med" w="med" type="none"/>
          </a:ln>
        </p:spPr>
      </p:cxnSp>
      <p:cxnSp>
        <p:nvCxnSpPr>
          <p:cNvPr id="57" name="Google Shape;57;p13"/>
          <p:cNvCxnSpPr/>
          <p:nvPr/>
        </p:nvCxnSpPr>
        <p:spPr>
          <a:xfrm flipH="1" rot="10800000">
            <a:off x="513925" y="666600"/>
            <a:ext cx="8182500" cy="5787000"/>
          </a:xfrm>
          <a:prstGeom prst="straightConnector1">
            <a:avLst/>
          </a:prstGeom>
          <a:noFill/>
          <a:ln cap="flat" cmpd="sng" w="9525">
            <a:solidFill>
              <a:srgbClr val="000000"/>
            </a:solidFill>
            <a:prstDash val="solid"/>
            <a:round/>
            <a:headEnd len="med" w="med" type="none"/>
            <a:tailEnd len="med" w="med" type="none"/>
          </a:ln>
        </p:spPr>
      </p:cxnSp>
      <p:sp>
        <p:nvSpPr>
          <p:cNvPr id="58" name="Google Shape;58;p13"/>
          <p:cNvSpPr txBox="1"/>
          <p:nvPr/>
        </p:nvSpPr>
        <p:spPr>
          <a:xfrm>
            <a:off x="1946175" y="6763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via objects</a:t>
            </a:r>
            <a:endParaRPr b="1"/>
          </a:p>
        </p:txBody>
      </p:sp>
      <p:sp>
        <p:nvSpPr>
          <p:cNvPr id="59" name="Google Shape;59;p13"/>
          <p:cNvSpPr txBox="1"/>
          <p:nvPr/>
        </p:nvSpPr>
        <p:spPr>
          <a:xfrm>
            <a:off x="5595725" y="6763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about people</a:t>
            </a:r>
            <a:endParaRPr b="1"/>
          </a:p>
        </p:txBody>
      </p:sp>
      <p:sp>
        <p:nvSpPr>
          <p:cNvPr id="60" name="Google Shape;60;p13"/>
          <p:cNvSpPr txBox="1"/>
          <p:nvPr/>
        </p:nvSpPr>
        <p:spPr>
          <a:xfrm>
            <a:off x="7193700" y="3252000"/>
            <a:ext cx="1508100" cy="59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on websites / Internet / mobile apps</a:t>
            </a:r>
            <a:endParaRPr b="1"/>
          </a:p>
        </p:txBody>
      </p:sp>
      <p:sp>
        <p:nvSpPr>
          <p:cNvPr id="61" name="Google Shape;61;p13"/>
          <p:cNvSpPr txBox="1"/>
          <p:nvPr/>
        </p:nvSpPr>
        <p:spPr>
          <a:xfrm>
            <a:off x="1946175" y="58941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related to an event</a:t>
            </a:r>
            <a:endParaRPr b="1"/>
          </a:p>
        </p:txBody>
      </p:sp>
      <p:sp>
        <p:nvSpPr>
          <p:cNvPr id="62" name="Google Shape;62;p13"/>
          <p:cNvSpPr txBox="1"/>
          <p:nvPr/>
        </p:nvSpPr>
        <p:spPr>
          <a:xfrm>
            <a:off x="5595725" y="58941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third party data / open data</a:t>
            </a:r>
            <a:endParaRPr b="1"/>
          </a:p>
        </p:txBody>
      </p:sp>
      <p:sp>
        <p:nvSpPr>
          <p:cNvPr id="63" name="Google Shape;63;p13"/>
          <p:cNvSpPr txBox="1"/>
          <p:nvPr/>
        </p:nvSpPr>
        <p:spPr>
          <a:xfrm>
            <a:off x="505500" y="3285238"/>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from the past</a:t>
            </a:r>
            <a:endParaRPr b="1"/>
          </a:p>
          <a:p>
            <a:pPr indent="0" lvl="0" marL="0" rtl="0" algn="ctr">
              <a:spcBef>
                <a:spcPts val="0"/>
              </a:spcBef>
              <a:spcAft>
                <a:spcPts val="0"/>
              </a:spcAft>
              <a:buNone/>
            </a:pPr>
            <a:r>
              <a:rPr b="1" lang="en"/>
              <a:t>(archives, databases…)</a:t>
            </a:r>
            <a:endParaRPr b="1"/>
          </a:p>
        </p:txBody>
      </p:sp>
      <p:sp>
        <p:nvSpPr>
          <p:cNvPr id="64" name="Google Shape;64;p13"/>
          <p:cNvSpPr txBox="1"/>
          <p:nvPr/>
        </p:nvSpPr>
        <p:spPr>
          <a:xfrm>
            <a:off x="438075" y="0"/>
            <a:ext cx="37149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#05</a:t>
            </a:r>
            <a:endParaRPr b="1" sz="1600"/>
          </a:p>
          <a:p>
            <a:pPr indent="0" lvl="0" marL="0" rtl="0" algn="l">
              <a:spcBef>
                <a:spcPts val="0"/>
              </a:spcBef>
              <a:spcAft>
                <a:spcPts val="0"/>
              </a:spcAft>
              <a:buNone/>
            </a:pPr>
            <a:r>
              <a:rPr b="1" lang="en" sz="1600"/>
              <a:t>Sources of data</a:t>
            </a:r>
            <a:endParaRPr b="1" sz="1600"/>
          </a:p>
        </p:txBody>
      </p:sp>
      <p:sp>
        <p:nvSpPr>
          <p:cNvPr id="65" name="Google Shape;65;p13"/>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Designed by: __________________________</a:t>
            </a:r>
            <a:endParaRPr/>
          </a:p>
        </p:txBody>
      </p:sp>
      <p:sp>
        <p:nvSpPr>
          <p:cNvPr id="66" name="Google Shape;66;p1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___________________________</a:t>
            </a:r>
            <a:endParaRPr/>
          </a:p>
        </p:txBody>
      </p:sp>
      <p:sp>
        <p:nvSpPr>
          <p:cNvPr id="67" name="Google Shape;67;p13"/>
          <p:cNvSpPr/>
          <p:nvPr/>
        </p:nvSpPr>
        <p:spPr>
          <a:xfrm>
            <a:off x="3479175" y="3115650"/>
            <a:ext cx="2206170" cy="771876"/>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A86E8"/>
                </a:solidFill>
              </a:rPr>
              <a:t>Note</a:t>
            </a:r>
            <a:r>
              <a:rPr lang="en" sz="1100"/>
              <a:t>: you can identify existing data sources, or imagine data sources that should be created</a:t>
            </a:r>
            <a:endParaRPr sz="1100"/>
          </a:p>
        </p:txBody>
      </p:sp>
      <p:sp>
        <p:nvSpPr>
          <p:cNvPr id="68" name="Google Shape;68;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