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68580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#07</a:t>
            </a:r>
            <a:endParaRPr b="1" sz="1600"/>
          </a:p>
          <a:p>
            <a:pPr indent="0" lvl="0" marL="0" rtl="0" algn="l">
              <a:spcBef>
                <a:spcPts val="0"/>
              </a:spcBef>
              <a:spcAft>
                <a:spcPts val="0"/>
              </a:spcAft>
              <a:buNone/>
            </a:pPr>
            <a:r>
              <a:rPr b="1" lang="en" sz="1600"/>
              <a:t>Aid to brainstorming</a:t>
            </a:r>
            <a:endParaRPr b="1" sz="1600"/>
          </a:p>
        </p:txBody>
      </p:sp>
      <p:pic>
        <p:nvPicPr>
          <p:cNvPr id="56" name="Google Shape;56;p13"/>
          <p:cNvPicPr preferRelativeResize="0"/>
          <p:nvPr/>
        </p:nvPicPr>
        <p:blipFill>
          <a:blip r:embed="rId3">
            <a:alphaModFix/>
          </a:blip>
          <a:stretch>
            <a:fillRect/>
          </a:stretch>
        </p:blipFill>
        <p:spPr>
          <a:xfrm>
            <a:off x="8644000" y="68550"/>
            <a:ext cx="412800" cy="412800"/>
          </a:xfrm>
          <a:prstGeom prst="rect">
            <a:avLst/>
          </a:prstGeom>
          <a:noFill/>
          <a:ln>
            <a:noFill/>
          </a:ln>
        </p:spPr>
      </p:pic>
      <p:grpSp>
        <p:nvGrpSpPr>
          <p:cNvPr id="57" name="Google Shape;57;p13"/>
          <p:cNvGrpSpPr/>
          <p:nvPr/>
        </p:nvGrpSpPr>
        <p:grpSpPr>
          <a:xfrm>
            <a:off x="2839340" y="1357019"/>
            <a:ext cx="4358597" cy="4721205"/>
            <a:chOff x="2820225" y="891450"/>
            <a:chExt cx="3175200" cy="3175200"/>
          </a:xfrm>
        </p:grpSpPr>
        <p:sp>
          <p:nvSpPr>
            <p:cNvPr id="58" name="Google Shape;58;p13"/>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3"/>
          <p:cNvSpPr/>
          <p:nvPr/>
        </p:nvSpPr>
        <p:spPr>
          <a:xfrm>
            <a:off x="6010475" y="40575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latin typeface="Roboto"/>
                <a:ea typeface="Roboto"/>
                <a:cs typeface="Roboto"/>
                <a:sym typeface="Roboto"/>
              </a:rPr>
              <a:t>Think of the 7 roads to value creation!</a:t>
            </a:r>
            <a:endParaRPr sz="900">
              <a:latin typeface="Roboto"/>
              <a:ea typeface="Roboto"/>
              <a:cs typeface="Roboto"/>
              <a:sym typeface="Roboto"/>
            </a:endParaRPr>
          </a:p>
          <a:p>
            <a:pPr indent="0" lvl="0" marL="0" marR="0" rtl="0" algn="l">
              <a:lnSpc>
                <a:spcPct val="100000"/>
              </a:lnSpc>
              <a:spcBef>
                <a:spcPts val="0"/>
              </a:spcBef>
              <a:spcAft>
                <a:spcPts val="0"/>
              </a:spcAft>
              <a:buNone/>
            </a:pPr>
            <a:r>
              <a:rPr lang="en"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61" name="Google Shape;61;p13"/>
          <p:cNvSpPr/>
          <p:nvPr/>
        </p:nvSpPr>
        <p:spPr>
          <a:xfrm>
            <a:off x="6010475" y="3524177"/>
            <a:ext cx="1828800" cy="5334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62" name="Google Shape;62;p13"/>
          <p:cNvSpPr/>
          <p:nvPr/>
        </p:nvSpPr>
        <p:spPr>
          <a:xfrm>
            <a:off x="4181635" y="1509872"/>
            <a:ext cx="1828800" cy="9363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latin typeface="Roboto"/>
                <a:ea typeface="Roboto"/>
                <a:cs typeface="Roboto"/>
                <a:sym typeface="Roboto"/>
              </a:rPr>
              <a:t>- Pick the 3 datasets you identified in the previous canvas</a:t>
            </a:r>
            <a:endParaRPr sz="1000">
              <a:latin typeface="Roboto"/>
              <a:ea typeface="Roboto"/>
              <a:cs typeface="Roboto"/>
              <a:sym typeface="Roboto"/>
            </a:endParaRPr>
          </a:p>
          <a:p>
            <a:pPr indent="0" lvl="0" marL="0" marR="0" rtl="0" algn="l">
              <a:lnSpc>
                <a:spcPct val="100000"/>
              </a:lnSpc>
              <a:spcBef>
                <a:spcPts val="0"/>
              </a:spcBef>
              <a:spcAft>
                <a:spcPts val="0"/>
              </a:spcAft>
              <a:buNone/>
            </a:pPr>
            <a:r>
              <a:rPr lang="en" sz="1000">
                <a:latin typeface="Roboto"/>
                <a:ea typeface="Roboto"/>
                <a:cs typeface="Roboto"/>
                <a:sym typeface="Roboto"/>
              </a:rPr>
              <a:t>- or consider new ones if necessary</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63" name="Google Shape;63;p13"/>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(Re)consider your datasets</a:t>
            </a:r>
            <a:endParaRPr sz="800">
              <a:solidFill>
                <a:srgbClr val="FFFFFF"/>
              </a:solidFill>
            </a:endParaRPr>
          </a:p>
        </p:txBody>
      </p:sp>
      <p:sp>
        <p:nvSpPr>
          <p:cNvPr id="64" name="Google Shape;64;p13"/>
          <p:cNvSpPr/>
          <p:nvPr/>
        </p:nvSpPr>
        <p:spPr>
          <a:xfrm>
            <a:off x="2352775" y="4057575"/>
            <a:ext cx="1828800" cy="1600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Play the devil’s advocate and be critical about your solution: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Is the user really served by the features you designed?</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stop if the solution stands the challenge!</a:t>
            </a:r>
            <a:endParaRPr b="1" sz="1000">
              <a:latin typeface="Roboto"/>
              <a:ea typeface="Roboto"/>
              <a:cs typeface="Roboto"/>
              <a:sym typeface="Roboto"/>
            </a:endParaRPr>
          </a:p>
        </p:txBody>
      </p:sp>
      <p:sp>
        <p:nvSpPr>
          <p:cNvPr id="65" name="Google Shape;65;p13"/>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66" name="Google Shape;66;p13"/>
          <p:cNvPicPr preferRelativeResize="0"/>
          <p:nvPr/>
        </p:nvPicPr>
        <p:blipFill>
          <a:blip r:embed="rId4">
            <a:alphaModFix/>
          </a:blip>
          <a:stretch>
            <a:fillRect/>
          </a:stretch>
        </p:blipFill>
        <p:spPr>
          <a:xfrm>
            <a:off x="815824" y="880575"/>
            <a:ext cx="817725" cy="817725"/>
          </a:xfrm>
          <a:prstGeom prst="rect">
            <a:avLst/>
          </a:prstGeom>
          <a:noFill/>
          <a:ln>
            <a:noFill/>
          </a:ln>
        </p:spPr>
      </p:pic>
      <p:sp>
        <p:nvSpPr>
          <p:cNvPr id="67" name="Google Shape;67;p13"/>
          <p:cNvSpPr txBox="1"/>
          <p:nvPr/>
        </p:nvSpPr>
        <p:spPr>
          <a:xfrm>
            <a:off x="5958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Each cycle lasts 2 minutes max.</a:t>
            </a:r>
            <a:br>
              <a:rPr lang="en" sz="1100"/>
            </a:br>
            <a:r>
              <a:rPr lang="en" sz="1100"/>
              <a:t>Turn until you you hit “stop” in step 3.</a:t>
            </a:r>
            <a:endParaRPr sz="1100"/>
          </a:p>
        </p:txBody>
      </p:sp>
      <p:sp>
        <p:nvSpPr>
          <p:cNvPr id="68" name="Google Shape;68;p13"/>
          <p:cNvSpPr txBox="1"/>
          <p:nvPr/>
        </p:nvSpPr>
        <p:spPr>
          <a:xfrm>
            <a:off x="62558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9" name="Google Shape;69;p13"/>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0" name="Google Shape;70;p13"/>
          <p:cNvSpPr txBox="1"/>
          <p:nvPr/>
        </p:nvSpPr>
        <p:spPr>
          <a:xfrm>
            <a:off x="1633550" y="3345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1" name="Google Shape;71;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72" name="Google Shape;72;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sp>
        <p:nvSpPr>
          <p:cNvPr id="73" name="Google Shape;73;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