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505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nvSpPr>
        <p:spPr>
          <a:xfrm>
            <a:off x="438075" y="0"/>
            <a:ext cx="38868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Canvas #09-1</a:t>
            </a:r>
            <a:endParaRPr b="1" sz="1600"/>
          </a:p>
          <a:p>
            <a:pPr indent="0" lvl="0" marL="0" rtl="0" algn="l">
              <a:spcBef>
                <a:spcPts val="0"/>
              </a:spcBef>
              <a:spcAft>
                <a:spcPts val="0"/>
              </a:spcAft>
              <a:buNone/>
            </a:pPr>
            <a:r>
              <a:rPr b="1" lang="en" sz="1600"/>
              <a:t>Graphical synthesis</a:t>
            </a:r>
            <a:endParaRPr b="1" sz="1600"/>
          </a:p>
        </p:txBody>
      </p:sp>
      <p:cxnSp>
        <p:nvCxnSpPr>
          <p:cNvPr id="56" name="Google Shape;56;p13"/>
          <p:cNvCxnSpPr/>
          <p:nvPr/>
        </p:nvCxnSpPr>
        <p:spPr>
          <a:xfrm>
            <a:off x="4349575" y="1524000"/>
            <a:ext cx="0" cy="4164000"/>
          </a:xfrm>
          <a:prstGeom prst="straightConnector1">
            <a:avLst/>
          </a:prstGeom>
          <a:noFill/>
          <a:ln cap="flat" cmpd="sng" w="9525">
            <a:solidFill>
              <a:srgbClr val="000000"/>
            </a:solidFill>
            <a:prstDash val="solid"/>
            <a:round/>
            <a:headEnd len="med" w="med" type="none"/>
            <a:tailEnd len="med" w="med" type="none"/>
          </a:ln>
        </p:spPr>
      </p:cxnSp>
      <p:cxnSp>
        <p:nvCxnSpPr>
          <p:cNvPr id="57" name="Google Shape;57;p13"/>
          <p:cNvCxnSpPr/>
          <p:nvPr/>
        </p:nvCxnSpPr>
        <p:spPr>
          <a:xfrm flipH="1" rot="10800000">
            <a:off x="1828800" y="3513600"/>
            <a:ext cx="5325600" cy="36900"/>
          </a:xfrm>
          <a:prstGeom prst="straightConnector1">
            <a:avLst/>
          </a:prstGeom>
          <a:noFill/>
          <a:ln cap="flat" cmpd="sng" w="9525">
            <a:solidFill>
              <a:srgbClr val="000000"/>
            </a:solidFill>
            <a:prstDash val="solid"/>
            <a:round/>
            <a:headEnd len="med" w="med" type="none"/>
            <a:tailEnd len="med" w="med" type="none"/>
          </a:ln>
        </p:spPr>
      </p:cxnSp>
      <p:cxnSp>
        <p:nvCxnSpPr>
          <p:cNvPr id="58" name="Google Shape;58;p13"/>
          <p:cNvCxnSpPr/>
          <p:nvPr/>
        </p:nvCxnSpPr>
        <p:spPr>
          <a:xfrm>
            <a:off x="2199500" y="1622850"/>
            <a:ext cx="4497900" cy="4003500"/>
          </a:xfrm>
          <a:prstGeom prst="straightConnector1">
            <a:avLst/>
          </a:prstGeom>
          <a:noFill/>
          <a:ln cap="flat" cmpd="sng" w="9525">
            <a:solidFill>
              <a:srgbClr val="000000"/>
            </a:solidFill>
            <a:prstDash val="solid"/>
            <a:round/>
            <a:headEnd len="med" w="med" type="none"/>
            <a:tailEnd len="med" w="med" type="none"/>
          </a:ln>
        </p:spPr>
      </p:cxnSp>
      <p:cxnSp>
        <p:nvCxnSpPr>
          <p:cNvPr id="59" name="Google Shape;59;p13"/>
          <p:cNvCxnSpPr/>
          <p:nvPr/>
        </p:nvCxnSpPr>
        <p:spPr>
          <a:xfrm flipH="1">
            <a:off x="1730050" y="1659925"/>
            <a:ext cx="5115600" cy="3818100"/>
          </a:xfrm>
          <a:prstGeom prst="straightConnector1">
            <a:avLst/>
          </a:prstGeom>
          <a:noFill/>
          <a:ln cap="flat" cmpd="sng" w="9525">
            <a:solidFill>
              <a:srgbClr val="000000"/>
            </a:solidFill>
            <a:prstDash val="solid"/>
            <a:round/>
            <a:headEnd len="med" w="med" type="none"/>
            <a:tailEnd len="med" w="med" type="none"/>
          </a:ln>
        </p:spPr>
      </p:cxnSp>
      <p:sp>
        <p:nvSpPr>
          <p:cNvPr id="60" name="Google Shape;60;p13"/>
          <p:cNvSpPr txBox="1"/>
          <p:nvPr/>
        </p:nvSpPr>
        <p:spPr>
          <a:xfrm>
            <a:off x="1186250" y="751700"/>
            <a:ext cx="19584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00"/>
              <a:t>contributes to</a:t>
            </a:r>
            <a:endParaRPr i="1" sz="1000"/>
          </a:p>
          <a:p>
            <a:pPr indent="0" lvl="0" marL="0" rtl="0" algn="l">
              <a:spcBef>
                <a:spcPts val="0"/>
              </a:spcBef>
              <a:spcAft>
                <a:spcPts val="0"/>
              </a:spcAft>
              <a:buNone/>
            </a:pPr>
            <a:r>
              <a:rPr lang="en"/>
              <a:t>Strategic Objective 1:</a:t>
            </a:r>
            <a:endParaRPr/>
          </a:p>
          <a:p>
            <a:pPr indent="0" lvl="0" marL="0" rtl="0" algn="l">
              <a:spcBef>
                <a:spcPts val="0"/>
              </a:spcBef>
              <a:spcAft>
                <a:spcPts val="0"/>
              </a:spcAft>
              <a:buNone/>
            </a:pPr>
            <a:r>
              <a:t/>
            </a:r>
            <a:endParaRPr sz="800"/>
          </a:p>
          <a:p>
            <a:pPr indent="0" lvl="0" marL="0" rtl="0" algn="l">
              <a:spcBef>
                <a:spcPts val="0"/>
              </a:spcBef>
              <a:spcAft>
                <a:spcPts val="0"/>
              </a:spcAft>
              <a:buNone/>
            </a:pPr>
            <a:r>
              <a:rPr lang="en"/>
              <a:t>_________________</a:t>
            </a:r>
            <a:endParaRPr/>
          </a:p>
        </p:txBody>
      </p:sp>
      <p:sp>
        <p:nvSpPr>
          <p:cNvPr id="61" name="Google Shape;61;p13"/>
          <p:cNvSpPr txBox="1"/>
          <p:nvPr/>
        </p:nvSpPr>
        <p:spPr>
          <a:xfrm>
            <a:off x="3509350" y="741400"/>
            <a:ext cx="2043600" cy="75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00"/>
              <a:t>contributes to</a:t>
            </a:r>
            <a:endParaRPr i="1" sz="1000"/>
          </a:p>
          <a:p>
            <a:pPr indent="0" lvl="0" marL="0" rtl="0" algn="l">
              <a:spcBef>
                <a:spcPts val="0"/>
              </a:spcBef>
              <a:spcAft>
                <a:spcPts val="0"/>
              </a:spcAft>
              <a:buNone/>
            </a:pPr>
            <a:r>
              <a:rPr lang="en"/>
              <a:t>Strategic Objective 2:</a:t>
            </a:r>
            <a:endParaRPr/>
          </a:p>
          <a:p>
            <a:pPr indent="0" lvl="0" marL="0" rtl="0" algn="l">
              <a:spcBef>
                <a:spcPts val="0"/>
              </a:spcBef>
              <a:spcAft>
                <a:spcPts val="0"/>
              </a:spcAft>
              <a:buNone/>
            </a:pPr>
            <a:r>
              <a:t/>
            </a:r>
            <a:endParaRPr sz="800"/>
          </a:p>
          <a:p>
            <a:pPr indent="0" lvl="0" marL="0" rtl="0" algn="l">
              <a:spcBef>
                <a:spcPts val="0"/>
              </a:spcBef>
              <a:spcAft>
                <a:spcPts val="0"/>
              </a:spcAft>
              <a:buNone/>
            </a:pPr>
            <a:r>
              <a:rPr lang="en"/>
              <a:t>_________________</a:t>
            </a:r>
            <a:endParaRPr/>
          </a:p>
          <a:p>
            <a:pPr indent="0" lvl="0" marL="0" rtl="0" algn="ctr">
              <a:spcBef>
                <a:spcPts val="0"/>
              </a:spcBef>
              <a:spcAft>
                <a:spcPts val="0"/>
              </a:spcAft>
              <a:buNone/>
            </a:pPr>
            <a:r>
              <a:t/>
            </a:r>
            <a:endParaRPr/>
          </a:p>
        </p:txBody>
      </p:sp>
      <p:sp>
        <p:nvSpPr>
          <p:cNvPr id="62" name="Google Shape;62;p13"/>
          <p:cNvSpPr/>
          <p:nvPr/>
        </p:nvSpPr>
        <p:spPr>
          <a:xfrm>
            <a:off x="3830575" y="2969750"/>
            <a:ext cx="996300" cy="9963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3331300" y="2511362"/>
            <a:ext cx="1913100" cy="19131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2870500" y="2094345"/>
            <a:ext cx="2834700" cy="27471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2450650" y="1687401"/>
            <a:ext cx="3674400" cy="35610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txBox="1"/>
          <p:nvPr/>
        </p:nvSpPr>
        <p:spPr>
          <a:xfrm>
            <a:off x="6996400" y="3261500"/>
            <a:ext cx="15570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ROI</a:t>
            </a:r>
            <a:endParaRPr/>
          </a:p>
        </p:txBody>
      </p:sp>
      <p:sp>
        <p:nvSpPr>
          <p:cNvPr id="67" name="Google Shape;67;p13"/>
          <p:cNvSpPr txBox="1"/>
          <p:nvPr/>
        </p:nvSpPr>
        <p:spPr>
          <a:xfrm>
            <a:off x="6382675" y="5553350"/>
            <a:ext cx="15570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Differentiating</a:t>
            </a:r>
            <a:endParaRPr/>
          </a:p>
        </p:txBody>
      </p:sp>
      <p:sp>
        <p:nvSpPr>
          <p:cNvPr id="68" name="Google Shape;68;p13"/>
          <p:cNvSpPr txBox="1"/>
          <p:nvPr/>
        </p:nvSpPr>
        <p:spPr>
          <a:xfrm>
            <a:off x="3558775" y="5772850"/>
            <a:ext cx="15570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Organisation readiness</a:t>
            </a:r>
            <a:endParaRPr/>
          </a:p>
        </p:txBody>
      </p:sp>
      <p:sp>
        <p:nvSpPr>
          <p:cNvPr id="69" name="Google Shape;69;p13"/>
          <p:cNvSpPr txBox="1"/>
          <p:nvPr/>
        </p:nvSpPr>
        <p:spPr>
          <a:xfrm>
            <a:off x="734875" y="5478025"/>
            <a:ext cx="1557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Time to market</a:t>
            </a:r>
            <a:endParaRPr/>
          </a:p>
        </p:txBody>
      </p:sp>
      <p:sp>
        <p:nvSpPr>
          <p:cNvPr id="70" name="Google Shape;70;p13"/>
          <p:cNvSpPr txBox="1"/>
          <p:nvPr/>
        </p:nvSpPr>
        <p:spPr>
          <a:xfrm>
            <a:off x="513925" y="2987500"/>
            <a:ext cx="1557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Network effects / learning effects</a:t>
            </a:r>
            <a:endParaRPr/>
          </a:p>
        </p:txBody>
      </p:sp>
      <p:sp>
        <p:nvSpPr>
          <p:cNvPr id="71" name="Google Shape;71;p13"/>
          <p:cNvSpPr txBox="1"/>
          <p:nvPr/>
        </p:nvSpPr>
        <p:spPr>
          <a:xfrm>
            <a:off x="6438400" y="741400"/>
            <a:ext cx="2043600" cy="75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00"/>
              <a:t>contributes to</a:t>
            </a:r>
            <a:endParaRPr/>
          </a:p>
          <a:p>
            <a:pPr indent="0" lvl="0" marL="0" rtl="0" algn="l">
              <a:spcBef>
                <a:spcPts val="0"/>
              </a:spcBef>
              <a:spcAft>
                <a:spcPts val="0"/>
              </a:spcAft>
              <a:buNone/>
            </a:pPr>
            <a:r>
              <a:rPr lang="en"/>
              <a:t>Strategic Objective 3:</a:t>
            </a:r>
            <a:endParaRPr/>
          </a:p>
          <a:p>
            <a:pPr indent="0" lvl="0" marL="0" rtl="0" algn="l">
              <a:spcBef>
                <a:spcPts val="0"/>
              </a:spcBef>
              <a:spcAft>
                <a:spcPts val="0"/>
              </a:spcAft>
              <a:buNone/>
            </a:pPr>
            <a:r>
              <a:t/>
            </a:r>
            <a:endParaRPr sz="800"/>
          </a:p>
          <a:p>
            <a:pPr indent="0" lvl="0" marL="0" rtl="0" algn="l">
              <a:spcBef>
                <a:spcPts val="0"/>
              </a:spcBef>
              <a:spcAft>
                <a:spcPts val="0"/>
              </a:spcAft>
              <a:buNone/>
            </a:pPr>
            <a:r>
              <a:rPr lang="en"/>
              <a:t>_________________</a:t>
            </a:r>
            <a:endParaRPr/>
          </a:p>
          <a:p>
            <a:pPr indent="0" lvl="0" marL="0" rtl="0" algn="ctr">
              <a:spcBef>
                <a:spcPts val="0"/>
              </a:spcBef>
              <a:spcAft>
                <a:spcPts val="0"/>
              </a:spcAft>
              <a:buNone/>
            </a:pPr>
            <a:r>
              <a:t/>
            </a:r>
            <a:endParaRPr/>
          </a:p>
        </p:txBody>
      </p:sp>
      <p:sp>
        <p:nvSpPr>
          <p:cNvPr id="72" name="Google Shape;72;p13"/>
          <p:cNvSpPr txBox="1"/>
          <p:nvPr/>
        </p:nvSpPr>
        <p:spPr>
          <a:xfrm>
            <a:off x="3702175" y="3033850"/>
            <a:ext cx="323400" cy="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0000"/>
                </a:solidFill>
              </a:rPr>
              <a:t>1</a:t>
            </a:r>
            <a:endParaRPr b="1" sz="1000">
              <a:solidFill>
                <a:srgbClr val="FF0000"/>
              </a:solidFill>
            </a:endParaRPr>
          </a:p>
        </p:txBody>
      </p:sp>
      <p:sp>
        <p:nvSpPr>
          <p:cNvPr id="73" name="Google Shape;73;p13"/>
          <p:cNvSpPr txBox="1"/>
          <p:nvPr/>
        </p:nvSpPr>
        <p:spPr>
          <a:xfrm>
            <a:off x="3331300" y="2713750"/>
            <a:ext cx="323400" cy="32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000">
                <a:solidFill>
                  <a:srgbClr val="FF0000"/>
                </a:solidFill>
              </a:rPr>
              <a:t>2</a:t>
            </a:r>
            <a:endParaRPr sz="1000"/>
          </a:p>
        </p:txBody>
      </p:sp>
      <p:sp>
        <p:nvSpPr>
          <p:cNvPr id="74" name="Google Shape;74;p13"/>
          <p:cNvSpPr txBox="1"/>
          <p:nvPr/>
        </p:nvSpPr>
        <p:spPr>
          <a:xfrm>
            <a:off x="2985600" y="2380900"/>
            <a:ext cx="323400" cy="36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000">
                <a:solidFill>
                  <a:srgbClr val="FF0000"/>
                </a:solidFill>
              </a:rPr>
              <a:t>3</a:t>
            </a:r>
            <a:endParaRPr b="1" sz="1000">
              <a:solidFill>
                <a:srgbClr val="FF0000"/>
              </a:solidFill>
            </a:endParaRPr>
          </a:p>
        </p:txBody>
      </p:sp>
      <p:sp>
        <p:nvSpPr>
          <p:cNvPr id="75" name="Google Shape;75;p13"/>
          <p:cNvSpPr txBox="1"/>
          <p:nvPr/>
        </p:nvSpPr>
        <p:spPr>
          <a:xfrm>
            <a:off x="2656750" y="2116650"/>
            <a:ext cx="323400" cy="36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000">
                <a:solidFill>
                  <a:srgbClr val="FF0000"/>
                </a:solidFill>
              </a:rPr>
              <a:t>4</a:t>
            </a:r>
            <a:endParaRPr b="1" sz="1000">
              <a:solidFill>
                <a:srgbClr val="FF0000"/>
              </a:solidFill>
            </a:endParaRPr>
          </a:p>
        </p:txBody>
      </p:sp>
      <p:sp>
        <p:nvSpPr>
          <p:cNvPr id="76" name="Google Shape;76;p13"/>
          <p:cNvSpPr txBox="1"/>
          <p:nvPr/>
        </p:nvSpPr>
        <p:spPr>
          <a:xfrm>
            <a:off x="4490200" y="0"/>
            <a:ext cx="39846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Designed by: __________________________</a:t>
            </a:r>
            <a:endParaRPr/>
          </a:p>
        </p:txBody>
      </p:sp>
      <p:sp>
        <p:nvSpPr>
          <p:cNvPr id="77" name="Google Shape;77;p13"/>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Date: 	   ___________________________</a:t>
            </a:r>
            <a:endParaRPr/>
          </a:p>
        </p:txBody>
      </p:sp>
      <p:sp>
        <p:nvSpPr>
          <p:cNvPr id="78" name="Google Shape;78;p13"/>
          <p:cNvSpPr/>
          <p:nvPr/>
        </p:nvSpPr>
        <p:spPr>
          <a:xfrm>
            <a:off x="6697400" y="3840475"/>
            <a:ext cx="1855980" cy="836352"/>
          </a:xfrm>
          <a:prstGeom prst="flowChartTermina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000">
                <a:solidFill>
                  <a:srgbClr val="049CCF"/>
                </a:solidFill>
              </a:rPr>
              <a:t>For each dimension, rate the strength of your project from 1 to 4</a:t>
            </a:r>
            <a:endParaRPr/>
          </a:p>
        </p:txBody>
      </p:sp>
      <p:sp>
        <p:nvSpPr>
          <p:cNvPr id="79" name="Google Shape;79;p13"/>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