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2C813-1A7B-4400-8580-E7E9B7C06A82}" type="datetimeFigureOut">
              <a:rPr lang="fr-FR" smtClean="0"/>
              <a:t>17/09/2018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CF6EB-9ADD-4DCA-9DCB-F9A01223760F}" type="slidenum">
              <a:rPr lang="fr-FR" smtClean="0"/>
              <a:t>‹N°›</a:t>
            </a:fld>
            <a:endParaRPr lang="fr-FR"/>
          </a:p>
        </p:txBody>
      </p:sp>
    </p:spTree>
    <p:extLst>
      <p:ext uri="{BB962C8B-B14F-4D97-AF65-F5344CB8AC3E}">
        <p14:creationId xmlns:p14="http://schemas.microsoft.com/office/powerpoint/2010/main" val="294628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1f73726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1f73726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002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97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97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8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64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0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41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65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85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9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17/09/2018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12993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17/09/2018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11671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17/09/2018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218857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‹N°›</a:t>
            </a:fld>
            <a:endParaRPr>
              <a:solidFill>
                <a:srgbClr val="595959"/>
              </a:solidFill>
            </a:endParaRPr>
          </a:p>
        </p:txBody>
      </p:sp>
    </p:spTree>
    <p:extLst>
      <p:ext uri="{BB962C8B-B14F-4D97-AF65-F5344CB8AC3E}">
        <p14:creationId xmlns:p14="http://schemas.microsoft.com/office/powerpoint/2010/main" val="4044071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67796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17/09/2018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14756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234671C-B7D6-4DE1-AFF7-0A568AA987DA}" type="datetimeFigureOut">
              <a:rPr lang="fr-FR" smtClean="0"/>
              <a:t>17/09/2018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28980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234671C-B7D6-4DE1-AFF7-0A568AA987DA}" type="datetimeFigureOut">
              <a:rPr lang="fr-FR" smtClean="0"/>
              <a:t>17/09/2018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225710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234671C-B7D6-4DE1-AFF7-0A568AA987DA}" type="datetimeFigureOut">
              <a:rPr lang="fr-FR" smtClean="0"/>
              <a:t>17/09/2018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159413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234671C-B7D6-4DE1-AFF7-0A568AA987DA}" type="datetimeFigureOut">
              <a:rPr lang="fr-FR" smtClean="0"/>
              <a:t>17/09/2018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19177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234671C-B7D6-4DE1-AFF7-0A568AA987DA}" type="datetimeFigureOut">
              <a:rPr lang="fr-FR" smtClean="0"/>
              <a:t>17/09/2018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213188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234671C-B7D6-4DE1-AFF7-0A568AA987DA}" type="datetimeFigureOut">
              <a:rPr lang="fr-FR" smtClean="0"/>
              <a:t>17/09/2018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237232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234671C-B7D6-4DE1-AFF7-0A568AA987DA}" type="datetimeFigureOut">
              <a:rPr lang="fr-FR" smtClean="0"/>
              <a:t>17/09/2018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21213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4671C-B7D6-4DE1-AFF7-0A568AA987DA}" type="datetimeFigureOut">
              <a:rPr lang="fr-FR" smtClean="0"/>
              <a:t>17/09/2018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7C89-EA42-4BC8-9AA8-02EFE761625D}" type="slidenum">
              <a:rPr lang="fr-FR" smtClean="0"/>
              <a:t>‹N°›</a:t>
            </a:fld>
            <a:endParaRPr lang="fr-FR"/>
          </a:p>
        </p:txBody>
      </p:sp>
    </p:spTree>
    <p:extLst>
      <p:ext uri="{BB962C8B-B14F-4D97-AF65-F5344CB8AC3E}">
        <p14:creationId xmlns:p14="http://schemas.microsoft.com/office/powerpoint/2010/main" val="295562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‹N°›</a:t>
            </a:fld>
            <a:endParaRPr kern="0">
              <a:solidFill>
                <a:srgbClr val="595959"/>
              </a:solidFill>
              <a:cs typeface="Arial"/>
              <a:sym typeface="Arial"/>
            </a:endParaRPr>
          </a:p>
        </p:txBody>
      </p:sp>
    </p:spTree>
    <p:extLst>
      <p:ext uri="{BB962C8B-B14F-4D97-AF65-F5344CB8AC3E}">
        <p14:creationId xmlns:p14="http://schemas.microsoft.com/office/powerpoint/2010/main" val="1911502793"/>
      </p:ext>
    </p:extLst>
  </p:cSld>
  <p:clrMap bg1="lt1" tx1="dk1" bg2="dk2" tx2="lt2" accent1="accent1" accent2="accent2" accent3="accent3" accent4="accent4" accent5="accent5" accent6="accent6" hlink="hlink" folHlink="folHlink"/>
  <p:sldLayoutIdLst>
    <p:sldLayoutId id="2147483662" r:id="rId1"/>
    <p:sldLayoutId id="214748366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om-method.github.io/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7200" dirty="0" smtClean="0"/>
              <a:t>DATOM</a:t>
            </a:r>
            <a:endParaRPr lang="fr-FR" sz="7200" dirty="0"/>
          </a:p>
        </p:txBody>
      </p:sp>
      <p:sp>
        <p:nvSpPr>
          <p:cNvPr id="5" name="Sous-titre 4"/>
          <p:cNvSpPr>
            <a:spLocks noGrp="1"/>
          </p:cNvSpPr>
          <p:nvPr>
            <p:ph type="subTitle" idx="1"/>
          </p:nvPr>
        </p:nvSpPr>
        <p:spPr>
          <a:xfrm>
            <a:off x="1434549" y="3602038"/>
            <a:ext cx="9538252" cy="1655762"/>
          </a:xfrm>
        </p:spPr>
        <p:txBody>
          <a:bodyPr/>
          <a:lstStyle/>
          <a:p>
            <a:r>
              <a:rPr lang="fr-FR" b="1" dirty="0" smtClean="0"/>
              <a:t>A </a:t>
            </a:r>
            <a:r>
              <a:rPr lang="fr-FR" b="1" dirty="0" err="1" smtClean="0"/>
              <a:t>canvas-based</a:t>
            </a:r>
            <a:r>
              <a:rPr lang="fr-FR" b="1" dirty="0" smtClean="0"/>
              <a:t> </a:t>
            </a:r>
            <a:r>
              <a:rPr lang="fr-FR" b="1" dirty="0" err="1" smtClean="0"/>
              <a:t>method</a:t>
            </a:r>
            <a:r>
              <a:rPr lang="fr-FR" b="1" dirty="0" smtClean="0"/>
              <a:t>    </a:t>
            </a:r>
            <a:r>
              <a:rPr lang="fr-FR" dirty="0" smtClean="0"/>
              <a:t>to </a:t>
            </a:r>
            <a:r>
              <a:rPr lang="fr-FR" dirty="0" err="1" smtClean="0"/>
              <a:t>create</a:t>
            </a:r>
            <a:r>
              <a:rPr lang="fr-FR" dirty="0" smtClean="0"/>
              <a:t> value </a:t>
            </a:r>
            <a:r>
              <a:rPr lang="fr-FR" dirty="0" err="1" smtClean="0"/>
              <a:t>from</a:t>
            </a:r>
            <a:r>
              <a:rPr lang="fr-FR" dirty="0" smtClean="0"/>
              <a:t> data in a business </a:t>
            </a:r>
            <a:r>
              <a:rPr lang="fr-FR" dirty="0" err="1" smtClean="0"/>
              <a:t>context</a:t>
            </a:r>
            <a:endParaRPr lang="fr-FR" dirty="0"/>
          </a:p>
        </p:txBody>
      </p:sp>
      <p:sp>
        <p:nvSpPr>
          <p:cNvPr id="6" name="Triangle isocèle 5"/>
          <p:cNvSpPr/>
          <p:nvPr/>
        </p:nvSpPr>
        <p:spPr>
          <a:xfrm>
            <a:off x="258414" y="0"/>
            <a:ext cx="5824330" cy="6858000"/>
          </a:xfrm>
          <a:prstGeom prst="triangle">
            <a:avLst/>
          </a:prstGeom>
          <a:solidFill>
            <a:srgbClr val="5B9BD5">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867939" y="4880113"/>
            <a:ext cx="4939748" cy="307777"/>
          </a:xfrm>
          <a:prstGeom prst="rect">
            <a:avLst/>
          </a:prstGeom>
          <a:noFill/>
        </p:spPr>
        <p:txBody>
          <a:bodyPr wrap="square" rtlCol="0">
            <a:spAutoFit/>
          </a:bodyPr>
          <a:lstStyle/>
          <a:p>
            <a:r>
              <a:rPr lang="fr-FR" sz="1400" dirty="0" err="1" smtClean="0"/>
              <a:t>Visit</a:t>
            </a:r>
            <a:r>
              <a:rPr lang="fr-FR" sz="1400" dirty="0" smtClean="0"/>
              <a:t> </a:t>
            </a:r>
            <a:r>
              <a:rPr lang="fr-FR" sz="1400" dirty="0" smtClean="0">
                <a:hlinkClick r:id="rId2"/>
              </a:rPr>
              <a:t>https://datom-method.github.io/main/</a:t>
            </a:r>
            <a:r>
              <a:rPr lang="fr-FR" sz="1400" dirty="0" smtClean="0"/>
              <a:t> for more content.</a:t>
            </a:r>
            <a:endParaRPr lang="fr-FR" sz="1400" dirty="0"/>
          </a:p>
        </p:txBody>
      </p:sp>
      <p:sp>
        <p:nvSpPr>
          <p:cNvPr id="8" name="ZoneTexte 7"/>
          <p:cNvSpPr txBox="1"/>
          <p:nvPr/>
        </p:nvSpPr>
        <p:spPr>
          <a:xfrm>
            <a:off x="6263309" y="6530009"/>
            <a:ext cx="5772977" cy="261610"/>
          </a:xfrm>
          <a:prstGeom prst="rect">
            <a:avLst/>
          </a:prstGeom>
          <a:noFill/>
        </p:spPr>
        <p:txBody>
          <a:bodyPr wrap="square" rtlCol="0">
            <a:spAutoFit/>
          </a:bodyPr>
          <a:lstStyle/>
          <a:p>
            <a:r>
              <a:rPr lang="en" sz="1100" b="1" i="1" kern="0" dirty="0" smtClean="0">
                <a:solidFill>
                  <a:schemeClr val="bg1">
                    <a:lumMod val="50000"/>
                  </a:schemeClr>
                </a:solidFill>
                <a:cs typeface="Arial"/>
                <a:sym typeface="Arial"/>
              </a:rPr>
              <a:t>DATOM is for you to use without restriction in modeling your own or other people's businesses</a:t>
            </a:r>
            <a:endParaRPr lang="fr-FR" sz="1100" i="1" dirty="0">
              <a:solidFill>
                <a:schemeClr val="bg1">
                  <a:lumMod val="50000"/>
                </a:schemeClr>
              </a:solidFill>
            </a:endParaRPr>
          </a:p>
        </p:txBody>
      </p:sp>
    </p:spTree>
    <p:extLst>
      <p:ext uri="{BB962C8B-B14F-4D97-AF65-F5344CB8AC3E}">
        <p14:creationId xmlns:p14="http://schemas.microsoft.com/office/powerpoint/2010/main" val="283397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txBox="1"/>
          <p:nvPr/>
        </p:nvSpPr>
        <p:spPr>
          <a:xfrm>
            <a:off x="1962075" y="0"/>
            <a:ext cx="3886800" cy="596400"/>
          </a:xfrm>
          <a:prstGeom prst="rect">
            <a:avLst/>
          </a:prstGeom>
          <a:noFill/>
          <a:ln>
            <a:noFill/>
          </a:ln>
        </p:spPr>
        <p:txBody>
          <a:bodyPr spcFirstLastPara="1" wrap="square" lIns="91425" tIns="91425" rIns="91425" bIns="91425" anchor="t" anchorCtr="0">
            <a:noAutofit/>
          </a:bodyPr>
          <a:lstStyle/>
          <a:p>
            <a:r>
              <a:rPr lang="en" sz="1600" b="1"/>
              <a:t>Canvas #09-1</a:t>
            </a:r>
            <a:endParaRPr sz="1600" b="1"/>
          </a:p>
          <a:p>
            <a:r>
              <a:rPr lang="en" sz="1600" b="1"/>
              <a:t>Graphical synthesis</a:t>
            </a:r>
            <a:endParaRPr sz="1600" b="1"/>
          </a:p>
        </p:txBody>
      </p:sp>
      <p:cxnSp>
        <p:nvCxnSpPr>
          <p:cNvPr id="56" name="Google Shape;56;p13"/>
          <p:cNvCxnSpPr/>
          <p:nvPr/>
        </p:nvCxnSpPr>
        <p:spPr>
          <a:xfrm>
            <a:off x="5873575" y="1524000"/>
            <a:ext cx="0" cy="4164000"/>
          </a:xfrm>
          <a:prstGeom prst="straightConnector1">
            <a:avLst/>
          </a:prstGeom>
          <a:noFill/>
          <a:ln w="9525" cap="flat" cmpd="sng">
            <a:solidFill>
              <a:srgbClr val="000000"/>
            </a:solidFill>
            <a:prstDash val="solid"/>
            <a:round/>
            <a:headEnd type="none" w="med" len="med"/>
            <a:tailEnd type="none" w="med" len="med"/>
          </a:ln>
        </p:spPr>
      </p:cxnSp>
      <p:cxnSp>
        <p:nvCxnSpPr>
          <p:cNvPr id="57" name="Google Shape;57;p13"/>
          <p:cNvCxnSpPr/>
          <p:nvPr/>
        </p:nvCxnSpPr>
        <p:spPr>
          <a:xfrm rot="10800000" flipH="1">
            <a:off x="3352800" y="3513600"/>
            <a:ext cx="5325600" cy="36900"/>
          </a:xfrm>
          <a:prstGeom prst="straightConnector1">
            <a:avLst/>
          </a:prstGeom>
          <a:noFill/>
          <a:ln w="9525" cap="flat" cmpd="sng">
            <a:solidFill>
              <a:srgbClr val="000000"/>
            </a:solidFill>
            <a:prstDash val="solid"/>
            <a:round/>
            <a:headEnd type="none" w="med" len="med"/>
            <a:tailEnd type="none" w="med" len="med"/>
          </a:ln>
        </p:spPr>
      </p:cxnSp>
      <p:cxnSp>
        <p:nvCxnSpPr>
          <p:cNvPr id="58" name="Google Shape;58;p13"/>
          <p:cNvCxnSpPr/>
          <p:nvPr/>
        </p:nvCxnSpPr>
        <p:spPr>
          <a:xfrm>
            <a:off x="3723500" y="1622850"/>
            <a:ext cx="4497900" cy="4003500"/>
          </a:xfrm>
          <a:prstGeom prst="straightConnector1">
            <a:avLst/>
          </a:prstGeom>
          <a:noFill/>
          <a:ln w="9525" cap="flat" cmpd="sng">
            <a:solidFill>
              <a:srgbClr val="000000"/>
            </a:solidFill>
            <a:prstDash val="solid"/>
            <a:round/>
            <a:headEnd type="none" w="med" len="med"/>
            <a:tailEnd type="none" w="med" len="med"/>
          </a:ln>
        </p:spPr>
      </p:cxnSp>
      <p:cxnSp>
        <p:nvCxnSpPr>
          <p:cNvPr id="59" name="Google Shape;59;p13"/>
          <p:cNvCxnSpPr/>
          <p:nvPr/>
        </p:nvCxnSpPr>
        <p:spPr>
          <a:xfrm flipH="1">
            <a:off x="3254050" y="1659925"/>
            <a:ext cx="5115600" cy="3818100"/>
          </a:xfrm>
          <a:prstGeom prst="straightConnector1">
            <a:avLst/>
          </a:prstGeom>
          <a:noFill/>
          <a:ln w="9525" cap="flat" cmpd="sng">
            <a:solidFill>
              <a:srgbClr val="000000"/>
            </a:solidFill>
            <a:prstDash val="solid"/>
            <a:round/>
            <a:headEnd type="none" w="med" len="med"/>
            <a:tailEnd type="none" w="med" len="med"/>
          </a:ln>
        </p:spPr>
      </p:cxnSp>
      <p:sp>
        <p:nvSpPr>
          <p:cNvPr id="60" name="Google Shape;60;p13"/>
          <p:cNvSpPr txBox="1"/>
          <p:nvPr/>
        </p:nvSpPr>
        <p:spPr>
          <a:xfrm>
            <a:off x="2710249" y="751700"/>
            <a:ext cx="2372525" cy="412800"/>
          </a:xfrm>
          <a:prstGeom prst="rect">
            <a:avLst/>
          </a:prstGeom>
          <a:noFill/>
          <a:ln>
            <a:noFill/>
          </a:ln>
        </p:spPr>
        <p:txBody>
          <a:bodyPr spcFirstLastPara="1" wrap="square" lIns="91425" tIns="91425" rIns="91425" bIns="91425" anchor="t" anchorCtr="0">
            <a:noAutofit/>
          </a:bodyPr>
          <a:lstStyle/>
          <a:p>
            <a:pPr algn="ctr"/>
            <a:r>
              <a:rPr lang="en" sz="1000" i="1" dirty="0"/>
              <a:t>contributes to</a:t>
            </a:r>
            <a:endParaRPr sz="1000" i="1" dirty="0"/>
          </a:p>
          <a:p>
            <a:r>
              <a:rPr lang="en" dirty="0"/>
              <a:t>Strategic Objective 1:</a:t>
            </a:r>
            <a:endParaRPr dirty="0"/>
          </a:p>
          <a:p>
            <a:endParaRPr sz="800" dirty="0"/>
          </a:p>
          <a:p>
            <a:r>
              <a:rPr lang="en" dirty="0"/>
              <a:t>_________________</a:t>
            </a:r>
            <a:endParaRPr dirty="0"/>
          </a:p>
        </p:txBody>
      </p:sp>
      <p:sp>
        <p:nvSpPr>
          <p:cNvPr id="61" name="Google Shape;61;p13"/>
          <p:cNvSpPr txBox="1"/>
          <p:nvPr/>
        </p:nvSpPr>
        <p:spPr>
          <a:xfrm>
            <a:off x="5033350" y="741400"/>
            <a:ext cx="2709250" cy="756000"/>
          </a:xfrm>
          <a:prstGeom prst="rect">
            <a:avLst/>
          </a:prstGeom>
          <a:noFill/>
          <a:ln>
            <a:noFill/>
          </a:ln>
        </p:spPr>
        <p:txBody>
          <a:bodyPr spcFirstLastPara="1" wrap="square" lIns="91425" tIns="91425" rIns="91425" bIns="91425" anchor="t" anchorCtr="0">
            <a:noAutofit/>
          </a:bodyPr>
          <a:lstStyle/>
          <a:p>
            <a:pPr algn="ctr"/>
            <a:r>
              <a:rPr lang="en" sz="1000" i="1" dirty="0"/>
              <a:t>contributes to</a:t>
            </a:r>
            <a:endParaRPr sz="1000" i="1" dirty="0"/>
          </a:p>
          <a:p>
            <a:r>
              <a:rPr lang="en" dirty="0"/>
              <a:t>Strategic Objective 2:</a:t>
            </a:r>
            <a:endParaRPr dirty="0"/>
          </a:p>
          <a:p>
            <a:endParaRPr sz="800" dirty="0"/>
          </a:p>
          <a:p>
            <a:r>
              <a:rPr lang="en" dirty="0"/>
              <a:t>_________________</a:t>
            </a:r>
            <a:endParaRPr dirty="0"/>
          </a:p>
          <a:p>
            <a:pPr algn="ctr"/>
            <a:endParaRPr dirty="0"/>
          </a:p>
        </p:txBody>
      </p:sp>
      <p:sp>
        <p:nvSpPr>
          <p:cNvPr id="62" name="Google Shape;62;p13"/>
          <p:cNvSpPr/>
          <p:nvPr/>
        </p:nvSpPr>
        <p:spPr>
          <a:xfrm>
            <a:off x="5354575" y="2969750"/>
            <a:ext cx="996300" cy="9963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3" name="Google Shape;63;p13"/>
          <p:cNvSpPr/>
          <p:nvPr/>
        </p:nvSpPr>
        <p:spPr>
          <a:xfrm>
            <a:off x="4855300" y="2511362"/>
            <a:ext cx="1913100" cy="1913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4" name="Google Shape;64;p13"/>
          <p:cNvSpPr/>
          <p:nvPr/>
        </p:nvSpPr>
        <p:spPr>
          <a:xfrm>
            <a:off x="4394500" y="2094345"/>
            <a:ext cx="2834700" cy="2747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5" name="Google Shape;65;p13"/>
          <p:cNvSpPr/>
          <p:nvPr/>
        </p:nvSpPr>
        <p:spPr>
          <a:xfrm>
            <a:off x="3974650" y="1687401"/>
            <a:ext cx="3674400" cy="35610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6" name="Google Shape;66;p13"/>
          <p:cNvSpPr txBox="1"/>
          <p:nvPr/>
        </p:nvSpPr>
        <p:spPr>
          <a:xfrm>
            <a:off x="8520400" y="3261500"/>
            <a:ext cx="1557000" cy="412800"/>
          </a:xfrm>
          <a:prstGeom prst="rect">
            <a:avLst/>
          </a:prstGeom>
          <a:noFill/>
          <a:ln>
            <a:noFill/>
          </a:ln>
        </p:spPr>
        <p:txBody>
          <a:bodyPr spcFirstLastPara="1" wrap="square" lIns="91425" tIns="91425" rIns="91425" bIns="91425" anchor="t" anchorCtr="0">
            <a:noAutofit/>
          </a:bodyPr>
          <a:lstStyle/>
          <a:p>
            <a:pPr algn="ctr"/>
            <a:r>
              <a:rPr lang="en"/>
              <a:t>ROI</a:t>
            </a:r>
            <a:endParaRPr/>
          </a:p>
        </p:txBody>
      </p:sp>
      <p:sp>
        <p:nvSpPr>
          <p:cNvPr id="67" name="Google Shape;67;p13"/>
          <p:cNvSpPr txBox="1"/>
          <p:nvPr/>
        </p:nvSpPr>
        <p:spPr>
          <a:xfrm>
            <a:off x="7906675" y="5553350"/>
            <a:ext cx="1557000" cy="412800"/>
          </a:xfrm>
          <a:prstGeom prst="rect">
            <a:avLst/>
          </a:prstGeom>
          <a:noFill/>
          <a:ln>
            <a:noFill/>
          </a:ln>
        </p:spPr>
        <p:txBody>
          <a:bodyPr spcFirstLastPara="1" wrap="square" lIns="91425" tIns="91425" rIns="91425" bIns="91425" anchor="t" anchorCtr="0">
            <a:noAutofit/>
          </a:bodyPr>
          <a:lstStyle/>
          <a:p>
            <a:pPr algn="ctr"/>
            <a:r>
              <a:rPr lang="en"/>
              <a:t>Differentiating</a:t>
            </a:r>
            <a:endParaRPr/>
          </a:p>
        </p:txBody>
      </p:sp>
      <p:sp>
        <p:nvSpPr>
          <p:cNvPr id="68" name="Google Shape;68;p13"/>
          <p:cNvSpPr txBox="1"/>
          <p:nvPr/>
        </p:nvSpPr>
        <p:spPr>
          <a:xfrm>
            <a:off x="5082775" y="5772850"/>
            <a:ext cx="1557000" cy="412800"/>
          </a:xfrm>
          <a:prstGeom prst="rect">
            <a:avLst/>
          </a:prstGeom>
          <a:noFill/>
          <a:ln>
            <a:noFill/>
          </a:ln>
        </p:spPr>
        <p:txBody>
          <a:bodyPr spcFirstLastPara="1" wrap="square" lIns="91425" tIns="91425" rIns="91425" bIns="91425" anchor="t" anchorCtr="0">
            <a:noAutofit/>
          </a:bodyPr>
          <a:lstStyle/>
          <a:p>
            <a:pPr algn="ctr"/>
            <a:r>
              <a:rPr lang="en"/>
              <a:t>Organisation readiness</a:t>
            </a:r>
            <a:endParaRPr/>
          </a:p>
        </p:txBody>
      </p:sp>
      <p:sp>
        <p:nvSpPr>
          <p:cNvPr id="69" name="Google Shape;69;p13"/>
          <p:cNvSpPr txBox="1"/>
          <p:nvPr/>
        </p:nvSpPr>
        <p:spPr>
          <a:xfrm>
            <a:off x="2258875" y="5478025"/>
            <a:ext cx="1557000" cy="412800"/>
          </a:xfrm>
          <a:prstGeom prst="rect">
            <a:avLst/>
          </a:prstGeom>
          <a:noFill/>
          <a:ln>
            <a:noFill/>
          </a:ln>
        </p:spPr>
        <p:txBody>
          <a:bodyPr spcFirstLastPara="1" wrap="square" lIns="91425" tIns="91425" rIns="91425" bIns="91425" anchor="t" anchorCtr="0">
            <a:noAutofit/>
          </a:bodyPr>
          <a:lstStyle/>
          <a:p>
            <a:r>
              <a:rPr lang="en"/>
              <a:t>Time to market</a:t>
            </a:r>
            <a:endParaRPr/>
          </a:p>
        </p:txBody>
      </p:sp>
      <p:sp>
        <p:nvSpPr>
          <p:cNvPr id="70" name="Google Shape;70;p13"/>
          <p:cNvSpPr txBox="1"/>
          <p:nvPr/>
        </p:nvSpPr>
        <p:spPr>
          <a:xfrm>
            <a:off x="2037925" y="2987500"/>
            <a:ext cx="1557000" cy="412800"/>
          </a:xfrm>
          <a:prstGeom prst="rect">
            <a:avLst/>
          </a:prstGeom>
          <a:noFill/>
          <a:ln>
            <a:noFill/>
          </a:ln>
        </p:spPr>
        <p:txBody>
          <a:bodyPr spcFirstLastPara="1" wrap="square" lIns="91425" tIns="91425" rIns="91425" bIns="91425" anchor="t" anchorCtr="0">
            <a:noAutofit/>
          </a:bodyPr>
          <a:lstStyle/>
          <a:p>
            <a:r>
              <a:rPr lang="en"/>
              <a:t>Network effects / learning effects</a:t>
            </a:r>
            <a:endParaRPr/>
          </a:p>
        </p:txBody>
      </p:sp>
      <p:sp>
        <p:nvSpPr>
          <p:cNvPr id="71" name="Google Shape;71;p13"/>
          <p:cNvSpPr txBox="1"/>
          <p:nvPr/>
        </p:nvSpPr>
        <p:spPr>
          <a:xfrm>
            <a:off x="7742600" y="741400"/>
            <a:ext cx="2483200" cy="756000"/>
          </a:xfrm>
          <a:prstGeom prst="rect">
            <a:avLst/>
          </a:prstGeom>
          <a:noFill/>
          <a:ln>
            <a:noFill/>
          </a:ln>
        </p:spPr>
        <p:txBody>
          <a:bodyPr spcFirstLastPara="1" wrap="square" lIns="91425" tIns="91425" rIns="91425" bIns="91425" anchor="t" anchorCtr="0">
            <a:noAutofit/>
          </a:bodyPr>
          <a:lstStyle/>
          <a:p>
            <a:pPr algn="ctr"/>
            <a:r>
              <a:rPr lang="en" sz="1000" i="1" dirty="0"/>
              <a:t>contributes to</a:t>
            </a:r>
            <a:endParaRPr dirty="0"/>
          </a:p>
          <a:p>
            <a:r>
              <a:rPr lang="en" dirty="0"/>
              <a:t>Strategic Objective 3:</a:t>
            </a:r>
            <a:endParaRPr dirty="0"/>
          </a:p>
          <a:p>
            <a:endParaRPr sz="800" dirty="0"/>
          </a:p>
          <a:p>
            <a:r>
              <a:rPr lang="en" dirty="0"/>
              <a:t>_________________</a:t>
            </a:r>
            <a:endParaRPr dirty="0"/>
          </a:p>
          <a:p>
            <a:pPr algn="ctr"/>
            <a:endParaRPr dirty="0"/>
          </a:p>
        </p:txBody>
      </p:sp>
      <p:sp>
        <p:nvSpPr>
          <p:cNvPr id="72" name="Google Shape;72;p13"/>
          <p:cNvSpPr txBox="1"/>
          <p:nvPr/>
        </p:nvSpPr>
        <p:spPr>
          <a:xfrm>
            <a:off x="5226175" y="3033850"/>
            <a:ext cx="323400" cy="3201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1</a:t>
            </a:r>
            <a:endParaRPr sz="1000" b="1">
              <a:solidFill>
                <a:srgbClr val="FF0000"/>
              </a:solidFill>
            </a:endParaRPr>
          </a:p>
        </p:txBody>
      </p:sp>
      <p:sp>
        <p:nvSpPr>
          <p:cNvPr id="73" name="Google Shape;73;p13"/>
          <p:cNvSpPr txBox="1"/>
          <p:nvPr/>
        </p:nvSpPr>
        <p:spPr>
          <a:xfrm>
            <a:off x="4855300" y="2713750"/>
            <a:ext cx="323400" cy="3201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2</a:t>
            </a:r>
            <a:endParaRPr sz="1000"/>
          </a:p>
        </p:txBody>
      </p:sp>
      <p:sp>
        <p:nvSpPr>
          <p:cNvPr id="74" name="Google Shape;74;p13"/>
          <p:cNvSpPr txBox="1"/>
          <p:nvPr/>
        </p:nvSpPr>
        <p:spPr>
          <a:xfrm>
            <a:off x="4509600" y="2380900"/>
            <a:ext cx="323400" cy="3663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3</a:t>
            </a:r>
            <a:endParaRPr sz="1000" b="1">
              <a:solidFill>
                <a:srgbClr val="FF0000"/>
              </a:solidFill>
            </a:endParaRPr>
          </a:p>
        </p:txBody>
      </p:sp>
      <p:sp>
        <p:nvSpPr>
          <p:cNvPr id="75" name="Google Shape;75;p13"/>
          <p:cNvSpPr txBox="1"/>
          <p:nvPr/>
        </p:nvSpPr>
        <p:spPr>
          <a:xfrm>
            <a:off x="4180750" y="2116650"/>
            <a:ext cx="323400" cy="3663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4</a:t>
            </a:r>
            <a:endParaRPr sz="1000" b="1">
              <a:solidFill>
                <a:srgbClr val="FF0000"/>
              </a:solidFill>
            </a:endParaRPr>
          </a:p>
        </p:txBody>
      </p:sp>
      <p:sp>
        <p:nvSpPr>
          <p:cNvPr id="76" name="Google Shape;76;p13"/>
          <p:cNvSpPr txBox="1"/>
          <p:nvPr/>
        </p:nvSpPr>
        <p:spPr>
          <a:xfrm>
            <a:off x="6014199" y="0"/>
            <a:ext cx="5336287"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77" name="Google Shape;77;p13"/>
          <p:cNvSpPr txBox="1"/>
          <p:nvPr/>
        </p:nvSpPr>
        <p:spPr>
          <a:xfrm>
            <a:off x="6014200" y="263575"/>
            <a:ext cx="5336286"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sp>
        <p:nvSpPr>
          <p:cNvPr id="78" name="Google Shape;78;p13"/>
          <p:cNvSpPr/>
          <p:nvPr/>
        </p:nvSpPr>
        <p:spPr>
          <a:xfrm>
            <a:off x="8221400" y="3840475"/>
            <a:ext cx="1855980" cy="836352"/>
          </a:xfrm>
          <a:prstGeom prst="flowChartTerminator">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000" b="1" i="1">
                <a:solidFill>
                  <a:srgbClr val="049CCF"/>
                </a:solidFill>
              </a:rPr>
              <a:t>For each dimension, rate the strength of your project from 1 to 4</a:t>
            </a:r>
            <a:endParaRPr/>
          </a:p>
        </p:txBody>
      </p:sp>
      <p:sp>
        <p:nvSpPr>
          <p:cNvPr id="79" name="Google Shape;79;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051458" y="73607"/>
            <a:ext cx="2142429" cy="623786"/>
          </a:xfrm>
          <a:prstGeom prst="rect">
            <a:avLst/>
          </a:prstGeom>
          <a:noFill/>
          <a:ln>
            <a:noFill/>
          </a:ln>
        </p:spPr>
        <p:txBody>
          <a:bodyPr spcFirstLastPara="1" wrap="square" lIns="59732" tIns="59732" rIns="59732" bIns="59732" anchor="t" anchorCtr="0">
            <a:noAutofit/>
          </a:bodyPr>
          <a:lstStyle/>
          <a:p>
            <a:r>
              <a:rPr lang="en" sz="1000" b="1" dirty="0"/>
              <a:t>Canvas #09-2</a:t>
            </a:r>
            <a:endParaRPr sz="1000" b="1" dirty="0"/>
          </a:p>
          <a:p>
            <a:r>
              <a:rPr lang="en" sz="1000" b="1" dirty="0" smtClean="0"/>
              <a:t>Memo synthesis</a:t>
            </a:r>
            <a:endParaRPr sz="1000" b="1" dirty="0"/>
          </a:p>
        </p:txBody>
      </p:sp>
      <p:sp>
        <p:nvSpPr>
          <p:cNvPr id="55" name="Google Shape;55;p13"/>
          <p:cNvSpPr txBox="1"/>
          <p:nvPr/>
        </p:nvSpPr>
        <p:spPr>
          <a:xfrm>
            <a:off x="6284917" y="0"/>
            <a:ext cx="2390036" cy="697393"/>
          </a:xfrm>
          <a:prstGeom prst="rect">
            <a:avLst/>
          </a:prstGeom>
          <a:noFill/>
          <a:ln>
            <a:noFill/>
          </a:ln>
        </p:spPr>
        <p:txBody>
          <a:bodyPr spcFirstLastPara="1" wrap="square" lIns="59732" tIns="59732" rIns="59732" bIns="59732" anchor="t" anchorCtr="0">
            <a:noAutofit/>
          </a:bodyPr>
          <a:lstStyle/>
          <a:p>
            <a:r>
              <a:rPr lang="en" sz="928"/>
              <a:t>Designed by: ___________________</a:t>
            </a:r>
            <a:endParaRPr sz="928"/>
          </a:p>
        </p:txBody>
      </p:sp>
      <p:sp>
        <p:nvSpPr>
          <p:cNvPr id="56" name="Google Shape;56;p13"/>
          <p:cNvSpPr txBox="1"/>
          <p:nvPr/>
        </p:nvSpPr>
        <p:spPr>
          <a:xfrm>
            <a:off x="6284913" y="308196"/>
            <a:ext cx="2239607" cy="482786"/>
          </a:xfrm>
          <a:prstGeom prst="rect">
            <a:avLst/>
          </a:prstGeom>
          <a:noFill/>
          <a:ln>
            <a:noFill/>
          </a:ln>
        </p:spPr>
        <p:txBody>
          <a:bodyPr spcFirstLastPara="1" wrap="square" lIns="59732" tIns="59732" rIns="59732" bIns="59732" anchor="t" anchorCtr="0">
            <a:noAutofit/>
          </a:bodyPr>
          <a:lstStyle/>
          <a:p>
            <a:r>
              <a:rPr lang="en" sz="928"/>
              <a:t>Date: 	   ___________________</a:t>
            </a:r>
            <a:endParaRPr sz="928"/>
          </a:p>
        </p:txBody>
      </p:sp>
      <p:graphicFrame>
        <p:nvGraphicFramePr>
          <p:cNvPr id="57" name="Google Shape;57;p13"/>
          <p:cNvGraphicFramePr/>
          <p:nvPr/>
        </p:nvGraphicFramePr>
        <p:xfrm>
          <a:off x="3896588" y="857512"/>
          <a:ext cx="4338286" cy="5557869"/>
        </p:xfrm>
        <a:graphic>
          <a:graphicData uri="http://schemas.openxmlformats.org/drawingml/2006/table">
            <a:tbl>
              <a:tblPr bandRow="1">
                <a:noFill/>
              </a:tblPr>
              <a:tblGrid>
                <a:gridCol w="2101241"/>
                <a:gridCol w="2237045"/>
              </a:tblGrid>
              <a:tr h="266643">
                <a:tc gridSpan="2">
                  <a:txBody>
                    <a:bodyPr/>
                    <a:lstStyle/>
                    <a:p>
                      <a:pPr marL="0" lvl="0" indent="0" algn="ctr" rtl="0">
                        <a:spcBef>
                          <a:spcPts val="0"/>
                        </a:spcBef>
                        <a:spcAft>
                          <a:spcPts val="0"/>
                        </a:spcAft>
                        <a:buNone/>
                      </a:pPr>
                      <a:r>
                        <a:rPr lang="en" sz="1700" b="1">
                          <a:solidFill>
                            <a:srgbClr val="049CCF"/>
                          </a:solidFill>
                          <a:latin typeface="Century Gothic"/>
                          <a:ea typeface="Century Gothic"/>
                          <a:cs typeface="Century Gothic"/>
                          <a:sym typeface="Century Gothic"/>
                        </a:rPr>
                        <a:t>Synthesis</a:t>
                      </a:r>
                      <a:endParaRPr sz="1500" b="1">
                        <a:solidFill>
                          <a:srgbClr val="049CCF"/>
                        </a:solidFill>
                        <a:latin typeface="Century Gothic"/>
                        <a:ea typeface="Century Gothic"/>
                        <a:cs typeface="Century Gothic"/>
                        <a:sym typeface="Century Gothic"/>
                      </a:endParaRPr>
                    </a:p>
                  </a:txBody>
                  <a:tcPr marL="45723" marR="45723" marT="0" marB="0"/>
                </a:tc>
                <a:tc hMerge="1">
                  <a:txBody>
                    <a:bodyPr/>
                    <a:lstStyle/>
                    <a:p>
                      <a:endParaRPr lang="fr-FR"/>
                    </a:p>
                  </a:txBody>
                  <a:tcPr/>
                </a:tc>
              </a:tr>
              <a:tr h="195420">
                <a:tc>
                  <a:txBody>
                    <a:bodyPr/>
                    <a:lstStyle/>
                    <a:p>
                      <a:pPr marL="0" lvl="0" indent="0" algn="l" rtl="0">
                        <a:spcBef>
                          <a:spcPts val="0"/>
                        </a:spcBef>
                        <a:spcAft>
                          <a:spcPts val="0"/>
                        </a:spcAft>
                        <a:buNone/>
                      </a:pPr>
                      <a:r>
                        <a:rPr lang="en" sz="1200">
                          <a:solidFill>
                            <a:srgbClr val="FFFFFF"/>
                          </a:solidFill>
                          <a:latin typeface="Century Gothic"/>
                          <a:ea typeface="Century Gothic"/>
                          <a:cs typeface="Century Gothic"/>
                          <a:sym typeface="Century Gothic"/>
                        </a:rPr>
                        <a:t>Name of the organization</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a:txBody>
                    <a:bodyPr/>
                    <a:lstStyle/>
                    <a:p>
                      <a:pPr marL="0" lvl="0" indent="0" algn="l" rtl="0">
                        <a:spcBef>
                          <a:spcPts val="0"/>
                        </a:spcBef>
                        <a:spcAft>
                          <a:spcPts val="0"/>
                        </a:spcAft>
                        <a:buNone/>
                      </a:pPr>
                      <a:r>
                        <a:rPr lang="en" sz="1200">
                          <a:solidFill>
                            <a:srgbClr val="FFFFFF"/>
                          </a:solidFill>
                          <a:latin typeface="Century Gothic"/>
                          <a:ea typeface="Century Gothic"/>
                          <a:cs typeface="Century Gothic"/>
                          <a:sym typeface="Century Gothic"/>
                        </a:rPr>
                        <a:t>Name of the idea</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r>
              <a:tr h="350741">
                <a:tc>
                  <a:txBody>
                    <a:bodyPr/>
                    <a:lstStyle/>
                    <a:p>
                      <a:pPr marL="0" lvl="0" indent="0" algn="l" rtl="0">
                        <a:spcBef>
                          <a:spcPts val="0"/>
                        </a:spcBef>
                        <a:spcAft>
                          <a:spcPts val="0"/>
                        </a:spcAft>
                        <a:buNone/>
                      </a:pPr>
                      <a:endParaRPr sz="1200">
                        <a:solidFill>
                          <a:srgbClr val="FFFFFF"/>
                        </a:solidFill>
                        <a:latin typeface="Century Gothic"/>
                        <a:ea typeface="Century Gothic"/>
                        <a:cs typeface="Century Gothic"/>
                        <a:sym typeface="Century Gothic"/>
                      </a:endParaRPr>
                    </a:p>
                  </a:txBody>
                  <a:tcPr marL="45723" marR="45723" marT="0" marB="0">
                    <a:solidFill>
                      <a:srgbClr val="FFFFFF"/>
                    </a:solidFill>
                  </a:tcPr>
                </a:tc>
                <a:tc>
                  <a:txBody>
                    <a:bodyPr/>
                    <a:lstStyle/>
                    <a:p>
                      <a:pPr marL="0" lvl="0" indent="0" algn="l" rtl="0">
                        <a:spcBef>
                          <a:spcPts val="0"/>
                        </a:spcBef>
                        <a:spcAft>
                          <a:spcPts val="0"/>
                        </a:spcAft>
                        <a:buNone/>
                      </a:pPr>
                      <a:endParaRPr sz="1200">
                        <a:latin typeface="Calibri"/>
                        <a:ea typeface="Calibri"/>
                        <a:cs typeface="Calibri"/>
                        <a:sym typeface="Calibri"/>
                      </a:endParaRPr>
                    </a:p>
                  </a:txBody>
                  <a:tcPr marL="45723" marR="45723" marT="0" marB="0"/>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Target users and their needs / problems to solve</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586250">
                <a:tc gridSpan="2">
                  <a:txBody>
                    <a:bodyPr/>
                    <a:lstStyle/>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Description of the idea</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781643">
                <a:tc gridSpan="2">
                  <a:txBody>
                    <a:bodyPr/>
                    <a:lstStyle/>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How does it match the strategic priorities of the org</a:t>
                      </a:r>
                      <a:endParaRPr sz="1200">
                        <a:latin typeface="Calibri"/>
                        <a:ea typeface="Calibri"/>
                        <a:cs typeface="Calibri"/>
                        <a:sym typeface="Calibri"/>
                      </a:endParaRPr>
                    </a:p>
                  </a:txBody>
                  <a:tcPr marL="45723" marR="45723" marT="0" marB="0">
                    <a:solidFill>
                      <a:srgbClr val="000000"/>
                    </a:solidFill>
                  </a:tcPr>
                </a:tc>
                <a:tc hMerge="1">
                  <a:txBody>
                    <a:bodyPr/>
                    <a:lstStyle/>
                    <a:p>
                      <a:endParaRPr lang="fr-FR"/>
                    </a:p>
                  </a:txBody>
                  <a:tcPr/>
                </a:tc>
              </a:tr>
              <a:tr h="781643">
                <a:tc gridSpan="2">
                  <a:txBody>
                    <a:bodyPr/>
                    <a:lstStyle/>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Datasets / data sources contributing to the idea</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586250">
                <a:tc gridSpan="2">
                  <a:txBody>
                    <a:bodyPr/>
                    <a:lstStyle/>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Expected benefits</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1032179">
                <a:tc gridSpan="2">
                  <a:txBody>
                    <a:bodyPr/>
                    <a:lstStyle/>
                    <a:p>
                      <a:pPr marL="0" lvl="0" indent="0" algn="l" rtl="0">
                        <a:spcBef>
                          <a:spcPts val="0"/>
                        </a:spcBef>
                        <a:spcAft>
                          <a:spcPts val="0"/>
                        </a:spcAft>
                        <a:buNone/>
                      </a:pPr>
                      <a:endParaRPr sz="15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bl>
          </a:graphicData>
        </a:graphic>
      </p:graphicFrame>
      <p:sp>
        <p:nvSpPr>
          <p:cNvPr id="58" name="Google Shape;58;p13"/>
          <p:cNvSpPr txBox="1"/>
          <p:nvPr/>
        </p:nvSpPr>
        <p:spPr>
          <a:xfrm>
            <a:off x="3802124" y="6415387"/>
            <a:ext cx="4581643" cy="352393"/>
          </a:xfrm>
          <a:prstGeom prst="rect">
            <a:avLst/>
          </a:prstGeom>
          <a:noFill/>
          <a:ln>
            <a:noFill/>
          </a:ln>
        </p:spPr>
        <p:txBody>
          <a:bodyPr spcFirstLastPara="1" wrap="square" lIns="59732" tIns="59732" rIns="59732" bIns="59732" anchor="ctr" anchorCtr="0">
            <a:noAutofit/>
          </a:bodyPr>
          <a:lstStyle/>
          <a:p>
            <a:r>
              <a:rPr lang="en" sz="536"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36"/>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p:cNvSpPr txBox="1"/>
          <p:nvPr/>
        </p:nvSpPr>
        <p:spPr>
          <a:xfrm rot="16200000">
            <a:off x="-272064" y="5212136"/>
            <a:ext cx="2142429" cy="623786"/>
          </a:xfrm>
          <a:prstGeom prst="rect">
            <a:avLst/>
          </a:prstGeom>
          <a:noFill/>
          <a:ln>
            <a:noFill/>
          </a:ln>
        </p:spPr>
        <p:txBody>
          <a:bodyPr spcFirstLastPara="1" wrap="square" lIns="59732" tIns="59732" rIns="59732" bIns="59732" anchor="t" anchorCtr="0">
            <a:noAutofit/>
          </a:bodyPr>
          <a:lstStyle/>
          <a:p>
            <a:r>
              <a:rPr lang="en" sz="1000" b="1" dirty="0"/>
              <a:t>Canvas #09-2</a:t>
            </a:r>
            <a:endParaRPr sz="1000" b="1" dirty="0"/>
          </a:p>
          <a:p>
            <a:r>
              <a:rPr lang="en" sz="1000" b="1" smtClean="0"/>
              <a:t>Memo synthesis</a:t>
            </a:r>
            <a:endParaRPr sz="1000" b="1" dirty="0"/>
          </a:p>
        </p:txBody>
      </p:sp>
      <p:sp>
        <p:nvSpPr>
          <p:cNvPr id="5" name="Google Shape;55;p13"/>
          <p:cNvSpPr txBox="1"/>
          <p:nvPr/>
        </p:nvSpPr>
        <p:spPr>
          <a:xfrm rot="16200000">
            <a:off x="-566762" y="735494"/>
            <a:ext cx="2390036" cy="697393"/>
          </a:xfrm>
          <a:prstGeom prst="rect">
            <a:avLst/>
          </a:prstGeom>
          <a:noFill/>
          <a:ln>
            <a:noFill/>
          </a:ln>
        </p:spPr>
        <p:txBody>
          <a:bodyPr spcFirstLastPara="1" wrap="square" lIns="59732" tIns="59732" rIns="59732" bIns="59732" anchor="t" anchorCtr="0">
            <a:noAutofit/>
          </a:bodyPr>
          <a:lstStyle/>
          <a:p>
            <a:r>
              <a:rPr lang="en" sz="928"/>
              <a:t>Designed by: ___________________</a:t>
            </a:r>
            <a:endParaRPr sz="928"/>
          </a:p>
        </p:txBody>
      </p:sp>
      <p:sp>
        <p:nvSpPr>
          <p:cNvPr id="6" name="Google Shape;56;p13"/>
          <p:cNvSpPr txBox="1"/>
          <p:nvPr/>
        </p:nvSpPr>
        <p:spPr>
          <a:xfrm rot="16200000">
            <a:off x="-250153" y="465109"/>
            <a:ext cx="2239607" cy="482786"/>
          </a:xfrm>
          <a:prstGeom prst="rect">
            <a:avLst/>
          </a:prstGeom>
          <a:noFill/>
          <a:ln>
            <a:noFill/>
          </a:ln>
        </p:spPr>
        <p:txBody>
          <a:bodyPr spcFirstLastPara="1" wrap="square" lIns="59732" tIns="59732" rIns="59732" bIns="59732" anchor="t" anchorCtr="0">
            <a:noAutofit/>
          </a:bodyPr>
          <a:lstStyle/>
          <a:p>
            <a:r>
              <a:rPr lang="en" sz="928"/>
              <a:t>Date: 	   ___________________</a:t>
            </a:r>
            <a:endParaRPr sz="928"/>
          </a:p>
        </p:txBody>
      </p:sp>
      <p:sp>
        <p:nvSpPr>
          <p:cNvPr id="8" name="Google Shape;58;p13"/>
          <p:cNvSpPr txBox="1"/>
          <p:nvPr/>
        </p:nvSpPr>
        <p:spPr>
          <a:xfrm rot="16200000">
            <a:off x="9576759" y="3198815"/>
            <a:ext cx="4581643" cy="352393"/>
          </a:xfrm>
          <a:prstGeom prst="rect">
            <a:avLst/>
          </a:prstGeom>
          <a:noFill/>
          <a:ln>
            <a:noFill/>
          </a:ln>
        </p:spPr>
        <p:txBody>
          <a:bodyPr spcFirstLastPara="1" wrap="square" lIns="59732" tIns="59732" rIns="59732" bIns="59732" anchor="ctr" anchorCtr="0">
            <a:noAutofit/>
          </a:bodyPr>
          <a:lstStyle/>
          <a:p>
            <a:r>
              <a:rPr lang="en" sz="536" b="1" dirty="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36" dirty="0"/>
          </a:p>
        </p:txBody>
      </p:sp>
      <p:sp>
        <p:nvSpPr>
          <p:cNvPr id="9" name="Rectangle 8"/>
          <p:cNvSpPr/>
          <p:nvPr/>
        </p:nvSpPr>
        <p:spPr>
          <a:xfrm rot="16200000">
            <a:off x="-1600203" y="3190461"/>
            <a:ext cx="6033052" cy="526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00B0F0"/>
                </a:solidFill>
              </a:rPr>
              <a:t>Synthesis</a:t>
            </a:r>
            <a:endParaRPr lang="fr-FR" dirty="0">
              <a:solidFill>
                <a:srgbClr val="00B0F0"/>
              </a:solidFill>
            </a:endParaRPr>
          </a:p>
        </p:txBody>
      </p:sp>
      <p:sp>
        <p:nvSpPr>
          <p:cNvPr id="10" name="Rectangle 9"/>
          <p:cNvSpPr/>
          <p:nvPr/>
        </p:nvSpPr>
        <p:spPr>
          <a:xfrm rot="16200000">
            <a:off x="379821" y="4611756"/>
            <a:ext cx="3190461"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Name of the organisation</a:t>
            </a:r>
            <a:endParaRPr lang="fr-FR" dirty="0">
              <a:solidFill>
                <a:schemeClr val="bg1"/>
              </a:solidFill>
            </a:endParaRPr>
          </a:p>
        </p:txBody>
      </p:sp>
      <p:sp>
        <p:nvSpPr>
          <p:cNvPr id="11" name="Rectangle 10"/>
          <p:cNvSpPr/>
          <p:nvPr/>
        </p:nvSpPr>
        <p:spPr>
          <a:xfrm rot="16200000">
            <a:off x="551621" y="1595230"/>
            <a:ext cx="2842590"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Name of the </a:t>
            </a:r>
            <a:r>
              <a:rPr lang="fr-FR" dirty="0" err="1" smtClean="0">
                <a:solidFill>
                  <a:schemeClr val="bg1"/>
                </a:solidFill>
              </a:rPr>
              <a:t>idea</a:t>
            </a:r>
            <a:endParaRPr lang="fr-FR" dirty="0">
              <a:solidFill>
                <a:schemeClr val="bg1"/>
              </a:solidFill>
            </a:endParaRPr>
          </a:p>
        </p:txBody>
      </p:sp>
      <p:sp>
        <p:nvSpPr>
          <p:cNvPr id="12" name="Rectangle 11"/>
          <p:cNvSpPr/>
          <p:nvPr/>
        </p:nvSpPr>
        <p:spPr>
          <a:xfrm rot="16200000">
            <a:off x="983974" y="1719469"/>
            <a:ext cx="3091069" cy="5267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3" name="Rectangle 12"/>
          <p:cNvSpPr/>
          <p:nvPr/>
        </p:nvSpPr>
        <p:spPr>
          <a:xfrm rot="16200000">
            <a:off x="1048577" y="4735996"/>
            <a:ext cx="2941983" cy="5267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4" name="Rectangle 13"/>
          <p:cNvSpPr/>
          <p:nvPr/>
        </p:nvSpPr>
        <p:spPr>
          <a:xfrm rot="16200000">
            <a:off x="52440"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Target </a:t>
            </a:r>
            <a:r>
              <a:rPr lang="fr-FR" dirty="0" err="1" smtClean="0">
                <a:solidFill>
                  <a:schemeClr val="bg1"/>
                </a:solidFill>
              </a:rPr>
              <a:t>users</a:t>
            </a:r>
            <a:r>
              <a:rPr lang="fr-FR" dirty="0" smtClean="0">
                <a:solidFill>
                  <a:schemeClr val="bg1"/>
                </a:solidFill>
              </a:rPr>
              <a:t> and </a:t>
            </a:r>
            <a:r>
              <a:rPr lang="fr-FR" dirty="0" err="1" smtClean="0">
                <a:solidFill>
                  <a:schemeClr val="bg1"/>
                </a:solidFill>
              </a:rPr>
              <a:t>their</a:t>
            </a:r>
            <a:r>
              <a:rPr lang="fr-FR" dirty="0" smtClean="0">
                <a:solidFill>
                  <a:schemeClr val="bg1"/>
                </a:solidFill>
              </a:rPr>
              <a:t> </a:t>
            </a:r>
            <a:r>
              <a:rPr lang="fr-FR" dirty="0" err="1" smtClean="0">
                <a:solidFill>
                  <a:schemeClr val="bg1"/>
                </a:solidFill>
              </a:rPr>
              <a:t>needs</a:t>
            </a:r>
            <a:r>
              <a:rPr lang="fr-FR" dirty="0" smtClean="0">
                <a:solidFill>
                  <a:schemeClr val="bg1"/>
                </a:solidFill>
              </a:rPr>
              <a:t> / </a:t>
            </a:r>
            <a:r>
              <a:rPr lang="fr-FR" dirty="0" err="1" smtClean="0">
                <a:solidFill>
                  <a:schemeClr val="bg1"/>
                </a:solidFill>
              </a:rPr>
              <a:t>problem</a:t>
            </a:r>
            <a:r>
              <a:rPr lang="fr-FR" dirty="0" smtClean="0">
                <a:solidFill>
                  <a:schemeClr val="bg1"/>
                </a:solidFill>
              </a:rPr>
              <a:t> to </a:t>
            </a:r>
            <a:r>
              <a:rPr lang="fr-FR" dirty="0" err="1" smtClean="0">
                <a:solidFill>
                  <a:schemeClr val="bg1"/>
                </a:solidFill>
              </a:rPr>
              <a:t>solve</a:t>
            </a:r>
            <a:endParaRPr lang="fr-FR" dirty="0">
              <a:solidFill>
                <a:schemeClr val="bg1"/>
              </a:solidFill>
            </a:endParaRPr>
          </a:p>
        </p:txBody>
      </p:sp>
      <p:sp>
        <p:nvSpPr>
          <p:cNvPr id="15" name="Rectangle 14"/>
          <p:cNvSpPr/>
          <p:nvPr/>
        </p:nvSpPr>
        <p:spPr>
          <a:xfrm rot="16200000">
            <a:off x="1010192" y="2759481"/>
            <a:ext cx="6033054" cy="1388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6" name="Rectangle 15"/>
          <p:cNvSpPr/>
          <p:nvPr/>
        </p:nvSpPr>
        <p:spPr>
          <a:xfrm rot="16200000">
            <a:off x="1990569"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Description of the </a:t>
            </a:r>
            <a:r>
              <a:rPr lang="fr-FR" dirty="0" err="1" smtClean="0">
                <a:solidFill>
                  <a:schemeClr val="bg1"/>
                </a:solidFill>
              </a:rPr>
              <a:t>idea</a:t>
            </a:r>
            <a:endParaRPr lang="fr-FR" dirty="0">
              <a:solidFill>
                <a:schemeClr val="bg1"/>
              </a:solidFill>
            </a:endParaRPr>
          </a:p>
        </p:txBody>
      </p:sp>
      <p:sp>
        <p:nvSpPr>
          <p:cNvPr id="17" name="Rectangle 16"/>
          <p:cNvSpPr/>
          <p:nvPr/>
        </p:nvSpPr>
        <p:spPr>
          <a:xfrm rot="16200000">
            <a:off x="2848933" y="2848931"/>
            <a:ext cx="6033054" cy="1209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8" name="Rectangle 17"/>
          <p:cNvSpPr/>
          <p:nvPr/>
        </p:nvSpPr>
        <p:spPr>
          <a:xfrm rot="16200000">
            <a:off x="3739856"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How </a:t>
            </a:r>
            <a:r>
              <a:rPr lang="fr-FR" dirty="0" err="1" smtClean="0">
                <a:solidFill>
                  <a:schemeClr val="bg1"/>
                </a:solidFill>
              </a:rPr>
              <a:t>does</a:t>
            </a:r>
            <a:r>
              <a:rPr lang="fr-FR" dirty="0" smtClean="0">
                <a:solidFill>
                  <a:schemeClr val="bg1"/>
                </a:solidFill>
              </a:rPr>
              <a:t> </a:t>
            </a:r>
            <a:r>
              <a:rPr lang="fr-FR" dirty="0" err="1" smtClean="0">
                <a:solidFill>
                  <a:schemeClr val="bg1"/>
                </a:solidFill>
              </a:rPr>
              <a:t>it</a:t>
            </a:r>
            <a:r>
              <a:rPr lang="fr-FR" dirty="0" smtClean="0">
                <a:solidFill>
                  <a:schemeClr val="bg1"/>
                </a:solidFill>
              </a:rPr>
              <a:t> match the </a:t>
            </a:r>
            <a:r>
              <a:rPr lang="fr-FR" dirty="0" err="1" smtClean="0">
                <a:solidFill>
                  <a:schemeClr val="bg1"/>
                </a:solidFill>
              </a:rPr>
              <a:t>strategic</a:t>
            </a:r>
            <a:r>
              <a:rPr lang="fr-FR" dirty="0" smtClean="0">
                <a:solidFill>
                  <a:schemeClr val="bg1"/>
                </a:solidFill>
              </a:rPr>
              <a:t> objectives of the </a:t>
            </a:r>
            <a:r>
              <a:rPr lang="fr-FR" dirty="0" err="1" smtClean="0">
                <a:solidFill>
                  <a:schemeClr val="bg1"/>
                </a:solidFill>
              </a:rPr>
              <a:t>org</a:t>
            </a:r>
            <a:r>
              <a:rPr lang="fr-FR" dirty="0" smtClean="0">
                <a:solidFill>
                  <a:schemeClr val="bg1"/>
                </a:solidFill>
              </a:rPr>
              <a:t>?</a:t>
            </a:r>
            <a:endParaRPr lang="fr-FR" dirty="0">
              <a:solidFill>
                <a:schemeClr val="bg1"/>
              </a:solidFill>
            </a:endParaRPr>
          </a:p>
        </p:txBody>
      </p:sp>
      <p:sp>
        <p:nvSpPr>
          <p:cNvPr id="19" name="Rectangle 18"/>
          <p:cNvSpPr/>
          <p:nvPr/>
        </p:nvSpPr>
        <p:spPr>
          <a:xfrm rot="16200000">
            <a:off x="4573373" y="2873777"/>
            <a:ext cx="6033054" cy="1160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0" name="Rectangle 19"/>
          <p:cNvSpPr/>
          <p:nvPr/>
        </p:nvSpPr>
        <p:spPr>
          <a:xfrm rot="16200000">
            <a:off x="5439442" y="3190461"/>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rgbClr val="FFFFFF"/>
                </a:solidFill>
                <a:latin typeface="Century Gothic"/>
                <a:ea typeface="Century Gothic"/>
                <a:cs typeface="Century Gothic"/>
                <a:sym typeface="Century Gothic"/>
              </a:rPr>
              <a:t>Datasets / data sources contributing to the idea</a:t>
            </a:r>
            <a:endParaRPr lang="en-US" dirty="0">
              <a:solidFill>
                <a:srgbClr val="FFFFFF"/>
              </a:solidFill>
              <a:latin typeface="Century Gothic"/>
              <a:ea typeface="Century Gothic"/>
              <a:cs typeface="Century Gothic"/>
              <a:sym typeface="Century Gothic"/>
            </a:endParaRPr>
          </a:p>
        </p:txBody>
      </p:sp>
      <p:sp>
        <p:nvSpPr>
          <p:cNvPr id="21" name="Rectangle 20"/>
          <p:cNvSpPr/>
          <p:nvPr/>
        </p:nvSpPr>
        <p:spPr>
          <a:xfrm rot="16200000">
            <a:off x="6223267" y="2923471"/>
            <a:ext cx="6033054" cy="1060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2" name="Rectangle 21"/>
          <p:cNvSpPr/>
          <p:nvPr/>
        </p:nvSpPr>
        <p:spPr>
          <a:xfrm rot="16200000">
            <a:off x="7039652"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solidFill>
                  <a:srgbClr val="FFFFFF"/>
                </a:solidFill>
                <a:latin typeface="Century Gothic"/>
                <a:ea typeface="Century Gothic"/>
                <a:cs typeface="Century Gothic"/>
                <a:sym typeface="Century Gothic"/>
              </a:rPr>
              <a:t>Expected benefits</a:t>
            </a:r>
            <a:endParaRPr lang="en-US" dirty="0">
              <a:solidFill>
                <a:srgbClr val="FFFFFF"/>
              </a:solidFill>
              <a:latin typeface="Century Gothic"/>
              <a:ea typeface="Century Gothic"/>
              <a:cs typeface="Century Gothic"/>
              <a:sym typeface="Century Gothic"/>
            </a:endParaRPr>
          </a:p>
        </p:txBody>
      </p:sp>
      <p:sp>
        <p:nvSpPr>
          <p:cNvPr id="23" name="Rectangle 22"/>
          <p:cNvSpPr/>
          <p:nvPr/>
        </p:nvSpPr>
        <p:spPr>
          <a:xfrm rot="16200000">
            <a:off x="7957648" y="2819117"/>
            <a:ext cx="6033054" cy="1269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8486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cxnSp>
        <p:nvCxnSpPr>
          <p:cNvPr id="55" name="Google Shape;55;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56" name="Google Shape;56;p13"/>
          <p:cNvSpPr txBox="1"/>
          <p:nvPr/>
        </p:nvSpPr>
        <p:spPr>
          <a:xfrm>
            <a:off x="1962075" y="62950"/>
            <a:ext cx="4063200" cy="5334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600" b="1" kern="0">
                <a:solidFill>
                  <a:srgbClr val="000000"/>
                </a:solidFill>
                <a:cs typeface="Arial"/>
                <a:sym typeface="Arial"/>
              </a:rPr>
              <a:t>Canvas #01</a:t>
            </a:r>
            <a:br>
              <a:rPr lang="en" sz="1600" b="1" kern="0">
                <a:solidFill>
                  <a:srgbClr val="000000"/>
                </a:solidFill>
                <a:cs typeface="Arial"/>
                <a:sym typeface="Arial"/>
              </a:rPr>
            </a:br>
            <a:r>
              <a:rPr lang="en" sz="1600" b="1" kern="0">
                <a:solidFill>
                  <a:srgbClr val="000000"/>
                </a:solidFill>
                <a:cs typeface="Arial"/>
                <a:sym typeface="Arial"/>
              </a:rPr>
              <a:t>Strategic objectives of the organisation </a:t>
            </a:r>
            <a:endParaRPr sz="1600" b="1" kern="0">
              <a:solidFill>
                <a:srgbClr val="000000"/>
              </a:solidFill>
              <a:cs typeface="Arial"/>
              <a:sym typeface="Arial"/>
            </a:endParaRPr>
          </a:p>
        </p:txBody>
      </p:sp>
      <p:sp>
        <p:nvSpPr>
          <p:cNvPr id="57" name="Google Shape;57;p13"/>
          <p:cNvSpPr txBox="1"/>
          <p:nvPr/>
        </p:nvSpPr>
        <p:spPr>
          <a:xfrm>
            <a:off x="3954975" y="2167800"/>
            <a:ext cx="5300700" cy="29997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endParaRPr sz="1400" kern="0">
              <a:solidFill>
                <a:srgbClr val="000000"/>
              </a:solidFill>
              <a:cs typeface="Arial"/>
              <a:sym typeface="Arial"/>
            </a:endParaRPr>
          </a:p>
        </p:txBody>
      </p:sp>
      <p:sp>
        <p:nvSpPr>
          <p:cNvPr id="58" name="Google Shape;58;p13"/>
          <p:cNvSpPr/>
          <p:nvPr/>
        </p:nvSpPr>
        <p:spPr>
          <a:xfrm>
            <a:off x="2505300" y="762750"/>
            <a:ext cx="7572000" cy="2906700"/>
          </a:xfrm>
          <a:prstGeom prst="wedgeRoundRectCallout">
            <a:avLst>
              <a:gd name="adj1" fmla="val -39396"/>
              <a:gd name="adj2" fmla="val 75120"/>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r>
              <a:rPr lang="en" sz="1400" kern="0">
                <a:solidFill>
                  <a:srgbClr val="000000"/>
                </a:solidFill>
                <a:cs typeface="Arial"/>
                <a:sym typeface="Arial"/>
              </a:rPr>
              <a:t>“In 5 years time, </a:t>
            </a:r>
            <a:r>
              <a:rPr lang="en" sz="1400" b="1" kern="0">
                <a:solidFill>
                  <a:srgbClr val="000000"/>
                </a:solidFill>
                <a:cs typeface="Arial"/>
                <a:sym typeface="Arial"/>
              </a:rPr>
              <a:t>we must be the leader of</a:t>
            </a:r>
            <a:r>
              <a:rPr lang="en" sz="1400" kern="0">
                <a:solidFill>
                  <a:srgbClr val="000000"/>
                </a:solidFill>
                <a:cs typeface="Arial"/>
                <a:sym typeface="Arial"/>
              </a:rPr>
              <a:t>………………………….</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a:t>
            </a:r>
            <a:r>
              <a:rPr lang="en" sz="1400" b="1" kern="0">
                <a:solidFill>
                  <a:srgbClr val="000000"/>
                </a:solidFill>
                <a:cs typeface="Arial"/>
                <a:sym typeface="Arial"/>
              </a:rPr>
              <a:t>By providing</a:t>
            </a:r>
            <a:r>
              <a:rPr lang="en" sz="1400" kern="0">
                <a:solidFill>
                  <a:srgbClr val="000000"/>
                </a:solidFill>
                <a:cs typeface="Arial"/>
                <a:sym typeface="Arial"/>
              </a:rPr>
              <a:t> ………………………………………………. </a:t>
            </a:r>
            <a:r>
              <a:rPr lang="en" sz="1400" b="1" kern="0">
                <a:solidFill>
                  <a:srgbClr val="000000"/>
                </a:solidFill>
                <a:cs typeface="Arial"/>
                <a:sym typeface="Arial"/>
              </a:rPr>
              <a:t>to </a:t>
            </a:r>
            <a:r>
              <a:rPr lang="en" sz="1400" kern="0">
                <a:solidFill>
                  <a:srgbClr val="000000"/>
                </a:solidFill>
                <a:cs typeface="Arial"/>
                <a:sym typeface="Arial"/>
              </a:rPr>
              <a:t>……………………………….</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Which translates into these 3 strategic objectives:</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#1 …………………………………………….……………………………………………</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#2 …………………………………………….……………………………………………</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#3 …………………………………………….……………………………………………</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p:txBody>
      </p:sp>
      <p:pic>
        <p:nvPicPr>
          <p:cNvPr id="59" name="Google Shape;59;p13"/>
          <p:cNvPicPr preferRelativeResize="0"/>
          <p:nvPr/>
        </p:nvPicPr>
        <p:blipFill>
          <a:blip r:embed="rId3">
            <a:alphaModFix/>
          </a:blip>
          <a:stretch>
            <a:fillRect/>
          </a:stretch>
        </p:blipFill>
        <p:spPr>
          <a:xfrm>
            <a:off x="2085651" y="3774676"/>
            <a:ext cx="1445949" cy="1445949"/>
          </a:xfrm>
          <a:prstGeom prst="rect">
            <a:avLst/>
          </a:prstGeom>
          <a:noFill/>
          <a:ln>
            <a:noFill/>
          </a:ln>
        </p:spPr>
      </p:pic>
      <p:sp>
        <p:nvSpPr>
          <p:cNvPr id="60" name="Google Shape;60;p13"/>
          <p:cNvSpPr/>
          <p:nvPr/>
        </p:nvSpPr>
        <p:spPr>
          <a:xfrm>
            <a:off x="3865750" y="4431500"/>
            <a:ext cx="6302400" cy="1929300"/>
          </a:xfrm>
          <a:prstGeom prst="wedgeRoundRectCallout">
            <a:avLst>
              <a:gd name="adj1" fmla="val -58079"/>
              <a:gd name="adj2" fmla="val -42487"/>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buClr>
                <a:srgbClr val="000000"/>
              </a:buClr>
              <a:buFont typeface="Arial"/>
              <a:buNone/>
            </a:pPr>
            <a:r>
              <a:rPr lang="en" sz="1400" kern="0">
                <a:solidFill>
                  <a:srgbClr val="000000"/>
                </a:solidFill>
                <a:cs typeface="Arial"/>
                <a:sym typeface="Arial"/>
              </a:rPr>
              <a:t>Or, in your own words:</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…………………………………………l……………………………………………</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a:t>
            </a:r>
            <a:endParaRPr sz="1400" kern="0">
              <a:solidFill>
                <a:srgbClr val="000000"/>
              </a:solidFill>
              <a:cs typeface="Arial"/>
              <a:sym typeface="Arial"/>
            </a:endParaRPr>
          </a:p>
        </p:txBody>
      </p:sp>
      <p:sp>
        <p:nvSpPr>
          <p:cNvPr id="61" name="Google Shape;61;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 sz="800" b="1" kern="0" dirty="0">
                <a:solidFill>
                  <a:srgbClr val="000000"/>
                </a:solidFil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kern="0" dirty="0">
              <a:solidFill>
                <a:srgbClr val="000000"/>
              </a:solidFill>
              <a:cs typeface="Arial"/>
              <a:sym typeface="Arial"/>
            </a:endParaRPr>
          </a:p>
        </p:txBody>
      </p:sp>
      <p:sp>
        <p:nvSpPr>
          <p:cNvPr id="62" name="Google Shape;62;p13"/>
          <p:cNvSpPr txBox="1"/>
          <p:nvPr/>
        </p:nvSpPr>
        <p:spPr>
          <a:xfrm>
            <a:off x="6014200" y="0"/>
            <a:ext cx="3984600" cy="4128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400" kern="0" dirty="0">
                <a:solidFill>
                  <a:srgbClr val="000000"/>
                </a:solidFill>
                <a:cs typeface="Arial"/>
                <a:sym typeface="Arial"/>
              </a:rPr>
              <a:t>Designed by: __________________________</a:t>
            </a:r>
            <a:endParaRPr sz="1400" kern="0" dirty="0">
              <a:solidFill>
                <a:srgbClr val="000000"/>
              </a:solidFill>
              <a:cs typeface="Arial"/>
              <a:sym typeface="Arial"/>
            </a:endParaRPr>
          </a:p>
        </p:txBody>
      </p:sp>
      <p:sp>
        <p:nvSpPr>
          <p:cNvPr id="63" name="Google Shape;63;p13"/>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400" kern="0">
                <a:solidFill>
                  <a:srgbClr val="000000"/>
                </a:solidFill>
                <a:cs typeface="Arial"/>
                <a:sym typeface="Arial"/>
              </a:rPr>
              <a:t>Date: 	   ___________________________</a:t>
            </a:r>
            <a:endParaRPr sz="1400" kern="0">
              <a:solidFill>
                <a:srgbClr val="000000"/>
              </a:solidFil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962075" y="68550"/>
            <a:ext cx="4263000" cy="603900"/>
          </a:xfrm>
          <a:prstGeom prst="rect">
            <a:avLst/>
          </a:prstGeom>
          <a:noFill/>
          <a:ln>
            <a:noFill/>
          </a:ln>
        </p:spPr>
        <p:txBody>
          <a:bodyPr spcFirstLastPara="1" wrap="square" lIns="91425" tIns="91425" rIns="91425" bIns="91425" anchor="t" anchorCtr="0">
            <a:noAutofit/>
          </a:bodyPr>
          <a:lstStyle/>
          <a:p>
            <a:r>
              <a:rPr lang="en" sz="1600" b="1"/>
              <a:t>Canvas #02</a:t>
            </a:r>
            <a:endParaRPr sz="1600" b="1"/>
          </a:p>
          <a:p>
            <a:r>
              <a:rPr lang="en" sz="1600" b="1"/>
              <a:t>Identifying the target</a:t>
            </a:r>
            <a:endParaRPr sz="1600" b="1"/>
          </a:p>
        </p:txBody>
      </p:sp>
      <p:sp>
        <p:nvSpPr>
          <p:cNvPr id="55" name="Google Shape;55;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 name="Google Shape;57;p13"/>
          <p:cNvSpPr txBox="1"/>
          <p:nvPr/>
        </p:nvSpPr>
        <p:spPr>
          <a:xfrm>
            <a:off x="6014199" y="0"/>
            <a:ext cx="5495313"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8" name="Google Shape;58;p13"/>
          <p:cNvSpPr txBox="1"/>
          <p:nvPr/>
        </p:nvSpPr>
        <p:spPr>
          <a:xfrm>
            <a:off x="6014200" y="263575"/>
            <a:ext cx="4978478"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cxnSp>
        <p:nvCxnSpPr>
          <p:cNvPr id="59" name="Google Shape;59;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60" name="Google Shape;60;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61" name="Google Shape;61;p13"/>
          <p:cNvSpPr txBox="1"/>
          <p:nvPr/>
        </p:nvSpPr>
        <p:spPr>
          <a:xfrm>
            <a:off x="2731175" y="1378825"/>
            <a:ext cx="1971600" cy="463500"/>
          </a:xfrm>
          <a:prstGeom prst="rect">
            <a:avLst/>
          </a:prstGeom>
          <a:noFill/>
          <a:ln>
            <a:noFill/>
          </a:ln>
        </p:spPr>
        <p:txBody>
          <a:bodyPr spcFirstLastPara="1" wrap="square" lIns="91425" tIns="91425" rIns="91425" bIns="91425" anchor="ctr" anchorCtr="0">
            <a:noAutofit/>
          </a:bodyPr>
          <a:lstStyle/>
          <a:p>
            <a:pPr algn="ctr"/>
            <a:r>
              <a:rPr lang="en" sz="1200"/>
              <a:t>Headquarters / Corporate / Support functions</a:t>
            </a:r>
            <a:endParaRPr sz="1200"/>
          </a:p>
        </p:txBody>
      </p:sp>
      <p:pic>
        <p:nvPicPr>
          <p:cNvPr id="62" name="Google Shape;62;p13" descr="office.png"/>
          <p:cNvPicPr preferRelativeResize="0"/>
          <p:nvPr/>
        </p:nvPicPr>
        <p:blipFill>
          <a:blip r:embed="rId3">
            <a:alphaModFix/>
          </a:blip>
          <a:stretch>
            <a:fillRect/>
          </a:stretch>
        </p:blipFill>
        <p:spPr>
          <a:xfrm>
            <a:off x="3311925" y="723253"/>
            <a:ext cx="533400" cy="533400"/>
          </a:xfrm>
          <a:prstGeom prst="rect">
            <a:avLst/>
          </a:prstGeom>
          <a:noFill/>
          <a:ln>
            <a:noFill/>
          </a:ln>
        </p:spPr>
      </p:pic>
      <p:pic>
        <p:nvPicPr>
          <p:cNvPr id="63" name="Google Shape;63;p13" descr="factory.png"/>
          <p:cNvPicPr preferRelativeResize="0"/>
          <p:nvPr/>
        </p:nvPicPr>
        <p:blipFill>
          <a:blip r:embed="rId4">
            <a:alphaModFix/>
          </a:blip>
          <a:stretch>
            <a:fillRect/>
          </a:stretch>
        </p:blipFill>
        <p:spPr>
          <a:xfrm>
            <a:off x="3225075" y="2288638"/>
            <a:ext cx="707100" cy="707100"/>
          </a:xfrm>
          <a:prstGeom prst="rect">
            <a:avLst/>
          </a:prstGeom>
          <a:noFill/>
          <a:ln>
            <a:noFill/>
          </a:ln>
        </p:spPr>
      </p:pic>
      <p:sp>
        <p:nvSpPr>
          <p:cNvPr id="64" name="Google Shape;64;p13"/>
          <p:cNvSpPr txBox="1"/>
          <p:nvPr/>
        </p:nvSpPr>
        <p:spPr>
          <a:xfrm>
            <a:off x="2592825" y="2969963"/>
            <a:ext cx="1971600" cy="463500"/>
          </a:xfrm>
          <a:prstGeom prst="rect">
            <a:avLst/>
          </a:prstGeom>
          <a:noFill/>
          <a:ln>
            <a:noFill/>
          </a:ln>
        </p:spPr>
        <p:txBody>
          <a:bodyPr spcFirstLastPara="1" wrap="square" lIns="91425" tIns="91425" rIns="91425" bIns="91425" anchor="ctr" anchorCtr="0">
            <a:noAutofit/>
          </a:bodyPr>
          <a:lstStyle/>
          <a:p>
            <a:pPr algn="ctr"/>
            <a:r>
              <a:rPr lang="en" sz="1200"/>
              <a:t>Production</a:t>
            </a:r>
            <a:endParaRPr sz="1200"/>
          </a:p>
        </p:txBody>
      </p:sp>
      <p:pic>
        <p:nvPicPr>
          <p:cNvPr id="65" name="Google Shape;65;p13"/>
          <p:cNvPicPr preferRelativeResize="0"/>
          <p:nvPr/>
        </p:nvPicPr>
        <p:blipFill rotWithShape="1">
          <a:blip r:embed="rId5">
            <a:alphaModFix/>
          </a:blip>
          <a:srcRect b="-20496"/>
          <a:stretch/>
        </p:blipFill>
        <p:spPr>
          <a:xfrm>
            <a:off x="3311925" y="3593359"/>
            <a:ext cx="533400" cy="642766"/>
          </a:xfrm>
          <a:prstGeom prst="rect">
            <a:avLst/>
          </a:prstGeom>
          <a:noFill/>
          <a:ln>
            <a:noFill/>
          </a:ln>
        </p:spPr>
      </p:pic>
      <p:pic>
        <p:nvPicPr>
          <p:cNvPr id="66" name="Google Shape;66;p13"/>
          <p:cNvPicPr preferRelativeResize="0"/>
          <p:nvPr/>
        </p:nvPicPr>
        <p:blipFill>
          <a:blip r:embed="rId6">
            <a:alphaModFix/>
          </a:blip>
          <a:stretch>
            <a:fillRect/>
          </a:stretch>
        </p:blipFill>
        <p:spPr>
          <a:xfrm>
            <a:off x="3311925" y="5137779"/>
            <a:ext cx="533400" cy="533400"/>
          </a:xfrm>
          <a:prstGeom prst="rect">
            <a:avLst/>
          </a:prstGeom>
          <a:noFill/>
          <a:ln>
            <a:noFill/>
          </a:ln>
        </p:spPr>
      </p:pic>
      <p:sp>
        <p:nvSpPr>
          <p:cNvPr id="67" name="Google Shape;67;p13"/>
          <p:cNvSpPr txBox="1"/>
          <p:nvPr/>
        </p:nvSpPr>
        <p:spPr>
          <a:xfrm>
            <a:off x="2909325" y="4126250"/>
            <a:ext cx="1536300" cy="412800"/>
          </a:xfrm>
          <a:prstGeom prst="rect">
            <a:avLst/>
          </a:prstGeom>
          <a:noFill/>
          <a:ln>
            <a:noFill/>
          </a:ln>
        </p:spPr>
        <p:txBody>
          <a:bodyPr spcFirstLastPara="1" wrap="square" lIns="91425" tIns="91425" rIns="91425" bIns="91425" anchor="t" anchorCtr="0">
            <a:noAutofit/>
          </a:bodyPr>
          <a:lstStyle/>
          <a:p>
            <a:pPr algn="ctr"/>
            <a:r>
              <a:rPr lang="en" sz="1200"/>
              <a:t>Customers / users</a:t>
            </a:r>
            <a:endParaRPr sz="1200"/>
          </a:p>
        </p:txBody>
      </p:sp>
      <p:sp>
        <p:nvSpPr>
          <p:cNvPr id="68" name="Google Shape;68;p13"/>
          <p:cNvSpPr txBox="1"/>
          <p:nvPr/>
        </p:nvSpPr>
        <p:spPr>
          <a:xfrm>
            <a:off x="2835225" y="5730900"/>
            <a:ext cx="1486800" cy="412800"/>
          </a:xfrm>
          <a:prstGeom prst="rect">
            <a:avLst/>
          </a:prstGeom>
          <a:noFill/>
          <a:ln>
            <a:noFill/>
          </a:ln>
        </p:spPr>
        <p:txBody>
          <a:bodyPr spcFirstLastPara="1" wrap="square" lIns="91425" tIns="91425" rIns="91425" bIns="91425" anchor="t" anchorCtr="0">
            <a:noAutofit/>
          </a:bodyPr>
          <a:lstStyle/>
          <a:p>
            <a:pPr algn="ctr"/>
            <a:r>
              <a:rPr lang="en" sz="1200"/>
              <a:t>New markets</a:t>
            </a:r>
            <a:endParaRPr sz="1200"/>
          </a:p>
        </p:txBody>
      </p:sp>
      <p:sp>
        <p:nvSpPr>
          <p:cNvPr id="69" name="Google Shape;69;p13"/>
          <p:cNvSpPr txBox="1"/>
          <p:nvPr/>
        </p:nvSpPr>
        <p:spPr>
          <a:xfrm>
            <a:off x="4609175" y="818500"/>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a:p>
          <a:p>
            <a:r>
              <a:rPr lang="en"/>
              <a:t>_________________________________________________</a:t>
            </a:r>
            <a:endParaRPr/>
          </a:p>
        </p:txBody>
      </p:sp>
      <p:sp>
        <p:nvSpPr>
          <p:cNvPr id="70" name="Google Shape;70;p13"/>
          <p:cNvSpPr txBox="1"/>
          <p:nvPr/>
        </p:nvSpPr>
        <p:spPr>
          <a:xfrm>
            <a:off x="4702775" y="2328200"/>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a:p>
          <a:p>
            <a:r>
              <a:rPr lang="en"/>
              <a:t>_________________________________________________</a:t>
            </a:r>
            <a:endParaRPr/>
          </a:p>
        </p:txBody>
      </p:sp>
      <p:sp>
        <p:nvSpPr>
          <p:cNvPr id="71" name="Google Shape;71;p13"/>
          <p:cNvSpPr txBox="1"/>
          <p:nvPr/>
        </p:nvSpPr>
        <p:spPr>
          <a:xfrm>
            <a:off x="4702775" y="3837900"/>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b="1">
              <a:solidFill>
                <a:srgbClr val="049CCF"/>
              </a:solidFill>
              <a:latin typeface="Caveat"/>
              <a:ea typeface="Caveat"/>
              <a:cs typeface="Caveat"/>
              <a:sym typeface="Caveat"/>
            </a:endParaRPr>
          </a:p>
        </p:txBody>
      </p:sp>
      <p:sp>
        <p:nvSpPr>
          <p:cNvPr id="72" name="Google Shape;72;p13"/>
          <p:cNvSpPr txBox="1"/>
          <p:nvPr/>
        </p:nvSpPr>
        <p:spPr>
          <a:xfrm>
            <a:off x="4702775" y="5161225"/>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a:p>
          <a:p>
            <a:r>
              <a:rPr lang="en"/>
              <a:t>_________________________________________________</a:t>
            </a:r>
            <a:endParaRPr/>
          </a:p>
        </p:txBody>
      </p:sp>
      <p:sp>
        <p:nvSpPr>
          <p:cNvPr id="73" name="Google Shape;73;p13"/>
          <p:cNvSpPr/>
          <p:nvPr/>
        </p:nvSpPr>
        <p:spPr>
          <a:xfrm>
            <a:off x="2306575" y="1249750"/>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 name="Google Shape;74;p13"/>
          <p:cNvSpPr/>
          <p:nvPr/>
        </p:nvSpPr>
        <p:spPr>
          <a:xfrm>
            <a:off x="2282275" y="2844300"/>
            <a:ext cx="241500" cy="241500"/>
          </a:xfrm>
          <a:prstGeom prst="rect">
            <a:avLst/>
          </a:prstGeom>
          <a:noFill/>
          <a:ln>
            <a:noFill/>
          </a:ln>
        </p:spPr>
        <p:txBody>
          <a:bodyPr spcFirstLastPara="1" wrap="square" lIns="91425" tIns="91425" rIns="91425" bIns="91425" anchor="t" anchorCtr="0">
            <a:noAutofit/>
          </a:bodyPr>
          <a:lstStyle/>
          <a:p>
            <a:endParaRPr b="1">
              <a:solidFill>
                <a:srgbClr val="3C78D8"/>
              </a:solidFill>
              <a:latin typeface="Caveat"/>
              <a:ea typeface="Caveat"/>
              <a:cs typeface="Caveat"/>
              <a:sym typeface="Caveat"/>
            </a:endParaRPr>
          </a:p>
        </p:txBody>
      </p:sp>
      <p:sp>
        <p:nvSpPr>
          <p:cNvPr id="75" name="Google Shape;75;p13"/>
          <p:cNvSpPr/>
          <p:nvPr/>
        </p:nvSpPr>
        <p:spPr>
          <a:xfrm>
            <a:off x="2282275" y="272847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 name="Google Shape;76;p13"/>
          <p:cNvSpPr/>
          <p:nvPr/>
        </p:nvSpPr>
        <p:spPr>
          <a:xfrm>
            <a:off x="2282275" y="399462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 name="Google Shape;77;p13"/>
          <p:cNvSpPr/>
          <p:nvPr/>
        </p:nvSpPr>
        <p:spPr>
          <a:xfrm>
            <a:off x="2282275" y="559247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8" name="Google Shape;78;p13"/>
          <p:cNvCxnSpPr/>
          <p:nvPr/>
        </p:nvCxnSpPr>
        <p:spPr>
          <a:xfrm>
            <a:off x="4824750" y="4676825"/>
            <a:ext cx="49065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7456425" y="1624575"/>
            <a:ext cx="2572500" cy="314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 name="Google Shape;56;p13"/>
          <p:cNvSpPr txBox="1"/>
          <p:nvPr/>
        </p:nvSpPr>
        <p:spPr>
          <a:xfrm>
            <a:off x="6014200" y="263575"/>
            <a:ext cx="5554948" cy="412800"/>
          </a:xfrm>
          <a:prstGeom prst="rect">
            <a:avLst/>
          </a:prstGeom>
          <a:noFill/>
          <a:ln>
            <a:noFill/>
          </a:ln>
        </p:spPr>
        <p:txBody>
          <a:bodyPr spcFirstLastPara="1" wrap="square" lIns="91425" tIns="91425" rIns="91425" bIns="91425" anchor="t" anchorCtr="0">
            <a:noAutofit/>
          </a:bodyPr>
          <a:lstStyle/>
          <a:p>
            <a:r>
              <a:rPr lang="en" dirty="0"/>
              <a:t>Date: 	   ______________</a:t>
            </a:r>
            <a:endParaRPr dirty="0"/>
          </a:p>
        </p:txBody>
      </p:sp>
      <p:sp>
        <p:nvSpPr>
          <p:cNvPr id="57" name="Google Shape;57;p13"/>
          <p:cNvSpPr/>
          <p:nvPr/>
        </p:nvSpPr>
        <p:spPr>
          <a:xfrm>
            <a:off x="2142725" y="1463988"/>
            <a:ext cx="5204700" cy="330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 name="Google Shape;58;p13"/>
          <p:cNvSpPr/>
          <p:nvPr/>
        </p:nvSpPr>
        <p:spPr>
          <a:xfrm>
            <a:off x="2103025" y="4845675"/>
            <a:ext cx="8064900" cy="150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 name="Google Shape;59;p13"/>
          <p:cNvSpPr txBox="1"/>
          <p:nvPr/>
        </p:nvSpPr>
        <p:spPr>
          <a:xfrm>
            <a:off x="1962075" y="68550"/>
            <a:ext cx="4263000" cy="603900"/>
          </a:xfrm>
          <a:prstGeom prst="rect">
            <a:avLst/>
          </a:prstGeom>
          <a:noFill/>
          <a:ln>
            <a:noFill/>
          </a:ln>
        </p:spPr>
        <p:txBody>
          <a:bodyPr spcFirstLastPara="1" wrap="square" lIns="91425" tIns="91425" rIns="91425" bIns="91425" anchor="t" anchorCtr="0">
            <a:noAutofit/>
          </a:bodyPr>
          <a:lstStyle/>
          <a:p>
            <a:r>
              <a:rPr lang="en" sz="1600" b="1"/>
              <a:t>Canvas #03:</a:t>
            </a:r>
            <a:endParaRPr sz="1600" b="1"/>
          </a:p>
          <a:p>
            <a:r>
              <a:rPr lang="en" sz="1600" b="1"/>
              <a:t>Profiling the target user with an avatar</a:t>
            </a:r>
            <a:endParaRPr sz="1600" b="1"/>
          </a:p>
          <a:p>
            <a:endParaRPr sz="1600" b="1"/>
          </a:p>
        </p:txBody>
      </p:sp>
      <p:sp>
        <p:nvSpPr>
          <p:cNvPr id="60" name="Google Shape;60;p13"/>
          <p:cNvSpPr txBox="1"/>
          <p:nvPr/>
        </p:nvSpPr>
        <p:spPr>
          <a:xfrm>
            <a:off x="6014200" y="0"/>
            <a:ext cx="5823304" cy="412800"/>
          </a:xfrm>
          <a:prstGeom prst="rect">
            <a:avLst/>
          </a:prstGeom>
          <a:noFill/>
          <a:ln>
            <a:noFill/>
          </a:ln>
        </p:spPr>
        <p:txBody>
          <a:bodyPr spcFirstLastPara="1" wrap="square" lIns="91425" tIns="91425" rIns="91425" bIns="91425" anchor="t" anchorCtr="0">
            <a:noAutofit/>
          </a:bodyPr>
          <a:lstStyle/>
          <a:p>
            <a:r>
              <a:rPr lang="en"/>
              <a:t>Designed by: ______________</a:t>
            </a:r>
            <a:endParaRPr/>
          </a:p>
        </p:txBody>
      </p:sp>
      <p:sp>
        <p:nvSpPr>
          <p:cNvPr id="62" name="Google Shape;62;p13"/>
          <p:cNvSpPr txBox="1"/>
          <p:nvPr/>
        </p:nvSpPr>
        <p:spPr>
          <a:xfrm>
            <a:off x="3904150" y="944075"/>
            <a:ext cx="5816100" cy="412800"/>
          </a:xfrm>
          <a:prstGeom prst="rect">
            <a:avLst/>
          </a:prstGeom>
          <a:noFill/>
          <a:ln>
            <a:noFill/>
          </a:ln>
        </p:spPr>
        <p:txBody>
          <a:bodyPr spcFirstLastPara="1" wrap="square" lIns="91425" tIns="91425" rIns="91425" bIns="91425" anchor="t" anchorCtr="0">
            <a:noAutofit/>
          </a:bodyPr>
          <a:lstStyle/>
          <a:p>
            <a:r>
              <a:rPr lang="en" b="1"/>
              <a:t>Name of the Avatar:</a:t>
            </a:r>
            <a:r>
              <a:rPr lang="en"/>
              <a:t> ___________________________</a:t>
            </a:r>
            <a:endParaRPr/>
          </a:p>
        </p:txBody>
      </p:sp>
      <p:sp>
        <p:nvSpPr>
          <p:cNvPr id="63" name="Google Shape;63;p13"/>
          <p:cNvSpPr txBox="1"/>
          <p:nvPr/>
        </p:nvSpPr>
        <p:spPr>
          <a:xfrm>
            <a:off x="2216650" y="1888150"/>
            <a:ext cx="5023800" cy="2824200"/>
          </a:xfrm>
          <a:prstGeom prst="rect">
            <a:avLst/>
          </a:prstGeom>
          <a:noFill/>
          <a:ln>
            <a:noFill/>
          </a:ln>
        </p:spPr>
        <p:txBody>
          <a:bodyPr spcFirstLastPara="1" wrap="square" lIns="91425" tIns="91425" rIns="91425" bIns="91425" anchor="t" anchorCtr="0">
            <a:noAutofit/>
          </a:bodyPr>
          <a:lstStyle/>
          <a:p>
            <a:r>
              <a:rPr lang="en" sz="1200" b="1"/>
              <a:t>Age</a:t>
            </a:r>
            <a:r>
              <a:rPr lang="en" sz="1200"/>
              <a:t>: 			 _______________</a:t>
            </a:r>
            <a:endParaRPr sz="1200"/>
          </a:p>
          <a:p>
            <a:endParaRPr sz="1200"/>
          </a:p>
          <a:p>
            <a:r>
              <a:rPr lang="en" sz="1200" b="1"/>
              <a:t>Gender</a:t>
            </a:r>
            <a:r>
              <a:rPr lang="en" sz="1200"/>
              <a:t>:		 _______________</a:t>
            </a:r>
            <a:endParaRPr sz="1200"/>
          </a:p>
          <a:p>
            <a:endParaRPr sz="1200"/>
          </a:p>
          <a:p>
            <a:r>
              <a:rPr lang="en" sz="1200" b="1"/>
              <a:t>Marital status</a:t>
            </a:r>
            <a:r>
              <a:rPr lang="en" sz="1200"/>
              <a:t>: 	 _______________</a:t>
            </a:r>
            <a:endParaRPr sz="1200"/>
          </a:p>
          <a:p>
            <a:endParaRPr sz="1200"/>
          </a:p>
          <a:p>
            <a:r>
              <a:rPr lang="en" sz="1200" b="1"/>
              <a:t>Number of kids</a:t>
            </a:r>
            <a:r>
              <a:rPr lang="en" sz="1200"/>
              <a:t>: 	 _______________</a:t>
            </a:r>
            <a:endParaRPr sz="1200"/>
          </a:p>
          <a:p>
            <a:endParaRPr sz="1200"/>
          </a:p>
          <a:p>
            <a:r>
              <a:rPr lang="en" sz="1200" b="1"/>
              <a:t>Occupation</a:t>
            </a:r>
            <a:r>
              <a:rPr lang="en" sz="1200"/>
              <a:t>: 	 _______________</a:t>
            </a:r>
            <a:endParaRPr sz="1200"/>
          </a:p>
          <a:p>
            <a:endParaRPr sz="1200"/>
          </a:p>
          <a:p>
            <a:r>
              <a:rPr lang="en" sz="1200" b="1"/>
              <a:t>Monthly income</a:t>
            </a:r>
            <a:r>
              <a:rPr lang="en" sz="1200"/>
              <a:t>:	 _______________</a:t>
            </a:r>
            <a:endParaRPr sz="1200"/>
          </a:p>
          <a:p>
            <a:endParaRPr sz="1200"/>
          </a:p>
          <a:p>
            <a:r>
              <a:rPr lang="en" sz="1200" b="1"/>
              <a:t>Country &amp; city of residence</a:t>
            </a:r>
            <a:r>
              <a:rPr lang="en" sz="1200"/>
              <a:t>: _______________</a:t>
            </a:r>
            <a:endParaRPr sz="1200"/>
          </a:p>
          <a:p>
            <a:endParaRPr sz="1200"/>
          </a:p>
          <a:p>
            <a:r>
              <a:rPr lang="en" sz="1200" b="1"/>
              <a:t>Highest degree</a:t>
            </a:r>
            <a:r>
              <a:rPr lang="en" sz="1200"/>
              <a:t>: high school / univ / other: __________________</a:t>
            </a:r>
            <a:endParaRPr sz="1200"/>
          </a:p>
        </p:txBody>
      </p:sp>
      <p:sp>
        <p:nvSpPr>
          <p:cNvPr id="64" name="Google Shape;64;p13"/>
          <p:cNvSpPr txBox="1"/>
          <p:nvPr/>
        </p:nvSpPr>
        <p:spPr>
          <a:xfrm>
            <a:off x="7636325" y="2142225"/>
            <a:ext cx="2477400" cy="1716900"/>
          </a:xfrm>
          <a:prstGeom prst="rect">
            <a:avLst/>
          </a:prstGeom>
          <a:noFill/>
          <a:ln>
            <a:noFill/>
          </a:ln>
        </p:spPr>
        <p:txBody>
          <a:bodyPr spcFirstLastPara="1" wrap="square" lIns="91425" tIns="91425" rIns="91425" bIns="91425" anchor="t" anchorCtr="0">
            <a:noAutofit/>
          </a:bodyPr>
          <a:lstStyle/>
          <a:p>
            <a:r>
              <a:rPr lang="en" sz="1200" i="1"/>
              <a:t>Level of fitness</a:t>
            </a:r>
            <a:r>
              <a:rPr lang="en" sz="1200"/>
              <a:t>: 	weak / average / fit / competitive	</a:t>
            </a:r>
            <a:endParaRPr sz="1200"/>
          </a:p>
          <a:p>
            <a:r>
              <a:rPr lang="en" sz="1200"/>
              <a:t>	 </a:t>
            </a:r>
            <a:endParaRPr sz="1200"/>
          </a:p>
          <a:p>
            <a:r>
              <a:rPr lang="en" sz="1200" i="1"/>
              <a:t>Social life</a:t>
            </a:r>
            <a:r>
              <a:rPr lang="en" sz="1200"/>
              <a:t>: 	none / occasional / regular / party animal</a:t>
            </a:r>
            <a:endParaRPr sz="1200"/>
          </a:p>
          <a:p>
            <a:endParaRPr sz="1200"/>
          </a:p>
          <a:p>
            <a:r>
              <a:rPr lang="en" sz="1200" i="1"/>
              <a:t>Societal involvement</a:t>
            </a:r>
            <a:r>
              <a:rPr lang="en" sz="1200"/>
              <a:t>: none / occasional / regular / leader</a:t>
            </a:r>
            <a:endParaRPr sz="1200"/>
          </a:p>
          <a:p>
            <a:endParaRPr sz="1200"/>
          </a:p>
          <a:p>
            <a:endParaRPr sz="1200"/>
          </a:p>
        </p:txBody>
      </p:sp>
      <p:sp>
        <p:nvSpPr>
          <p:cNvPr id="65" name="Google Shape;65;p13"/>
          <p:cNvSpPr txBox="1"/>
          <p:nvPr/>
        </p:nvSpPr>
        <p:spPr>
          <a:xfrm>
            <a:off x="2093500" y="5113171"/>
            <a:ext cx="4328400" cy="1238100"/>
          </a:xfrm>
          <a:prstGeom prst="rect">
            <a:avLst/>
          </a:prstGeom>
          <a:noFill/>
          <a:ln>
            <a:noFill/>
          </a:ln>
        </p:spPr>
        <p:txBody>
          <a:bodyPr spcFirstLastPara="1" wrap="square" lIns="91425" tIns="91425" rIns="91425" bIns="91425" anchor="t" anchorCtr="0">
            <a:noAutofit/>
          </a:bodyPr>
          <a:lstStyle/>
          <a:p>
            <a:r>
              <a:rPr lang="en" sz="1200" i="1"/>
              <a:t>The last book they read</a:t>
            </a:r>
            <a:r>
              <a:rPr lang="en" sz="1200"/>
              <a:t>: _____________________</a:t>
            </a:r>
            <a:endParaRPr sz="1200"/>
          </a:p>
          <a:p>
            <a:endParaRPr sz="1200"/>
          </a:p>
          <a:p>
            <a:r>
              <a:rPr lang="en" sz="1200" i="1"/>
              <a:t>Their preferred TV show</a:t>
            </a:r>
            <a:r>
              <a:rPr lang="en" sz="1200"/>
              <a:t>: ____________________</a:t>
            </a:r>
            <a:endParaRPr sz="1200"/>
          </a:p>
          <a:p>
            <a:endParaRPr sz="1200"/>
          </a:p>
          <a:p>
            <a:r>
              <a:rPr lang="en" sz="1200" i="1"/>
              <a:t>The last movie they went to</a:t>
            </a:r>
            <a:r>
              <a:rPr lang="en" sz="1200"/>
              <a:t>: __________________</a:t>
            </a:r>
            <a:endParaRPr sz="1200"/>
          </a:p>
          <a:p>
            <a:endParaRPr sz="1200"/>
          </a:p>
        </p:txBody>
      </p:sp>
      <p:sp>
        <p:nvSpPr>
          <p:cNvPr id="66" name="Google Shape;66;p13"/>
          <p:cNvSpPr txBox="1"/>
          <p:nvPr/>
        </p:nvSpPr>
        <p:spPr>
          <a:xfrm>
            <a:off x="5941450" y="5005925"/>
            <a:ext cx="4208700" cy="1452600"/>
          </a:xfrm>
          <a:prstGeom prst="rect">
            <a:avLst/>
          </a:prstGeom>
          <a:noFill/>
          <a:ln>
            <a:noFill/>
          </a:ln>
        </p:spPr>
        <p:txBody>
          <a:bodyPr spcFirstLastPara="1" wrap="square" lIns="91425" tIns="91425" rIns="91425" bIns="91425" anchor="t" anchorCtr="0">
            <a:noAutofit/>
          </a:bodyPr>
          <a:lstStyle/>
          <a:p>
            <a:endParaRPr sz="1200"/>
          </a:p>
          <a:p>
            <a:r>
              <a:rPr lang="en" sz="1200" i="1"/>
              <a:t>Preferred extra professional activity</a:t>
            </a:r>
            <a:r>
              <a:rPr lang="en" sz="1200"/>
              <a:t>: _________________</a:t>
            </a:r>
            <a:endParaRPr sz="1200"/>
          </a:p>
          <a:p>
            <a:endParaRPr sz="1200"/>
          </a:p>
          <a:p>
            <a:r>
              <a:rPr lang="en" sz="1200" i="1"/>
              <a:t>The social media they visit daily</a:t>
            </a:r>
            <a:r>
              <a:rPr lang="en" sz="1200"/>
              <a:t>: Facebook / Instagram / Snapchat / LinkedIn / Twitter / Youtube</a:t>
            </a:r>
            <a:endParaRPr sz="1200"/>
          </a:p>
          <a:p>
            <a:endParaRPr sz="1200"/>
          </a:p>
        </p:txBody>
      </p:sp>
      <p:sp>
        <p:nvSpPr>
          <p:cNvPr id="67" name="Google Shape;67;p13"/>
          <p:cNvSpPr txBox="1"/>
          <p:nvPr/>
        </p:nvSpPr>
        <p:spPr>
          <a:xfrm>
            <a:off x="2093500" y="4773425"/>
            <a:ext cx="5493600" cy="412800"/>
          </a:xfrm>
          <a:prstGeom prst="rect">
            <a:avLst/>
          </a:prstGeom>
          <a:noFill/>
          <a:ln>
            <a:noFill/>
          </a:ln>
        </p:spPr>
        <p:txBody>
          <a:bodyPr spcFirstLastPara="1" wrap="square" lIns="91425" tIns="91425" rIns="91425" bIns="91425" anchor="t" anchorCtr="0">
            <a:noAutofit/>
          </a:bodyPr>
          <a:lstStyle/>
          <a:p>
            <a:r>
              <a:rPr lang="en" b="1" i="1"/>
              <a:t>Media and cultural preferences</a:t>
            </a:r>
            <a:endParaRPr b="1" i="1"/>
          </a:p>
        </p:txBody>
      </p:sp>
      <p:sp>
        <p:nvSpPr>
          <p:cNvPr id="68" name="Google Shape;68;p13"/>
          <p:cNvSpPr txBox="1"/>
          <p:nvPr/>
        </p:nvSpPr>
        <p:spPr>
          <a:xfrm>
            <a:off x="2142725" y="1543150"/>
            <a:ext cx="5493600" cy="412800"/>
          </a:xfrm>
          <a:prstGeom prst="rect">
            <a:avLst/>
          </a:prstGeom>
          <a:noFill/>
          <a:ln>
            <a:noFill/>
          </a:ln>
        </p:spPr>
        <p:txBody>
          <a:bodyPr spcFirstLastPara="1" wrap="square" lIns="91425" tIns="91425" rIns="91425" bIns="91425" anchor="t" anchorCtr="0">
            <a:noAutofit/>
          </a:bodyPr>
          <a:lstStyle/>
          <a:p>
            <a:r>
              <a:rPr lang="en" b="1" i="1"/>
              <a:t>Socio demographic attributes</a:t>
            </a:r>
            <a:endParaRPr b="1" i="1"/>
          </a:p>
        </p:txBody>
      </p:sp>
      <p:sp>
        <p:nvSpPr>
          <p:cNvPr id="69" name="Google Shape;69;p13"/>
          <p:cNvSpPr txBox="1"/>
          <p:nvPr/>
        </p:nvSpPr>
        <p:spPr>
          <a:xfrm>
            <a:off x="7515750" y="1624575"/>
            <a:ext cx="5493600" cy="412800"/>
          </a:xfrm>
          <a:prstGeom prst="rect">
            <a:avLst/>
          </a:prstGeom>
          <a:noFill/>
          <a:ln>
            <a:noFill/>
          </a:ln>
        </p:spPr>
        <p:txBody>
          <a:bodyPr spcFirstLastPara="1" wrap="square" lIns="91425" tIns="91425" rIns="91425" bIns="91425" anchor="t" anchorCtr="0">
            <a:noAutofit/>
          </a:bodyPr>
          <a:lstStyle/>
          <a:p>
            <a:r>
              <a:rPr lang="en" b="1" i="1"/>
              <a:t>Lifestyle</a:t>
            </a:r>
            <a:endParaRPr b="1" i="1"/>
          </a:p>
        </p:txBody>
      </p:sp>
      <p:cxnSp>
        <p:nvCxnSpPr>
          <p:cNvPr id="70" name="Google Shape;70;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71" name="Google Shape;71;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99250" y="698200"/>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p:nvPr/>
        </p:nvSpPr>
        <p:spPr>
          <a:xfrm>
            <a:off x="4800925" y="2816475"/>
            <a:ext cx="2799300" cy="153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sz="1200"/>
              <a:t>What frustrations do they experience?</a:t>
            </a:r>
            <a:endParaRPr sz="1200"/>
          </a:p>
        </p:txBody>
      </p:sp>
      <p:sp>
        <p:nvSpPr>
          <p:cNvPr id="56" name="Google Shape;56;p13"/>
          <p:cNvSpPr txBox="1"/>
          <p:nvPr/>
        </p:nvSpPr>
        <p:spPr>
          <a:xfrm>
            <a:off x="1962075" y="68550"/>
            <a:ext cx="3888600" cy="603900"/>
          </a:xfrm>
          <a:prstGeom prst="rect">
            <a:avLst/>
          </a:prstGeom>
          <a:noFill/>
          <a:ln>
            <a:noFill/>
          </a:ln>
        </p:spPr>
        <p:txBody>
          <a:bodyPr spcFirstLastPara="1" wrap="square" lIns="91425" tIns="91425" rIns="91425" bIns="91425" anchor="t" anchorCtr="0">
            <a:noAutofit/>
          </a:bodyPr>
          <a:lstStyle/>
          <a:p>
            <a:r>
              <a:rPr lang="en" sz="1600" b="1"/>
              <a:t>Canvas #04</a:t>
            </a:r>
            <a:endParaRPr sz="1600" b="1"/>
          </a:p>
          <a:p>
            <a:r>
              <a:rPr lang="en" sz="1600" b="1"/>
              <a:t>Customer needs analysis</a:t>
            </a:r>
            <a:endParaRPr sz="1600" b="1"/>
          </a:p>
        </p:txBody>
      </p:sp>
      <p:sp>
        <p:nvSpPr>
          <p:cNvPr id="58" name="Google Shape;58;p13"/>
          <p:cNvSpPr txBox="1"/>
          <p:nvPr/>
        </p:nvSpPr>
        <p:spPr>
          <a:xfrm>
            <a:off x="6014200" y="0"/>
            <a:ext cx="5535070"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9" name="Google Shape;59;p13"/>
          <p:cNvSpPr txBox="1"/>
          <p:nvPr/>
        </p:nvSpPr>
        <p:spPr>
          <a:xfrm>
            <a:off x="6014199" y="263575"/>
            <a:ext cx="5455557" cy="412800"/>
          </a:xfrm>
          <a:prstGeom prst="rect">
            <a:avLst/>
          </a:prstGeom>
          <a:noFill/>
          <a:ln>
            <a:noFill/>
          </a:ln>
        </p:spPr>
        <p:txBody>
          <a:bodyPr spcFirstLastPara="1" wrap="square" lIns="91425" tIns="91425" rIns="91425" bIns="91425" anchor="t" anchorCtr="0">
            <a:noAutofit/>
          </a:bodyPr>
          <a:lstStyle/>
          <a:p>
            <a:r>
              <a:rPr lang="en"/>
              <a:t>Date: 	   ___________________________</a:t>
            </a:r>
            <a:endParaRPr/>
          </a:p>
        </p:txBody>
      </p:sp>
      <p:sp>
        <p:nvSpPr>
          <p:cNvPr id="60" name="Google Shape;60;p13"/>
          <p:cNvSpPr/>
          <p:nvPr/>
        </p:nvSpPr>
        <p:spPr>
          <a:xfrm rot="749481">
            <a:off x="3733869" y="2670861"/>
            <a:ext cx="896010" cy="2704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1" name="Google Shape;61;p13"/>
          <p:cNvSpPr/>
          <p:nvPr/>
        </p:nvSpPr>
        <p:spPr>
          <a:xfrm rot="-510262">
            <a:off x="7797923" y="2735487"/>
            <a:ext cx="772898" cy="278109"/>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 name="Google Shape;62;p13"/>
          <p:cNvSpPr txBox="1"/>
          <p:nvPr/>
        </p:nvSpPr>
        <p:spPr>
          <a:xfrm>
            <a:off x="2310175" y="736075"/>
            <a:ext cx="3128400" cy="503700"/>
          </a:xfrm>
          <a:prstGeom prst="rect">
            <a:avLst/>
          </a:prstGeom>
          <a:noFill/>
          <a:ln>
            <a:noFill/>
          </a:ln>
        </p:spPr>
        <p:txBody>
          <a:bodyPr spcFirstLastPara="1" wrap="square" lIns="91425" tIns="91425" rIns="91425" bIns="91425" anchor="t" anchorCtr="0">
            <a:noAutofit/>
          </a:bodyPr>
          <a:lstStyle/>
          <a:p>
            <a:r>
              <a:rPr lang="en"/>
              <a:t>What resource do they need to perform their task?</a:t>
            </a:r>
            <a:endParaRPr/>
          </a:p>
        </p:txBody>
      </p:sp>
      <p:sp>
        <p:nvSpPr>
          <p:cNvPr id="63" name="Google Shape;63;p13"/>
          <p:cNvSpPr txBox="1"/>
          <p:nvPr/>
        </p:nvSpPr>
        <p:spPr>
          <a:xfrm>
            <a:off x="7361475" y="871600"/>
            <a:ext cx="2856600" cy="320100"/>
          </a:xfrm>
          <a:prstGeom prst="rect">
            <a:avLst/>
          </a:prstGeom>
          <a:noFill/>
          <a:ln>
            <a:noFill/>
          </a:ln>
        </p:spPr>
        <p:txBody>
          <a:bodyPr spcFirstLastPara="1" wrap="square" lIns="91425" tIns="91425" rIns="91425" bIns="91425" anchor="t" anchorCtr="0">
            <a:noAutofit/>
          </a:bodyPr>
          <a:lstStyle/>
          <a:p>
            <a:r>
              <a:rPr lang="en"/>
              <a:t>What do they need to deliver?</a:t>
            </a:r>
            <a:endParaRPr/>
          </a:p>
        </p:txBody>
      </p:sp>
      <p:sp>
        <p:nvSpPr>
          <p:cNvPr id="64" name="Google Shape;64;p13"/>
          <p:cNvSpPr txBox="1"/>
          <p:nvPr/>
        </p:nvSpPr>
        <p:spPr>
          <a:xfrm>
            <a:off x="2166025" y="5802475"/>
            <a:ext cx="3888600" cy="537600"/>
          </a:xfrm>
          <a:prstGeom prst="rect">
            <a:avLst/>
          </a:prstGeom>
          <a:noFill/>
          <a:ln>
            <a:noFill/>
          </a:ln>
        </p:spPr>
        <p:txBody>
          <a:bodyPr spcFirstLastPara="1" wrap="square" lIns="91425" tIns="91425" rIns="91425" bIns="91425" anchor="t" anchorCtr="0">
            <a:noAutofit/>
          </a:bodyPr>
          <a:lstStyle/>
          <a:p>
            <a:r>
              <a:rPr lang="en"/>
              <a:t>What constraints do they face? (time? budget? distance? legal? etc.)</a:t>
            </a:r>
            <a:endParaRPr/>
          </a:p>
        </p:txBody>
      </p:sp>
      <p:sp>
        <p:nvSpPr>
          <p:cNvPr id="65" name="Google Shape;65;p13"/>
          <p:cNvSpPr/>
          <p:nvPr/>
        </p:nvSpPr>
        <p:spPr>
          <a:xfrm rot="-824598">
            <a:off x="3662039" y="4190426"/>
            <a:ext cx="896569" cy="270237"/>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6" name="Google Shape;66;p13"/>
          <p:cNvSpPr/>
          <p:nvPr/>
        </p:nvSpPr>
        <p:spPr>
          <a:xfrm>
            <a:off x="2340075" y="461627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 name="Google Shape;67;p13"/>
          <p:cNvSpPr/>
          <p:nvPr/>
        </p:nvSpPr>
        <p:spPr>
          <a:xfrm>
            <a:off x="6841175" y="1304575"/>
            <a:ext cx="32361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8" name="Google Shape;68;p13"/>
          <p:cNvSpPr txBox="1"/>
          <p:nvPr/>
        </p:nvSpPr>
        <p:spPr>
          <a:xfrm>
            <a:off x="7773975" y="5973400"/>
            <a:ext cx="2568300" cy="537600"/>
          </a:xfrm>
          <a:prstGeom prst="rect">
            <a:avLst/>
          </a:prstGeom>
          <a:noFill/>
          <a:ln>
            <a:noFill/>
          </a:ln>
        </p:spPr>
        <p:txBody>
          <a:bodyPr spcFirstLastPara="1" wrap="square" lIns="91425" tIns="91425" rIns="91425" bIns="91425" anchor="t" anchorCtr="0">
            <a:noAutofit/>
          </a:bodyPr>
          <a:lstStyle/>
          <a:p>
            <a:r>
              <a:rPr lang="en" sz="1200"/>
              <a:t>What rewards do they expect from it? (mention KPIs if relevant)</a:t>
            </a:r>
            <a:endParaRPr sz="1200"/>
          </a:p>
        </p:txBody>
      </p:sp>
      <p:sp>
        <p:nvSpPr>
          <p:cNvPr id="69" name="Google Shape;69;p13"/>
          <p:cNvSpPr/>
          <p:nvPr/>
        </p:nvSpPr>
        <p:spPr>
          <a:xfrm>
            <a:off x="6841175" y="4644200"/>
            <a:ext cx="32361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0" name="Google Shape;70;p13"/>
          <p:cNvSpPr/>
          <p:nvPr/>
        </p:nvSpPr>
        <p:spPr>
          <a:xfrm rot="1082884">
            <a:off x="7798020" y="4186554"/>
            <a:ext cx="772720" cy="277971"/>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 name="Google Shape;71;p13"/>
          <p:cNvSpPr/>
          <p:nvPr/>
        </p:nvSpPr>
        <p:spPr>
          <a:xfrm>
            <a:off x="2318425" y="129242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2" name="Google Shape;72;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73" name="Google Shape;73;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5" name="Google Shape;55;p13"/>
          <p:cNvCxnSpPr/>
          <p:nvPr/>
        </p:nvCxnSpPr>
        <p:spPr>
          <a:xfrm rot="10800000">
            <a:off x="2038200" y="676375"/>
            <a:ext cx="8187600" cy="5764500"/>
          </a:xfrm>
          <a:prstGeom prst="straightConnector1">
            <a:avLst/>
          </a:prstGeom>
          <a:noFill/>
          <a:ln w="9525" cap="flat" cmpd="sng">
            <a:solidFill>
              <a:srgbClr val="000000"/>
            </a:solidFill>
            <a:prstDash val="solid"/>
            <a:round/>
            <a:headEnd type="none" w="med" len="med"/>
            <a:tailEnd type="none" w="med" len="med"/>
          </a:ln>
        </p:spPr>
      </p:cxnSp>
      <p:cxnSp>
        <p:nvCxnSpPr>
          <p:cNvPr id="56" name="Google Shape;56;p13"/>
          <p:cNvCxnSpPr>
            <a:stCxn id="54" idx="2"/>
            <a:endCxn id="54" idx="0"/>
          </p:cNvCxnSpPr>
          <p:nvPr/>
        </p:nvCxnSpPr>
        <p:spPr>
          <a:xfrm rot="10800000">
            <a:off x="6127650" y="676275"/>
            <a:ext cx="0" cy="5764500"/>
          </a:xfrm>
          <a:prstGeom prst="straightConnector1">
            <a:avLst/>
          </a:prstGeom>
          <a:noFill/>
          <a:ln w="9525" cap="flat" cmpd="sng">
            <a:solidFill>
              <a:srgbClr val="000000"/>
            </a:solidFill>
            <a:prstDash val="solid"/>
            <a:round/>
            <a:headEnd type="none" w="med" len="med"/>
            <a:tailEnd type="none" w="med" len="med"/>
          </a:ln>
        </p:spPr>
      </p:cxnSp>
      <p:cxnSp>
        <p:nvCxnSpPr>
          <p:cNvPr id="57" name="Google Shape;57;p13"/>
          <p:cNvCxnSpPr/>
          <p:nvPr/>
        </p:nvCxnSpPr>
        <p:spPr>
          <a:xfrm rot="10800000" flipH="1">
            <a:off x="2037925" y="666600"/>
            <a:ext cx="8182500" cy="5787000"/>
          </a:xfrm>
          <a:prstGeom prst="straightConnector1">
            <a:avLst/>
          </a:prstGeom>
          <a:noFill/>
          <a:ln w="9525" cap="flat" cmpd="sng">
            <a:solidFill>
              <a:srgbClr val="000000"/>
            </a:solidFill>
            <a:prstDash val="solid"/>
            <a:round/>
            <a:headEnd type="none" w="med" len="med"/>
            <a:tailEnd type="none" w="med" len="med"/>
          </a:ln>
        </p:spPr>
      </p:cxnSp>
      <p:sp>
        <p:nvSpPr>
          <p:cNvPr id="58" name="Google Shape;58;p13"/>
          <p:cNvSpPr txBox="1"/>
          <p:nvPr/>
        </p:nvSpPr>
        <p:spPr>
          <a:xfrm>
            <a:off x="3470175" y="676375"/>
            <a:ext cx="1508100" cy="412800"/>
          </a:xfrm>
          <a:prstGeom prst="rect">
            <a:avLst/>
          </a:prstGeom>
          <a:noFill/>
          <a:ln>
            <a:noFill/>
          </a:ln>
        </p:spPr>
        <p:txBody>
          <a:bodyPr spcFirstLastPara="1" wrap="square" lIns="91425" tIns="91425" rIns="91425" bIns="91425" anchor="ctr" anchorCtr="0">
            <a:noAutofit/>
          </a:bodyPr>
          <a:lstStyle/>
          <a:p>
            <a:pPr algn="ctr"/>
            <a:r>
              <a:rPr lang="en" b="1"/>
              <a:t>via objects</a:t>
            </a:r>
            <a:endParaRPr b="1"/>
          </a:p>
        </p:txBody>
      </p:sp>
      <p:sp>
        <p:nvSpPr>
          <p:cNvPr id="59" name="Google Shape;59;p13"/>
          <p:cNvSpPr txBox="1"/>
          <p:nvPr/>
        </p:nvSpPr>
        <p:spPr>
          <a:xfrm>
            <a:off x="7119725" y="676375"/>
            <a:ext cx="1508100" cy="412800"/>
          </a:xfrm>
          <a:prstGeom prst="rect">
            <a:avLst/>
          </a:prstGeom>
          <a:noFill/>
          <a:ln>
            <a:noFill/>
          </a:ln>
        </p:spPr>
        <p:txBody>
          <a:bodyPr spcFirstLastPara="1" wrap="square" lIns="91425" tIns="91425" rIns="91425" bIns="91425" anchor="ctr" anchorCtr="0">
            <a:noAutofit/>
          </a:bodyPr>
          <a:lstStyle/>
          <a:p>
            <a:pPr algn="ctr"/>
            <a:r>
              <a:rPr lang="en" b="1"/>
              <a:t>about people</a:t>
            </a:r>
            <a:endParaRPr b="1"/>
          </a:p>
        </p:txBody>
      </p:sp>
      <p:sp>
        <p:nvSpPr>
          <p:cNvPr id="60" name="Google Shape;60;p13"/>
          <p:cNvSpPr txBox="1"/>
          <p:nvPr/>
        </p:nvSpPr>
        <p:spPr>
          <a:xfrm>
            <a:off x="8717700" y="3252000"/>
            <a:ext cx="1508100" cy="596400"/>
          </a:xfrm>
          <a:prstGeom prst="rect">
            <a:avLst/>
          </a:prstGeom>
          <a:noFill/>
          <a:ln>
            <a:noFill/>
          </a:ln>
        </p:spPr>
        <p:txBody>
          <a:bodyPr spcFirstLastPara="1" wrap="square" lIns="91425" tIns="91425" rIns="91425" bIns="91425" anchor="ctr" anchorCtr="0">
            <a:noAutofit/>
          </a:bodyPr>
          <a:lstStyle/>
          <a:p>
            <a:pPr algn="ctr"/>
            <a:r>
              <a:rPr lang="en" b="1"/>
              <a:t>on websites / Internet / mobile apps</a:t>
            </a:r>
            <a:endParaRPr b="1"/>
          </a:p>
        </p:txBody>
      </p:sp>
      <p:sp>
        <p:nvSpPr>
          <p:cNvPr id="61" name="Google Shape;61;p13"/>
          <p:cNvSpPr txBox="1"/>
          <p:nvPr/>
        </p:nvSpPr>
        <p:spPr>
          <a:xfrm>
            <a:off x="3470175" y="5894100"/>
            <a:ext cx="1508100" cy="412800"/>
          </a:xfrm>
          <a:prstGeom prst="rect">
            <a:avLst/>
          </a:prstGeom>
          <a:noFill/>
          <a:ln>
            <a:noFill/>
          </a:ln>
        </p:spPr>
        <p:txBody>
          <a:bodyPr spcFirstLastPara="1" wrap="square" lIns="91425" tIns="91425" rIns="91425" bIns="91425" anchor="ctr" anchorCtr="0">
            <a:noAutofit/>
          </a:bodyPr>
          <a:lstStyle/>
          <a:p>
            <a:pPr algn="ctr"/>
            <a:r>
              <a:rPr lang="en" b="1"/>
              <a:t>related to an event</a:t>
            </a:r>
            <a:endParaRPr b="1"/>
          </a:p>
        </p:txBody>
      </p:sp>
      <p:sp>
        <p:nvSpPr>
          <p:cNvPr id="62" name="Google Shape;62;p13"/>
          <p:cNvSpPr txBox="1"/>
          <p:nvPr/>
        </p:nvSpPr>
        <p:spPr>
          <a:xfrm>
            <a:off x="7119725" y="5834466"/>
            <a:ext cx="1508100" cy="412800"/>
          </a:xfrm>
          <a:prstGeom prst="rect">
            <a:avLst/>
          </a:prstGeom>
          <a:noFill/>
          <a:ln>
            <a:noFill/>
          </a:ln>
        </p:spPr>
        <p:txBody>
          <a:bodyPr spcFirstLastPara="1" wrap="square" lIns="91425" tIns="91425" rIns="91425" bIns="91425" anchor="ctr" anchorCtr="0">
            <a:noAutofit/>
          </a:bodyPr>
          <a:lstStyle/>
          <a:p>
            <a:pPr algn="ctr"/>
            <a:r>
              <a:rPr lang="en" b="1" dirty="0"/>
              <a:t>third party data / open data</a:t>
            </a:r>
            <a:endParaRPr b="1" dirty="0"/>
          </a:p>
        </p:txBody>
      </p:sp>
      <p:sp>
        <p:nvSpPr>
          <p:cNvPr id="63" name="Google Shape;63;p13"/>
          <p:cNvSpPr txBox="1"/>
          <p:nvPr/>
        </p:nvSpPr>
        <p:spPr>
          <a:xfrm>
            <a:off x="2029500" y="3285238"/>
            <a:ext cx="1508100" cy="412800"/>
          </a:xfrm>
          <a:prstGeom prst="rect">
            <a:avLst/>
          </a:prstGeom>
          <a:noFill/>
          <a:ln>
            <a:noFill/>
          </a:ln>
        </p:spPr>
        <p:txBody>
          <a:bodyPr spcFirstLastPara="1" wrap="square" lIns="91425" tIns="91425" rIns="91425" bIns="91425" anchor="ctr" anchorCtr="0">
            <a:noAutofit/>
          </a:bodyPr>
          <a:lstStyle/>
          <a:p>
            <a:pPr algn="ctr"/>
            <a:r>
              <a:rPr lang="en" b="1"/>
              <a:t>from the past</a:t>
            </a:r>
            <a:endParaRPr b="1"/>
          </a:p>
          <a:p>
            <a:pPr algn="ctr"/>
            <a:r>
              <a:rPr lang="en" b="1"/>
              <a:t>(archives, databases…)</a:t>
            </a:r>
            <a:endParaRPr b="1"/>
          </a:p>
        </p:txBody>
      </p:sp>
      <p:sp>
        <p:nvSpPr>
          <p:cNvPr id="64" name="Google Shape;64;p13"/>
          <p:cNvSpPr txBox="1"/>
          <p:nvPr/>
        </p:nvSpPr>
        <p:spPr>
          <a:xfrm>
            <a:off x="1962075" y="0"/>
            <a:ext cx="3714900" cy="596400"/>
          </a:xfrm>
          <a:prstGeom prst="rect">
            <a:avLst/>
          </a:prstGeom>
          <a:noFill/>
          <a:ln>
            <a:noFill/>
          </a:ln>
        </p:spPr>
        <p:txBody>
          <a:bodyPr spcFirstLastPara="1" wrap="square" lIns="91425" tIns="91425" rIns="91425" bIns="91425" anchor="t" anchorCtr="0">
            <a:noAutofit/>
          </a:bodyPr>
          <a:lstStyle/>
          <a:p>
            <a:r>
              <a:rPr lang="en" sz="1600" b="1"/>
              <a:t>Canvas #05</a:t>
            </a:r>
            <a:endParaRPr sz="1600" b="1"/>
          </a:p>
          <a:p>
            <a:r>
              <a:rPr lang="en" sz="1600" b="1"/>
              <a:t>Sources of data</a:t>
            </a:r>
            <a:endParaRPr sz="1600" b="1"/>
          </a:p>
        </p:txBody>
      </p:sp>
      <p:sp>
        <p:nvSpPr>
          <p:cNvPr id="65" name="Google Shape;65;p13"/>
          <p:cNvSpPr txBox="1"/>
          <p:nvPr/>
        </p:nvSpPr>
        <p:spPr>
          <a:xfrm>
            <a:off x="6014199" y="0"/>
            <a:ext cx="5972391" cy="412800"/>
          </a:xfrm>
          <a:prstGeom prst="rect">
            <a:avLst/>
          </a:prstGeom>
          <a:noFill/>
          <a:ln>
            <a:noFill/>
          </a:ln>
        </p:spPr>
        <p:txBody>
          <a:bodyPr spcFirstLastPara="1" wrap="square" lIns="91425" tIns="91425" rIns="91425" bIns="91425" anchor="t" anchorCtr="0">
            <a:noAutofit/>
          </a:bodyPr>
          <a:lstStyle/>
          <a:p>
            <a:r>
              <a:rPr lang="en" dirty="0"/>
              <a:t>Designed by</a:t>
            </a:r>
            <a:r>
              <a:rPr lang="en" dirty="0" smtClean="0"/>
              <a:t>: ____________________________</a:t>
            </a:r>
            <a:endParaRPr dirty="0"/>
          </a:p>
        </p:txBody>
      </p:sp>
      <p:sp>
        <p:nvSpPr>
          <p:cNvPr id="66" name="Google Shape;66;p13"/>
          <p:cNvSpPr txBox="1"/>
          <p:nvPr/>
        </p:nvSpPr>
        <p:spPr>
          <a:xfrm>
            <a:off x="6026196" y="258212"/>
            <a:ext cx="5083050" cy="676375"/>
          </a:xfrm>
          <a:prstGeom prst="rect">
            <a:avLst/>
          </a:prstGeom>
          <a:noFill/>
          <a:ln>
            <a:noFill/>
          </a:ln>
        </p:spPr>
        <p:txBody>
          <a:bodyPr spcFirstLastPara="1" wrap="square" lIns="91425" tIns="91425" rIns="91425" bIns="91425" anchor="t" anchorCtr="0">
            <a:noAutofit/>
          </a:bodyPr>
          <a:lstStyle/>
          <a:p>
            <a:r>
              <a:rPr lang="en" dirty="0"/>
              <a:t>Date: </a:t>
            </a:r>
            <a:r>
              <a:rPr lang="en" dirty="0" smtClean="0"/>
              <a:t>___________________________</a:t>
            </a:r>
            <a:endParaRPr dirty="0"/>
          </a:p>
        </p:txBody>
      </p:sp>
      <p:sp>
        <p:nvSpPr>
          <p:cNvPr id="67" name="Google Shape;67;p13"/>
          <p:cNvSpPr/>
          <p:nvPr/>
        </p:nvSpPr>
        <p:spPr>
          <a:xfrm>
            <a:off x="5003175" y="3115650"/>
            <a:ext cx="2206170" cy="771876"/>
          </a:xfrm>
          <a:prstGeom prst="flowChartTerminator">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100" b="1">
                <a:solidFill>
                  <a:srgbClr val="4A86E8"/>
                </a:solidFill>
              </a:rPr>
              <a:t>Note</a:t>
            </a:r>
            <a:r>
              <a:rPr lang="en" sz="1100"/>
              <a:t>: you can identify existing data sources, or imagine data sources that should be created</a:t>
            </a:r>
            <a:endParaRPr sz="1100"/>
          </a:p>
        </p:txBody>
      </p:sp>
      <p:sp>
        <p:nvSpPr>
          <p:cNvPr id="68" name="Google Shape;68;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747025" y="676275"/>
            <a:ext cx="86646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txBox="1"/>
          <p:nvPr/>
        </p:nvSpPr>
        <p:spPr>
          <a:xfrm>
            <a:off x="1962075" y="0"/>
            <a:ext cx="3883800" cy="596400"/>
          </a:xfrm>
          <a:prstGeom prst="rect">
            <a:avLst/>
          </a:prstGeom>
          <a:noFill/>
          <a:ln>
            <a:noFill/>
          </a:ln>
        </p:spPr>
        <p:txBody>
          <a:bodyPr spcFirstLastPara="1" wrap="square" lIns="91425" tIns="91425" rIns="91425" bIns="91425" anchor="t" anchorCtr="0">
            <a:noAutofit/>
          </a:bodyPr>
          <a:lstStyle/>
          <a:p>
            <a:r>
              <a:rPr lang="en" sz="1600" b="1"/>
              <a:t>Canvas #06</a:t>
            </a:r>
            <a:endParaRPr sz="1600" b="1"/>
          </a:p>
          <a:p>
            <a:r>
              <a:rPr lang="en" sz="1600" b="1"/>
              <a:t>Details of datasets</a:t>
            </a:r>
            <a:endParaRPr sz="1600" b="1"/>
          </a:p>
        </p:txBody>
      </p:sp>
      <p:graphicFrame>
        <p:nvGraphicFramePr>
          <p:cNvPr id="56" name="Google Shape;56;p13"/>
          <p:cNvGraphicFramePr/>
          <p:nvPr/>
        </p:nvGraphicFramePr>
        <p:xfrm>
          <a:off x="1830500" y="758175"/>
          <a:ext cx="8581125" cy="5694145"/>
        </p:xfrm>
        <a:graphic>
          <a:graphicData uri="http://schemas.openxmlformats.org/drawingml/2006/table">
            <a:tbl>
              <a:tblPr>
                <a:noFill/>
              </a:tblPr>
              <a:tblGrid>
                <a:gridCol w="1767400"/>
                <a:gridCol w="2399125"/>
                <a:gridCol w="1393800"/>
                <a:gridCol w="1510400"/>
                <a:gridCol w="1510400"/>
              </a:tblGrid>
              <a:tr h="787675">
                <a:tc>
                  <a:txBody>
                    <a:bodyPr/>
                    <a:lstStyle/>
                    <a:p>
                      <a:pPr marL="0" lvl="0" indent="0" algn="l" rtl="0">
                        <a:spcBef>
                          <a:spcPts val="0"/>
                        </a:spcBef>
                        <a:spcAft>
                          <a:spcPts val="0"/>
                        </a:spcAft>
                        <a:buNone/>
                      </a:pPr>
                      <a:r>
                        <a:rPr lang="en"/>
                        <a:t>BONUS POINTS</a:t>
                      </a:r>
                      <a:endParaRPr/>
                    </a:p>
                    <a:p>
                      <a:pPr marL="0" lvl="0" indent="0" algn="l" rtl="0">
                        <a:spcBef>
                          <a:spcPts val="0"/>
                        </a:spcBef>
                        <a:spcAft>
                          <a:spcPts val="0"/>
                        </a:spcAft>
                        <a:buNone/>
                      </a:pPr>
                      <a:r>
                        <a:rPr lang="en"/>
                        <a:t>1 to 5</a:t>
                      </a:r>
                      <a:endParaRPr/>
                    </a:p>
                    <a:p>
                      <a:pPr marL="0" lvl="0" indent="0" algn="l" rtl="0">
                        <a:spcBef>
                          <a:spcPts val="0"/>
                        </a:spcBef>
                        <a:spcAft>
                          <a:spcPts val="0"/>
                        </a:spcAft>
                        <a:buNone/>
                      </a:pPr>
                      <a:r>
                        <a:rPr lang="en"/>
                        <a:t>(1 = hard, 5 = easy)</a:t>
                      </a:r>
                      <a:endParaRPr/>
                    </a:p>
                  </a:txBody>
                  <a:tcPr marL="91425" marR="91425" marT="91425" marB="91425"/>
                </a:tc>
                <a:tc>
                  <a:txBody>
                    <a:bodyPr/>
                    <a:lstStyle/>
                    <a:p>
                      <a:pPr marL="0" lvl="0" indent="0" algn="l" rtl="0">
                        <a:spcBef>
                          <a:spcPts val="0"/>
                        </a:spcBef>
                        <a:spcAft>
                          <a:spcPts val="0"/>
                        </a:spcAft>
                        <a:buNone/>
                      </a:pPr>
                      <a:r>
                        <a:rPr lang="en"/>
                        <a:t>Explanations</a:t>
                      </a:r>
                      <a:endParaRPr/>
                    </a:p>
                  </a:txBody>
                  <a:tcPr marL="91425" marR="91425" marT="91425" marB="91425"/>
                </a:tc>
                <a:tc>
                  <a:txBody>
                    <a:bodyPr/>
                    <a:lstStyle/>
                    <a:p>
                      <a:pPr marL="0" lvl="0" indent="0" algn="l" rtl="0">
                        <a:spcBef>
                          <a:spcPts val="0"/>
                        </a:spcBef>
                        <a:spcAft>
                          <a:spcPts val="0"/>
                        </a:spcAft>
                        <a:buNone/>
                      </a:pPr>
                      <a:r>
                        <a:rPr lang="en"/>
                        <a:t>Dataset 1:</a:t>
                      </a:r>
                      <a:endParaRPr/>
                    </a:p>
                    <a:p>
                      <a:pPr marL="0" lvl="0" indent="0" algn="l" rtl="0">
                        <a:spcBef>
                          <a:spcPts val="0"/>
                        </a:spcBef>
                        <a:spcAft>
                          <a:spcPts val="0"/>
                        </a:spcAft>
                        <a:buNone/>
                      </a:pPr>
                      <a:endParaRPr/>
                    </a:p>
                    <a:p>
                      <a:pPr marL="0" lvl="0" indent="0" algn="l" rtl="0">
                        <a:spcBef>
                          <a:spcPts val="0"/>
                        </a:spcBef>
                        <a:spcAft>
                          <a:spcPts val="0"/>
                        </a:spcAft>
                        <a:buNone/>
                      </a:pPr>
                      <a:r>
                        <a:rPr lang="en"/>
                        <a:t>_________</a:t>
                      </a:r>
                      <a:endParaRPr/>
                    </a:p>
                  </a:txBody>
                  <a:tcPr marL="91425" marR="91425" marT="91425" marB="91425"/>
                </a:tc>
                <a:tc>
                  <a:txBody>
                    <a:bodyPr/>
                    <a:lstStyle/>
                    <a:p>
                      <a:pPr marL="0" lvl="0" indent="0" algn="l" rtl="0">
                        <a:spcBef>
                          <a:spcPts val="0"/>
                        </a:spcBef>
                        <a:spcAft>
                          <a:spcPts val="0"/>
                        </a:spcAft>
                        <a:buNone/>
                      </a:pPr>
                      <a:r>
                        <a:rPr lang="en"/>
                        <a:t>Dataset 2:</a:t>
                      </a:r>
                      <a:endParaRPr/>
                    </a:p>
                    <a:p>
                      <a:pPr marL="0" lvl="0" indent="0" algn="l" rtl="0">
                        <a:spcBef>
                          <a:spcPts val="0"/>
                        </a:spcBef>
                        <a:spcAft>
                          <a:spcPts val="0"/>
                        </a:spcAft>
                        <a:buNone/>
                      </a:pPr>
                      <a:endParaRPr/>
                    </a:p>
                    <a:p>
                      <a:pPr marL="0" lvl="0" indent="0" algn="l" rtl="0">
                        <a:spcBef>
                          <a:spcPts val="0"/>
                        </a:spcBef>
                        <a:spcAft>
                          <a:spcPts val="0"/>
                        </a:spcAft>
                        <a:buNone/>
                      </a:pPr>
                      <a:r>
                        <a:rPr lang="en"/>
                        <a:t>__________</a:t>
                      </a:r>
                      <a:endParaRPr/>
                    </a:p>
                  </a:txBody>
                  <a:tcPr marL="91425" marR="91425" marT="91425" marB="91425"/>
                </a:tc>
                <a:tc>
                  <a:txBody>
                    <a:bodyPr/>
                    <a:lstStyle/>
                    <a:p>
                      <a:pPr marL="0" lvl="0" indent="0" algn="l" rtl="0">
                        <a:spcBef>
                          <a:spcPts val="0"/>
                        </a:spcBef>
                        <a:spcAft>
                          <a:spcPts val="0"/>
                        </a:spcAft>
                        <a:buNone/>
                      </a:pPr>
                      <a:r>
                        <a:rPr lang="en"/>
                        <a:t>Dataset 3:</a:t>
                      </a:r>
                      <a:endParaRPr/>
                    </a:p>
                    <a:p>
                      <a:pPr marL="0" lvl="0" indent="0" algn="l" rtl="0">
                        <a:spcBef>
                          <a:spcPts val="0"/>
                        </a:spcBef>
                        <a:spcAft>
                          <a:spcPts val="0"/>
                        </a:spcAft>
                        <a:buNone/>
                      </a:pPr>
                      <a:endParaRPr/>
                    </a:p>
                    <a:p>
                      <a:pPr marL="0" lvl="0" indent="0" algn="l" rtl="0">
                        <a:spcBef>
                          <a:spcPts val="0"/>
                        </a:spcBef>
                        <a:spcAft>
                          <a:spcPts val="0"/>
                        </a:spcAft>
                        <a:buNone/>
                      </a:pPr>
                      <a:r>
                        <a:rPr lang="en"/>
                        <a:t>__________</a:t>
                      </a:r>
                      <a:endParaRPr/>
                    </a:p>
                  </a:txBody>
                  <a:tcPr marL="91425" marR="91425" marT="91425" marB="91425"/>
                </a:tc>
              </a:tr>
              <a:tr h="676725">
                <a:tc>
                  <a:txBody>
                    <a:bodyPr/>
                    <a:lstStyle/>
                    <a:p>
                      <a:pPr marL="0" lvl="0" indent="0" algn="l" rtl="0">
                        <a:spcBef>
                          <a:spcPts val="0"/>
                        </a:spcBef>
                        <a:spcAft>
                          <a:spcPts val="0"/>
                        </a:spcAft>
                        <a:buNone/>
                      </a:pPr>
                      <a:r>
                        <a:rPr lang="en" sz="1100"/>
                        <a:t>Machine readable?</a:t>
                      </a:r>
                      <a:endParaRPr sz="1100" i="1"/>
                    </a:p>
                  </a:txBody>
                  <a:tcPr marL="91425" marR="91425" marT="91425" marB="91425"/>
                </a:tc>
                <a:tc>
                  <a:txBody>
                    <a:bodyPr/>
                    <a:lstStyle/>
                    <a:p>
                      <a:pPr marL="0" lvl="0" indent="0" algn="l" rtl="0">
                        <a:spcBef>
                          <a:spcPts val="0"/>
                        </a:spcBef>
                        <a:spcAft>
                          <a:spcPts val="0"/>
                        </a:spcAft>
                        <a:buNone/>
                      </a:pPr>
                      <a:r>
                        <a:rPr lang="en" sz="1100" i="1"/>
                        <a:t>if the data is a .docx or pdf file, software can’t read it. A database or even a csv file is better.</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843150">
                <a:tc>
                  <a:txBody>
                    <a:bodyPr/>
                    <a:lstStyle/>
                    <a:p>
                      <a:pPr marL="0" lvl="0" indent="0" algn="l" rtl="0">
                        <a:spcBef>
                          <a:spcPts val="0"/>
                        </a:spcBef>
                        <a:spcAft>
                          <a:spcPts val="0"/>
                        </a:spcAft>
                        <a:buNone/>
                      </a:pPr>
                      <a:r>
                        <a:rPr lang="en" sz="1100"/>
                        <a:t>Structured or not?</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i="1"/>
                    </a:p>
                  </a:txBody>
                  <a:tcPr marL="91425" marR="91425" marT="91425" marB="91425"/>
                </a:tc>
                <a:tc>
                  <a:txBody>
                    <a:bodyPr/>
                    <a:lstStyle/>
                    <a:p>
                      <a:pPr marL="0" lvl="0" indent="0" algn="l" rtl="0">
                        <a:spcBef>
                          <a:spcPts val="0"/>
                        </a:spcBef>
                        <a:spcAft>
                          <a:spcPts val="0"/>
                        </a:spcAft>
                        <a:buNone/>
                      </a:pPr>
                      <a:r>
                        <a:rPr lang="en" sz="1100" i="1"/>
                        <a:t>if the dataset is “Excel like’ then it is quite structured.  Free text, web pages or pictures are typically very unstructured.</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76725">
                <a:tc>
                  <a:txBody>
                    <a:bodyPr/>
                    <a:lstStyle/>
                    <a:p>
                      <a:pPr marL="0" lvl="0" indent="0" algn="l" rtl="0">
                        <a:spcBef>
                          <a:spcPts val="0"/>
                        </a:spcBef>
                        <a:spcAft>
                          <a:spcPts val="0"/>
                        </a:spcAft>
                        <a:buNone/>
                      </a:pPr>
                      <a:r>
                        <a:rPr lang="en" sz="1100"/>
                        <a:t>Follows universal categories or is it firm specific?</a:t>
                      </a:r>
                      <a:endParaRPr sz="1100"/>
                    </a:p>
                  </a:txBody>
                  <a:tcPr marL="91425" marR="91425" marT="91425" marB="91425"/>
                </a:tc>
                <a:tc>
                  <a:txBody>
                    <a:bodyPr/>
                    <a:lstStyle/>
                    <a:p>
                      <a:pPr marL="0" lvl="0" indent="0" algn="l" rtl="0">
                        <a:spcBef>
                          <a:spcPts val="0"/>
                        </a:spcBef>
                        <a:spcAft>
                          <a:spcPts val="0"/>
                        </a:spcAft>
                        <a:buNone/>
                      </a:pPr>
                      <a:r>
                        <a:rPr lang="en" sz="1100" i="1"/>
                        <a:t>a dataset following INSEE or Eurostat categories is quite universal.</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40025">
                <a:tc>
                  <a:txBody>
                    <a:bodyPr/>
                    <a:lstStyle/>
                    <a:p>
                      <a:pPr marL="0" lvl="0" indent="0" algn="l" rtl="0">
                        <a:spcBef>
                          <a:spcPts val="0"/>
                        </a:spcBef>
                        <a:spcAft>
                          <a:spcPts val="0"/>
                        </a:spcAft>
                        <a:buNone/>
                      </a:pPr>
                      <a:r>
                        <a:rPr lang="en" sz="1100"/>
                        <a:t>Time series?</a:t>
                      </a:r>
                      <a:endParaRPr sz="1100"/>
                    </a:p>
                  </a:txBody>
                  <a:tcPr marL="91425" marR="91425" marT="91425" marB="91425"/>
                </a:tc>
                <a:tc>
                  <a:txBody>
                    <a:bodyPr/>
                    <a:lstStyle/>
                    <a:p>
                      <a:pPr marL="0" lvl="0" indent="0" algn="l" rtl="0">
                        <a:spcBef>
                          <a:spcPts val="0"/>
                        </a:spcBef>
                        <a:spcAft>
                          <a:spcPts val="0"/>
                        </a:spcAft>
                        <a:buNone/>
                      </a:pPr>
                      <a:r>
                        <a:rPr lang="en" sz="1100" i="1"/>
                        <a:t>is the data collected several times across months or years?</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76725">
                <a:tc>
                  <a:txBody>
                    <a:bodyPr/>
                    <a:lstStyle/>
                    <a:p>
                      <a:pPr marL="0" lvl="0" indent="0" algn="l" rtl="0">
                        <a:spcBef>
                          <a:spcPts val="0"/>
                        </a:spcBef>
                        <a:spcAft>
                          <a:spcPts val="0"/>
                        </a:spcAft>
                        <a:buNone/>
                      </a:pPr>
                      <a:r>
                        <a:rPr lang="en" sz="1100"/>
                        <a:t>Personal and sensitive data?</a:t>
                      </a:r>
                      <a:endParaRPr sz="1100"/>
                    </a:p>
                  </a:txBody>
                  <a:tcPr marL="91425" marR="91425" marT="91425" marB="91425"/>
                </a:tc>
                <a:tc>
                  <a:txBody>
                    <a:bodyPr/>
                    <a:lstStyle/>
                    <a:p>
                      <a:pPr marL="0" lvl="0" indent="0" algn="l" rtl="0">
                        <a:spcBef>
                          <a:spcPts val="0"/>
                        </a:spcBef>
                        <a:spcAft>
                          <a:spcPts val="0"/>
                        </a:spcAft>
                        <a:buNone/>
                      </a:pPr>
                      <a:r>
                        <a:rPr lang="en" sz="1100" i="1"/>
                        <a:t>Personal data comes with more constraints. Sensitive data even more.</a:t>
                      </a:r>
                      <a:endParaRPr sz="1100" i="1"/>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34700">
                <a:tc>
                  <a:txBody>
                    <a:bodyPr/>
                    <a:lstStyle/>
                    <a:p>
                      <a:pPr marL="0" lvl="0" indent="0" algn="l" rtl="0">
                        <a:spcBef>
                          <a:spcPts val="0"/>
                        </a:spcBef>
                        <a:spcAft>
                          <a:spcPts val="0"/>
                        </a:spcAft>
                        <a:buNone/>
                      </a:pPr>
                      <a:r>
                        <a:rPr lang="en" sz="1100"/>
                        <a:t>Complete?</a:t>
                      </a:r>
                      <a:endParaRPr sz="1100"/>
                    </a:p>
                  </a:txBody>
                  <a:tcPr marL="91425" marR="91425" marT="91425" marB="91425"/>
                </a:tc>
                <a:tc>
                  <a:txBody>
                    <a:bodyPr/>
                    <a:lstStyle/>
                    <a:p>
                      <a:pPr marL="0" lvl="0" indent="0" algn="l" rtl="0">
                        <a:spcBef>
                          <a:spcPts val="0"/>
                        </a:spcBef>
                        <a:spcAft>
                          <a:spcPts val="0"/>
                        </a:spcAft>
                        <a:buNone/>
                      </a:pPr>
                      <a:r>
                        <a:rPr lang="en" sz="1100" i="1"/>
                        <a:t>No missing records, years, values, and no errors.</a:t>
                      </a:r>
                      <a:endParaRPr sz="1100" i="1"/>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76725">
                <a:tc>
                  <a:txBody>
                    <a:bodyPr/>
                    <a:lstStyle/>
                    <a:p>
                      <a:pPr marL="0" lvl="0" indent="0" algn="l" rtl="0">
                        <a:spcBef>
                          <a:spcPts val="0"/>
                        </a:spcBef>
                        <a:spcAft>
                          <a:spcPts val="0"/>
                        </a:spcAft>
                        <a:buNone/>
                      </a:pPr>
                      <a:r>
                        <a:rPr lang="en" sz="1100" b="1">
                          <a:solidFill>
                            <a:srgbClr val="049CCF"/>
                          </a:solidFill>
                        </a:rPr>
                        <a:t>Total</a:t>
                      </a:r>
                      <a:r>
                        <a:rPr lang="en" sz="1100"/>
                        <a:t>: sum of points per dataset</a:t>
                      </a:r>
                      <a:endParaRPr sz="1100"/>
                    </a:p>
                  </a:txBody>
                  <a:tcPr marL="91425" marR="91425" marT="91425" marB="91425"/>
                </a:tc>
                <a:tc>
                  <a:txBody>
                    <a:bodyPr/>
                    <a:lstStyle/>
                    <a:p>
                      <a:pPr marL="0" lvl="0" indent="0" algn="l" rtl="0">
                        <a:spcBef>
                          <a:spcPts val="0"/>
                        </a:spcBef>
                        <a:spcAft>
                          <a:spcPts val="0"/>
                        </a:spcAft>
                        <a:buNone/>
                      </a:pPr>
                      <a:r>
                        <a:rPr lang="en" sz="1100" i="1"/>
                        <a:t>Add up the points to get a total. A higher total shows a more favorable dataset</a:t>
                      </a:r>
                      <a:endParaRPr sz="1100" i="1"/>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bl>
          </a:graphicData>
        </a:graphic>
      </p:graphicFrame>
      <p:sp>
        <p:nvSpPr>
          <p:cNvPr id="57" name="Google Shape;57;p13"/>
          <p:cNvSpPr txBox="1"/>
          <p:nvPr/>
        </p:nvSpPr>
        <p:spPr>
          <a:xfrm>
            <a:off x="6014199" y="0"/>
            <a:ext cx="5385983"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8" name="Google Shape;58;p13"/>
          <p:cNvSpPr txBox="1"/>
          <p:nvPr/>
        </p:nvSpPr>
        <p:spPr>
          <a:xfrm>
            <a:off x="6014200" y="263575"/>
            <a:ext cx="5554306"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txBox="1"/>
          <p:nvPr/>
        </p:nvSpPr>
        <p:spPr>
          <a:xfrm>
            <a:off x="1962075" y="0"/>
            <a:ext cx="4263000" cy="672600"/>
          </a:xfrm>
          <a:prstGeom prst="rect">
            <a:avLst/>
          </a:prstGeom>
          <a:noFill/>
          <a:ln>
            <a:noFill/>
          </a:ln>
        </p:spPr>
        <p:txBody>
          <a:bodyPr spcFirstLastPara="1" wrap="square" lIns="91425" tIns="91425" rIns="91425" bIns="91425" anchor="t" anchorCtr="0">
            <a:noAutofit/>
          </a:bodyPr>
          <a:lstStyle/>
          <a:p>
            <a:r>
              <a:rPr lang="en" sz="1600" b="1"/>
              <a:t>Canvas #07</a:t>
            </a:r>
            <a:endParaRPr sz="1600" b="1"/>
          </a:p>
          <a:p>
            <a:r>
              <a:rPr lang="en" sz="1600" b="1"/>
              <a:t>Aid to brainstorming</a:t>
            </a:r>
            <a:endParaRPr sz="1600" b="1"/>
          </a:p>
        </p:txBody>
      </p:sp>
      <p:grpSp>
        <p:nvGrpSpPr>
          <p:cNvPr id="57" name="Google Shape;57;p13"/>
          <p:cNvGrpSpPr/>
          <p:nvPr/>
        </p:nvGrpSpPr>
        <p:grpSpPr>
          <a:xfrm>
            <a:off x="4363341" y="1357020"/>
            <a:ext cx="4358597" cy="4721205"/>
            <a:chOff x="2820225" y="891450"/>
            <a:chExt cx="3175200" cy="3175200"/>
          </a:xfrm>
        </p:grpSpPr>
        <p:sp>
          <p:nvSpPr>
            <p:cNvPr id="58" name="Google Shape;58;p13"/>
            <p:cNvSpPr/>
            <p:nvPr/>
          </p:nvSpPr>
          <p:spPr>
            <a:xfrm rot="10800000">
              <a:off x="2820225" y="891450"/>
              <a:ext cx="3175200" cy="3175200"/>
            </a:xfrm>
            <a:prstGeom prst="blockArc">
              <a:avLst>
                <a:gd name="adj1" fmla="val 5399801"/>
                <a:gd name="adj2" fmla="val 3012680"/>
                <a:gd name="adj3" fmla="val 6939"/>
              </a:avLst>
            </a:prstGeom>
            <a:solidFill>
              <a:srgbClr val="049CCF"/>
            </a:solidFill>
            <a:ln>
              <a:noFill/>
            </a:ln>
          </p:spPr>
          <p:txBody>
            <a:bodyPr spcFirstLastPara="1" wrap="square" lIns="91425" tIns="91425" rIns="91425" bIns="91425" anchor="ctr" anchorCtr="0">
              <a:noAutofit/>
            </a:bodyPr>
            <a:lstStyle/>
            <a:p>
              <a:endParaRPr/>
            </a:p>
          </p:txBody>
        </p:sp>
        <p:sp>
          <p:nvSpPr>
            <p:cNvPr id="59" name="Google Shape;59;p13"/>
            <p:cNvSpPr/>
            <p:nvPr/>
          </p:nvSpPr>
          <p:spPr>
            <a:xfrm rot="10800000">
              <a:off x="3175023" y="1179900"/>
              <a:ext cx="450600" cy="450600"/>
            </a:xfrm>
            <a:prstGeom prst="rtTriangle">
              <a:avLst/>
            </a:prstGeom>
            <a:solidFill>
              <a:srgbClr val="049CCF"/>
            </a:solidFill>
            <a:ln>
              <a:noFill/>
            </a:ln>
          </p:spPr>
          <p:txBody>
            <a:bodyPr spcFirstLastPara="1" wrap="square" lIns="91425" tIns="91425" rIns="91425" bIns="91425" anchor="ctr" anchorCtr="0">
              <a:noAutofit/>
            </a:bodyPr>
            <a:lstStyle/>
            <a:p>
              <a:endParaRPr/>
            </a:p>
          </p:txBody>
        </p:sp>
      </p:grpSp>
      <p:sp>
        <p:nvSpPr>
          <p:cNvPr id="60" name="Google Shape;60;p13"/>
          <p:cNvSpPr/>
          <p:nvPr/>
        </p:nvSpPr>
        <p:spPr>
          <a:xfrm>
            <a:off x="7534475" y="4057577"/>
            <a:ext cx="1828800" cy="1109700"/>
          </a:xfrm>
          <a:prstGeom prst="rect">
            <a:avLst/>
          </a:prstGeom>
          <a:solidFill>
            <a:srgbClr val="D9D9D9"/>
          </a:solidFill>
          <a:ln>
            <a:noFill/>
          </a:ln>
        </p:spPr>
        <p:txBody>
          <a:bodyPr spcFirstLastPara="1" wrap="square" lIns="91425" tIns="91425" rIns="91425" bIns="91425" anchor="t" anchorCtr="0">
            <a:noAutofit/>
          </a:bodyPr>
          <a:lstStyle/>
          <a:p>
            <a:r>
              <a:rPr lang="en" sz="900">
                <a:latin typeface="Roboto"/>
                <a:ea typeface="Roboto"/>
                <a:cs typeface="Roboto"/>
                <a:sym typeface="Roboto"/>
              </a:rPr>
              <a:t>Think of the 7 roads to value creation!</a:t>
            </a:r>
            <a:endParaRPr sz="900">
              <a:latin typeface="Roboto"/>
              <a:ea typeface="Roboto"/>
              <a:cs typeface="Roboto"/>
              <a:sym typeface="Roboto"/>
            </a:endParaRPr>
          </a:p>
          <a:p>
            <a:r>
              <a:rPr lang="en" sz="900">
                <a:latin typeface="Roboto"/>
                <a:ea typeface="Roboto"/>
                <a:cs typeface="Roboto"/>
                <a:sym typeface="Roboto"/>
              </a:rPr>
              <a:t>predict / suggest / curate / enrich / rank / compare / match / segment / classify / generate / synthetize</a:t>
            </a:r>
            <a:endParaRPr sz="900">
              <a:latin typeface="Roboto"/>
              <a:ea typeface="Roboto"/>
              <a:cs typeface="Roboto"/>
              <a:sym typeface="Roboto"/>
            </a:endParaRPr>
          </a:p>
        </p:txBody>
      </p:sp>
      <p:sp>
        <p:nvSpPr>
          <p:cNvPr id="61" name="Google Shape;61;p13"/>
          <p:cNvSpPr/>
          <p:nvPr/>
        </p:nvSpPr>
        <p:spPr>
          <a:xfrm>
            <a:off x="7534475" y="3524177"/>
            <a:ext cx="1828800" cy="5334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en" sz="1000">
                <a:solidFill>
                  <a:srgbClr val="FFFFFF"/>
                </a:solidFill>
                <a:latin typeface="Roboto"/>
                <a:ea typeface="Roboto"/>
                <a:cs typeface="Roboto"/>
                <a:sym typeface="Roboto"/>
              </a:rPr>
              <a:t>How do these datasets contribute to creating a service meeting a need?</a:t>
            </a:r>
            <a:endParaRPr sz="1000">
              <a:solidFill>
                <a:srgbClr val="FFFFFF"/>
              </a:solidFill>
            </a:endParaRPr>
          </a:p>
        </p:txBody>
      </p:sp>
      <p:sp>
        <p:nvSpPr>
          <p:cNvPr id="62" name="Google Shape;62;p13"/>
          <p:cNvSpPr/>
          <p:nvPr/>
        </p:nvSpPr>
        <p:spPr>
          <a:xfrm>
            <a:off x="5705635" y="1509872"/>
            <a:ext cx="1828800" cy="936300"/>
          </a:xfrm>
          <a:prstGeom prst="rect">
            <a:avLst/>
          </a:prstGeom>
          <a:solidFill>
            <a:srgbClr val="D9D9D9"/>
          </a:solidFill>
          <a:ln>
            <a:noFill/>
          </a:ln>
        </p:spPr>
        <p:txBody>
          <a:bodyPr spcFirstLastPara="1" wrap="square" lIns="91425" tIns="91425" rIns="91425" bIns="91425" anchor="t" anchorCtr="0">
            <a:noAutofit/>
          </a:bodyPr>
          <a:lstStyle/>
          <a:p>
            <a:r>
              <a:rPr lang="en" sz="1000">
                <a:latin typeface="Roboto"/>
                <a:ea typeface="Roboto"/>
                <a:cs typeface="Roboto"/>
                <a:sym typeface="Roboto"/>
              </a:rPr>
              <a:t>- Pick the 3 datasets you identified in the previous canvas</a:t>
            </a:r>
            <a:endParaRPr sz="1000">
              <a:latin typeface="Roboto"/>
              <a:ea typeface="Roboto"/>
              <a:cs typeface="Roboto"/>
              <a:sym typeface="Roboto"/>
            </a:endParaRPr>
          </a:p>
          <a:p>
            <a:r>
              <a:rPr lang="en" sz="1000">
                <a:latin typeface="Roboto"/>
                <a:ea typeface="Roboto"/>
                <a:cs typeface="Roboto"/>
                <a:sym typeface="Roboto"/>
              </a:rPr>
              <a:t>- or consider new ones if necessary</a:t>
            </a:r>
            <a:endParaRPr sz="1000">
              <a:latin typeface="Roboto"/>
              <a:ea typeface="Roboto"/>
              <a:cs typeface="Roboto"/>
              <a:sym typeface="Roboto"/>
            </a:endParaRPr>
          </a:p>
          <a:p>
            <a:endParaRPr sz="1000">
              <a:latin typeface="Roboto"/>
              <a:ea typeface="Roboto"/>
              <a:cs typeface="Roboto"/>
              <a:sym typeface="Roboto"/>
            </a:endParaRPr>
          </a:p>
        </p:txBody>
      </p:sp>
      <p:sp>
        <p:nvSpPr>
          <p:cNvPr id="63" name="Google Shape;63;p13"/>
          <p:cNvSpPr/>
          <p:nvPr/>
        </p:nvSpPr>
        <p:spPr>
          <a:xfrm>
            <a:off x="5705635" y="1086106"/>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en" sz="800">
                <a:solidFill>
                  <a:srgbClr val="FFFFFF"/>
                </a:solidFill>
                <a:latin typeface="Roboto"/>
                <a:ea typeface="Roboto"/>
                <a:cs typeface="Roboto"/>
                <a:sym typeface="Roboto"/>
              </a:rPr>
              <a:t>(Re)consider your datasets</a:t>
            </a:r>
            <a:endParaRPr sz="800">
              <a:solidFill>
                <a:srgbClr val="FFFFFF"/>
              </a:solidFill>
            </a:endParaRPr>
          </a:p>
        </p:txBody>
      </p:sp>
      <p:sp>
        <p:nvSpPr>
          <p:cNvPr id="64" name="Google Shape;64;p13"/>
          <p:cNvSpPr/>
          <p:nvPr/>
        </p:nvSpPr>
        <p:spPr>
          <a:xfrm>
            <a:off x="3876775" y="4057575"/>
            <a:ext cx="1828800" cy="1600500"/>
          </a:xfrm>
          <a:prstGeom prst="rect">
            <a:avLst/>
          </a:prstGeom>
          <a:solidFill>
            <a:srgbClr val="D9D9D9"/>
          </a:solidFill>
          <a:ln>
            <a:noFill/>
          </a:ln>
        </p:spPr>
        <p:txBody>
          <a:bodyPr spcFirstLastPara="1" wrap="square" lIns="91425" tIns="91425" rIns="91425" bIns="91425" anchor="t" anchorCtr="0">
            <a:noAutofit/>
          </a:bodyPr>
          <a:lstStyle/>
          <a:p>
            <a:r>
              <a:rPr lang="en" sz="800">
                <a:latin typeface="Roboto"/>
                <a:ea typeface="Roboto"/>
                <a:cs typeface="Roboto"/>
                <a:sym typeface="Roboto"/>
              </a:rPr>
              <a:t>Play the devil’s advocate and be critical about your solution:</a:t>
            </a:r>
            <a:endParaRPr sz="800">
              <a:latin typeface="Roboto"/>
              <a:ea typeface="Roboto"/>
              <a:cs typeface="Roboto"/>
              <a:sym typeface="Roboto"/>
            </a:endParaRPr>
          </a:p>
          <a:p>
            <a:endParaRPr sz="800">
              <a:latin typeface="Roboto"/>
              <a:ea typeface="Roboto"/>
              <a:cs typeface="Roboto"/>
              <a:sym typeface="Roboto"/>
            </a:endParaRPr>
          </a:p>
          <a:p>
            <a:r>
              <a:rPr lang="en" sz="800">
                <a:latin typeface="Roboto"/>
                <a:ea typeface="Roboto"/>
                <a:cs typeface="Roboto"/>
                <a:sym typeface="Roboto"/>
              </a:rPr>
              <a:t>- Is it strongly aligned with the strategic objectives of your org?</a:t>
            </a:r>
            <a:endParaRPr sz="800">
              <a:latin typeface="Roboto"/>
              <a:ea typeface="Roboto"/>
              <a:cs typeface="Roboto"/>
              <a:sym typeface="Roboto"/>
            </a:endParaRPr>
          </a:p>
          <a:p>
            <a:endParaRPr sz="800">
              <a:latin typeface="Roboto"/>
              <a:ea typeface="Roboto"/>
              <a:cs typeface="Roboto"/>
              <a:sym typeface="Roboto"/>
            </a:endParaRPr>
          </a:p>
          <a:p>
            <a:r>
              <a:rPr lang="en" sz="800">
                <a:latin typeface="Roboto"/>
                <a:ea typeface="Roboto"/>
                <a:cs typeface="Roboto"/>
                <a:sym typeface="Roboto"/>
              </a:rPr>
              <a:t>- Is the user really served by the features you designed?</a:t>
            </a:r>
            <a:endParaRPr sz="800">
              <a:latin typeface="Roboto"/>
              <a:ea typeface="Roboto"/>
              <a:cs typeface="Roboto"/>
              <a:sym typeface="Roboto"/>
            </a:endParaRPr>
          </a:p>
          <a:p>
            <a:endParaRPr sz="800">
              <a:latin typeface="Roboto"/>
              <a:ea typeface="Roboto"/>
              <a:cs typeface="Roboto"/>
              <a:sym typeface="Roboto"/>
            </a:endParaRPr>
          </a:p>
          <a:p>
            <a:r>
              <a:rPr lang="en" sz="1000" b="1">
                <a:latin typeface="Roboto"/>
                <a:ea typeface="Roboto"/>
                <a:cs typeface="Roboto"/>
                <a:sym typeface="Roboto"/>
              </a:rPr>
              <a:t>- stop if the solution stands the challenge!</a:t>
            </a:r>
            <a:endParaRPr sz="1000" b="1">
              <a:latin typeface="Roboto"/>
              <a:ea typeface="Roboto"/>
              <a:cs typeface="Roboto"/>
              <a:sym typeface="Roboto"/>
            </a:endParaRPr>
          </a:p>
        </p:txBody>
      </p:sp>
      <p:sp>
        <p:nvSpPr>
          <p:cNvPr id="65" name="Google Shape;65;p13"/>
          <p:cNvSpPr/>
          <p:nvPr/>
        </p:nvSpPr>
        <p:spPr>
          <a:xfrm>
            <a:off x="3876787" y="3633798"/>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en" sz="1000">
                <a:solidFill>
                  <a:srgbClr val="FFFFFF"/>
                </a:solidFill>
                <a:latin typeface="Roboto"/>
                <a:ea typeface="Roboto"/>
                <a:cs typeface="Roboto"/>
                <a:sym typeface="Roboto"/>
              </a:rPr>
              <a:t>Challenge your results and iterate</a:t>
            </a:r>
            <a:endParaRPr sz="1000">
              <a:solidFill>
                <a:srgbClr val="FFFFFF"/>
              </a:solidFill>
            </a:endParaRPr>
          </a:p>
        </p:txBody>
      </p:sp>
      <p:pic>
        <p:nvPicPr>
          <p:cNvPr id="66" name="Google Shape;66;p13"/>
          <p:cNvPicPr preferRelativeResize="0"/>
          <p:nvPr/>
        </p:nvPicPr>
        <p:blipFill>
          <a:blip r:embed="rId3">
            <a:alphaModFix/>
          </a:blip>
          <a:stretch>
            <a:fillRect/>
          </a:stretch>
        </p:blipFill>
        <p:spPr>
          <a:xfrm>
            <a:off x="2339825" y="880576"/>
            <a:ext cx="817725" cy="817725"/>
          </a:xfrm>
          <a:prstGeom prst="rect">
            <a:avLst/>
          </a:prstGeom>
          <a:noFill/>
          <a:ln>
            <a:noFill/>
          </a:ln>
        </p:spPr>
      </p:pic>
      <p:sp>
        <p:nvSpPr>
          <p:cNvPr id="67" name="Google Shape;67;p13"/>
          <p:cNvSpPr txBox="1"/>
          <p:nvPr/>
        </p:nvSpPr>
        <p:spPr>
          <a:xfrm>
            <a:off x="2119850" y="1755200"/>
            <a:ext cx="2158500" cy="925500"/>
          </a:xfrm>
          <a:prstGeom prst="rect">
            <a:avLst/>
          </a:prstGeom>
          <a:noFill/>
          <a:ln>
            <a:noFill/>
          </a:ln>
        </p:spPr>
        <p:txBody>
          <a:bodyPr spcFirstLastPara="1" wrap="square" lIns="91425" tIns="91425" rIns="91425" bIns="91425" anchor="t" anchorCtr="0">
            <a:noAutofit/>
          </a:bodyPr>
          <a:lstStyle/>
          <a:p>
            <a:r>
              <a:rPr lang="en" sz="1100"/>
              <a:t>Each cycle lasts 2 minutes max.</a:t>
            </a:r>
            <a:br>
              <a:rPr lang="en" sz="1100"/>
            </a:br>
            <a:r>
              <a:rPr lang="en" sz="1100"/>
              <a:t>Turn until you you hit “stop” in step 3.</a:t>
            </a:r>
            <a:endParaRPr sz="1100"/>
          </a:p>
        </p:txBody>
      </p:sp>
      <p:sp>
        <p:nvSpPr>
          <p:cNvPr id="68" name="Google Shape;68;p13"/>
          <p:cNvSpPr txBox="1"/>
          <p:nvPr/>
        </p:nvSpPr>
        <p:spPr>
          <a:xfrm>
            <a:off x="7779825" y="930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69" name="Google Shape;69;p13"/>
          <p:cNvSpPr txBox="1"/>
          <p:nvPr/>
        </p:nvSpPr>
        <p:spPr>
          <a:xfrm>
            <a:off x="9486400" y="337955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sp>
        <p:nvSpPr>
          <p:cNvPr id="70" name="Google Shape;70;p13"/>
          <p:cNvSpPr txBox="1"/>
          <p:nvPr/>
        </p:nvSpPr>
        <p:spPr>
          <a:xfrm>
            <a:off x="3157550" y="3345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71" name="Google Shape;71;p13"/>
          <p:cNvSpPr txBox="1"/>
          <p:nvPr/>
        </p:nvSpPr>
        <p:spPr>
          <a:xfrm>
            <a:off x="6014200" y="0"/>
            <a:ext cx="5415800"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72" name="Google Shape;72;p13"/>
          <p:cNvSpPr txBox="1"/>
          <p:nvPr/>
        </p:nvSpPr>
        <p:spPr>
          <a:xfrm>
            <a:off x="6014199" y="263575"/>
            <a:ext cx="5127565"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sp>
        <p:nvSpPr>
          <p:cNvPr id="73" name="Google Shape;73;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997850" y="69632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a:t> </a:t>
            </a:r>
            <a:endParaRPr/>
          </a:p>
        </p:txBody>
      </p:sp>
      <p:sp>
        <p:nvSpPr>
          <p:cNvPr id="55" name="Google Shape;55;p13"/>
          <p:cNvSpPr txBox="1"/>
          <p:nvPr/>
        </p:nvSpPr>
        <p:spPr>
          <a:xfrm>
            <a:off x="1962075" y="0"/>
            <a:ext cx="4263000" cy="672600"/>
          </a:xfrm>
          <a:prstGeom prst="rect">
            <a:avLst/>
          </a:prstGeom>
          <a:noFill/>
          <a:ln>
            <a:noFill/>
          </a:ln>
        </p:spPr>
        <p:txBody>
          <a:bodyPr spcFirstLastPara="1" wrap="square" lIns="91425" tIns="91425" rIns="91425" bIns="91425" anchor="t" anchorCtr="0">
            <a:noAutofit/>
          </a:bodyPr>
          <a:lstStyle/>
          <a:p>
            <a:r>
              <a:rPr lang="en" sz="1600" b="1"/>
              <a:t>Canvas #08</a:t>
            </a:r>
            <a:endParaRPr sz="1600" b="1"/>
          </a:p>
          <a:p>
            <a:r>
              <a:rPr lang="en" sz="1600" b="1"/>
              <a:t>Value map</a:t>
            </a:r>
            <a:endParaRPr sz="1600" b="1"/>
          </a:p>
        </p:txBody>
      </p:sp>
      <p:sp>
        <p:nvSpPr>
          <p:cNvPr id="57" name="Google Shape;57;p13"/>
          <p:cNvSpPr txBox="1"/>
          <p:nvPr/>
        </p:nvSpPr>
        <p:spPr>
          <a:xfrm>
            <a:off x="6014200" y="0"/>
            <a:ext cx="5515190"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8" name="Google Shape;58;p13"/>
          <p:cNvSpPr txBox="1"/>
          <p:nvPr/>
        </p:nvSpPr>
        <p:spPr>
          <a:xfrm>
            <a:off x="6014199" y="263575"/>
            <a:ext cx="5515191" cy="412800"/>
          </a:xfrm>
          <a:prstGeom prst="rect">
            <a:avLst/>
          </a:prstGeom>
          <a:noFill/>
          <a:ln>
            <a:noFill/>
          </a:ln>
        </p:spPr>
        <p:txBody>
          <a:bodyPr spcFirstLastPara="1" wrap="square" lIns="91425" tIns="91425" rIns="91425" bIns="91425" anchor="t" anchorCtr="0">
            <a:noAutofit/>
          </a:bodyPr>
          <a:lstStyle/>
          <a:p>
            <a:r>
              <a:rPr lang="en"/>
              <a:t>Date: 	   ___________________________</a:t>
            </a:r>
            <a:endParaRPr/>
          </a:p>
        </p:txBody>
      </p:sp>
      <p:sp>
        <p:nvSpPr>
          <p:cNvPr id="59" name="Google Shape;59;p13"/>
          <p:cNvSpPr txBox="1"/>
          <p:nvPr/>
        </p:nvSpPr>
        <p:spPr>
          <a:xfrm>
            <a:off x="3981450" y="2823250"/>
            <a:ext cx="4729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The solution is...</a:t>
            </a:r>
            <a:endParaRPr/>
          </a:p>
        </p:txBody>
      </p:sp>
      <p:sp>
        <p:nvSpPr>
          <p:cNvPr id="60" name="Google Shape;60;p13"/>
          <p:cNvSpPr/>
          <p:nvPr/>
        </p:nvSpPr>
        <p:spPr>
          <a:xfrm rot="-8100000">
            <a:off x="4310034" y="2275741"/>
            <a:ext cx="885863"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1" name="Google Shape;61;p13"/>
          <p:cNvSpPr txBox="1"/>
          <p:nvPr/>
        </p:nvSpPr>
        <p:spPr>
          <a:xfrm>
            <a:off x="2166950" y="790575"/>
            <a:ext cx="3648000" cy="121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It helps the user’s acquisition of resources by ...</a:t>
            </a:r>
            <a:endParaRPr/>
          </a:p>
        </p:txBody>
      </p:sp>
      <p:sp>
        <p:nvSpPr>
          <p:cNvPr id="62" name="Google Shape;62;p13"/>
          <p:cNvSpPr txBox="1"/>
          <p:nvPr/>
        </p:nvSpPr>
        <p:spPr>
          <a:xfrm>
            <a:off x="6166600" y="790575"/>
            <a:ext cx="3925200" cy="121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It helps the user deliver x or y because...</a:t>
            </a:r>
            <a:endParaRPr/>
          </a:p>
        </p:txBody>
      </p:sp>
      <p:sp>
        <p:nvSpPr>
          <p:cNvPr id="63" name="Google Shape;63;p13"/>
          <p:cNvSpPr txBox="1"/>
          <p:nvPr/>
        </p:nvSpPr>
        <p:spPr>
          <a:xfrm>
            <a:off x="2130975" y="4848953"/>
            <a:ext cx="3925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It removes or decreases these constraints for the user:</a:t>
            </a:r>
            <a:endParaRPr/>
          </a:p>
        </p:txBody>
      </p:sp>
      <p:sp>
        <p:nvSpPr>
          <p:cNvPr id="64" name="Google Shape;64;p13"/>
          <p:cNvSpPr txBox="1"/>
          <p:nvPr/>
        </p:nvSpPr>
        <p:spPr>
          <a:xfrm>
            <a:off x="6225075" y="4848953"/>
            <a:ext cx="3925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The solution helps the user perform better on these KPIs:</a:t>
            </a:r>
            <a:endParaRPr/>
          </a:p>
        </p:txBody>
      </p:sp>
      <p:sp>
        <p:nvSpPr>
          <p:cNvPr id="65" name="Google Shape;65;p13"/>
          <p:cNvSpPr/>
          <p:nvPr/>
        </p:nvSpPr>
        <p:spPr>
          <a:xfrm rot="-2127659">
            <a:off x="5813346" y="2274368"/>
            <a:ext cx="885808" cy="2777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6" name="Google Shape;66;p13"/>
          <p:cNvSpPr/>
          <p:nvPr/>
        </p:nvSpPr>
        <p:spPr>
          <a:xfrm rot="2700000">
            <a:off x="6568089" y="4454354"/>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 name="Google Shape;67;p13"/>
          <p:cNvSpPr/>
          <p:nvPr/>
        </p:nvSpPr>
        <p:spPr>
          <a:xfrm rot="8100000">
            <a:off x="4769589" y="4454354"/>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1467</Words>
  <Application>Microsoft Office PowerPoint</Application>
  <PresentationFormat>Grand écran</PresentationFormat>
  <Paragraphs>229</Paragraphs>
  <Slides>12</Slides>
  <Notes>10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12</vt:i4>
      </vt:variant>
    </vt:vector>
  </HeadingPairs>
  <TitlesOfParts>
    <vt:vector size="20" baseType="lpstr">
      <vt:lpstr>Arial</vt:lpstr>
      <vt:lpstr>Calibri</vt:lpstr>
      <vt:lpstr>Calibri Light</vt:lpstr>
      <vt:lpstr>Caveat</vt:lpstr>
      <vt:lpstr>Century Gothic</vt:lpstr>
      <vt:lpstr>Roboto</vt:lpstr>
      <vt:lpstr>Thème Office</vt:lpstr>
      <vt:lpstr>Simple Light</vt:lpstr>
      <vt:lpstr>DATOM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DATOM</dc:title>
  <dc:creator>LEVALLOIS Clément</dc:creator>
  <cp:lastModifiedBy>LEVALLOIS Clément</cp:lastModifiedBy>
  <cp:revision>3</cp:revision>
  <dcterms:created xsi:type="dcterms:W3CDTF">2018-09-17T15:37:00Z</dcterms:created>
  <dcterms:modified xsi:type="dcterms:W3CDTF">2018-09-17T16:03:16Z</dcterms:modified>
</cp:coreProperties>
</file>