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E95931C-A0E2-4B91-883C-F3E60053116B}">
  <a:tblStyle styleId="{5E95931C-A0E2-4B91-883C-F3E60053116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A573150-99BC-481B-B96D-4014AD96063C}" styleName="Table_1">
    <a:wholeTbl>
      <a:tcTxStyle>
        <a:font>
          <a:latin typeface="Arial"/>
          <a:ea typeface="Arial"/>
          <a:cs typeface="Arial"/>
        </a:font>
        <a:srgbClr val="000000"/>
      </a:tcTxStyle>
      <a:tcStyle>
        <a:tcBdr>
          <a:left>
            <a:ln w="19050" cap="flat" cmpd="sng">
              <a:solidFill>
                <a:srgbClr val="000000"/>
              </a:solidFill>
              <a:prstDash val="solid"/>
              <a:round/>
              <a:headEnd type="none" w="sm" len="sm"/>
              <a:tailEnd type="none" w="sm" len="sm"/>
            </a:ln>
          </a:left>
          <a:right>
            <a:ln w="19050" cap="flat" cmpd="sng">
              <a:solidFill>
                <a:srgbClr val="000000"/>
              </a:solidFill>
              <a:prstDash val="solid"/>
              <a:round/>
              <a:headEnd type="none" w="sm" len="sm"/>
              <a:tailEnd type="none" w="sm" len="sm"/>
            </a:ln>
          </a:right>
          <a:top>
            <a:ln w="19050" cap="flat" cmpd="sng">
              <a:solidFill>
                <a:srgbClr val="000000"/>
              </a:solidFill>
              <a:prstDash val="solid"/>
              <a:round/>
              <a:headEnd type="none" w="sm" len="sm"/>
              <a:tailEnd type="none" w="sm" len="sm"/>
            </a:ln>
          </a:top>
          <a:bottom>
            <a:ln w="19050" cap="flat" cmpd="sng">
              <a:solidFill>
                <a:srgbClr val="000000"/>
              </a:solidFill>
              <a:prstDash val="solid"/>
              <a:round/>
              <a:headEnd type="none" w="sm" len="sm"/>
              <a:tailEnd type="none" w="sm" len="sm"/>
            </a:ln>
          </a:bottom>
          <a:insideH>
            <a:ln w="19050" cap="flat" cmpd="sng">
              <a:solidFill>
                <a:srgbClr val="000000"/>
              </a:solidFill>
              <a:prstDash val="solid"/>
              <a:round/>
              <a:headEnd type="none" w="sm" len="sm"/>
              <a:tailEnd type="none" w="sm" len="sm"/>
            </a:ln>
          </a:insideH>
          <a:insideV>
            <a:ln w="1905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1" d="100"/>
          <a:sy n="41" d="100"/>
        </p:scale>
        <p:origin x="1184" y="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099701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4dfa6740b_3_0: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4dfa6740b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1465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424e37f3eb_0_527: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424e37f3eb_0_5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0044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424e37f3eb_0_601:notes"/>
          <p:cNvSpPr>
            <a:spLocks noGrp="1" noRot="1" noChangeAspect="1"/>
          </p:cNvSpPr>
          <p:nvPr>
            <p:ph type="sldImg" idx="2"/>
          </p:nvPr>
        </p:nvSpPr>
        <p:spPr>
          <a:xfrm>
            <a:off x="1143323"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424e37f3eb_0_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8722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424e37f3eb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424e37f3e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0293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424e37f3eb_0_61: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424e37f3eb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1345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24e37f3eb_0_135: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24e37f3eb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6272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424e37f3eb_0_207: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424e37f3eb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4225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424e37f3eb_0_275: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424e37f3eb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8487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424e37f3eb_0_344: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424e37f3eb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8121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424e37f3eb_0_397: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424e37f3eb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3851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424e37f3eb_0_465: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424e37f3eb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9227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992767"/>
            <a:ext cx="8520300" cy="2736900"/>
          </a:xfrm>
          <a:prstGeom prst="rect">
            <a:avLst/>
          </a:prstGeom>
        </p:spPr>
        <p:txBody>
          <a:bodyPr spcFirstLastPara="1" wrap="square" lIns="99550" tIns="99550" rIns="99550" bIns="99550" anchor="b" anchorCtr="0"/>
          <a:lstStyle>
            <a:lvl1pPr lvl="0" algn="ctr" rtl="0">
              <a:spcBef>
                <a:spcPts val="0"/>
              </a:spcBef>
              <a:spcAft>
                <a:spcPts val="0"/>
              </a:spcAft>
              <a:buSzPts val="5700"/>
              <a:buNone/>
              <a:defRPr sz="5700"/>
            </a:lvl1pPr>
            <a:lvl2pPr lvl="1" algn="ctr" rtl="0">
              <a:spcBef>
                <a:spcPts val="0"/>
              </a:spcBef>
              <a:spcAft>
                <a:spcPts val="0"/>
              </a:spcAft>
              <a:buSzPts val="5700"/>
              <a:buNone/>
              <a:defRPr sz="5700"/>
            </a:lvl2pPr>
            <a:lvl3pPr lvl="2" algn="ctr" rtl="0">
              <a:spcBef>
                <a:spcPts val="0"/>
              </a:spcBef>
              <a:spcAft>
                <a:spcPts val="0"/>
              </a:spcAft>
              <a:buSzPts val="5700"/>
              <a:buNone/>
              <a:defRPr sz="5700"/>
            </a:lvl3pPr>
            <a:lvl4pPr lvl="3" algn="ctr" rtl="0">
              <a:spcBef>
                <a:spcPts val="0"/>
              </a:spcBef>
              <a:spcAft>
                <a:spcPts val="0"/>
              </a:spcAft>
              <a:buSzPts val="5700"/>
              <a:buNone/>
              <a:defRPr sz="5700"/>
            </a:lvl4pPr>
            <a:lvl5pPr lvl="4" algn="ctr" rtl="0">
              <a:spcBef>
                <a:spcPts val="0"/>
              </a:spcBef>
              <a:spcAft>
                <a:spcPts val="0"/>
              </a:spcAft>
              <a:buSzPts val="5700"/>
              <a:buNone/>
              <a:defRPr sz="5700"/>
            </a:lvl5pPr>
            <a:lvl6pPr lvl="5" algn="ctr" rtl="0">
              <a:spcBef>
                <a:spcPts val="0"/>
              </a:spcBef>
              <a:spcAft>
                <a:spcPts val="0"/>
              </a:spcAft>
              <a:buSzPts val="5700"/>
              <a:buNone/>
              <a:defRPr sz="5700"/>
            </a:lvl6pPr>
            <a:lvl7pPr lvl="6" algn="ctr" rtl="0">
              <a:spcBef>
                <a:spcPts val="0"/>
              </a:spcBef>
              <a:spcAft>
                <a:spcPts val="0"/>
              </a:spcAft>
              <a:buSzPts val="5700"/>
              <a:buNone/>
              <a:defRPr sz="5700"/>
            </a:lvl7pPr>
            <a:lvl8pPr lvl="7" algn="ctr" rtl="0">
              <a:spcBef>
                <a:spcPts val="0"/>
              </a:spcBef>
              <a:spcAft>
                <a:spcPts val="0"/>
              </a:spcAft>
              <a:buSzPts val="5700"/>
              <a:buNone/>
              <a:defRPr sz="5700"/>
            </a:lvl8pPr>
            <a:lvl9pPr lvl="8" algn="ctr" rtl="0">
              <a:spcBef>
                <a:spcPts val="0"/>
              </a:spcBef>
              <a:spcAft>
                <a:spcPts val="0"/>
              </a:spcAft>
              <a:buSzPts val="5700"/>
              <a:buNone/>
              <a:defRPr sz="5700"/>
            </a:lvl9pPr>
          </a:lstStyle>
          <a:p>
            <a:endParaRPr/>
          </a:p>
        </p:txBody>
      </p:sp>
      <p:sp>
        <p:nvSpPr>
          <p:cNvPr id="56" name="Google Shape;56;p14"/>
          <p:cNvSpPr txBox="1">
            <a:spLocks noGrp="1"/>
          </p:cNvSpPr>
          <p:nvPr>
            <p:ph type="subTitle" idx="1"/>
          </p:nvPr>
        </p:nvSpPr>
        <p:spPr>
          <a:xfrm>
            <a:off x="311700" y="3778833"/>
            <a:ext cx="8520300" cy="1056900"/>
          </a:xfrm>
          <a:prstGeom prst="rect">
            <a:avLst/>
          </a:prstGeom>
        </p:spPr>
        <p:txBody>
          <a:bodyPr spcFirstLastPara="1" wrap="square" lIns="99550" tIns="99550" rIns="99550" bIns="99550" anchor="t" anchorCtr="0"/>
          <a:lstStyle>
            <a:lvl1pPr lvl="0" algn="ct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57" name="Google Shape;57;p14"/>
          <p:cNvSpPr txBox="1">
            <a:spLocks noGrp="1"/>
          </p:cNvSpPr>
          <p:nvPr>
            <p:ph type="sldNum" idx="12"/>
          </p:nvPr>
        </p:nvSpPr>
        <p:spPr>
          <a:xfrm>
            <a:off x="8472458" y="6217622"/>
            <a:ext cx="548700" cy="524700"/>
          </a:xfrm>
          <a:prstGeom prst="rect">
            <a:avLst/>
          </a:prstGeom>
        </p:spPr>
        <p:txBody>
          <a:bodyPr spcFirstLastPara="1" wrap="square" lIns="99550" tIns="99550" rIns="99550" bIns="995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867800"/>
            <a:ext cx="8520300" cy="1122600"/>
          </a:xfrm>
          <a:prstGeom prst="rect">
            <a:avLst/>
          </a:prstGeom>
        </p:spPr>
        <p:txBody>
          <a:bodyPr spcFirstLastPara="1" wrap="square" lIns="99550" tIns="99550" rIns="99550" bIns="99550" anchor="ctr" anchorCtr="0"/>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60" name="Google Shape;60;p15"/>
          <p:cNvSpPr txBox="1">
            <a:spLocks noGrp="1"/>
          </p:cNvSpPr>
          <p:nvPr>
            <p:ph type="sldNum" idx="12"/>
          </p:nvPr>
        </p:nvSpPr>
        <p:spPr>
          <a:xfrm>
            <a:off x="8472458" y="6217622"/>
            <a:ext cx="548700" cy="524700"/>
          </a:xfrm>
          <a:prstGeom prst="rect">
            <a:avLst/>
          </a:prstGeom>
        </p:spPr>
        <p:txBody>
          <a:bodyPr spcFirstLastPara="1" wrap="square" lIns="99550" tIns="99550" rIns="99550" bIns="995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593367"/>
            <a:ext cx="8520300" cy="763500"/>
          </a:xfrm>
          <a:prstGeom prst="rect">
            <a:avLst/>
          </a:prstGeom>
        </p:spPr>
        <p:txBody>
          <a:bodyPr spcFirstLastPara="1" wrap="square" lIns="99550" tIns="99550" rIns="99550" bIns="99550"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3" name="Google Shape;63;p16"/>
          <p:cNvSpPr txBox="1">
            <a:spLocks noGrp="1"/>
          </p:cNvSpPr>
          <p:nvPr>
            <p:ph type="body" idx="1"/>
          </p:nvPr>
        </p:nvSpPr>
        <p:spPr>
          <a:xfrm>
            <a:off x="311700" y="1536633"/>
            <a:ext cx="8520300" cy="4554900"/>
          </a:xfrm>
          <a:prstGeom prst="rect">
            <a:avLst/>
          </a:prstGeom>
        </p:spPr>
        <p:txBody>
          <a:bodyPr spcFirstLastPara="1" wrap="square" lIns="99550" tIns="99550" rIns="99550" bIns="99550" anchor="t" anchorCtr="0"/>
          <a:lstStyle>
            <a:lvl1pPr marL="457200" lvl="0" indent="-355600" rtl="0">
              <a:spcBef>
                <a:spcPts val="0"/>
              </a:spcBef>
              <a:spcAft>
                <a:spcPts val="0"/>
              </a:spcAft>
              <a:buSzPts val="2000"/>
              <a:buChar char="●"/>
              <a:defRPr/>
            </a:lvl1pPr>
            <a:lvl2pPr marL="914400" lvl="1" indent="-323850" rtl="0">
              <a:spcBef>
                <a:spcPts val="1700"/>
              </a:spcBef>
              <a:spcAft>
                <a:spcPts val="0"/>
              </a:spcAft>
              <a:buSzPts val="1500"/>
              <a:buChar char="○"/>
              <a:defRPr/>
            </a:lvl2pPr>
            <a:lvl3pPr marL="1371600" lvl="2" indent="-323850" rtl="0">
              <a:spcBef>
                <a:spcPts val="1700"/>
              </a:spcBef>
              <a:spcAft>
                <a:spcPts val="0"/>
              </a:spcAft>
              <a:buSzPts val="1500"/>
              <a:buChar char="■"/>
              <a:defRPr/>
            </a:lvl3pPr>
            <a:lvl4pPr marL="1828800" lvl="3" indent="-323850" rtl="0">
              <a:spcBef>
                <a:spcPts val="1700"/>
              </a:spcBef>
              <a:spcAft>
                <a:spcPts val="0"/>
              </a:spcAft>
              <a:buSzPts val="1500"/>
              <a:buChar char="●"/>
              <a:defRPr/>
            </a:lvl4pPr>
            <a:lvl5pPr marL="2286000" lvl="4" indent="-323850" rtl="0">
              <a:spcBef>
                <a:spcPts val="1700"/>
              </a:spcBef>
              <a:spcAft>
                <a:spcPts val="0"/>
              </a:spcAft>
              <a:buSzPts val="1500"/>
              <a:buChar char="○"/>
              <a:defRPr/>
            </a:lvl5pPr>
            <a:lvl6pPr marL="2743200" lvl="5" indent="-323850" rtl="0">
              <a:spcBef>
                <a:spcPts val="1700"/>
              </a:spcBef>
              <a:spcAft>
                <a:spcPts val="0"/>
              </a:spcAft>
              <a:buSzPts val="1500"/>
              <a:buChar char="■"/>
              <a:defRPr/>
            </a:lvl6pPr>
            <a:lvl7pPr marL="3200400" lvl="6" indent="-323850" rtl="0">
              <a:spcBef>
                <a:spcPts val="1700"/>
              </a:spcBef>
              <a:spcAft>
                <a:spcPts val="0"/>
              </a:spcAft>
              <a:buSzPts val="1500"/>
              <a:buChar char="●"/>
              <a:defRPr/>
            </a:lvl7pPr>
            <a:lvl8pPr marL="3657600" lvl="7" indent="-323850" rtl="0">
              <a:spcBef>
                <a:spcPts val="1700"/>
              </a:spcBef>
              <a:spcAft>
                <a:spcPts val="0"/>
              </a:spcAft>
              <a:buSzPts val="1500"/>
              <a:buChar char="○"/>
              <a:defRPr/>
            </a:lvl8pPr>
            <a:lvl9pPr marL="4114800" lvl="8" indent="-323850" rtl="0">
              <a:spcBef>
                <a:spcPts val="1700"/>
              </a:spcBef>
              <a:spcAft>
                <a:spcPts val="1700"/>
              </a:spcAft>
              <a:buSzPts val="1500"/>
              <a:buChar char="■"/>
              <a:defRPr/>
            </a:lvl9pPr>
          </a:lstStyle>
          <a:p>
            <a:endParaRPr/>
          </a:p>
        </p:txBody>
      </p:sp>
      <p:sp>
        <p:nvSpPr>
          <p:cNvPr id="64" name="Google Shape;64;p16"/>
          <p:cNvSpPr txBox="1">
            <a:spLocks noGrp="1"/>
          </p:cNvSpPr>
          <p:nvPr>
            <p:ph type="sldNum" idx="12"/>
          </p:nvPr>
        </p:nvSpPr>
        <p:spPr>
          <a:xfrm>
            <a:off x="8472458" y="6217622"/>
            <a:ext cx="548700" cy="524700"/>
          </a:xfrm>
          <a:prstGeom prst="rect">
            <a:avLst/>
          </a:prstGeom>
        </p:spPr>
        <p:txBody>
          <a:bodyPr spcFirstLastPara="1" wrap="square" lIns="99550" tIns="99550" rIns="99550" bIns="995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593367"/>
            <a:ext cx="8520300" cy="763500"/>
          </a:xfrm>
          <a:prstGeom prst="rect">
            <a:avLst/>
          </a:prstGeom>
        </p:spPr>
        <p:txBody>
          <a:bodyPr spcFirstLastPara="1" wrap="square" lIns="99550" tIns="99550" rIns="99550" bIns="99550"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7" name="Google Shape;67;p17"/>
          <p:cNvSpPr txBox="1">
            <a:spLocks noGrp="1"/>
          </p:cNvSpPr>
          <p:nvPr>
            <p:ph type="body" idx="1"/>
          </p:nvPr>
        </p:nvSpPr>
        <p:spPr>
          <a:xfrm>
            <a:off x="311700" y="1536633"/>
            <a:ext cx="4000200" cy="4554900"/>
          </a:xfrm>
          <a:prstGeom prst="rect">
            <a:avLst/>
          </a:prstGeom>
        </p:spPr>
        <p:txBody>
          <a:bodyPr spcFirstLastPara="1" wrap="square" lIns="99550" tIns="99550" rIns="99550" bIns="99550" anchor="t" anchorCtr="0"/>
          <a:lstStyle>
            <a:lvl1pPr marL="457200" lvl="0" indent="-323850" rtl="0">
              <a:spcBef>
                <a:spcPts val="0"/>
              </a:spcBef>
              <a:spcAft>
                <a:spcPts val="0"/>
              </a:spcAft>
              <a:buSzPts val="1500"/>
              <a:buChar char="●"/>
              <a:defRPr sz="1500"/>
            </a:lvl1pPr>
            <a:lvl2pPr marL="914400" lvl="1" indent="-311150" rtl="0">
              <a:spcBef>
                <a:spcPts val="1700"/>
              </a:spcBef>
              <a:spcAft>
                <a:spcPts val="0"/>
              </a:spcAft>
              <a:buSzPts val="1300"/>
              <a:buChar char="○"/>
              <a:defRPr sz="1300"/>
            </a:lvl2pPr>
            <a:lvl3pPr marL="1371600" lvl="2" indent="-311150" rtl="0">
              <a:spcBef>
                <a:spcPts val="1700"/>
              </a:spcBef>
              <a:spcAft>
                <a:spcPts val="0"/>
              </a:spcAft>
              <a:buSzPts val="1300"/>
              <a:buChar char="■"/>
              <a:defRPr sz="1300"/>
            </a:lvl3pPr>
            <a:lvl4pPr marL="1828800" lvl="3" indent="-311150" rtl="0">
              <a:spcBef>
                <a:spcPts val="1700"/>
              </a:spcBef>
              <a:spcAft>
                <a:spcPts val="0"/>
              </a:spcAft>
              <a:buSzPts val="1300"/>
              <a:buChar char="●"/>
              <a:defRPr sz="1300"/>
            </a:lvl4pPr>
            <a:lvl5pPr marL="2286000" lvl="4" indent="-311150" rtl="0">
              <a:spcBef>
                <a:spcPts val="1700"/>
              </a:spcBef>
              <a:spcAft>
                <a:spcPts val="0"/>
              </a:spcAft>
              <a:buSzPts val="1300"/>
              <a:buChar char="○"/>
              <a:defRPr sz="1300"/>
            </a:lvl5pPr>
            <a:lvl6pPr marL="2743200" lvl="5" indent="-311150" rtl="0">
              <a:spcBef>
                <a:spcPts val="1700"/>
              </a:spcBef>
              <a:spcAft>
                <a:spcPts val="0"/>
              </a:spcAft>
              <a:buSzPts val="1300"/>
              <a:buChar char="■"/>
              <a:defRPr sz="1300"/>
            </a:lvl6pPr>
            <a:lvl7pPr marL="3200400" lvl="6" indent="-311150" rtl="0">
              <a:spcBef>
                <a:spcPts val="1700"/>
              </a:spcBef>
              <a:spcAft>
                <a:spcPts val="0"/>
              </a:spcAft>
              <a:buSzPts val="1300"/>
              <a:buChar char="●"/>
              <a:defRPr sz="1300"/>
            </a:lvl7pPr>
            <a:lvl8pPr marL="3657600" lvl="7" indent="-311150" rtl="0">
              <a:spcBef>
                <a:spcPts val="1700"/>
              </a:spcBef>
              <a:spcAft>
                <a:spcPts val="0"/>
              </a:spcAft>
              <a:buSzPts val="1300"/>
              <a:buChar char="○"/>
              <a:defRPr sz="1300"/>
            </a:lvl8pPr>
            <a:lvl9pPr marL="4114800" lvl="8" indent="-311150" rtl="0">
              <a:spcBef>
                <a:spcPts val="1700"/>
              </a:spcBef>
              <a:spcAft>
                <a:spcPts val="1700"/>
              </a:spcAft>
              <a:buSzPts val="1300"/>
              <a:buChar char="■"/>
              <a:defRPr sz="1300"/>
            </a:lvl9pPr>
          </a:lstStyle>
          <a:p>
            <a:endParaRPr/>
          </a:p>
        </p:txBody>
      </p:sp>
      <p:sp>
        <p:nvSpPr>
          <p:cNvPr id="68" name="Google Shape;68;p17"/>
          <p:cNvSpPr txBox="1">
            <a:spLocks noGrp="1"/>
          </p:cNvSpPr>
          <p:nvPr>
            <p:ph type="body" idx="2"/>
          </p:nvPr>
        </p:nvSpPr>
        <p:spPr>
          <a:xfrm>
            <a:off x="4832400" y="1536633"/>
            <a:ext cx="4000200" cy="4554900"/>
          </a:xfrm>
          <a:prstGeom prst="rect">
            <a:avLst/>
          </a:prstGeom>
        </p:spPr>
        <p:txBody>
          <a:bodyPr spcFirstLastPara="1" wrap="square" lIns="99550" tIns="99550" rIns="99550" bIns="99550" anchor="t" anchorCtr="0"/>
          <a:lstStyle>
            <a:lvl1pPr marL="457200" lvl="0" indent="-323850" rtl="0">
              <a:spcBef>
                <a:spcPts val="0"/>
              </a:spcBef>
              <a:spcAft>
                <a:spcPts val="0"/>
              </a:spcAft>
              <a:buSzPts val="1500"/>
              <a:buChar char="●"/>
              <a:defRPr sz="1500"/>
            </a:lvl1pPr>
            <a:lvl2pPr marL="914400" lvl="1" indent="-311150" rtl="0">
              <a:spcBef>
                <a:spcPts val="1700"/>
              </a:spcBef>
              <a:spcAft>
                <a:spcPts val="0"/>
              </a:spcAft>
              <a:buSzPts val="1300"/>
              <a:buChar char="○"/>
              <a:defRPr sz="1300"/>
            </a:lvl2pPr>
            <a:lvl3pPr marL="1371600" lvl="2" indent="-311150" rtl="0">
              <a:spcBef>
                <a:spcPts val="1700"/>
              </a:spcBef>
              <a:spcAft>
                <a:spcPts val="0"/>
              </a:spcAft>
              <a:buSzPts val="1300"/>
              <a:buChar char="■"/>
              <a:defRPr sz="1300"/>
            </a:lvl3pPr>
            <a:lvl4pPr marL="1828800" lvl="3" indent="-311150" rtl="0">
              <a:spcBef>
                <a:spcPts val="1700"/>
              </a:spcBef>
              <a:spcAft>
                <a:spcPts val="0"/>
              </a:spcAft>
              <a:buSzPts val="1300"/>
              <a:buChar char="●"/>
              <a:defRPr sz="1300"/>
            </a:lvl4pPr>
            <a:lvl5pPr marL="2286000" lvl="4" indent="-311150" rtl="0">
              <a:spcBef>
                <a:spcPts val="1700"/>
              </a:spcBef>
              <a:spcAft>
                <a:spcPts val="0"/>
              </a:spcAft>
              <a:buSzPts val="1300"/>
              <a:buChar char="○"/>
              <a:defRPr sz="1300"/>
            </a:lvl5pPr>
            <a:lvl6pPr marL="2743200" lvl="5" indent="-311150" rtl="0">
              <a:spcBef>
                <a:spcPts val="1700"/>
              </a:spcBef>
              <a:spcAft>
                <a:spcPts val="0"/>
              </a:spcAft>
              <a:buSzPts val="1300"/>
              <a:buChar char="■"/>
              <a:defRPr sz="1300"/>
            </a:lvl6pPr>
            <a:lvl7pPr marL="3200400" lvl="6" indent="-311150" rtl="0">
              <a:spcBef>
                <a:spcPts val="1700"/>
              </a:spcBef>
              <a:spcAft>
                <a:spcPts val="0"/>
              </a:spcAft>
              <a:buSzPts val="1300"/>
              <a:buChar char="●"/>
              <a:defRPr sz="1300"/>
            </a:lvl7pPr>
            <a:lvl8pPr marL="3657600" lvl="7" indent="-311150" rtl="0">
              <a:spcBef>
                <a:spcPts val="1700"/>
              </a:spcBef>
              <a:spcAft>
                <a:spcPts val="0"/>
              </a:spcAft>
              <a:buSzPts val="1300"/>
              <a:buChar char="○"/>
              <a:defRPr sz="1300"/>
            </a:lvl8pPr>
            <a:lvl9pPr marL="4114800" lvl="8" indent="-311150" rtl="0">
              <a:spcBef>
                <a:spcPts val="1700"/>
              </a:spcBef>
              <a:spcAft>
                <a:spcPts val="1700"/>
              </a:spcAft>
              <a:buSzPts val="1300"/>
              <a:buChar char="■"/>
              <a:defRPr sz="1300"/>
            </a:lvl9pPr>
          </a:lstStyle>
          <a:p>
            <a:endParaRPr/>
          </a:p>
        </p:txBody>
      </p:sp>
      <p:sp>
        <p:nvSpPr>
          <p:cNvPr id="69" name="Google Shape;69;p17"/>
          <p:cNvSpPr txBox="1">
            <a:spLocks noGrp="1"/>
          </p:cNvSpPr>
          <p:nvPr>
            <p:ph type="sldNum" idx="12"/>
          </p:nvPr>
        </p:nvSpPr>
        <p:spPr>
          <a:xfrm>
            <a:off x="8472458" y="6217622"/>
            <a:ext cx="548700" cy="524700"/>
          </a:xfrm>
          <a:prstGeom prst="rect">
            <a:avLst/>
          </a:prstGeom>
        </p:spPr>
        <p:txBody>
          <a:bodyPr spcFirstLastPara="1" wrap="square" lIns="99550" tIns="99550" rIns="99550" bIns="995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593367"/>
            <a:ext cx="8520300" cy="763500"/>
          </a:xfrm>
          <a:prstGeom prst="rect">
            <a:avLst/>
          </a:prstGeom>
        </p:spPr>
        <p:txBody>
          <a:bodyPr spcFirstLastPara="1" wrap="square" lIns="99550" tIns="99550" rIns="99550" bIns="99550"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2" name="Google Shape;72;p18"/>
          <p:cNvSpPr txBox="1">
            <a:spLocks noGrp="1"/>
          </p:cNvSpPr>
          <p:nvPr>
            <p:ph type="sldNum" idx="12"/>
          </p:nvPr>
        </p:nvSpPr>
        <p:spPr>
          <a:xfrm>
            <a:off x="8472458" y="6217622"/>
            <a:ext cx="548700" cy="524700"/>
          </a:xfrm>
          <a:prstGeom prst="rect">
            <a:avLst/>
          </a:prstGeom>
        </p:spPr>
        <p:txBody>
          <a:bodyPr spcFirstLastPara="1" wrap="square" lIns="99550" tIns="99550" rIns="99550" bIns="995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740800"/>
            <a:ext cx="2808000" cy="1008000"/>
          </a:xfrm>
          <a:prstGeom prst="rect">
            <a:avLst/>
          </a:prstGeom>
        </p:spPr>
        <p:txBody>
          <a:bodyPr spcFirstLastPara="1" wrap="square" lIns="99550" tIns="99550" rIns="99550" bIns="99550" anchor="b" anchorCtr="0"/>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75" name="Google Shape;75;p19"/>
          <p:cNvSpPr txBox="1">
            <a:spLocks noGrp="1"/>
          </p:cNvSpPr>
          <p:nvPr>
            <p:ph type="body" idx="1"/>
          </p:nvPr>
        </p:nvSpPr>
        <p:spPr>
          <a:xfrm>
            <a:off x="311700" y="1852800"/>
            <a:ext cx="2808000" cy="4239000"/>
          </a:xfrm>
          <a:prstGeom prst="rect">
            <a:avLst/>
          </a:prstGeom>
        </p:spPr>
        <p:txBody>
          <a:bodyPr spcFirstLastPara="1" wrap="square" lIns="99550" tIns="99550" rIns="99550" bIns="99550" anchor="t" anchorCtr="0"/>
          <a:lstStyle>
            <a:lvl1pPr marL="457200" lvl="0" indent="-311150" rtl="0">
              <a:spcBef>
                <a:spcPts val="0"/>
              </a:spcBef>
              <a:spcAft>
                <a:spcPts val="0"/>
              </a:spcAft>
              <a:buSzPts val="1300"/>
              <a:buChar char="●"/>
              <a:defRPr sz="1300"/>
            </a:lvl1pPr>
            <a:lvl2pPr marL="914400" lvl="1" indent="-311150" rtl="0">
              <a:spcBef>
                <a:spcPts val="1700"/>
              </a:spcBef>
              <a:spcAft>
                <a:spcPts val="0"/>
              </a:spcAft>
              <a:buSzPts val="1300"/>
              <a:buChar char="○"/>
              <a:defRPr sz="1300"/>
            </a:lvl2pPr>
            <a:lvl3pPr marL="1371600" lvl="2" indent="-311150" rtl="0">
              <a:spcBef>
                <a:spcPts val="1700"/>
              </a:spcBef>
              <a:spcAft>
                <a:spcPts val="0"/>
              </a:spcAft>
              <a:buSzPts val="1300"/>
              <a:buChar char="■"/>
              <a:defRPr sz="1300"/>
            </a:lvl3pPr>
            <a:lvl4pPr marL="1828800" lvl="3" indent="-311150" rtl="0">
              <a:spcBef>
                <a:spcPts val="1700"/>
              </a:spcBef>
              <a:spcAft>
                <a:spcPts val="0"/>
              </a:spcAft>
              <a:buSzPts val="1300"/>
              <a:buChar char="●"/>
              <a:defRPr sz="1300"/>
            </a:lvl4pPr>
            <a:lvl5pPr marL="2286000" lvl="4" indent="-311150" rtl="0">
              <a:spcBef>
                <a:spcPts val="1700"/>
              </a:spcBef>
              <a:spcAft>
                <a:spcPts val="0"/>
              </a:spcAft>
              <a:buSzPts val="1300"/>
              <a:buChar char="○"/>
              <a:defRPr sz="1300"/>
            </a:lvl5pPr>
            <a:lvl6pPr marL="2743200" lvl="5" indent="-311150" rtl="0">
              <a:spcBef>
                <a:spcPts val="1700"/>
              </a:spcBef>
              <a:spcAft>
                <a:spcPts val="0"/>
              </a:spcAft>
              <a:buSzPts val="1300"/>
              <a:buChar char="■"/>
              <a:defRPr sz="1300"/>
            </a:lvl6pPr>
            <a:lvl7pPr marL="3200400" lvl="6" indent="-311150" rtl="0">
              <a:spcBef>
                <a:spcPts val="1700"/>
              </a:spcBef>
              <a:spcAft>
                <a:spcPts val="0"/>
              </a:spcAft>
              <a:buSzPts val="1300"/>
              <a:buChar char="●"/>
              <a:defRPr sz="1300"/>
            </a:lvl7pPr>
            <a:lvl8pPr marL="3657600" lvl="7" indent="-311150" rtl="0">
              <a:spcBef>
                <a:spcPts val="1700"/>
              </a:spcBef>
              <a:spcAft>
                <a:spcPts val="0"/>
              </a:spcAft>
              <a:buSzPts val="1300"/>
              <a:buChar char="○"/>
              <a:defRPr sz="1300"/>
            </a:lvl8pPr>
            <a:lvl9pPr marL="4114800" lvl="8" indent="-311150" rtl="0">
              <a:spcBef>
                <a:spcPts val="1700"/>
              </a:spcBef>
              <a:spcAft>
                <a:spcPts val="1700"/>
              </a:spcAft>
              <a:buSzPts val="1300"/>
              <a:buChar char="■"/>
              <a:defRPr sz="1300"/>
            </a:lvl9pPr>
          </a:lstStyle>
          <a:p>
            <a:endParaRPr/>
          </a:p>
        </p:txBody>
      </p:sp>
      <p:sp>
        <p:nvSpPr>
          <p:cNvPr id="76" name="Google Shape;76;p19"/>
          <p:cNvSpPr txBox="1">
            <a:spLocks noGrp="1"/>
          </p:cNvSpPr>
          <p:nvPr>
            <p:ph type="sldNum" idx="12"/>
          </p:nvPr>
        </p:nvSpPr>
        <p:spPr>
          <a:xfrm>
            <a:off x="8472458" y="6217622"/>
            <a:ext cx="548700" cy="524700"/>
          </a:xfrm>
          <a:prstGeom prst="rect">
            <a:avLst/>
          </a:prstGeom>
        </p:spPr>
        <p:txBody>
          <a:bodyPr spcFirstLastPara="1" wrap="square" lIns="99550" tIns="99550" rIns="99550" bIns="995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600200"/>
            <a:ext cx="6367800" cy="5454000"/>
          </a:xfrm>
          <a:prstGeom prst="rect">
            <a:avLst/>
          </a:prstGeom>
        </p:spPr>
        <p:txBody>
          <a:bodyPr spcFirstLastPara="1" wrap="square" lIns="99550" tIns="99550" rIns="99550" bIns="99550" anchor="ctr" anchorCtr="0"/>
          <a:lstStyle>
            <a:lvl1pPr lvl="0" rtl="0">
              <a:spcBef>
                <a:spcPts val="0"/>
              </a:spcBef>
              <a:spcAft>
                <a:spcPts val="0"/>
              </a:spcAft>
              <a:buSzPts val="5200"/>
              <a:buNone/>
              <a:defRPr sz="52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79" name="Google Shape;79;p20"/>
          <p:cNvSpPr txBox="1">
            <a:spLocks noGrp="1"/>
          </p:cNvSpPr>
          <p:nvPr>
            <p:ph type="sldNum" idx="12"/>
          </p:nvPr>
        </p:nvSpPr>
        <p:spPr>
          <a:xfrm>
            <a:off x="8472458" y="6217622"/>
            <a:ext cx="548700" cy="524700"/>
          </a:xfrm>
          <a:prstGeom prst="rect">
            <a:avLst/>
          </a:prstGeom>
        </p:spPr>
        <p:txBody>
          <a:bodyPr spcFirstLastPara="1" wrap="square" lIns="99550" tIns="99550" rIns="99550" bIns="995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67"/>
            <a:ext cx="4572000" cy="6858000"/>
          </a:xfrm>
          <a:prstGeom prst="rect">
            <a:avLst/>
          </a:prstGeom>
          <a:solidFill>
            <a:schemeClr val="lt2"/>
          </a:solidFill>
          <a:ln>
            <a:noFill/>
          </a:ln>
        </p:spPr>
        <p:txBody>
          <a:bodyPr spcFirstLastPara="1" wrap="square" lIns="99550" tIns="99550" rIns="99550" bIns="99550"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644233"/>
            <a:ext cx="4045200" cy="1976400"/>
          </a:xfrm>
          <a:prstGeom prst="rect">
            <a:avLst/>
          </a:prstGeom>
        </p:spPr>
        <p:txBody>
          <a:bodyPr spcFirstLastPara="1" wrap="square" lIns="99550" tIns="99550" rIns="99550" bIns="99550" anchor="b" anchorCtr="0"/>
          <a:lstStyle>
            <a:lvl1pPr lvl="0" algn="ctr" rtl="0">
              <a:spcBef>
                <a:spcPts val="0"/>
              </a:spcBef>
              <a:spcAft>
                <a:spcPts val="0"/>
              </a:spcAft>
              <a:buSzPts val="4600"/>
              <a:buNone/>
              <a:defRPr sz="4600"/>
            </a:lvl1pPr>
            <a:lvl2pPr lvl="1" algn="ctr" rtl="0">
              <a:spcBef>
                <a:spcPts val="0"/>
              </a:spcBef>
              <a:spcAft>
                <a:spcPts val="0"/>
              </a:spcAft>
              <a:buSzPts val="4600"/>
              <a:buNone/>
              <a:defRPr sz="4600"/>
            </a:lvl2pPr>
            <a:lvl3pPr lvl="2" algn="ctr" rtl="0">
              <a:spcBef>
                <a:spcPts val="0"/>
              </a:spcBef>
              <a:spcAft>
                <a:spcPts val="0"/>
              </a:spcAft>
              <a:buSzPts val="4600"/>
              <a:buNone/>
              <a:defRPr sz="4600"/>
            </a:lvl3pPr>
            <a:lvl4pPr lvl="3" algn="ctr" rtl="0">
              <a:spcBef>
                <a:spcPts val="0"/>
              </a:spcBef>
              <a:spcAft>
                <a:spcPts val="0"/>
              </a:spcAft>
              <a:buSzPts val="4600"/>
              <a:buNone/>
              <a:defRPr sz="4600"/>
            </a:lvl4pPr>
            <a:lvl5pPr lvl="4" algn="ctr" rtl="0">
              <a:spcBef>
                <a:spcPts val="0"/>
              </a:spcBef>
              <a:spcAft>
                <a:spcPts val="0"/>
              </a:spcAft>
              <a:buSzPts val="4600"/>
              <a:buNone/>
              <a:defRPr sz="4600"/>
            </a:lvl5pPr>
            <a:lvl6pPr lvl="5" algn="ctr" rtl="0">
              <a:spcBef>
                <a:spcPts val="0"/>
              </a:spcBef>
              <a:spcAft>
                <a:spcPts val="0"/>
              </a:spcAft>
              <a:buSzPts val="4600"/>
              <a:buNone/>
              <a:defRPr sz="4600"/>
            </a:lvl6pPr>
            <a:lvl7pPr lvl="6" algn="ctr" rtl="0">
              <a:spcBef>
                <a:spcPts val="0"/>
              </a:spcBef>
              <a:spcAft>
                <a:spcPts val="0"/>
              </a:spcAft>
              <a:buSzPts val="4600"/>
              <a:buNone/>
              <a:defRPr sz="4600"/>
            </a:lvl7pPr>
            <a:lvl8pPr lvl="7" algn="ctr" rtl="0">
              <a:spcBef>
                <a:spcPts val="0"/>
              </a:spcBef>
              <a:spcAft>
                <a:spcPts val="0"/>
              </a:spcAft>
              <a:buSzPts val="4600"/>
              <a:buNone/>
              <a:defRPr sz="4600"/>
            </a:lvl8pPr>
            <a:lvl9pPr lvl="8" algn="ctr" rtl="0">
              <a:spcBef>
                <a:spcPts val="0"/>
              </a:spcBef>
              <a:spcAft>
                <a:spcPts val="0"/>
              </a:spcAft>
              <a:buSzPts val="4600"/>
              <a:buNone/>
              <a:defRPr sz="4600"/>
            </a:lvl9pPr>
          </a:lstStyle>
          <a:p>
            <a:endParaRPr/>
          </a:p>
        </p:txBody>
      </p:sp>
      <p:sp>
        <p:nvSpPr>
          <p:cNvPr id="83" name="Google Shape;83;p21"/>
          <p:cNvSpPr txBox="1">
            <a:spLocks noGrp="1"/>
          </p:cNvSpPr>
          <p:nvPr>
            <p:ph type="subTitle" idx="1"/>
          </p:nvPr>
        </p:nvSpPr>
        <p:spPr>
          <a:xfrm>
            <a:off x="265500" y="3737433"/>
            <a:ext cx="4045200" cy="1647000"/>
          </a:xfrm>
          <a:prstGeom prst="rect">
            <a:avLst/>
          </a:prstGeom>
        </p:spPr>
        <p:txBody>
          <a:bodyPr spcFirstLastPara="1" wrap="square" lIns="99550" tIns="99550" rIns="99550" bIns="99550" anchor="t" anchorCtr="0"/>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84" name="Google Shape;84;p21"/>
          <p:cNvSpPr txBox="1">
            <a:spLocks noGrp="1"/>
          </p:cNvSpPr>
          <p:nvPr>
            <p:ph type="body" idx="2"/>
          </p:nvPr>
        </p:nvSpPr>
        <p:spPr>
          <a:xfrm>
            <a:off x="4939500" y="965433"/>
            <a:ext cx="3836700" cy="4926600"/>
          </a:xfrm>
          <a:prstGeom prst="rect">
            <a:avLst/>
          </a:prstGeom>
        </p:spPr>
        <p:txBody>
          <a:bodyPr spcFirstLastPara="1" wrap="square" lIns="99550" tIns="99550" rIns="99550" bIns="99550" anchor="ctr" anchorCtr="0"/>
          <a:lstStyle>
            <a:lvl1pPr marL="457200" lvl="0" indent="-355600" rtl="0">
              <a:spcBef>
                <a:spcPts val="0"/>
              </a:spcBef>
              <a:spcAft>
                <a:spcPts val="0"/>
              </a:spcAft>
              <a:buSzPts val="2000"/>
              <a:buChar char="●"/>
              <a:defRPr/>
            </a:lvl1pPr>
            <a:lvl2pPr marL="914400" lvl="1" indent="-323850" rtl="0">
              <a:spcBef>
                <a:spcPts val="1700"/>
              </a:spcBef>
              <a:spcAft>
                <a:spcPts val="0"/>
              </a:spcAft>
              <a:buSzPts val="1500"/>
              <a:buChar char="○"/>
              <a:defRPr/>
            </a:lvl2pPr>
            <a:lvl3pPr marL="1371600" lvl="2" indent="-323850" rtl="0">
              <a:spcBef>
                <a:spcPts val="1700"/>
              </a:spcBef>
              <a:spcAft>
                <a:spcPts val="0"/>
              </a:spcAft>
              <a:buSzPts val="1500"/>
              <a:buChar char="■"/>
              <a:defRPr/>
            </a:lvl3pPr>
            <a:lvl4pPr marL="1828800" lvl="3" indent="-323850" rtl="0">
              <a:spcBef>
                <a:spcPts val="1700"/>
              </a:spcBef>
              <a:spcAft>
                <a:spcPts val="0"/>
              </a:spcAft>
              <a:buSzPts val="1500"/>
              <a:buChar char="●"/>
              <a:defRPr/>
            </a:lvl4pPr>
            <a:lvl5pPr marL="2286000" lvl="4" indent="-323850" rtl="0">
              <a:spcBef>
                <a:spcPts val="1700"/>
              </a:spcBef>
              <a:spcAft>
                <a:spcPts val="0"/>
              </a:spcAft>
              <a:buSzPts val="1500"/>
              <a:buChar char="○"/>
              <a:defRPr/>
            </a:lvl5pPr>
            <a:lvl6pPr marL="2743200" lvl="5" indent="-323850" rtl="0">
              <a:spcBef>
                <a:spcPts val="1700"/>
              </a:spcBef>
              <a:spcAft>
                <a:spcPts val="0"/>
              </a:spcAft>
              <a:buSzPts val="1500"/>
              <a:buChar char="■"/>
              <a:defRPr/>
            </a:lvl6pPr>
            <a:lvl7pPr marL="3200400" lvl="6" indent="-323850" rtl="0">
              <a:spcBef>
                <a:spcPts val="1700"/>
              </a:spcBef>
              <a:spcAft>
                <a:spcPts val="0"/>
              </a:spcAft>
              <a:buSzPts val="1500"/>
              <a:buChar char="●"/>
              <a:defRPr/>
            </a:lvl7pPr>
            <a:lvl8pPr marL="3657600" lvl="7" indent="-323850" rtl="0">
              <a:spcBef>
                <a:spcPts val="1700"/>
              </a:spcBef>
              <a:spcAft>
                <a:spcPts val="0"/>
              </a:spcAft>
              <a:buSzPts val="1500"/>
              <a:buChar char="○"/>
              <a:defRPr/>
            </a:lvl8pPr>
            <a:lvl9pPr marL="4114800" lvl="8" indent="-323850" rtl="0">
              <a:spcBef>
                <a:spcPts val="1700"/>
              </a:spcBef>
              <a:spcAft>
                <a:spcPts val="1700"/>
              </a:spcAft>
              <a:buSzPts val="1500"/>
              <a:buChar char="■"/>
              <a:defRPr/>
            </a:lvl9pPr>
          </a:lstStyle>
          <a:p>
            <a:endParaRPr/>
          </a:p>
        </p:txBody>
      </p:sp>
      <p:sp>
        <p:nvSpPr>
          <p:cNvPr id="85" name="Google Shape;85;p21"/>
          <p:cNvSpPr txBox="1">
            <a:spLocks noGrp="1"/>
          </p:cNvSpPr>
          <p:nvPr>
            <p:ph type="sldNum" idx="12"/>
          </p:nvPr>
        </p:nvSpPr>
        <p:spPr>
          <a:xfrm>
            <a:off x="8472458" y="6217622"/>
            <a:ext cx="548700" cy="524700"/>
          </a:xfrm>
          <a:prstGeom prst="rect">
            <a:avLst/>
          </a:prstGeom>
        </p:spPr>
        <p:txBody>
          <a:bodyPr spcFirstLastPara="1" wrap="square" lIns="99550" tIns="99550" rIns="99550" bIns="995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5640767"/>
            <a:ext cx="5998800" cy="806700"/>
          </a:xfrm>
          <a:prstGeom prst="rect">
            <a:avLst/>
          </a:prstGeom>
        </p:spPr>
        <p:txBody>
          <a:bodyPr spcFirstLastPara="1" wrap="square" lIns="99550" tIns="99550" rIns="99550" bIns="99550" anchor="ctr" anchorCtr="0"/>
          <a:lstStyle>
            <a:lvl1pPr marL="457200" lvl="0" indent="-228600" rtl="0">
              <a:lnSpc>
                <a:spcPct val="100000"/>
              </a:lnSpc>
              <a:spcBef>
                <a:spcPts val="0"/>
              </a:spcBef>
              <a:spcAft>
                <a:spcPts val="0"/>
              </a:spcAft>
              <a:buSzPts val="2000"/>
              <a:buNone/>
              <a:defRPr/>
            </a:lvl1pPr>
          </a:lstStyle>
          <a:p>
            <a:endParaRPr/>
          </a:p>
        </p:txBody>
      </p:sp>
      <p:sp>
        <p:nvSpPr>
          <p:cNvPr id="88" name="Google Shape;88;p22"/>
          <p:cNvSpPr txBox="1">
            <a:spLocks noGrp="1"/>
          </p:cNvSpPr>
          <p:nvPr>
            <p:ph type="sldNum" idx="12"/>
          </p:nvPr>
        </p:nvSpPr>
        <p:spPr>
          <a:xfrm>
            <a:off x="8472458" y="6217622"/>
            <a:ext cx="548700" cy="524700"/>
          </a:xfrm>
          <a:prstGeom prst="rect">
            <a:avLst/>
          </a:prstGeom>
        </p:spPr>
        <p:txBody>
          <a:bodyPr spcFirstLastPara="1" wrap="square" lIns="99550" tIns="99550" rIns="99550" bIns="995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474833"/>
            <a:ext cx="8520300" cy="2618100"/>
          </a:xfrm>
          <a:prstGeom prst="rect">
            <a:avLst/>
          </a:prstGeom>
        </p:spPr>
        <p:txBody>
          <a:bodyPr spcFirstLastPara="1" wrap="square" lIns="99550" tIns="99550" rIns="99550" bIns="99550" anchor="b" anchorCtr="0"/>
          <a:lstStyle>
            <a:lvl1pPr lvl="0" algn="ctr" rtl="0">
              <a:spcBef>
                <a:spcPts val="0"/>
              </a:spcBef>
              <a:spcAft>
                <a:spcPts val="0"/>
              </a:spcAft>
              <a:buSzPts val="13000"/>
              <a:buNone/>
              <a:defRPr sz="13000"/>
            </a:lvl1pPr>
            <a:lvl2pPr lvl="1" algn="ctr" rtl="0">
              <a:spcBef>
                <a:spcPts val="0"/>
              </a:spcBef>
              <a:spcAft>
                <a:spcPts val="0"/>
              </a:spcAft>
              <a:buSzPts val="13000"/>
              <a:buNone/>
              <a:defRPr sz="13000"/>
            </a:lvl2pPr>
            <a:lvl3pPr lvl="2" algn="ctr" rtl="0">
              <a:spcBef>
                <a:spcPts val="0"/>
              </a:spcBef>
              <a:spcAft>
                <a:spcPts val="0"/>
              </a:spcAft>
              <a:buSzPts val="13000"/>
              <a:buNone/>
              <a:defRPr sz="13000"/>
            </a:lvl3pPr>
            <a:lvl4pPr lvl="3" algn="ctr" rtl="0">
              <a:spcBef>
                <a:spcPts val="0"/>
              </a:spcBef>
              <a:spcAft>
                <a:spcPts val="0"/>
              </a:spcAft>
              <a:buSzPts val="13000"/>
              <a:buNone/>
              <a:defRPr sz="13000"/>
            </a:lvl4pPr>
            <a:lvl5pPr lvl="4" algn="ctr" rtl="0">
              <a:spcBef>
                <a:spcPts val="0"/>
              </a:spcBef>
              <a:spcAft>
                <a:spcPts val="0"/>
              </a:spcAft>
              <a:buSzPts val="13000"/>
              <a:buNone/>
              <a:defRPr sz="13000"/>
            </a:lvl5pPr>
            <a:lvl6pPr lvl="5" algn="ctr" rtl="0">
              <a:spcBef>
                <a:spcPts val="0"/>
              </a:spcBef>
              <a:spcAft>
                <a:spcPts val="0"/>
              </a:spcAft>
              <a:buSzPts val="13000"/>
              <a:buNone/>
              <a:defRPr sz="13000"/>
            </a:lvl6pPr>
            <a:lvl7pPr lvl="6" algn="ctr" rtl="0">
              <a:spcBef>
                <a:spcPts val="0"/>
              </a:spcBef>
              <a:spcAft>
                <a:spcPts val="0"/>
              </a:spcAft>
              <a:buSzPts val="13000"/>
              <a:buNone/>
              <a:defRPr sz="13000"/>
            </a:lvl7pPr>
            <a:lvl8pPr lvl="7" algn="ctr" rtl="0">
              <a:spcBef>
                <a:spcPts val="0"/>
              </a:spcBef>
              <a:spcAft>
                <a:spcPts val="0"/>
              </a:spcAft>
              <a:buSzPts val="13000"/>
              <a:buNone/>
              <a:defRPr sz="13000"/>
            </a:lvl8pPr>
            <a:lvl9pPr lvl="8" algn="ctr" rtl="0">
              <a:spcBef>
                <a:spcPts val="0"/>
              </a:spcBef>
              <a:spcAft>
                <a:spcPts val="0"/>
              </a:spcAft>
              <a:buSzPts val="13000"/>
              <a:buNone/>
              <a:defRPr sz="13000"/>
            </a:lvl9pPr>
          </a:lstStyle>
          <a:p>
            <a:r>
              <a:t>xx%</a:t>
            </a:r>
          </a:p>
        </p:txBody>
      </p:sp>
      <p:sp>
        <p:nvSpPr>
          <p:cNvPr id="91" name="Google Shape;91;p23"/>
          <p:cNvSpPr txBox="1">
            <a:spLocks noGrp="1"/>
          </p:cNvSpPr>
          <p:nvPr>
            <p:ph type="body" idx="1"/>
          </p:nvPr>
        </p:nvSpPr>
        <p:spPr>
          <a:xfrm>
            <a:off x="311700" y="4202967"/>
            <a:ext cx="8520300" cy="1734600"/>
          </a:xfrm>
          <a:prstGeom prst="rect">
            <a:avLst/>
          </a:prstGeom>
        </p:spPr>
        <p:txBody>
          <a:bodyPr spcFirstLastPara="1" wrap="square" lIns="99550" tIns="99550" rIns="99550" bIns="99550" anchor="t" anchorCtr="0"/>
          <a:lstStyle>
            <a:lvl1pPr marL="457200" lvl="0" indent="-355600" algn="ctr" rtl="0">
              <a:spcBef>
                <a:spcPts val="0"/>
              </a:spcBef>
              <a:spcAft>
                <a:spcPts val="0"/>
              </a:spcAft>
              <a:buSzPts val="2000"/>
              <a:buChar char="●"/>
              <a:defRPr/>
            </a:lvl1pPr>
            <a:lvl2pPr marL="914400" lvl="1" indent="-323850" algn="ctr" rtl="0">
              <a:spcBef>
                <a:spcPts val="1700"/>
              </a:spcBef>
              <a:spcAft>
                <a:spcPts val="0"/>
              </a:spcAft>
              <a:buSzPts val="1500"/>
              <a:buChar char="○"/>
              <a:defRPr/>
            </a:lvl2pPr>
            <a:lvl3pPr marL="1371600" lvl="2" indent="-323850" algn="ctr" rtl="0">
              <a:spcBef>
                <a:spcPts val="1700"/>
              </a:spcBef>
              <a:spcAft>
                <a:spcPts val="0"/>
              </a:spcAft>
              <a:buSzPts val="1500"/>
              <a:buChar char="■"/>
              <a:defRPr/>
            </a:lvl3pPr>
            <a:lvl4pPr marL="1828800" lvl="3" indent="-323850" algn="ctr" rtl="0">
              <a:spcBef>
                <a:spcPts val="1700"/>
              </a:spcBef>
              <a:spcAft>
                <a:spcPts val="0"/>
              </a:spcAft>
              <a:buSzPts val="1500"/>
              <a:buChar char="●"/>
              <a:defRPr/>
            </a:lvl4pPr>
            <a:lvl5pPr marL="2286000" lvl="4" indent="-323850" algn="ctr" rtl="0">
              <a:spcBef>
                <a:spcPts val="1700"/>
              </a:spcBef>
              <a:spcAft>
                <a:spcPts val="0"/>
              </a:spcAft>
              <a:buSzPts val="1500"/>
              <a:buChar char="○"/>
              <a:defRPr/>
            </a:lvl5pPr>
            <a:lvl6pPr marL="2743200" lvl="5" indent="-323850" algn="ctr" rtl="0">
              <a:spcBef>
                <a:spcPts val="1700"/>
              </a:spcBef>
              <a:spcAft>
                <a:spcPts val="0"/>
              </a:spcAft>
              <a:buSzPts val="1500"/>
              <a:buChar char="■"/>
              <a:defRPr/>
            </a:lvl6pPr>
            <a:lvl7pPr marL="3200400" lvl="6" indent="-323850" algn="ctr" rtl="0">
              <a:spcBef>
                <a:spcPts val="1700"/>
              </a:spcBef>
              <a:spcAft>
                <a:spcPts val="0"/>
              </a:spcAft>
              <a:buSzPts val="1500"/>
              <a:buChar char="●"/>
              <a:defRPr/>
            </a:lvl7pPr>
            <a:lvl8pPr marL="3657600" lvl="7" indent="-323850" algn="ctr" rtl="0">
              <a:spcBef>
                <a:spcPts val="1700"/>
              </a:spcBef>
              <a:spcAft>
                <a:spcPts val="0"/>
              </a:spcAft>
              <a:buSzPts val="1500"/>
              <a:buChar char="○"/>
              <a:defRPr/>
            </a:lvl8pPr>
            <a:lvl9pPr marL="4114800" lvl="8" indent="-323850" algn="ctr" rtl="0">
              <a:spcBef>
                <a:spcPts val="1700"/>
              </a:spcBef>
              <a:spcAft>
                <a:spcPts val="1700"/>
              </a:spcAft>
              <a:buSzPts val="1500"/>
              <a:buChar char="■"/>
              <a:defRPr/>
            </a:lvl9pPr>
          </a:lstStyle>
          <a:p>
            <a:endParaRPr/>
          </a:p>
        </p:txBody>
      </p:sp>
      <p:sp>
        <p:nvSpPr>
          <p:cNvPr id="92" name="Google Shape;92;p23"/>
          <p:cNvSpPr txBox="1">
            <a:spLocks noGrp="1"/>
          </p:cNvSpPr>
          <p:nvPr>
            <p:ph type="sldNum" idx="12"/>
          </p:nvPr>
        </p:nvSpPr>
        <p:spPr>
          <a:xfrm>
            <a:off x="8472458" y="6217622"/>
            <a:ext cx="548700" cy="524700"/>
          </a:xfrm>
          <a:prstGeom prst="rect">
            <a:avLst/>
          </a:prstGeom>
        </p:spPr>
        <p:txBody>
          <a:bodyPr spcFirstLastPara="1" wrap="square" lIns="99550" tIns="99550" rIns="99550" bIns="995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6217622"/>
            <a:ext cx="548700" cy="524700"/>
          </a:xfrm>
          <a:prstGeom prst="rect">
            <a:avLst/>
          </a:prstGeom>
        </p:spPr>
        <p:txBody>
          <a:bodyPr spcFirstLastPara="1" wrap="square" lIns="99550" tIns="99550" rIns="99550" bIns="995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593367"/>
            <a:ext cx="8520300" cy="763500"/>
          </a:xfrm>
          <a:prstGeom prst="rect">
            <a:avLst/>
          </a:prstGeom>
          <a:noFill/>
          <a:ln>
            <a:noFill/>
          </a:ln>
        </p:spPr>
        <p:txBody>
          <a:bodyPr spcFirstLastPara="1" wrap="square" lIns="99550" tIns="99550" rIns="99550" bIns="99550" anchor="t" anchorCtr="0"/>
          <a:lstStyle>
            <a:lvl1pPr lvl="0" rtl="0">
              <a:spcBef>
                <a:spcPts val="0"/>
              </a:spcBef>
              <a:spcAft>
                <a:spcPts val="0"/>
              </a:spcAft>
              <a:buClr>
                <a:schemeClr val="dk1"/>
              </a:buClr>
              <a:buSzPts val="3000"/>
              <a:buNone/>
              <a:defRPr sz="3000">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52" name="Google Shape;52;p13"/>
          <p:cNvSpPr txBox="1">
            <a:spLocks noGrp="1"/>
          </p:cNvSpPr>
          <p:nvPr>
            <p:ph type="body" idx="1"/>
          </p:nvPr>
        </p:nvSpPr>
        <p:spPr>
          <a:xfrm>
            <a:off x="311700" y="1536633"/>
            <a:ext cx="8520300" cy="4554900"/>
          </a:xfrm>
          <a:prstGeom prst="rect">
            <a:avLst/>
          </a:prstGeom>
          <a:noFill/>
          <a:ln>
            <a:noFill/>
          </a:ln>
        </p:spPr>
        <p:txBody>
          <a:bodyPr spcFirstLastPara="1" wrap="square" lIns="99550" tIns="99550" rIns="99550" bIns="99550" anchor="t" anchorCtr="0"/>
          <a:lstStyle>
            <a:lvl1pPr marL="457200" lvl="0" indent="-355600" rtl="0">
              <a:lnSpc>
                <a:spcPct val="115000"/>
              </a:lnSpc>
              <a:spcBef>
                <a:spcPts val="0"/>
              </a:spcBef>
              <a:spcAft>
                <a:spcPts val="0"/>
              </a:spcAft>
              <a:buClr>
                <a:schemeClr val="dk2"/>
              </a:buClr>
              <a:buSzPts val="2000"/>
              <a:buChar char="●"/>
              <a:defRPr sz="2000">
                <a:solidFill>
                  <a:schemeClr val="dk2"/>
                </a:solidFill>
              </a:defRPr>
            </a:lvl1pPr>
            <a:lvl2pPr marL="914400" lvl="1" indent="-323850" rtl="0">
              <a:lnSpc>
                <a:spcPct val="115000"/>
              </a:lnSpc>
              <a:spcBef>
                <a:spcPts val="1700"/>
              </a:spcBef>
              <a:spcAft>
                <a:spcPts val="0"/>
              </a:spcAft>
              <a:buClr>
                <a:schemeClr val="dk2"/>
              </a:buClr>
              <a:buSzPts val="1500"/>
              <a:buChar char="○"/>
              <a:defRPr sz="1500">
                <a:solidFill>
                  <a:schemeClr val="dk2"/>
                </a:solidFill>
              </a:defRPr>
            </a:lvl2pPr>
            <a:lvl3pPr marL="1371600" lvl="2" indent="-323850" rtl="0">
              <a:lnSpc>
                <a:spcPct val="115000"/>
              </a:lnSpc>
              <a:spcBef>
                <a:spcPts val="1700"/>
              </a:spcBef>
              <a:spcAft>
                <a:spcPts val="0"/>
              </a:spcAft>
              <a:buClr>
                <a:schemeClr val="dk2"/>
              </a:buClr>
              <a:buSzPts val="1500"/>
              <a:buChar char="■"/>
              <a:defRPr sz="1500">
                <a:solidFill>
                  <a:schemeClr val="dk2"/>
                </a:solidFill>
              </a:defRPr>
            </a:lvl3pPr>
            <a:lvl4pPr marL="1828800" lvl="3" indent="-323850" rtl="0">
              <a:lnSpc>
                <a:spcPct val="115000"/>
              </a:lnSpc>
              <a:spcBef>
                <a:spcPts val="1700"/>
              </a:spcBef>
              <a:spcAft>
                <a:spcPts val="0"/>
              </a:spcAft>
              <a:buClr>
                <a:schemeClr val="dk2"/>
              </a:buClr>
              <a:buSzPts val="1500"/>
              <a:buChar char="●"/>
              <a:defRPr sz="1500">
                <a:solidFill>
                  <a:schemeClr val="dk2"/>
                </a:solidFill>
              </a:defRPr>
            </a:lvl4pPr>
            <a:lvl5pPr marL="2286000" lvl="4" indent="-323850" rtl="0">
              <a:lnSpc>
                <a:spcPct val="115000"/>
              </a:lnSpc>
              <a:spcBef>
                <a:spcPts val="1700"/>
              </a:spcBef>
              <a:spcAft>
                <a:spcPts val="0"/>
              </a:spcAft>
              <a:buClr>
                <a:schemeClr val="dk2"/>
              </a:buClr>
              <a:buSzPts val="1500"/>
              <a:buChar char="○"/>
              <a:defRPr sz="1500">
                <a:solidFill>
                  <a:schemeClr val="dk2"/>
                </a:solidFill>
              </a:defRPr>
            </a:lvl5pPr>
            <a:lvl6pPr marL="2743200" lvl="5" indent="-323850" rtl="0">
              <a:lnSpc>
                <a:spcPct val="115000"/>
              </a:lnSpc>
              <a:spcBef>
                <a:spcPts val="1700"/>
              </a:spcBef>
              <a:spcAft>
                <a:spcPts val="0"/>
              </a:spcAft>
              <a:buClr>
                <a:schemeClr val="dk2"/>
              </a:buClr>
              <a:buSzPts val="1500"/>
              <a:buChar char="■"/>
              <a:defRPr sz="1500">
                <a:solidFill>
                  <a:schemeClr val="dk2"/>
                </a:solidFill>
              </a:defRPr>
            </a:lvl6pPr>
            <a:lvl7pPr marL="3200400" lvl="6" indent="-323850" rtl="0">
              <a:lnSpc>
                <a:spcPct val="115000"/>
              </a:lnSpc>
              <a:spcBef>
                <a:spcPts val="1700"/>
              </a:spcBef>
              <a:spcAft>
                <a:spcPts val="0"/>
              </a:spcAft>
              <a:buClr>
                <a:schemeClr val="dk2"/>
              </a:buClr>
              <a:buSzPts val="1500"/>
              <a:buChar char="●"/>
              <a:defRPr sz="1500">
                <a:solidFill>
                  <a:schemeClr val="dk2"/>
                </a:solidFill>
              </a:defRPr>
            </a:lvl7pPr>
            <a:lvl8pPr marL="3657600" lvl="7" indent="-323850" rtl="0">
              <a:lnSpc>
                <a:spcPct val="115000"/>
              </a:lnSpc>
              <a:spcBef>
                <a:spcPts val="1700"/>
              </a:spcBef>
              <a:spcAft>
                <a:spcPts val="0"/>
              </a:spcAft>
              <a:buClr>
                <a:schemeClr val="dk2"/>
              </a:buClr>
              <a:buSzPts val="1500"/>
              <a:buChar char="○"/>
              <a:defRPr sz="1500">
                <a:solidFill>
                  <a:schemeClr val="dk2"/>
                </a:solidFill>
              </a:defRPr>
            </a:lvl8pPr>
            <a:lvl9pPr marL="4114800" lvl="8" indent="-323850" rtl="0">
              <a:lnSpc>
                <a:spcPct val="115000"/>
              </a:lnSpc>
              <a:spcBef>
                <a:spcPts val="1700"/>
              </a:spcBef>
              <a:spcAft>
                <a:spcPts val="1700"/>
              </a:spcAft>
              <a:buClr>
                <a:schemeClr val="dk2"/>
              </a:buClr>
              <a:buSzPts val="1500"/>
              <a:buChar char="■"/>
              <a:defRPr sz="1500">
                <a:solidFill>
                  <a:schemeClr val="dk2"/>
                </a:solidFill>
              </a:defRPr>
            </a:lvl9pPr>
          </a:lstStyle>
          <a:p>
            <a:endParaRPr/>
          </a:p>
        </p:txBody>
      </p:sp>
      <p:sp>
        <p:nvSpPr>
          <p:cNvPr id="53" name="Google Shape;53;p13"/>
          <p:cNvSpPr txBox="1">
            <a:spLocks noGrp="1"/>
          </p:cNvSpPr>
          <p:nvPr>
            <p:ph type="sldNum" idx="12"/>
          </p:nvPr>
        </p:nvSpPr>
        <p:spPr>
          <a:xfrm>
            <a:off x="8472458" y="6217622"/>
            <a:ext cx="548700" cy="524700"/>
          </a:xfrm>
          <a:prstGeom prst="rect">
            <a:avLst/>
          </a:prstGeom>
          <a:noFill/>
          <a:ln>
            <a:noFill/>
          </a:ln>
        </p:spPr>
        <p:txBody>
          <a:bodyPr spcFirstLastPara="1" wrap="square" lIns="99550" tIns="99550" rIns="99550" bIns="99550" anchor="ctr" anchorCtr="0">
            <a:noAutofit/>
          </a:bodyPr>
          <a:lstStyle>
            <a:lvl1pPr lvl="0" algn="r" rtl="0">
              <a:buNone/>
              <a:defRPr sz="1100">
                <a:solidFill>
                  <a:schemeClr val="dk2"/>
                </a:solidFill>
              </a:defRPr>
            </a:lvl1pPr>
            <a:lvl2pPr lvl="1" algn="r" rtl="0">
              <a:buNone/>
              <a:defRPr sz="1100">
                <a:solidFill>
                  <a:schemeClr val="dk2"/>
                </a:solidFill>
              </a:defRPr>
            </a:lvl2pPr>
            <a:lvl3pPr lvl="2" algn="r" rtl="0">
              <a:buNone/>
              <a:defRPr sz="1100">
                <a:solidFill>
                  <a:schemeClr val="dk2"/>
                </a:solidFill>
              </a:defRPr>
            </a:lvl3pPr>
            <a:lvl4pPr lvl="3" algn="r" rtl="0">
              <a:buNone/>
              <a:defRPr sz="1100">
                <a:solidFill>
                  <a:schemeClr val="dk2"/>
                </a:solidFill>
              </a:defRPr>
            </a:lvl4pPr>
            <a:lvl5pPr lvl="4" algn="r" rtl="0">
              <a:buNone/>
              <a:defRPr sz="1100">
                <a:solidFill>
                  <a:schemeClr val="dk2"/>
                </a:solidFill>
              </a:defRPr>
            </a:lvl5pPr>
            <a:lvl6pPr lvl="5" algn="r" rtl="0">
              <a:buNone/>
              <a:defRPr sz="1100">
                <a:solidFill>
                  <a:schemeClr val="dk2"/>
                </a:solidFill>
              </a:defRPr>
            </a:lvl6pPr>
            <a:lvl7pPr lvl="6" algn="r" rtl="0">
              <a:buNone/>
              <a:defRPr sz="1100">
                <a:solidFill>
                  <a:schemeClr val="dk2"/>
                </a:solidFill>
              </a:defRPr>
            </a:lvl7pPr>
            <a:lvl8pPr lvl="7" algn="r" rtl="0">
              <a:buNone/>
              <a:defRPr sz="1100">
                <a:solidFill>
                  <a:schemeClr val="dk2"/>
                </a:solidFill>
              </a:defRPr>
            </a:lvl8pPr>
            <a:lvl9pPr lvl="8" algn="r" rtl="0">
              <a:buNone/>
              <a:defRPr sz="11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title"/>
          </p:nvPr>
        </p:nvSpPr>
        <p:spPr>
          <a:xfrm>
            <a:off x="311700" y="212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Gym Sports business case description</a:t>
            </a:r>
            <a:endParaRPr/>
          </a:p>
        </p:txBody>
      </p:sp>
      <p:sp>
        <p:nvSpPr>
          <p:cNvPr id="100" name="Google Shape;100;p25"/>
          <p:cNvSpPr txBox="1">
            <a:spLocks noGrp="1"/>
          </p:cNvSpPr>
          <p:nvPr>
            <p:ph type="body" idx="1"/>
          </p:nvPr>
        </p:nvSpPr>
        <p:spPr>
          <a:xfrm>
            <a:off x="311700" y="1231833"/>
            <a:ext cx="3999900" cy="4555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a:t>“Gym Sports” is a 30-year company owned by an investor with an objective of increasing the profitability of this asset, at a constant business perimeter. </a:t>
            </a:r>
            <a:endParaRPr/>
          </a:p>
          <a:p>
            <a:pPr marL="0" lvl="0" indent="0" algn="l" rtl="0">
              <a:spcBef>
                <a:spcPts val="1600"/>
              </a:spcBef>
              <a:spcAft>
                <a:spcPts val="0"/>
              </a:spcAft>
              <a:buNone/>
            </a:pPr>
            <a:r>
              <a:rPr lang="fr"/>
              <a:t>Its yearly revenue is 57 million €.</a:t>
            </a:r>
            <a:endParaRPr/>
          </a:p>
          <a:p>
            <a:pPr marL="0" lvl="0" indent="0" algn="l" rtl="0">
              <a:spcBef>
                <a:spcPts val="1600"/>
              </a:spcBef>
              <a:spcAft>
                <a:spcPts val="0"/>
              </a:spcAft>
              <a:buNone/>
            </a:pPr>
            <a:r>
              <a:rPr lang="fr"/>
              <a:t>Sport Gym manages 123 fitness centers across the country. Each fitness center is a place where gym goers can exercise with machines, group activities and other equipment.</a:t>
            </a:r>
            <a:endParaRPr/>
          </a:p>
          <a:p>
            <a:pPr marL="0" lvl="0" indent="0" algn="l" rtl="0">
              <a:spcBef>
                <a:spcPts val="1600"/>
              </a:spcBef>
              <a:spcAft>
                <a:spcPts val="0"/>
              </a:spcAft>
              <a:buNone/>
            </a:pPr>
            <a:r>
              <a:rPr lang="fr"/>
              <a:t>There are three types of customers: members with a year-long subscription (350€ / year), members on a monthly plan (41€ / month), and visitors for the day (15€ / day).</a:t>
            </a:r>
            <a:endParaRPr/>
          </a:p>
          <a:p>
            <a:pPr marL="0" lvl="0" indent="0" algn="l" rtl="0">
              <a:spcBef>
                <a:spcPts val="1600"/>
              </a:spcBef>
              <a:spcAft>
                <a:spcPts val="0"/>
              </a:spcAft>
              <a:buNone/>
            </a:pP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
        <p:nvSpPr>
          <p:cNvPr id="101" name="Google Shape;101;p25"/>
          <p:cNvSpPr txBox="1">
            <a:spLocks noGrp="1"/>
          </p:cNvSpPr>
          <p:nvPr>
            <p:ph type="body" idx="2"/>
          </p:nvPr>
        </p:nvSpPr>
        <p:spPr>
          <a:xfrm>
            <a:off x="4832400" y="1079425"/>
            <a:ext cx="3999900" cy="54414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a:t>Gym Sports’s revenues make it a sustainable business in the short to middle term, </a:t>
            </a:r>
            <a:r>
              <a:rPr lang="fr" b="1"/>
              <a:t>but several factors threaten its profitability:</a:t>
            </a:r>
            <a:r>
              <a:rPr lang="fr"/>
              <a:t> </a:t>
            </a:r>
            <a:endParaRPr/>
          </a:p>
          <a:p>
            <a:pPr marL="0" lvl="0" indent="0" algn="l" rtl="0">
              <a:spcBef>
                <a:spcPts val="1600"/>
              </a:spcBef>
              <a:spcAft>
                <a:spcPts val="0"/>
              </a:spcAft>
              <a:buClr>
                <a:schemeClr val="dk1"/>
              </a:buClr>
              <a:buSzPts val="1100"/>
              <a:buFont typeface="Arial"/>
              <a:buNone/>
            </a:pPr>
            <a:r>
              <a:rPr lang="fr"/>
              <a:t>- </a:t>
            </a:r>
            <a:r>
              <a:rPr lang="fr" b="1"/>
              <a:t>Low level of customer loyalty</a:t>
            </a:r>
            <a:r>
              <a:rPr lang="fr"/>
              <a:t>. Customers visit their Gym Sports club because it is close but they would easily switch to a fitness center with lower prices and a convenient location.</a:t>
            </a:r>
            <a:endParaRPr/>
          </a:p>
          <a:p>
            <a:pPr marL="0" lvl="0" indent="0" algn="l" rtl="0">
              <a:spcBef>
                <a:spcPts val="1600"/>
              </a:spcBef>
              <a:spcAft>
                <a:spcPts val="0"/>
              </a:spcAft>
              <a:buClr>
                <a:schemeClr val="dk1"/>
              </a:buClr>
              <a:buSzPts val="1100"/>
              <a:buFont typeface="Arial"/>
              <a:buNone/>
            </a:pPr>
            <a:r>
              <a:rPr lang="fr"/>
              <a:t> - </a:t>
            </a:r>
            <a:r>
              <a:rPr lang="fr" b="1"/>
              <a:t>Lack of brand attachment</a:t>
            </a:r>
            <a:r>
              <a:rPr lang="fr"/>
              <a:t>. Surveys show that customers and prospects do not perceive Gym Sports as a unique, specific brand. They tend to associate it with any other fitness club, including competitors with lower prices.</a:t>
            </a:r>
            <a:endParaRPr/>
          </a:p>
          <a:p>
            <a:pPr marL="0" lvl="0" indent="0" algn="l" rtl="0">
              <a:spcBef>
                <a:spcPts val="1600"/>
              </a:spcBef>
              <a:spcAft>
                <a:spcPts val="0"/>
              </a:spcAft>
              <a:buClr>
                <a:schemeClr val="dk1"/>
              </a:buClr>
              <a:buSzPts val="1100"/>
              <a:buFont typeface="Arial"/>
              <a:buNone/>
            </a:pPr>
            <a:r>
              <a:rPr lang="fr"/>
              <a:t> - </a:t>
            </a:r>
            <a:r>
              <a:rPr lang="fr" b="1"/>
              <a:t>Lack of scalability </a:t>
            </a:r>
            <a:r>
              <a:rPr lang="fr"/>
              <a:t>within each fitness center due to </a:t>
            </a:r>
            <a:br>
              <a:rPr lang="fr"/>
            </a:br>
            <a:r>
              <a:rPr lang="fr"/>
              <a:t>1) cost structure: personalized coaching by certified experts is limited by HR costs,</a:t>
            </a:r>
            <a:br>
              <a:rPr lang="fr"/>
            </a:br>
            <a:r>
              <a:rPr lang="fr"/>
              <a:t> 2) difficulty with capacity management: fitness machines and group activities are alternatively overcrowded or not used at all.</a:t>
            </a:r>
            <a:endParaRPr/>
          </a:p>
          <a:p>
            <a:pPr marL="0" lvl="0" indent="0" algn="l" rtl="0">
              <a:spcBef>
                <a:spcPts val="1600"/>
              </a:spcBef>
              <a:spcAft>
                <a:spcPts val="1600"/>
              </a:spcAft>
              <a:buNone/>
            </a:pPr>
            <a:r>
              <a:rPr lang="fr"/>
              <a:t> </a:t>
            </a:r>
            <a:endParaRPr/>
          </a:p>
        </p:txBody>
      </p:sp>
      <p:sp>
        <p:nvSpPr>
          <p:cNvPr id="102" name="Google Shape;102;p25"/>
          <p:cNvSpPr txBox="1"/>
          <p:nvPr/>
        </p:nvSpPr>
        <p:spPr>
          <a:xfrm>
            <a:off x="638350" y="6520700"/>
            <a:ext cx="8196300" cy="278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 sz="800" b="1"/>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4"/>
          <p:cNvSpPr/>
          <p:nvPr/>
        </p:nvSpPr>
        <p:spPr>
          <a:xfrm>
            <a:off x="505500" y="676275"/>
            <a:ext cx="8196300" cy="5764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505500" y="676275"/>
            <a:ext cx="8196300" cy="5764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txBox="1"/>
          <p:nvPr/>
        </p:nvSpPr>
        <p:spPr>
          <a:xfrm>
            <a:off x="438075" y="0"/>
            <a:ext cx="3886800" cy="5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600" b="1"/>
              <a:t>Canvas #09-1</a:t>
            </a:r>
            <a:endParaRPr sz="1600" b="1"/>
          </a:p>
          <a:p>
            <a:pPr marL="0" lvl="0" indent="0" algn="l" rtl="0">
              <a:spcBef>
                <a:spcPts val="0"/>
              </a:spcBef>
              <a:spcAft>
                <a:spcPts val="0"/>
              </a:spcAft>
              <a:buNone/>
            </a:pPr>
            <a:r>
              <a:rPr lang="fr" sz="1600" b="1"/>
              <a:t>Graphical synthesis</a:t>
            </a:r>
            <a:endParaRPr sz="1600" b="1"/>
          </a:p>
        </p:txBody>
      </p:sp>
      <p:cxnSp>
        <p:nvCxnSpPr>
          <p:cNvPr id="281" name="Google Shape;281;p34"/>
          <p:cNvCxnSpPr/>
          <p:nvPr/>
        </p:nvCxnSpPr>
        <p:spPr>
          <a:xfrm>
            <a:off x="4349575" y="1524000"/>
            <a:ext cx="0" cy="4164000"/>
          </a:xfrm>
          <a:prstGeom prst="straightConnector1">
            <a:avLst/>
          </a:prstGeom>
          <a:noFill/>
          <a:ln w="9525" cap="flat" cmpd="sng">
            <a:solidFill>
              <a:srgbClr val="000000"/>
            </a:solidFill>
            <a:prstDash val="solid"/>
            <a:round/>
            <a:headEnd type="none" w="med" len="med"/>
            <a:tailEnd type="none" w="med" len="med"/>
          </a:ln>
        </p:spPr>
      </p:cxnSp>
      <p:cxnSp>
        <p:nvCxnSpPr>
          <p:cNvPr id="282" name="Google Shape;282;p34"/>
          <p:cNvCxnSpPr/>
          <p:nvPr/>
        </p:nvCxnSpPr>
        <p:spPr>
          <a:xfrm rot="10800000" flipH="1">
            <a:off x="1828800" y="3513600"/>
            <a:ext cx="5325600" cy="36900"/>
          </a:xfrm>
          <a:prstGeom prst="straightConnector1">
            <a:avLst/>
          </a:prstGeom>
          <a:noFill/>
          <a:ln w="9525" cap="flat" cmpd="sng">
            <a:solidFill>
              <a:srgbClr val="000000"/>
            </a:solidFill>
            <a:prstDash val="solid"/>
            <a:round/>
            <a:headEnd type="none" w="med" len="med"/>
            <a:tailEnd type="none" w="med" len="med"/>
          </a:ln>
        </p:spPr>
      </p:cxnSp>
      <p:cxnSp>
        <p:nvCxnSpPr>
          <p:cNvPr id="283" name="Google Shape;283;p34"/>
          <p:cNvCxnSpPr/>
          <p:nvPr/>
        </p:nvCxnSpPr>
        <p:spPr>
          <a:xfrm>
            <a:off x="2199500" y="1622850"/>
            <a:ext cx="4497900" cy="4003500"/>
          </a:xfrm>
          <a:prstGeom prst="straightConnector1">
            <a:avLst/>
          </a:prstGeom>
          <a:noFill/>
          <a:ln w="9525" cap="flat" cmpd="sng">
            <a:solidFill>
              <a:srgbClr val="000000"/>
            </a:solidFill>
            <a:prstDash val="solid"/>
            <a:round/>
            <a:headEnd type="none" w="med" len="med"/>
            <a:tailEnd type="none" w="med" len="med"/>
          </a:ln>
        </p:spPr>
      </p:cxnSp>
      <p:cxnSp>
        <p:nvCxnSpPr>
          <p:cNvPr id="284" name="Google Shape;284;p34"/>
          <p:cNvCxnSpPr/>
          <p:nvPr/>
        </p:nvCxnSpPr>
        <p:spPr>
          <a:xfrm flipH="1">
            <a:off x="1730050" y="1659925"/>
            <a:ext cx="5115600" cy="3818100"/>
          </a:xfrm>
          <a:prstGeom prst="straightConnector1">
            <a:avLst/>
          </a:prstGeom>
          <a:noFill/>
          <a:ln w="9525" cap="flat" cmpd="sng">
            <a:solidFill>
              <a:srgbClr val="000000"/>
            </a:solidFill>
            <a:prstDash val="solid"/>
            <a:round/>
            <a:headEnd type="none" w="med" len="med"/>
            <a:tailEnd type="none" w="med" len="med"/>
          </a:ln>
        </p:spPr>
      </p:cxnSp>
      <p:sp>
        <p:nvSpPr>
          <p:cNvPr id="285" name="Google Shape;285;p34"/>
          <p:cNvSpPr/>
          <p:nvPr/>
        </p:nvSpPr>
        <p:spPr>
          <a:xfrm>
            <a:off x="3830575" y="2969750"/>
            <a:ext cx="996300" cy="996300"/>
          </a:xfrm>
          <a:prstGeom prst="ellipse">
            <a:avLst/>
          </a:prstGeom>
          <a:noFill/>
          <a:ln w="28575" cap="flat" cmpd="sng">
            <a:solidFill>
              <a:srgbClr val="000000"/>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txBox="1"/>
          <p:nvPr/>
        </p:nvSpPr>
        <p:spPr>
          <a:xfrm>
            <a:off x="3309000" y="741400"/>
            <a:ext cx="2244000" cy="83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000" i="1"/>
              <a:t>contributes to</a:t>
            </a:r>
            <a:endParaRPr sz="1000" i="1"/>
          </a:p>
          <a:p>
            <a:pPr marL="0" lvl="0" indent="0" algn="l" rtl="0">
              <a:spcBef>
                <a:spcPts val="0"/>
              </a:spcBef>
              <a:spcAft>
                <a:spcPts val="0"/>
              </a:spcAft>
              <a:buNone/>
            </a:pPr>
            <a:r>
              <a:rPr lang="fr"/>
              <a:t>Strategic Objective 2:</a:t>
            </a:r>
            <a:endParaRPr/>
          </a:p>
          <a:p>
            <a:pPr marL="0" lvl="0" indent="0" algn="l" rtl="0">
              <a:spcBef>
                <a:spcPts val="0"/>
              </a:spcBef>
              <a:spcAft>
                <a:spcPts val="0"/>
              </a:spcAft>
              <a:buNone/>
            </a:pPr>
            <a:endParaRPr sz="800"/>
          </a:p>
          <a:p>
            <a:pPr marL="0" lvl="0" indent="0" algn="ctr" rtl="0">
              <a:spcBef>
                <a:spcPts val="0"/>
              </a:spcBef>
              <a:spcAft>
                <a:spcPts val="0"/>
              </a:spcAft>
              <a:buNone/>
            </a:pPr>
            <a:r>
              <a:rPr lang="fr" b="1" i="1">
                <a:solidFill>
                  <a:srgbClr val="3C78D8"/>
                </a:solidFill>
                <a:latin typeface="Caveat"/>
                <a:ea typeface="Caveat"/>
                <a:cs typeface="Caveat"/>
                <a:sym typeface="Caveat"/>
              </a:rPr>
              <a:t>Cost control</a:t>
            </a:r>
            <a:endParaRPr/>
          </a:p>
          <a:p>
            <a:pPr marL="0" lvl="0" indent="0" algn="ctr" rtl="0">
              <a:spcBef>
                <a:spcPts val="0"/>
              </a:spcBef>
              <a:spcAft>
                <a:spcPts val="0"/>
              </a:spcAft>
              <a:buNone/>
            </a:pPr>
            <a:endParaRPr/>
          </a:p>
        </p:txBody>
      </p:sp>
      <p:sp>
        <p:nvSpPr>
          <p:cNvPr id="287" name="Google Shape;287;p34"/>
          <p:cNvSpPr/>
          <p:nvPr/>
        </p:nvSpPr>
        <p:spPr>
          <a:xfrm>
            <a:off x="3331300" y="2511362"/>
            <a:ext cx="1913100" cy="1913100"/>
          </a:xfrm>
          <a:prstGeom prst="ellipse">
            <a:avLst/>
          </a:prstGeom>
          <a:noFill/>
          <a:ln w="28575" cap="flat" cmpd="sng">
            <a:solidFill>
              <a:srgbClr val="000000"/>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870500" y="2094345"/>
            <a:ext cx="2834700" cy="2747100"/>
          </a:xfrm>
          <a:prstGeom prst="ellipse">
            <a:avLst/>
          </a:prstGeom>
          <a:noFill/>
          <a:ln w="28575" cap="flat" cmpd="sng">
            <a:solidFill>
              <a:srgbClr val="000000"/>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450650" y="1687401"/>
            <a:ext cx="3674400" cy="3561000"/>
          </a:xfrm>
          <a:prstGeom prst="ellipse">
            <a:avLst/>
          </a:prstGeom>
          <a:noFill/>
          <a:ln w="28575" cap="flat" cmpd="sng">
            <a:solidFill>
              <a:srgbClr val="000000"/>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4"/>
          <p:cNvSpPr txBox="1"/>
          <p:nvPr/>
        </p:nvSpPr>
        <p:spPr>
          <a:xfrm>
            <a:off x="6996400" y="3261500"/>
            <a:ext cx="1557000" cy="41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a:t>ROI</a:t>
            </a:r>
            <a:endParaRPr/>
          </a:p>
        </p:txBody>
      </p:sp>
      <p:sp>
        <p:nvSpPr>
          <p:cNvPr id="291" name="Google Shape;291;p34"/>
          <p:cNvSpPr txBox="1"/>
          <p:nvPr/>
        </p:nvSpPr>
        <p:spPr>
          <a:xfrm>
            <a:off x="6382675" y="5553350"/>
            <a:ext cx="1557000" cy="41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a:t>Differentiating</a:t>
            </a:r>
            <a:endParaRPr/>
          </a:p>
        </p:txBody>
      </p:sp>
      <p:sp>
        <p:nvSpPr>
          <p:cNvPr id="292" name="Google Shape;292;p34"/>
          <p:cNvSpPr txBox="1"/>
          <p:nvPr/>
        </p:nvSpPr>
        <p:spPr>
          <a:xfrm>
            <a:off x="3558775" y="5772850"/>
            <a:ext cx="1557000" cy="41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a:t>Organisation readiness</a:t>
            </a:r>
            <a:endParaRPr/>
          </a:p>
        </p:txBody>
      </p:sp>
      <p:sp>
        <p:nvSpPr>
          <p:cNvPr id="293" name="Google Shape;293;p34"/>
          <p:cNvSpPr txBox="1"/>
          <p:nvPr/>
        </p:nvSpPr>
        <p:spPr>
          <a:xfrm>
            <a:off x="734875" y="5478025"/>
            <a:ext cx="15570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a:t>Time to market</a:t>
            </a:r>
            <a:endParaRPr/>
          </a:p>
        </p:txBody>
      </p:sp>
      <p:sp>
        <p:nvSpPr>
          <p:cNvPr id="294" name="Google Shape;294;p34"/>
          <p:cNvSpPr txBox="1"/>
          <p:nvPr/>
        </p:nvSpPr>
        <p:spPr>
          <a:xfrm>
            <a:off x="513925" y="2987500"/>
            <a:ext cx="15570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a:t>Network effects / learning effects</a:t>
            </a:r>
            <a:endParaRPr/>
          </a:p>
        </p:txBody>
      </p:sp>
      <p:sp>
        <p:nvSpPr>
          <p:cNvPr id="295" name="Google Shape;295;p34"/>
          <p:cNvSpPr txBox="1"/>
          <p:nvPr/>
        </p:nvSpPr>
        <p:spPr>
          <a:xfrm>
            <a:off x="6238000" y="741400"/>
            <a:ext cx="2244000" cy="75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000" i="1"/>
              <a:t>contributes to</a:t>
            </a:r>
            <a:endParaRPr/>
          </a:p>
          <a:p>
            <a:pPr marL="0" lvl="0" indent="0" algn="ctr" rtl="0">
              <a:spcBef>
                <a:spcPts val="0"/>
              </a:spcBef>
              <a:spcAft>
                <a:spcPts val="0"/>
              </a:spcAft>
              <a:buNone/>
            </a:pPr>
            <a:r>
              <a:rPr lang="fr"/>
              <a:t>Strategic Objective 3:</a:t>
            </a:r>
            <a:endParaRPr/>
          </a:p>
          <a:p>
            <a:pPr marL="0" lvl="0" indent="0" algn="ctr" rtl="0">
              <a:spcBef>
                <a:spcPts val="0"/>
              </a:spcBef>
              <a:spcAft>
                <a:spcPts val="0"/>
              </a:spcAft>
              <a:buNone/>
            </a:pPr>
            <a:endParaRPr sz="800"/>
          </a:p>
          <a:p>
            <a:pPr marL="0" lvl="0" indent="0" algn="ctr" rtl="0">
              <a:spcBef>
                <a:spcPts val="0"/>
              </a:spcBef>
              <a:spcAft>
                <a:spcPts val="0"/>
              </a:spcAft>
              <a:buNone/>
            </a:pPr>
            <a:r>
              <a:rPr lang="fr"/>
              <a:t>_</a:t>
            </a:r>
            <a:r>
              <a:rPr lang="fr" b="1" i="1">
                <a:solidFill>
                  <a:srgbClr val="3C78D8"/>
                </a:solidFill>
                <a:latin typeface="Caveat"/>
                <a:ea typeface="Caveat"/>
                <a:cs typeface="Caveat"/>
                <a:sym typeface="Caveat"/>
              </a:rPr>
              <a:t>target high spending customer segments</a:t>
            </a:r>
            <a:r>
              <a:rPr lang="fr"/>
              <a:t>__</a:t>
            </a:r>
            <a:endParaRPr/>
          </a:p>
          <a:p>
            <a:pPr marL="0" lvl="0" indent="0" algn="ctr" rtl="0">
              <a:spcBef>
                <a:spcPts val="0"/>
              </a:spcBef>
              <a:spcAft>
                <a:spcPts val="0"/>
              </a:spcAft>
              <a:buNone/>
            </a:pPr>
            <a:endParaRPr/>
          </a:p>
        </p:txBody>
      </p:sp>
      <p:sp>
        <p:nvSpPr>
          <p:cNvPr id="296" name="Google Shape;296;p34"/>
          <p:cNvSpPr txBox="1"/>
          <p:nvPr/>
        </p:nvSpPr>
        <p:spPr>
          <a:xfrm>
            <a:off x="3702175" y="3033850"/>
            <a:ext cx="323400" cy="32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000" b="1">
                <a:solidFill>
                  <a:srgbClr val="FF0000"/>
                </a:solidFill>
              </a:rPr>
              <a:t>1</a:t>
            </a:r>
            <a:endParaRPr sz="1000" b="1">
              <a:solidFill>
                <a:srgbClr val="FF0000"/>
              </a:solidFill>
            </a:endParaRPr>
          </a:p>
        </p:txBody>
      </p:sp>
      <p:sp>
        <p:nvSpPr>
          <p:cNvPr id="297" name="Google Shape;297;p34"/>
          <p:cNvSpPr txBox="1"/>
          <p:nvPr/>
        </p:nvSpPr>
        <p:spPr>
          <a:xfrm>
            <a:off x="3331300" y="2713750"/>
            <a:ext cx="323400" cy="32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fr" sz="1000" b="1">
                <a:solidFill>
                  <a:srgbClr val="FF0000"/>
                </a:solidFill>
              </a:rPr>
              <a:t>2</a:t>
            </a:r>
            <a:endParaRPr sz="1000"/>
          </a:p>
        </p:txBody>
      </p:sp>
      <p:sp>
        <p:nvSpPr>
          <p:cNvPr id="298" name="Google Shape;298;p34"/>
          <p:cNvSpPr txBox="1"/>
          <p:nvPr/>
        </p:nvSpPr>
        <p:spPr>
          <a:xfrm>
            <a:off x="2985600" y="2380900"/>
            <a:ext cx="323400" cy="366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fr" sz="1000" b="1">
                <a:solidFill>
                  <a:srgbClr val="FF0000"/>
                </a:solidFill>
              </a:rPr>
              <a:t>3</a:t>
            </a:r>
            <a:endParaRPr sz="1000" b="1">
              <a:solidFill>
                <a:srgbClr val="FF0000"/>
              </a:solidFill>
            </a:endParaRPr>
          </a:p>
        </p:txBody>
      </p:sp>
      <p:sp>
        <p:nvSpPr>
          <p:cNvPr id="299" name="Google Shape;299;p34"/>
          <p:cNvSpPr txBox="1"/>
          <p:nvPr/>
        </p:nvSpPr>
        <p:spPr>
          <a:xfrm>
            <a:off x="2580550" y="2116650"/>
            <a:ext cx="323400" cy="366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fr" sz="1000" b="1">
                <a:solidFill>
                  <a:srgbClr val="FF0000"/>
                </a:solidFill>
              </a:rPr>
              <a:t>4</a:t>
            </a:r>
            <a:endParaRPr sz="1000" b="1">
              <a:solidFill>
                <a:srgbClr val="FF0000"/>
              </a:solidFill>
            </a:endParaRPr>
          </a:p>
        </p:txBody>
      </p:sp>
      <p:sp>
        <p:nvSpPr>
          <p:cNvPr id="300" name="Google Shape;300;p34"/>
          <p:cNvSpPr/>
          <p:nvPr/>
        </p:nvSpPr>
        <p:spPr>
          <a:xfrm>
            <a:off x="6697400" y="3840475"/>
            <a:ext cx="1855980" cy="836352"/>
          </a:xfrm>
          <a:prstGeom prst="flowChartTerminator">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b="1" i="1">
                <a:solidFill>
                  <a:srgbClr val="049CCF"/>
                </a:solidFill>
              </a:rPr>
              <a:t>For each dimension, rate the strength of your project from 1 to 4</a:t>
            </a:r>
            <a:endParaRPr/>
          </a:p>
        </p:txBody>
      </p:sp>
      <p:sp>
        <p:nvSpPr>
          <p:cNvPr id="301" name="Google Shape;301;p34"/>
          <p:cNvSpPr txBox="1"/>
          <p:nvPr/>
        </p:nvSpPr>
        <p:spPr>
          <a:xfrm>
            <a:off x="638350" y="6520700"/>
            <a:ext cx="8196300" cy="278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 sz="800" b="1"/>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
        <p:nvSpPr>
          <p:cNvPr id="302" name="Google Shape;302;p34"/>
          <p:cNvSpPr/>
          <p:nvPr/>
        </p:nvSpPr>
        <p:spPr>
          <a:xfrm>
            <a:off x="4243800" y="2387850"/>
            <a:ext cx="278100" cy="278100"/>
          </a:xfrm>
          <a:prstGeom prst="ellipse">
            <a:avLst/>
          </a:prstGeom>
          <a:solidFill>
            <a:srgbClr val="FF0000"/>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2794300" y="2092800"/>
            <a:ext cx="278100" cy="278100"/>
          </a:xfrm>
          <a:prstGeom prst="ellipse">
            <a:avLst/>
          </a:prstGeom>
          <a:solidFill>
            <a:srgbClr val="FF0000"/>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5509150" y="4530475"/>
            <a:ext cx="278100" cy="278100"/>
          </a:xfrm>
          <a:prstGeom prst="ellipse">
            <a:avLst/>
          </a:prstGeom>
          <a:solidFill>
            <a:srgbClr val="FF0000"/>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4"/>
          <p:cNvSpPr/>
          <p:nvPr/>
        </p:nvSpPr>
        <p:spPr>
          <a:xfrm>
            <a:off x="5342900" y="2540250"/>
            <a:ext cx="278100" cy="278100"/>
          </a:xfrm>
          <a:prstGeom prst="ellipse">
            <a:avLst/>
          </a:prstGeom>
          <a:solidFill>
            <a:srgbClr val="FF0000"/>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4"/>
          <p:cNvSpPr/>
          <p:nvPr/>
        </p:nvSpPr>
        <p:spPr>
          <a:xfrm>
            <a:off x="5610138" y="3403900"/>
            <a:ext cx="278100" cy="278100"/>
          </a:xfrm>
          <a:prstGeom prst="ellipse">
            <a:avLst/>
          </a:prstGeom>
          <a:solidFill>
            <a:srgbClr val="FF0000"/>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4"/>
          <p:cNvSpPr/>
          <p:nvPr/>
        </p:nvSpPr>
        <p:spPr>
          <a:xfrm>
            <a:off x="4210525" y="4522625"/>
            <a:ext cx="278100" cy="278100"/>
          </a:xfrm>
          <a:prstGeom prst="ellipse">
            <a:avLst/>
          </a:prstGeom>
          <a:solidFill>
            <a:srgbClr val="FF0000"/>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a:off x="3385200" y="3999600"/>
            <a:ext cx="278100" cy="278100"/>
          </a:xfrm>
          <a:prstGeom prst="ellipse">
            <a:avLst/>
          </a:prstGeom>
          <a:solidFill>
            <a:srgbClr val="FF0000"/>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a:off x="2709400" y="3419500"/>
            <a:ext cx="278100" cy="278100"/>
          </a:xfrm>
          <a:prstGeom prst="ellipse">
            <a:avLst/>
          </a:prstGeom>
          <a:solidFill>
            <a:srgbClr val="FF0000"/>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a:off x="2861925" y="2225925"/>
            <a:ext cx="2872500" cy="2427350"/>
          </a:xfrm>
          <a:custGeom>
            <a:avLst/>
            <a:gdLst/>
            <a:ahLst/>
            <a:cxnLst/>
            <a:rect l="l" t="t" r="r" b="b"/>
            <a:pathLst>
              <a:path w="114900" h="97094" extrusionOk="0">
                <a:moveTo>
                  <a:pt x="60206" y="11024"/>
                </a:moveTo>
                <a:lnTo>
                  <a:pt x="106845" y="17384"/>
                </a:lnTo>
                <a:lnTo>
                  <a:pt x="114900" y="52999"/>
                </a:lnTo>
                <a:lnTo>
                  <a:pt x="111932" y="96670"/>
                </a:lnTo>
                <a:lnTo>
                  <a:pt x="60206" y="97094"/>
                </a:lnTo>
                <a:lnTo>
                  <a:pt x="27559" y="76318"/>
                </a:lnTo>
                <a:lnTo>
                  <a:pt x="0" y="54271"/>
                </a:lnTo>
                <a:lnTo>
                  <a:pt x="3816" y="0"/>
                </a:lnTo>
                <a:close/>
              </a:path>
            </a:pathLst>
          </a:custGeom>
          <a:solidFill>
            <a:srgbClr val="FF0000">
              <a:alpha val="25709"/>
            </a:srgbClr>
          </a:solidFill>
          <a:ln w="9525" cap="flat" cmpd="sng">
            <a:solidFill>
              <a:srgbClr val="595959"/>
            </a:solidFill>
            <a:prstDash val="solid"/>
            <a:round/>
            <a:headEnd type="none" w="med" len="med"/>
            <a:tailEnd type="none" w="med" len="med"/>
          </a:ln>
        </p:spPr>
      </p:sp>
      <p:sp>
        <p:nvSpPr>
          <p:cNvPr id="311" name="Google Shape;311;p34"/>
          <p:cNvSpPr txBox="1"/>
          <p:nvPr/>
        </p:nvSpPr>
        <p:spPr>
          <a:xfrm>
            <a:off x="1186250" y="751700"/>
            <a:ext cx="1958400" cy="41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000" i="1"/>
              <a:t>contributes to</a:t>
            </a:r>
            <a:endParaRPr sz="1000" i="1"/>
          </a:p>
          <a:p>
            <a:pPr marL="0" lvl="0" indent="0" algn="l" rtl="0">
              <a:spcBef>
                <a:spcPts val="0"/>
              </a:spcBef>
              <a:spcAft>
                <a:spcPts val="0"/>
              </a:spcAft>
              <a:buNone/>
            </a:pPr>
            <a:r>
              <a:rPr lang="fr"/>
              <a:t>Strategic Objective 1:</a:t>
            </a:r>
            <a:endParaRPr/>
          </a:p>
          <a:p>
            <a:pPr marL="0" lvl="0" indent="0" algn="l" rtl="0">
              <a:spcBef>
                <a:spcPts val="0"/>
              </a:spcBef>
              <a:spcAft>
                <a:spcPts val="0"/>
              </a:spcAft>
              <a:buNone/>
            </a:pPr>
            <a:endParaRPr sz="800"/>
          </a:p>
          <a:p>
            <a:pPr marL="0" lvl="0" indent="0" algn="l" rtl="0">
              <a:spcBef>
                <a:spcPts val="0"/>
              </a:spcBef>
              <a:spcAft>
                <a:spcPts val="0"/>
              </a:spcAft>
              <a:buClr>
                <a:schemeClr val="dk1"/>
              </a:buClr>
              <a:buSzPts val="1100"/>
              <a:buFont typeface="Arial"/>
              <a:buNone/>
            </a:pPr>
            <a:r>
              <a:rPr lang="fr" b="1" i="1">
                <a:solidFill>
                  <a:srgbClr val="3C78D8"/>
                </a:solidFill>
                <a:latin typeface="Caveat"/>
                <a:ea typeface="Caveat"/>
                <a:cs typeface="Caveat"/>
                <a:sym typeface="Caveat"/>
              </a:rPr>
              <a:t>develop personalized services</a:t>
            </a:r>
            <a:endParaRPr>
              <a:solidFill>
                <a:schemeClr val="dk1"/>
              </a:solidFill>
            </a:endParaRPr>
          </a:p>
          <a:p>
            <a:pPr marL="0" lvl="0" indent="0" algn="l" rtl="0">
              <a:spcBef>
                <a:spcPts val="0"/>
              </a:spcBef>
              <a:spcAft>
                <a:spcPts val="0"/>
              </a:spcAft>
              <a:buNone/>
            </a:pPr>
            <a:endParaRPr/>
          </a:p>
        </p:txBody>
      </p:sp>
      <p:sp>
        <p:nvSpPr>
          <p:cNvPr id="312" name="Google Shape;312;p34"/>
          <p:cNvSpPr txBox="1"/>
          <p:nvPr/>
        </p:nvSpPr>
        <p:spPr>
          <a:xfrm>
            <a:off x="4300150" y="0"/>
            <a:ext cx="47817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100"/>
              <a:t>Designed by: </a:t>
            </a:r>
            <a:r>
              <a:rPr lang="fr" sz="1500" b="1" i="1">
                <a:solidFill>
                  <a:srgbClr val="3C78D8"/>
                </a:solidFill>
                <a:latin typeface="Caveat"/>
                <a:ea typeface="Caveat"/>
                <a:cs typeface="Caveat"/>
                <a:sym typeface="Caveat"/>
              </a:rPr>
              <a:t>Mark Spencer, VP Marketing Gym Sports</a:t>
            </a:r>
            <a:endParaRPr sz="1500" b="1" i="1">
              <a:solidFill>
                <a:srgbClr val="3C78D8"/>
              </a:solidFill>
              <a:latin typeface="Caveat"/>
              <a:ea typeface="Caveat"/>
              <a:cs typeface="Caveat"/>
              <a:sym typeface="Caveat"/>
            </a:endParaRPr>
          </a:p>
        </p:txBody>
      </p:sp>
      <p:sp>
        <p:nvSpPr>
          <p:cNvPr id="313" name="Google Shape;313;p34"/>
          <p:cNvSpPr txBox="1"/>
          <p:nvPr/>
        </p:nvSpPr>
        <p:spPr>
          <a:xfrm>
            <a:off x="4314425" y="263575"/>
            <a:ext cx="42390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100"/>
              <a:t>Date: 	   _____</a:t>
            </a:r>
            <a:r>
              <a:rPr lang="fr" sz="1500" b="1" i="1">
                <a:solidFill>
                  <a:srgbClr val="3C78D8"/>
                </a:solidFill>
                <a:latin typeface="Caveat"/>
                <a:ea typeface="Caveat"/>
                <a:cs typeface="Caveat"/>
                <a:sym typeface="Caveat"/>
              </a:rPr>
              <a:t>May 15</a:t>
            </a:r>
            <a:r>
              <a:rPr lang="fr" sz="1100"/>
              <a:t>_____</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5"/>
          <p:cNvSpPr txBox="1"/>
          <p:nvPr/>
        </p:nvSpPr>
        <p:spPr>
          <a:xfrm>
            <a:off x="482917" y="73607"/>
            <a:ext cx="4284900" cy="623700"/>
          </a:xfrm>
          <a:prstGeom prst="rect">
            <a:avLst/>
          </a:prstGeom>
          <a:noFill/>
          <a:ln>
            <a:noFill/>
          </a:ln>
        </p:spPr>
        <p:txBody>
          <a:bodyPr spcFirstLastPara="1" wrap="square" lIns="99550" tIns="99550" rIns="99550" bIns="99550" anchor="t" anchorCtr="0">
            <a:noAutofit/>
          </a:bodyPr>
          <a:lstStyle/>
          <a:p>
            <a:pPr marL="0" lvl="0" indent="0" algn="l" rtl="0">
              <a:spcBef>
                <a:spcPts val="0"/>
              </a:spcBef>
              <a:spcAft>
                <a:spcPts val="0"/>
              </a:spcAft>
              <a:buNone/>
            </a:pPr>
            <a:r>
              <a:rPr lang="fr" sz="1700" b="1"/>
              <a:t>Canvas #09-2</a:t>
            </a:r>
            <a:endParaRPr sz="1700" b="1"/>
          </a:p>
          <a:p>
            <a:pPr marL="0" lvl="0" indent="0" algn="l" rtl="0">
              <a:spcBef>
                <a:spcPts val="0"/>
              </a:spcBef>
              <a:spcAft>
                <a:spcPts val="0"/>
              </a:spcAft>
              <a:buNone/>
            </a:pPr>
            <a:r>
              <a:rPr lang="fr" sz="1700" b="1"/>
              <a:t>Graphical synthesis</a:t>
            </a:r>
            <a:endParaRPr sz="1700" b="1"/>
          </a:p>
        </p:txBody>
      </p:sp>
      <p:graphicFrame>
        <p:nvGraphicFramePr>
          <p:cNvPr id="319" name="Google Shape;319;p35"/>
          <p:cNvGraphicFramePr/>
          <p:nvPr/>
        </p:nvGraphicFramePr>
        <p:xfrm>
          <a:off x="173176" y="857513"/>
          <a:ext cx="3000000" cy="3000000"/>
        </p:xfrm>
        <a:graphic>
          <a:graphicData uri="http://schemas.openxmlformats.org/drawingml/2006/table">
            <a:tbl>
              <a:tblPr bandRow="1">
                <a:noFill/>
                <a:tableStyleId>{1A573150-99BC-481B-B96D-4014AD96063C}</a:tableStyleId>
              </a:tblPr>
              <a:tblGrid>
                <a:gridCol w="4202475"/>
                <a:gridCol w="4474100"/>
              </a:tblGrid>
              <a:tr h="255500">
                <a:tc gridSpan="2">
                  <a:txBody>
                    <a:bodyPr/>
                    <a:lstStyle/>
                    <a:p>
                      <a:pPr marL="0" lvl="0" indent="0" algn="ctr" rtl="0">
                        <a:spcBef>
                          <a:spcPts val="0"/>
                        </a:spcBef>
                        <a:spcAft>
                          <a:spcPts val="0"/>
                        </a:spcAft>
                        <a:buNone/>
                      </a:pPr>
                      <a:r>
                        <a:rPr lang="fr" sz="1700" b="1">
                          <a:solidFill>
                            <a:srgbClr val="049CCF"/>
                          </a:solidFill>
                          <a:latin typeface="Century Gothic"/>
                          <a:ea typeface="Century Gothic"/>
                          <a:cs typeface="Century Gothic"/>
                          <a:sym typeface="Century Gothic"/>
                        </a:rPr>
                        <a:t>Synthesis</a:t>
                      </a:r>
                      <a:endParaRPr sz="1500" b="1">
                        <a:solidFill>
                          <a:srgbClr val="049CCF"/>
                        </a:solidFill>
                        <a:latin typeface="Century Gothic"/>
                        <a:ea typeface="Century Gothic"/>
                        <a:cs typeface="Century Gothic"/>
                        <a:sym typeface="Century Gothic"/>
                      </a:endParaRPr>
                    </a:p>
                  </a:txBody>
                  <a:tcPr marL="91450" marR="91450" marT="0" marB="0"/>
                </a:tc>
                <a:tc hMerge="1">
                  <a:txBody>
                    <a:bodyPr/>
                    <a:lstStyle/>
                    <a:p>
                      <a:endParaRPr lang="fr-FR"/>
                    </a:p>
                  </a:txBody>
                  <a:tcPr/>
                </a:tc>
              </a:tr>
              <a:tr h="179800">
                <a:tc>
                  <a:txBody>
                    <a:bodyPr/>
                    <a:lstStyle/>
                    <a:p>
                      <a:pPr marL="0" lvl="0" indent="0" algn="l" rtl="0">
                        <a:spcBef>
                          <a:spcPts val="0"/>
                        </a:spcBef>
                        <a:spcAft>
                          <a:spcPts val="0"/>
                        </a:spcAft>
                        <a:buNone/>
                      </a:pPr>
                      <a:r>
                        <a:rPr lang="fr" sz="1200">
                          <a:solidFill>
                            <a:srgbClr val="FFFFFF"/>
                          </a:solidFill>
                          <a:latin typeface="Century Gothic"/>
                          <a:ea typeface="Century Gothic"/>
                          <a:cs typeface="Century Gothic"/>
                          <a:sym typeface="Century Gothic"/>
                        </a:rPr>
                        <a:t>Name of the organization</a:t>
                      </a:r>
                      <a:endParaRPr sz="1200">
                        <a:solidFill>
                          <a:srgbClr val="FFFFFF"/>
                        </a:solidFill>
                        <a:latin typeface="Century Gothic"/>
                        <a:ea typeface="Century Gothic"/>
                        <a:cs typeface="Century Gothic"/>
                        <a:sym typeface="Century Gothic"/>
                      </a:endParaRPr>
                    </a:p>
                  </a:txBody>
                  <a:tcPr marL="91450" marR="91450" marT="0" marB="0">
                    <a:solidFill>
                      <a:srgbClr val="000000"/>
                    </a:solidFill>
                  </a:tcPr>
                </a:tc>
                <a:tc>
                  <a:txBody>
                    <a:bodyPr/>
                    <a:lstStyle/>
                    <a:p>
                      <a:pPr marL="0" lvl="0" indent="0" algn="l" rtl="0">
                        <a:spcBef>
                          <a:spcPts val="0"/>
                        </a:spcBef>
                        <a:spcAft>
                          <a:spcPts val="0"/>
                        </a:spcAft>
                        <a:buNone/>
                      </a:pPr>
                      <a:r>
                        <a:rPr lang="fr" sz="1200">
                          <a:solidFill>
                            <a:srgbClr val="FFFFFF"/>
                          </a:solidFill>
                          <a:latin typeface="Century Gothic"/>
                          <a:ea typeface="Century Gothic"/>
                          <a:cs typeface="Century Gothic"/>
                          <a:sym typeface="Century Gothic"/>
                        </a:rPr>
                        <a:t>Name of the idea</a:t>
                      </a:r>
                      <a:endParaRPr sz="1200">
                        <a:solidFill>
                          <a:srgbClr val="FFFFFF"/>
                        </a:solidFill>
                        <a:latin typeface="Century Gothic"/>
                        <a:ea typeface="Century Gothic"/>
                        <a:cs typeface="Century Gothic"/>
                        <a:sym typeface="Century Gothic"/>
                      </a:endParaRPr>
                    </a:p>
                  </a:txBody>
                  <a:tcPr marL="91450" marR="91450" marT="0" marB="0">
                    <a:solidFill>
                      <a:srgbClr val="000000"/>
                    </a:solidFill>
                  </a:tcPr>
                </a:tc>
              </a:tr>
              <a:tr h="274425">
                <a:tc>
                  <a:txBody>
                    <a:bodyPr/>
                    <a:lstStyle/>
                    <a:p>
                      <a:pPr marL="0" lvl="0" indent="0" algn="l" rtl="0">
                        <a:spcBef>
                          <a:spcPts val="0"/>
                        </a:spcBef>
                        <a:spcAft>
                          <a:spcPts val="0"/>
                        </a:spcAft>
                        <a:buClr>
                          <a:schemeClr val="dk1"/>
                        </a:buClr>
                        <a:buSzPts val="1100"/>
                        <a:buFont typeface="Arial"/>
                        <a:buNone/>
                      </a:pPr>
                      <a:r>
                        <a:rPr lang="fr" sz="1800" b="1" i="1">
                          <a:solidFill>
                            <a:srgbClr val="3C78D8"/>
                          </a:solidFill>
                          <a:latin typeface="Caveat"/>
                          <a:ea typeface="Caveat"/>
                          <a:cs typeface="Caveat"/>
                          <a:sym typeface="Caveat"/>
                        </a:rPr>
                        <a:t>Gym Sports</a:t>
                      </a:r>
                      <a:endParaRPr sz="1200">
                        <a:solidFill>
                          <a:srgbClr val="FFFFFF"/>
                        </a:solidFill>
                        <a:latin typeface="Century Gothic"/>
                        <a:ea typeface="Century Gothic"/>
                        <a:cs typeface="Century Gothic"/>
                        <a:sym typeface="Century Gothic"/>
                      </a:endParaRPr>
                    </a:p>
                  </a:txBody>
                  <a:tcPr marL="91450" marR="91450" marT="0" marB="0">
                    <a:solidFill>
                      <a:srgbClr val="FFFFFF"/>
                    </a:solidFill>
                  </a:tcPr>
                </a:tc>
                <a:tc>
                  <a:txBody>
                    <a:bodyPr/>
                    <a:lstStyle/>
                    <a:p>
                      <a:pPr marL="0" lvl="0" indent="0" algn="l" rtl="0">
                        <a:spcBef>
                          <a:spcPts val="0"/>
                        </a:spcBef>
                        <a:spcAft>
                          <a:spcPts val="0"/>
                        </a:spcAft>
                        <a:buNone/>
                      </a:pPr>
                      <a:r>
                        <a:rPr lang="fr" sz="1800" b="1" i="1">
                          <a:solidFill>
                            <a:srgbClr val="3C78D8"/>
                          </a:solidFill>
                          <a:latin typeface="Caveat"/>
                          <a:ea typeface="Caveat"/>
                          <a:cs typeface="Caveat"/>
                          <a:sym typeface="Caveat"/>
                        </a:rPr>
                        <a:t>Augmented Coaching Plan</a:t>
                      </a:r>
                      <a:endParaRPr sz="1200">
                        <a:latin typeface="Calibri"/>
                        <a:ea typeface="Calibri"/>
                        <a:cs typeface="Calibri"/>
                        <a:sym typeface="Calibri"/>
                      </a:endParaRPr>
                    </a:p>
                  </a:txBody>
                  <a:tcPr marL="91450" marR="91450" marT="0" marB="0">
                    <a:solidFill>
                      <a:srgbClr val="FFFFFF"/>
                    </a:solidFill>
                  </a:tcPr>
                </a:tc>
              </a:tr>
              <a:tr h="179800">
                <a:tc gridSpan="2">
                  <a:txBody>
                    <a:bodyPr/>
                    <a:lstStyle/>
                    <a:p>
                      <a:pPr marL="0" lvl="0" indent="0" algn="ctr" rtl="0">
                        <a:spcBef>
                          <a:spcPts val="0"/>
                        </a:spcBef>
                        <a:spcAft>
                          <a:spcPts val="0"/>
                        </a:spcAft>
                        <a:buNone/>
                      </a:pPr>
                      <a:r>
                        <a:rPr lang="fr" sz="1200">
                          <a:solidFill>
                            <a:srgbClr val="FFFFFF"/>
                          </a:solidFill>
                          <a:latin typeface="Century Gothic"/>
                          <a:ea typeface="Century Gothic"/>
                          <a:cs typeface="Century Gothic"/>
                          <a:sym typeface="Century Gothic"/>
                        </a:rPr>
                        <a:t>Target users and their needs / problems to solve</a:t>
                      </a:r>
                      <a:endParaRPr sz="1200">
                        <a:solidFill>
                          <a:srgbClr val="FFFFFF"/>
                        </a:solidFill>
                        <a:latin typeface="Century Gothic"/>
                        <a:ea typeface="Century Gothic"/>
                        <a:cs typeface="Century Gothic"/>
                        <a:sym typeface="Century Gothic"/>
                      </a:endParaRPr>
                    </a:p>
                  </a:txBody>
                  <a:tcPr marL="91450" marR="91450" marT="0" marB="0">
                    <a:solidFill>
                      <a:srgbClr val="000000"/>
                    </a:solidFill>
                  </a:tcPr>
                </a:tc>
                <a:tc hMerge="1">
                  <a:txBody>
                    <a:bodyPr/>
                    <a:lstStyle/>
                    <a:p>
                      <a:endParaRPr lang="fr-FR"/>
                    </a:p>
                  </a:txBody>
                  <a:tcPr/>
                </a:tc>
              </a:tr>
              <a:tr h="927350">
                <a:tc gridSpan="2">
                  <a:txBody>
                    <a:bodyPr/>
                    <a:lstStyle/>
                    <a:p>
                      <a:pPr marL="0" lvl="0" indent="0" algn="l" rtl="0">
                        <a:spcBef>
                          <a:spcPts val="0"/>
                        </a:spcBef>
                        <a:spcAft>
                          <a:spcPts val="0"/>
                        </a:spcAft>
                        <a:buNone/>
                      </a:pPr>
                      <a:endParaRPr sz="800">
                        <a:latin typeface="Calibri"/>
                        <a:ea typeface="Calibri"/>
                        <a:cs typeface="Calibri"/>
                        <a:sym typeface="Calibri"/>
                      </a:endParaRPr>
                    </a:p>
                    <a:p>
                      <a:pPr marL="0" lvl="0" indent="0" algn="l" rtl="0">
                        <a:spcBef>
                          <a:spcPts val="0"/>
                        </a:spcBef>
                        <a:spcAft>
                          <a:spcPts val="0"/>
                        </a:spcAft>
                        <a:buNone/>
                      </a:pPr>
                      <a:r>
                        <a:rPr lang="fr" b="1" i="1">
                          <a:solidFill>
                            <a:srgbClr val="3C78D8"/>
                          </a:solidFill>
                          <a:latin typeface="Caveat"/>
                          <a:ea typeface="Caveat"/>
                          <a:cs typeface="Caveat"/>
                          <a:sym typeface="Caveat"/>
                        </a:rPr>
                        <a:t>High spending Gym club members. They typically lack motivation to exercise in the long term,: because they don’t receive proper coaching according to their objectives, can’t measure their progress, and don’t receive feedback. They have strong expectations in terms of flexibility because they of their time constraints.</a:t>
                      </a:r>
                      <a:endParaRPr sz="800">
                        <a:latin typeface="Calibri"/>
                        <a:ea typeface="Calibri"/>
                        <a:cs typeface="Calibri"/>
                        <a:sym typeface="Calibri"/>
                      </a:endParaRPr>
                    </a:p>
                    <a:p>
                      <a:pPr marL="0" lvl="0" indent="0" algn="l" rtl="0">
                        <a:spcBef>
                          <a:spcPts val="0"/>
                        </a:spcBef>
                        <a:spcAft>
                          <a:spcPts val="0"/>
                        </a:spcAft>
                        <a:buNone/>
                      </a:pPr>
                      <a:endParaRPr sz="1200">
                        <a:latin typeface="Calibri"/>
                        <a:ea typeface="Calibri"/>
                        <a:cs typeface="Calibri"/>
                        <a:sym typeface="Calibri"/>
                      </a:endParaRPr>
                    </a:p>
                  </a:txBody>
                  <a:tcPr marL="91450" marR="91450" marT="0" marB="0">
                    <a:solidFill>
                      <a:srgbClr val="FFFFFF"/>
                    </a:solidFill>
                  </a:tcPr>
                </a:tc>
                <a:tc hMerge="1">
                  <a:txBody>
                    <a:bodyPr/>
                    <a:lstStyle/>
                    <a:p>
                      <a:endParaRPr lang="fr-FR"/>
                    </a:p>
                  </a:txBody>
                  <a:tcPr/>
                </a:tc>
              </a:tr>
              <a:tr h="179800">
                <a:tc gridSpan="2">
                  <a:txBody>
                    <a:bodyPr/>
                    <a:lstStyle/>
                    <a:p>
                      <a:pPr marL="0" lvl="0" indent="0" algn="ctr" rtl="0">
                        <a:spcBef>
                          <a:spcPts val="0"/>
                        </a:spcBef>
                        <a:spcAft>
                          <a:spcPts val="0"/>
                        </a:spcAft>
                        <a:buNone/>
                      </a:pPr>
                      <a:r>
                        <a:rPr lang="fr" sz="1200">
                          <a:solidFill>
                            <a:srgbClr val="FFFFFF"/>
                          </a:solidFill>
                          <a:latin typeface="Century Gothic"/>
                          <a:ea typeface="Century Gothic"/>
                          <a:cs typeface="Century Gothic"/>
                          <a:sym typeface="Century Gothic"/>
                        </a:rPr>
                        <a:t>Description of the idea</a:t>
                      </a:r>
                      <a:endParaRPr sz="1200">
                        <a:solidFill>
                          <a:srgbClr val="FFFFFF"/>
                        </a:solidFill>
                        <a:latin typeface="Century Gothic"/>
                        <a:ea typeface="Century Gothic"/>
                        <a:cs typeface="Century Gothic"/>
                        <a:sym typeface="Century Gothic"/>
                      </a:endParaRPr>
                    </a:p>
                  </a:txBody>
                  <a:tcPr marL="91450" marR="91450" marT="0" marB="0">
                    <a:solidFill>
                      <a:srgbClr val="000000"/>
                    </a:solidFill>
                  </a:tcPr>
                </a:tc>
                <a:tc hMerge="1">
                  <a:txBody>
                    <a:bodyPr/>
                    <a:lstStyle/>
                    <a:p>
                      <a:endParaRPr lang="fr-FR"/>
                    </a:p>
                  </a:txBody>
                  <a:tcPr/>
                </a:tc>
              </a:tr>
              <a:tr h="719175">
                <a:tc gridSpan="2">
                  <a:txBody>
                    <a:bodyPr/>
                    <a:lstStyle/>
                    <a:p>
                      <a:pPr marL="0" lvl="0" indent="0" algn="l" rtl="0">
                        <a:spcBef>
                          <a:spcPts val="0"/>
                        </a:spcBef>
                        <a:spcAft>
                          <a:spcPts val="0"/>
                        </a:spcAft>
                        <a:buNone/>
                      </a:pPr>
                      <a:r>
                        <a:rPr lang="fr" sz="1200" b="1" i="1">
                          <a:solidFill>
                            <a:srgbClr val="3C78D8"/>
                          </a:solidFill>
                          <a:latin typeface="Caveat"/>
                          <a:ea typeface="Caveat"/>
                          <a:cs typeface="Caveat"/>
                          <a:sym typeface="Caveat"/>
                        </a:rPr>
                        <a:t>Personalized  coaching plan consisting of :</a:t>
                      </a:r>
                      <a:endParaRPr sz="1200" b="1" i="1">
                        <a:solidFill>
                          <a:srgbClr val="3C78D8"/>
                        </a:solidFill>
                        <a:latin typeface="Caveat"/>
                        <a:ea typeface="Caveat"/>
                        <a:cs typeface="Caveat"/>
                        <a:sym typeface="Caveat"/>
                      </a:endParaRPr>
                    </a:p>
                    <a:p>
                      <a:pPr marL="0" lvl="0" indent="0" algn="l" rtl="0">
                        <a:spcBef>
                          <a:spcPts val="0"/>
                        </a:spcBef>
                        <a:spcAft>
                          <a:spcPts val="0"/>
                        </a:spcAft>
                        <a:buClr>
                          <a:schemeClr val="dk1"/>
                        </a:buClr>
                        <a:buSzPts val="1100"/>
                        <a:buFont typeface="Arial"/>
                        <a:buNone/>
                      </a:pPr>
                      <a:r>
                        <a:rPr lang="fr" sz="1200" b="1" i="1">
                          <a:solidFill>
                            <a:srgbClr val="3C78D8"/>
                          </a:solidFill>
                          <a:latin typeface="Caveat"/>
                          <a:ea typeface="Caveat"/>
                          <a:cs typeface="Caveat"/>
                          <a:sym typeface="Caveat"/>
                        </a:rPr>
                        <a:t>- a mobile and Web app</a:t>
                      </a:r>
                      <a:endParaRPr sz="1200" b="1" i="1">
                        <a:solidFill>
                          <a:srgbClr val="3C78D8"/>
                        </a:solidFill>
                        <a:latin typeface="Caveat"/>
                        <a:ea typeface="Caveat"/>
                        <a:cs typeface="Caveat"/>
                        <a:sym typeface="Caveat"/>
                      </a:endParaRPr>
                    </a:p>
                    <a:p>
                      <a:pPr marL="0" lvl="0" indent="0" algn="l" rtl="0">
                        <a:spcBef>
                          <a:spcPts val="0"/>
                        </a:spcBef>
                        <a:spcAft>
                          <a:spcPts val="0"/>
                        </a:spcAft>
                        <a:buClr>
                          <a:schemeClr val="dk1"/>
                        </a:buClr>
                        <a:buSzPts val="1100"/>
                        <a:buFont typeface="Arial"/>
                        <a:buNone/>
                      </a:pPr>
                      <a:r>
                        <a:rPr lang="fr" sz="1200" b="1" i="1">
                          <a:solidFill>
                            <a:srgbClr val="3C78D8"/>
                          </a:solidFill>
                          <a:latin typeface="Caveat"/>
                          <a:ea typeface="Caveat"/>
                          <a:cs typeface="Caveat"/>
                          <a:sym typeface="Caveat"/>
                        </a:rPr>
                        <a:t>- providing a personalized coaching plan mentoring the member during her use of the club’s services</a:t>
                      </a:r>
                      <a:endParaRPr sz="1200" b="1" i="1">
                        <a:solidFill>
                          <a:srgbClr val="3C78D8"/>
                        </a:solidFill>
                        <a:latin typeface="Caveat"/>
                        <a:ea typeface="Caveat"/>
                        <a:cs typeface="Caveat"/>
                        <a:sym typeface="Caveat"/>
                      </a:endParaRPr>
                    </a:p>
                    <a:p>
                      <a:pPr marL="0" lvl="0" indent="0" algn="l" rtl="0">
                        <a:spcBef>
                          <a:spcPts val="0"/>
                        </a:spcBef>
                        <a:spcAft>
                          <a:spcPts val="0"/>
                        </a:spcAft>
                        <a:buNone/>
                      </a:pPr>
                      <a:r>
                        <a:rPr lang="fr" sz="1200" b="1" i="1">
                          <a:solidFill>
                            <a:srgbClr val="3C78D8"/>
                          </a:solidFill>
                          <a:latin typeface="Caveat"/>
                          <a:ea typeface="Caveat"/>
                          <a:cs typeface="Caveat"/>
                          <a:sym typeface="Caveat"/>
                        </a:rPr>
                        <a:t>-  as well as tailored notifications, recommendations, and feedback thanks to IoT- and RFID- based measure of machine usage </a:t>
                      </a:r>
                      <a:endParaRPr sz="1200">
                        <a:latin typeface="Calibri"/>
                        <a:ea typeface="Calibri"/>
                        <a:cs typeface="Calibri"/>
                        <a:sym typeface="Calibri"/>
                      </a:endParaRPr>
                    </a:p>
                  </a:txBody>
                  <a:tcPr marL="91450" marR="91450" marT="0" marB="0">
                    <a:solidFill>
                      <a:srgbClr val="FFFFFF"/>
                    </a:solidFill>
                  </a:tcPr>
                </a:tc>
                <a:tc hMerge="1">
                  <a:txBody>
                    <a:bodyPr/>
                    <a:lstStyle/>
                    <a:p>
                      <a:endParaRPr lang="fr-FR"/>
                    </a:p>
                  </a:txBody>
                  <a:tcPr/>
                </a:tc>
              </a:tr>
              <a:tr h="179800">
                <a:tc gridSpan="2">
                  <a:txBody>
                    <a:bodyPr/>
                    <a:lstStyle/>
                    <a:p>
                      <a:pPr marL="0" lvl="0" indent="0" algn="ctr" rtl="0">
                        <a:spcBef>
                          <a:spcPts val="0"/>
                        </a:spcBef>
                        <a:spcAft>
                          <a:spcPts val="0"/>
                        </a:spcAft>
                        <a:buNone/>
                      </a:pPr>
                      <a:r>
                        <a:rPr lang="fr" sz="1200">
                          <a:solidFill>
                            <a:srgbClr val="FFFFFF"/>
                          </a:solidFill>
                          <a:latin typeface="Century Gothic"/>
                          <a:ea typeface="Century Gothic"/>
                          <a:cs typeface="Century Gothic"/>
                          <a:sym typeface="Century Gothic"/>
                        </a:rPr>
                        <a:t>How does it match the strategic priorities of the org</a:t>
                      </a:r>
                      <a:endParaRPr sz="1200">
                        <a:latin typeface="Calibri"/>
                        <a:ea typeface="Calibri"/>
                        <a:cs typeface="Calibri"/>
                        <a:sym typeface="Calibri"/>
                      </a:endParaRPr>
                    </a:p>
                  </a:txBody>
                  <a:tcPr marL="91450" marR="91450" marT="0" marB="0">
                    <a:solidFill>
                      <a:srgbClr val="000000"/>
                    </a:solidFill>
                  </a:tcPr>
                </a:tc>
                <a:tc hMerge="1">
                  <a:txBody>
                    <a:bodyPr/>
                    <a:lstStyle/>
                    <a:p>
                      <a:endParaRPr lang="fr-FR"/>
                    </a:p>
                  </a:txBody>
                  <a:tcPr/>
                </a:tc>
              </a:tr>
              <a:tr h="1078750">
                <a:tc gridSpan="2">
                  <a:txBody>
                    <a:bodyPr/>
                    <a:lstStyle/>
                    <a:p>
                      <a:pPr marL="0" lvl="0" indent="0" algn="l" rtl="0">
                        <a:spcBef>
                          <a:spcPts val="0"/>
                        </a:spcBef>
                        <a:spcAft>
                          <a:spcPts val="0"/>
                        </a:spcAft>
                        <a:buNone/>
                      </a:pPr>
                      <a:r>
                        <a:rPr lang="fr" sz="1200" b="1" i="1">
                          <a:solidFill>
                            <a:srgbClr val="3C78D8"/>
                          </a:solidFill>
                          <a:latin typeface="Caveat"/>
                          <a:ea typeface="Caveat"/>
                          <a:cs typeface="Caveat"/>
                          <a:sym typeface="Caveat"/>
                        </a:rPr>
                        <a:t>This new offer will allow Gym Sports to differentiate by offering personalized services to its customers.</a:t>
                      </a:r>
                      <a:endParaRPr sz="1200" b="1" i="1">
                        <a:solidFill>
                          <a:srgbClr val="3C78D8"/>
                        </a:solidFill>
                        <a:latin typeface="Caveat"/>
                        <a:ea typeface="Caveat"/>
                        <a:cs typeface="Caveat"/>
                        <a:sym typeface="Caveat"/>
                      </a:endParaRPr>
                    </a:p>
                    <a:p>
                      <a:pPr marL="0" lvl="0" indent="0" algn="l" rtl="0">
                        <a:spcBef>
                          <a:spcPts val="0"/>
                        </a:spcBef>
                        <a:spcAft>
                          <a:spcPts val="0"/>
                        </a:spcAft>
                        <a:buNone/>
                      </a:pPr>
                      <a:r>
                        <a:rPr lang="fr" sz="1200" b="1" i="1">
                          <a:solidFill>
                            <a:srgbClr val="3C78D8"/>
                          </a:solidFill>
                          <a:latin typeface="Caveat"/>
                          <a:ea typeface="Caveat"/>
                          <a:cs typeface="Caveat"/>
                          <a:sym typeface="Caveat"/>
                        </a:rPr>
                        <a:t>The ability of the underlying solution to optimize Gym Sports’ resources usage (machines, coaches, exercice rooms) ensures its scalability and cost control : the marginal cost of an additional customer is relatively low.</a:t>
                      </a:r>
                      <a:endParaRPr sz="1200" b="1" i="1">
                        <a:solidFill>
                          <a:srgbClr val="3C78D8"/>
                        </a:solidFill>
                        <a:latin typeface="Caveat"/>
                        <a:ea typeface="Caveat"/>
                        <a:cs typeface="Caveat"/>
                        <a:sym typeface="Caveat"/>
                      </a:endParaRPr>
                    </a:p>
                    <a:p>
                      <a:pPr marL="0" lvl="0" indent="0" algn="l" rtl="0">
                        <a:spcBef>
                          <a:spcPts val="0"/>
                        </a:spcBef>
                        <a:spcAft>
                          <a:spcPts val="0"/>
                        </a:spcAft>
                        <a:buNone/>
                      </a:pPr>
                      <a:r>
                        <a:rPr lang="fr" sz="1200" b="1" i="1">
                          <a:solidFill>
                            <a:srgbClr val="3C78D8"/>
                          </a:solidFill>
                          <a:latin typeface="Caveat"/>
                          <a:ea typeface="Caveat"/>
                          <a:cs typeface="Caveat"/>
                          <a:sym typeface="Caveat"/>
                        </a:rPr>
                        <a:t>Lastly, the differentiation through the use of digital technologies and service personalization allows Gym Sports to launch a Premium offer and to address  high return demand segments</a:t>
                      </a:r>
                      <a:endParaRPr sz="1200">
                        <a:solidFill>
                          <a:srgbClr val="FFFFFF"/>
                        </a:solidFill>
                        <a:latin typeface="Century Gothic"/>
                        <a:ea typeface="Century Gothic"/>
                        <a:cs typeface="Century Gothic"/>
                        <a:sym typeface="Century Gothic"/>
                      </a:endParaRPr>
                    </a:p>
                    <a:p>
                      <a:pPr marL="0" lvl="0" indent="0" algn="l" rtl="0">
                        <a:spcBef>
                          <a:spcPts val="0"/>
                        </a:spcBef>
                        <a:spcAft>
                          <a:spcPts val="0"/>
                        </a:spcAft>
                        <a:buNone/>
                      </a:pPr>
                      <a:r>
                        <a:rPr lang="fr" sz="1200">
                          <a:solidFill>
                            <a:srgbClr val="FFFFFF"/>
                          </a:solidFill>
                          <a:latin typeface="Century Gothic"/>
                          <a:ea typeface="Century Gothic"/>
                          <a:cs typeface="Century Gothic"/>
                          <a:sym typeface="Century Gothic"/>
                        </a:rPr>
                        <a:t>s</a:t>
                      </a:r>
                      <a:endParaRPr sz="1200">
                        <a:solidFill>
                          <a:srgbClr val="FFFFFF"/>
                        </a:solidFill>
                        <a:latin typeface="Century Gothic"/>
                        <a:ea typeface="Century Gothic"/>
                        <a:cs typeface="Century Gothic"/>
                        <a:sym typeface="Century Gothic"/>
                      </a:endParaRPr>
                    </a:p>
                  </a:txBody>
                  <a:tcPr marL="91450" marR="91450" marT="0" marB="0">
                    <a:solidFill>
                      <a:srgbClr val="FFFFFF"/>
                    </a:solidFill>
                  </a:tcPr>
                </a:tc>
                <a:tc hMerge="1">
                  <a:txBody>
                    <a:bodyPr/>
                    <a:lstStyle/>
                    <a:p>
                      <a:endParaRPr lang="fr-FR"/>
                    </a:p>
                  </a:txBody>
                  <a:tcPr/>
                </a:tc>
              </a:tr>
              <a:tr h="179800">
                <a:tc gridSpan="2">
                  <a:txBody>
                    <a:bodyPr/>
                    <a:lstStyle/>
                    <a:p>
                      <a:pPr marL="0" lvl="0" indent="0" algn="ctr" rtl="0">
                        <a:spcBef>
                          <a:spcPts val="0"/>
                        </a:spcBef>
                        <a:spcAft>
                          <a:spcPts val="0"/>
                        </a:spcAft>
                        <a:buNone/>
                      </a:pPr>
                      <a:r>
                        <a:rPr lang="fr" sz="1200">
                          <a:solidFill>
                            <a:srgbClr val="FFFFFF"/>
                          </a:solidFill>
                          <a:latin typeface="Century Gothic"/>
                          <a:ea typeface="Century Gothic"/>
                          <a:cs typeface="Century Gothic"/>
                          <a:sym typeface="Century Gothic"/>
                        </a:rPr>
                        <a:t>Datasets / data sources contributing to the idea</a:t>
                      </a:r>
                      <a:endParaRPr sz="1200">
                        <a:solidFill>
                          <a:srgbClr val="FFFFFF"/>
                        </a:solidFill>
                        <a:latin typeface="Century Gothic"/>
                        <a:ea typeface="Century Gothic"/>
                        <a:cs typeface="Century Gothic"/>
                        <a:sym typeface="Century Gothic"/>
                      </a:endParaRPr>
                    </a:p>
                  </a:txBody>
                  <a:tcPr marL="91450" marR="91450" marT="0" marB="0">
                    <a:solidFill>
                      <a:srgbClr val="000000"/>
                    </a:solidFill>
                  </a:tcPr>
                </a:tc>
                <a:tc hMerge="1">
                  <a:txBody>
                    <a:bodyPr/>
                    <a:lstStyle/>
                    <a:p>
                      <a:endParaRPr lang="fr-FR"/>
                    </a:p>
                  </a:txBody>
                  <a:tcPr/>
                </a:tc>
              </a:tr>
              <a:tr h="443325">
                <a:tc gridSpan="2">
                  <a:txBody>
                    <a:bodyPr/>
                    <a:lstStyle/>
                    <a:p>
                      <a:pPr marL="0" lvl="0" indent="0" algn="l" rtl="0">
                        <a:spcBef>
                          <a:spcPts val="0"/>
                        </a:spcBef>
                        <a:spcAft>
                          <a:spcPts val="0"/>
                        </a:spcAft>
                        <a:buNone/>
                      </a:pPr>
                      <a:r>
                        <a:rPr lang="fr" sz="1200" b="1" i="1">
                          <a:solidFill>
                            <a:srgbClr val="3C78D8"/>
                          </a:solidFill>
                          <a:latin typeface="Caveat"/>
                          <a:ea typeface="Caveat"/>
                          <a:cs typeface="Caveat"/>
                          <a:sym typeface="Caveat"/>
                        </a:rPr>
                        <a:t>Fitness machines, complete and frequent individual measurements via a body scan device, fitness data collected via Apple Health or Google Fit.</a:t>
                      </a:r>
                      <a:endParaRPr sz="1200">
                        <a:latin typeface="Calibri"/>
                        <a:ea typeface="Calibri"/>
                        <a:cs typeface="Calibri"/>
                        <a:sym typeface="Calibri"/>
                      </a:endParaRPr>
                    </a:p>
                  </a:txBody>
                  <a:tcPr marL="91450" marR="91450" marT="0" marB="0">
                    <a:solidFill>
                      <a:srgbClr val="FFFFFF"/>
                    </a:solidFill>
                  </a:tcPr>
                </a:tc>
                <a:tc hMerge="1">
                  <a:txBody>
                    <a:bodyPr/>
                    <a:lstStyle/>
                    <a:p>
                      <a:endParaRPr lang="fr-FR"/>
                    </a:p>
                  </a:txBody>
                  <a:tcPr/>
                </a:tc>
              </a:tr>
              <a:tr h="179800">
                <a:tc gridSpan="2">
                  <a:txBody>
                    <a:bodyPr/>
                    <a:lstStyle/>
                    <a:p>
                      <a:pPr marL="0" lvl="0" indent="0" algn="ctr" rtl="0">
                        <a:spcBef>
                          <a:spcPts val="0"/>
                        </a:spcBef>
                        <a:spcAft>
                          <a:spcPts val="0"/>
                        </a:spcAft>
                        <a:buNone/>
                      </a:pPr>
                      <a:r>
                        <a:rPr lang="fr" sz="1200">
                          <a:solidFill>
                            <a:srgbClr val="FFFFFF"/>
                          </a:solidFill>
                          <a:latin typeface="Century Gothic"/>
                          <a:ea typeface="Century Gothic"/>
                          <a:cs typeface="Century Gothic"/>
                          <a:sym typeface="Century Gothic"/>
                        </a:rPr>
                        <a:t>Expected benefits</a:t>
                      </a:r>
                      <a:endParaRPr sz="1200">
                        <a:solidFill>
                          <a:srgbClr val="FFFFFF"/>
                        </a:solidFill>
                        <a:latin typeface="Century Gothic"/>
                        <a:ea typeface="Century Gothic"/>
                        <a:cs typeface="Century Gothic"/>
                        <a:sym typeface="Century Gothic"/>
                      </a:endParaRPr>
                    </a:p>
                  </a:txBody>
                  <a:tcPr marL="91450" marR="91450" marT="0" marB="0">
                    <a:solidFill>
                      <a:srgbClr val="000000"/>
                    </a:solidFill>
                  </a:tcPr>
                </a:tc>
                <a:tc hMerge="1">
                  <a:txBody>
                    <a:bodyPr/>
                    <a:lstStyle/>
                    <a:p>
                      <a:endParaRPr lang="fr-FR"/>
                    </a:p>
                  </a:txBody>
                  <a:tcPr/>
                </a:tc>
              </a:tr>
              <a:tr h="780600">
                <a:tc gridSpan="2">
                  <a:txBody>
                    <a:bodyPr/>
                    <a:lstStyle/>
                    <a:p>
                      <a:pPr marL="457200" lvl="0" indent="-279400" algn="l" rtl="0">
                        <a:spcBef>
                          <a:spcPts val="0"/>
                        </a:spcBef>
                        <a:spcAft>
                          <a:spcPts val="0"/>
                        </a:spcAft>
                        <a:buClr>
                          <a:schemeClr val="dk1"/>
                        </a:buClr>
                        <a:buSzPts val="800"/>
                        <a:buFont typeface="Calibri"/>
                        <a:buChar char="-"/>
                      </a:pPr>
                      <a:r>
                        <a:rPr lang="fr" sz="1200" b="1" i="1">
                          <a:solidFill>
                            <a:srgbClr val="3C78D8"/>
                          </a:solidFill>
                          <a:latin typeface="Caveat"/>
                          <a:ea typeface="Caveat"/>
                          <a:cs typeface="Caveat"/>
                          <a:sym typeface="Caveat"/>
                        </a:rPr>
                        <a:t>A solution to demotivation thanks to performance monitoring and personalized recommendations</a:t>
                      </a:r>
                      <a:endParaRPr sz="1200" b="1" i="1">
                        <a:solidFill>
                          <a:srgbClr val="3C78D8"/>
                        </a:solidFill>
                        <a:latin typeface="Caveat"/>
                        <a:ea typeface="Caveat"/>
                        <a:cs typeface="Caveat"/>
                        <a:sym typeface="Caveat"/>
                      </a:endParaRPr>
                    </a:p>
                    <a:p>
                      <a:pPr marL="457200" lvl="0" indent="-279400" algn="l" rtl="0">
                        <a:spcBef>
                          <a:spcPts val="0"/>
                        </a:spcBef>
                        <a:spcAft>
                          <a:spcPts val="0"/>
                        </a:spcAft>
                        <a:buClr>
                          <a:schemeClr val="dk1"/>
                        </a:buClr>
                        <a:buSzPts val="800"/>
                        <a:buFont typeface="Calibri"/>
                        <a:buChar char="-"/>
                      </a:pPr>
                      <a:r>
                        <a:rPr lang="fr" sz="1200" b="1" i="1">
                          <a:solidFill>
                            <a:srgbClr val="3C78D8"/>
                          </a:solidFill>
                          <a:latin typeface="Caveat"/>
                          <a:ea typeface="Caveat"/>
                          <a:cs typeface="Caveat"/>
                          <a:sym typeface="Caveat"/>
                        </a:rPr>
                        <a:t>=&gt; Reduced  churn, increased attractivity </a:t>
                      </a:r>
                      <a:endParaRPr sz="1200" b="1" i="1">
                        <a:solidFill>
                          <a:srgbClr val="3C78D8"/>
                        </a:solidFill>
                        <a:latin typeface="Caveat"/>
                        <a:ea typeface="Caveat"/>
                        <a:cs typeface="Caveat"/>
                        <a:sym typeface="Caveat"/>
                      </a:endParaRPr>
                    </a:p>
                    <a:p>
                      <a:pPr marL="457200" lvl="0" indent="-304800" algn="l" rtl="0">
                        <a:spcBef>
                          <a:spcPts val="0"/>
                        </a:spcBef>
                        <a:spcAft>
                          <a:spcPts val="0"/>
                        </a:spcAft>
                        <a:buClr>
                          <a:srgbClr val="3C78D8"/>
                        </a:buClr>
                        <a:buSzPts val="1200"/>
                        <a:buFont typeface="Caveat"/>
                        <a:buChar char="-"/>
                      </a:pPr>
                      <a:r>
                        <a:rPr lang="fr" sz="1200" b="1" i="1">
                          <a:solidFill>
                            <a:srgbClr val="3C78D8"/>
                          </a:solidFill>
                          <a:latin typeface="Caveat"/>
                          <a:ea typeface="Caveat"/>
                          <a:cs typeface="Caveat"/>
                          <a:sym typeface="Caveat"/>
                        </a:rPr>
                        <a:t>This service is differentiating and creates value : it will be proposed as an additional subscription</a:t>
                      </a:r>
                      <a:endParaRPr sz="700">
                        <a:latin typeface="Calibri"/>
                        <a:ea typeface="Calibri"/>
                        <a:cs typeface="Calibri"/>
                        <a:sym typeface="Calibri"/>
                      </a:endParaRPr>
                    </a:p>
                  </a:txBody>
                  <a:tcPr marL="91450" marR="91450" marT="0" marB="0">
                    <a:solidFill>
                      <a:srgbClr val="FFFFFF"/>
                    </a:solidFill>
                  </a:tcPr>
                </a:tc>
                <a:tc hMerge="1">
                  <a:txBody>
                    <a:bodyPr/>
                    <a:lstStyle/>
                    <a:p>
                      <a:endParaRPr lang="fr-FR"/>
                    </a:p>
                  </a:txBody>
                  <a:tcPr/>
                </a:tc>
              </a:tr>
            </a:tbl>
          </a:graphicData>
        </a:graphic>
      </p:graphicFrame>
      <p:sp>
        <p:nvSpPr>
          <p:cNvPr id="320" name="Google Shape;320;p35"/>
          <p:cNvSpPr txBox="1"/>
          <p:nvPr/>
        </p:nvSpPr>
        <p:spPr>
          <a:xfrm>
            <a:off x="-15752" y="6491588"/>
            <a:ext cx="9163200" cy="352500"/>
          </a:xfrm>
          <a:prstGeom prst="rect">
            <a:avLst/>
          </a:prstGeom>
          <a:noFill/>
          <a:ln>
            <a:noFill/>
          </a:ln>
        </p:spPr>
        <p:txBody>
          <a:bodyPr spcFirstLastPara="1" wrap="square" lIns="99550" tIns="99550" rIns="99550" bIns="99550" anchor="ctr" anchorCtr="0">
            <a:noAutofit/>
          </a:bodyPr>
          <a:lstStyle/>
          <a:p>
            <a:pPr marL="0" lvl="0" indent="0" algn="l" rtl="0">
              <a:spcBef>
                <a:spcPts val="0"/>
              </a:spcBef>
              <a:spcAft>
                <a:spcPts val="0"/>
              </a:spcAft>
              <a:buNone/>
            </a:pPr>
            <a:r>
              <a:rPr lang="fr" sz="900" b="1"/>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900"/>
          </a:p>
        </p:txBody>
      </p:sp>
      <p:sp>
        <p:nvSpPr>
          <p:cNvPr id="321" name="Google Shape;321;p35"/>
          <p:cNvSpPr txBox="1"/>
          <p:nvPr/>
        </p:nvSpPr>
        <p:spPr>
          <a:xfrm>
            <a:off x="4300150" y="0"/>
            <a:ext cx="47817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100"/>
              <a:t>Designed by: </a:t>
            </a:r>
            <a:r>
              <a:rPr lang="fr" sz="1500" b="1" i="1">
                <a:solidFill>
                  <a:srgbClr val="3C78D8"/>
                </a:solidFill>
                <a:latin typeface="Caveat"/>
                <a:ea typeface="Caveat"/>
                <a:cs typeface="Caveat"/>
                <a:sym typeface="Caveat"/>
              </a:rPr>
              <a:t>Mark Spencer, VP Marketing Gym Sports</a:t>
            </a:r>
            <a:endParaRPr sz="1500" b="1" i="1">
              <a:solidFill>
                <a:srgbClr val="3C78D8"/>
              </a:solidFill>
              <a:latin typeface="Caveat"/>
              <a:ea typeface="Caveat"/>
              <a:cs typeface="Caveat"/>
              <a:sym typeface="Caveat"/>
            </a:endParaRPr>
          </a:p>
        </p:txBody>
      </p:sp>
      <p:sp>
        <p:nvSpPr>
          <p:cNvPr id="322" name="Google Shape;322;p35"/>
          <p:cNvSpPr txBox="1"/>
          <p:nvPr/>
        </p:nvSpPr>
        <p:spPr>
          <a:xfrm>
            <a:off x="4314425" y="263575"/>
            <a:ext cx="42390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100"/>
              <a:t>Date: 	   _____</a:t>
            </a:r>
            <a:r>
              <a:rPr lang="fr" sz="1500" b="1" i="1">
                <a:solidFill>
                  <a:srgbClr val="3C78D8"/>
                </a:solidFill>
                <a:latin typeface="Caveat"/>
                <a:ea typeface="Caveat"/>
                <a:cs typeface="Caveat"/>
                <a:sym typeface="Caveat"/>
              </a:rPr>
              <a:t>May 15</a:t>
            </a:r>
            <a:r>
              <a:rPr lang="fr" sz="1100"/>
              <a:t>_____</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p:nvPr/>
        </p:nvSpPr>
        <p:spPr>
          <a:xfrm>
            <a:off x="505500" y="676275"/>
            <a:ext cx="8196300" cy="5764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6"/>
          <p:cNvSpPr txBox="1"/>
          <p:nvPr/>
        </p:nvSpPr>
        <p:spPr>
          <a:xfrm>
            <a:off x="438075" y="62950"/>
            <a:ext cx="40632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600" b="1"/>
              <a:t>Canvas #1</a:t>
            </a:r>
            <a:br>
              <a:rPr lang="fr" sz="1600" b="1"/>
            </a:br>
            <a:r>
              <a:rPr lang="fr" sz="1600" b="1"/>
              <a:t>Strategic objectives of Gym Sports</a:t>
            </a:r>
            <a:endParaRPr sz="1600" b="1"/>
          </a:p>
        </p:txBody>
      </p:sp>
      <p:sp>
        <p:nvSpPr>
          <p:cNvPr id="109" name="Google Shape;109;p26"/>
          <p:cNvSpPr txBox="1"/>
          <p:nvPr/>
        </p:nvSpPr>
        <p:spPr>
          <a:xfrm>
            <a:off x="2430975" y="2167800"/>
            <a:ext cx="5300700" cy="299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26"/>
          <p:cNvSpPr/>
          <p:nvPr/>
        </p:nvSpPr>
        <p:spPr>
          <a:xfrm>
            <a:off x="981300" y="1030175"/>
            <a:ext cx="7572000" cy="2851500"/>
          </a:xfrm>
          <a:prstGeom prst="wedgeRoundRectCallout">
            <a:avLst>
              <a:gd name="adj1" fmla="val -37261"/>
              <a:gd name="adj2" fmla="val 61512"/>
              <a:gd name="adj3" fmla="val 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dirty="0"/>
              <a:t>“In 5 years time, </a:t>
            </a:r>
            <a:r>
              <a:rPr lang="fr" b="1" dirty="0"/>
              <a:t>we must be the leader of</a:t>
            </a:r>
            <a:r>
              <a:rPr lang="fr" dirty="0"/>
              <a:t> </a:t>
            </a:r>
            <a:r>
              <a:rPr lang="fr" sz="1800" b="1" i="1" dirty="0">
                <a:solidFill>
                  <a:srgbClr val="3C78D8"/>
                </a:solidFill>
                <a:latin typeface="Caveat"/>
                <a:ea typeface="Caveat"/>
                <a:cs typeface="Caveat"/>
                <a:sym typeface="Caveat"/>
              </a:rPr>
              <a:t>premium fitness centers in France</a:t>
            </a:r>
            <a:endParaRPr sz="1800" b="1" i="1" dirty="0">
              <a:solidFill>
                <a:srgbClr val="3C78D8"/>
              </a:solidFill>
              <a:latin typeface="Caveat"/>
              <a:ea typeface="Caveat"/>
              <a:cs typeface="Caveat"/>
              <a:sym typeface="Caveat"/>
            </a:endParaRPr>
          </a:p>
          <a:p>
            <a:pPr marL="0" lvl="0" indent="0" algn="l" rtl="0">
              <a:spcBef>
                <a:spcPts val="0"/>
              </a:spcBef>
              <a:spcAft>
                <a:spcPts val="0"/>
              </a:spcAft>
              <a:buNone/>
            </a:pPr>
            <a:endParaRPr dirty="0"/>
          </a:p>
          <a:p>
            <a:pPr marL="0" lvl="0" indent="0" algn="l" rtl="0">
              <a:spcBef>
                <a:spcPts val="0"/>
              </a:spcBef>
              <a:spcAft>
                <a:spcPts val="0"/>
              </a:spcAft>
              <a:buNone/>
            </a:pPr>
            <a:r>
              <a:rPr lang="fr" sz="1200" dirty="0"/>
              <a:t>“</a:t>
            </a:r>
            <a:r>
              <a:rPr lang="fr" sz="1200" b="1" dirty="0"/>
              <a:t>By providing</a:t>
            </a:r>
            <a:r>
              <a:rPr lang="fr" sz="1200" dirty="0"/>
              <a:t> ……</a:t>
            </a:r>
            <a:r>
              <a:rPr lang="fr" b="1" i="1" dirty="0">
                <a:solidFill>
                  <a:srgbClr val="3C78D8"/>
                </a:solidFill>
                <a:latin typeface="Caveat"/>
                <a:ea typeface="Caveat"/>
                <a:cs typeface="Caveat"/>
                <a:sym typeface="Caveat"/>
              </a:rPr>
              <a:t>personalized fitness services</a:t>
            </a:r>
            <a:r>
              <a:rPr lang="fr" dirty="0"/>
              <a:t>…</a:t>
            </a:r>
            <a:r>
              <a:rPr lang="fr" sz="1200" dirty="0"/>
              <a:t>…. </a:t>
            </a:r>
            <a:r>
              <a:rPr lang="fr" sz="1200" b="1" dirty="0"/>
              <a:t>to </a:t>
            </a:r>
            <a:r>
              <a:rPr lang="fr" sz="1200" b="1" i="1" dirty="0">
                <a:solidFill>
                  <a:srgbClr val="3C78D8"/>
                </a:solidFill>
                <a:latin typeface="Caveat"/>
                <a:ea typeface="Caveat"/>
                <a:cs typeface="Caveat"/>
                <a:sym typeface="Caveat"/>
              </a:rPr>
              <a:t>c</a:t>
            </a:r>
            <a:r>
              <a:rPr lang="fr" b="1" i="1" dirty="0">
                <a:solidFill>
                  <a:srgbClr val="3C78D8"/>
                </a:solidFill>
                <a:latin typeface="Caveat"/>
                <a:ea typeface="Caveat"/>
                <a:cs typeface="Caveat"/>
                <a:sym typeface="Caveat"/>
              </a:rPr>
              <a:t>lients seeking a qualitative, exclusive service.</a:t>
            </a:r>
            <a:endParaRPr b="1" i="1" dirty="0">
              <a:solidFill>
                <a:srgbClr val="3C78D8"/>
              </a:solidFill>
              <a:latin typeface="Caveat"/>
              <a:ea typeface="Caveat"/>
              <a:cs typeface="Caveat"/>
              <a:sym typeface="Caveat"/>
            </a:endParaRPr>
          </a:p>
          <a:p>
            <a:pPr marL="0" lvl="0" indent="0" algn="l" rtl="0">
              <a:spcBef>
                <a:spcPts val="0"/>
              </a:spcBef>
              <a:spcAft>
                <a:spcPts val="0"/>
              </a:spcAft>
              <a:buNone/>
            </a:pPr>
            <a:endParaRPr dirty="0"/>
          </a:p>
          <a:p>
            <a:pPr marL="0" lvl="0" indent="0" algn="l" rtl="0">
              <a:spcBef>
                <a:spcPts val="0"/>
              </a:spcBef>
              <a:spcAft>
                <a:spcPts val="0"/>
              </a:spcAft>
              <a:buNone/>
            </a:pPr>
            <a:r>
              <a:rPr lang="fr" dirty="0"/>
              <a:t>Which translates into these 3 strategic objectives:</a:t>
            </a:r>
            <a:endParaRPr dirty="0"/>
          </a:p>
          <a:p>
            <a:pPr marL="0" lvl="0" indent="0" algn="l" rtl="0">
              <a:spcBef>
                <a:spcPts val="0"/>
              </a:spcBef>
              <a:spcAft>
                <a:spcPts val="0"/>
              </a:spcAft>
              <a:buNone/>
            </a:pPr>
            <a:r>
              <a:rPr lang="fr" sz="1200" dirty="0"/>
              <a:t>#1 </a:t>
            </a:r>
            <a:r>
              <a:rPr lang="fr" b="1" i="1" dirty="0">
                <a:solidFill>
                  <a:srgbClr val="3C78D8"/>
                </a:solidFill>
                <a:latin typeface="Caveat"/>
                <a:ea typeface="Caveat"/>
                <a:cs typeface="Caveat"/>
                <a:sym typeface="Caveat"/>
              </a:rPr>
              <a:t>Transform our offer so that customers can get a truly personalized experience</a:t>
            </a:r>
            <a:endParaRPr dirty="0"/>
          </a:p>
          <a:p>
            <a:pPr marL="0" lvl="0" indent="0" algn="l" rtl="0">
              <a:spcBef>
                <a:spcPts val="0"/>
              </a:spcBef>
              <a:spcAft>
                <a:spcPts val="0"/>
              </a:spcAft>
              <a:buNone/>
            </a:pPr>
            <a:endParaRPr sz="1200" dirty="0"/>
          </a:p>
          <a:p>
            <a:pPr marL="0" lvl="0" indent="0" algn="l" rtl="0">
              <a:spcBef>
                <a:spcPts val="0"/>
              </a:spcBef>
              <a:spcAft>
                <a:spcPts val="0"/>
              </a:spcAft>
              <a:buNone/>
            </a:pPr>
            <a:r>
              <a:rPr lang="fr" sz="1200" dirty="0"/>
              <a:t>#2 </a:t>
            </a:r>
            <a:r>
              <a:rPr lang="fr" b="1" i="1" dirty="0">
                <a:solidFill>
                  <a:srgbClr val="3C78D8"/>
                </a:solidFill>
                <a:latin typeface="Caveat"/>
                <a:ea typeface="Caveat"/>
                <a:cs typeface="Caveat"/>
                <a:sym typeface="Caveat"/>
              </a:rPr>
              <a:t>Adapt our offer so that the premium experience can be achieved at a lower cost of delivery</a:t>
            </a:r>
            <a:endParaRPr b="1" i="1" dirty="0">
              <a:solidFill>
                <a:srgbClr val="3C78D8"/>
              </a:solidFill>
              <a:latin typeface="Caveat"/>
              <a:ea typeface="Caveat"/>
              <a:cs typeface="Caveat"/>
              <a:sym typeface="Caveat"/>
            </a:endParaRPr>
          </a:p>
          <a:p>
            <a:pPr marL="0" lvl="0" indent="0" algn="l" rtl="0">
              <a:spcBef>
                <a:spcPts val="0"/>
              </a:spcBef>
              <a:spcAft>
                <a:spcPts val="0"/>
              </a:spcAft>
              <a:buNone/>
            </a:pPr>
            <a:endParaRPr sz="1200" dirty="0"/>
          </a:p>
          <a:p>
            <a:pPr marL="0" lvl="0" indent="0" algn="l" rtl="0">
              <a:spcBef>
                <a:spcPts val="0"/>
              </a:spcBef>
              <a:spcAft>
                <a:spcPts val="0"/>
              </a:spcAft>
              <a:buNone/>
            </a:pPr>
            <a:r>
              <a:rPr lang="fr" sz="1200" dirty="0"/>
              <a:t>#3 </a:t>
            </a:r>
            <a:r>
              <a:rPr lang="fr" b="1" i="1" dirty="0">
                <a:solidFill>
                  <a:srgbClr val="3C78D8"/>
                </a:solidFill>
                <a:latin typeface="Caveat"/>
                <a:ea typeface="Caveat"/>
                <a:cs typeface="Caveat"/>
                <a:sym typeface="Caveat"/>
              </a:rPr>
              <a:t>Structure the offer to address small scale, high return demand segments</a:t>
            </a:r>
            <a:endParaRPr sz="1200" dirty="0"/>
          </a:p>
        </p:txBody>
      </p:sp>
      <p:pic>
        <p:nvPicPr>
          <p:cNvPr id="111" name="Google Shape;111;p26"/>
          <p:cNvPicPr preferRelativeResize="0"/>
          <p:nvPr/>
        </p:nvPicPr>
        <p:blipFill>
          <a:blip r:embed="rId3">
            <a:alphaModFix/>
          </a:blip>
          <a:stretch>
            <a:fillRect/>
          </a:stretch>
        </p:blipFill>
        <p:spPr>
          <a:xfrm>
            <a:off x="561650" y="3774675"/>
            <a:ext cx="1445949" cy="1445949"/>
          </a:xfrm>
          <a:prstGeom prst="rect">
            <a:avLst/>
          </a:prstGeom>
          <a:noFill/>
          <a:ln>
            <a:noFill/>
          </a:ln>
        </p:spPr>
      </p:pic>
      <p:sp>
        <p:nvSpPr>
          <p:cNvPr id="112" name="Google Shape;112;p26"/>
          <p:cNvSpPr/>
          <p:nvPr/>
        </p:nvSpPr>
        <p:spPr>
          <a:xfrm>
            <a:off x="2341750" y="4240575"/>
            <a:ext cx="6302400" cy="2120100"/>
          </a:xfrm>
          <a:prstGeom prst="wedgeRoundRectCallout">
            <a:avLst>
              <a:gd name="adj1" fmla="val -57788"/>
              <a:gd name="adj2" fmla="val -35450"/>
              <a:gd name="adj3" fmla="val 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dirty="0"/>
              <a:t>Or, in your own words: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fr" b="1" i="1" dirty="0">
                <a:solidFill>
                  <a:srgbClr val="3C78D8"/>
                </a:solidFill>
                <a:latin typeface="Caveat"/>
                <a:ea typeface="Caveat"/>
                <a:cs typeface="Caveat"/>
                <a:sym typeface="Caveat"/>
              </a:rPr>
              <a:t>Premium customers for fitness expect a personalized service. Fitness centers cater for this need by offering dedicated coaches which come at a high costs of delivery and low level of precision</a:t>
            </a:r>
            <a:r>
              <a:rPr lang="fr" b="1" i="1" dirty="0" smtClean="0">
                <a:solidFill>
                  <a:srgbClr val="3C78D8"/>
                </a:solidFill>
                <a:latin typeface="Caveat"/>
                <a:ea typeface="Caveat"/>
                <a:cs typeface="Caveat"/>
                <a:sym typeface="Caveat"/>
              </a:rPr>
              <a:t>.</a:t>
            </a:r>
          </a:p>
          <a:p>
            <a:pPr marL="0" lvl="0" indent="0" algn="l" rtl="0">
              <a:spcBef>
                <a:spcPts val="0"/>
              </a:spcBef>
              <a:spcAft>
                <a:spcPts val="0"/>
              </a:spcAft>
              <a:buNone/>
            </a:pPr>
            <a:endParaRPr b="1" i="1" dirty="0">
              <a:solidFill>
                <a:srgbClr val="3C78D8"/>
              </a:solidFill>
              <a:latin typeface="Caveat"/>
              <a:ea typeface="Caveat"/>
              <a:cs typeface="Caveat"/>
              <a:sym typeface="Caveat"/>
            </a:endParaRPr>
          </a:p>
          <a:p>
            <a:pPr marL="0" lvl="0" indent="0" algn="l" rtl="0">
              <a:spcBef>
                <a:spcPts val="0"/>
              </a:spcBef>
              <a:spcAft>
                <a:spcPts val="0"/>
              </a:spcAft>
              <a:buNone/>
            </a:pPr>
            <a:r>
              <a:rPr lang="fr" b="1" i="1" dirty="0">
                <a:solidFill>
                  <a:srgbClr val="3C78D8"/>
                </a:solidFill>
                <a:latin typeface="Caveat"/>
                <a:ea typeface="Caveat"/>
                <a:cs typeface="Caveat"/>
                <a:sym typeface="Caveat"/>
              </a:rPr>
              <a:t>Gym Sports can become the leader of premium fitness centers by developing an offer and a brand identity centered on truly personalized services, e</a:t>
            </a:r>
            <a:r>
              <a:rPr lang="fr" b="1" i="1" u="sng" dirty="0">
                <a:solidFill>
                  <a:srgbClr val="3C78D8"/>
                </a:solidFill>
                <a:latin typeface="Caveat"/>
                <a:ea typeface="Caveat"/>
                <a:cs typeface="Caveat"/>
                <a:sym typeface="Caveat"/>
              </a:rPr>
              <a:t>nabled by data tracking and analysis.</a:t>
            </a:r>
            <a:endParaRPr b="1" i="1" u="sng" dirty="0">
              <a:solidFill>
                <a:srgbClr val="3C78D8"/>
              </a:solidFill>
              <a:latin typeface="Caveat"/>
              <a:ea typeface="Caveat"/>
              <a:cs typeface="Caveat"/>
              <a:sym typeface="Caveat"/>
            </a:endParaRPr>
          </a:p>
        </p:txBody>
      </p:sp>
      <p:sp>
        <p:nvSpPr>
          <p:cNvPr id="113" name="Google Shape;113;p26"/>
          <p:cNvSpPr txBox="1"/>
          <p:nvPr/>
        </p:nvSpPr>
        <p:spPr>
          <a:xfrm>
            <a:off x="4147750" y="0"/>
            <a:ext cx="47817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000"/>
              <a:t>Designed by: </a:t>
            </a:r>
            <a:r>
              <a:rPr lang="fr" b="1" i="1">
                <a:solidFill>
                  <a:srgbClr val="3C78D8"/>
                </a:solidFill>
                <a:latin typeface="Caveat"/>
                <a:ea typeface="Caveat"/>
                <a:cs typeface="Caveat"/>
                <a:sym typeface="Caveat"/>
              </a:rPr>
              <a:t>Mark Spencer, VP Marketing Gym Sports</a:t>
            </a:r>
            <a:endParaRPr b="1" i="1">
              <a:solidFill>
                <a:srgbClr val="3C78D8"/>
              </a:solidFill>
              <a:latin typeface="Caveat"/>
              <a:ea typeface="Caveat"/>
              <a:cs typeface="Caveat"/>
              <a:sym typeface="Caveat"/>
            </a:endParaRPr>
          </a:p>
        </p:txBody>
      </p:sp>
      <p:sp>
        <p:nvSpPr>
          <p:cNvPr id="114" name="Google Shape;114;p26"/>
          <p:cNvSpPr txBox="1"/>
          <p:nvPr/>
        </p:nvSpPr>
        <p:spPr>
          <a:xfrm>
            <a:off x="4162025" y="263575"/>
            <a:ext cx="42390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000"/>
              <a:t>Date: 	   _____</a:t>
            </a:r>
            <a:r>
              <a:rPr lang="fr" b="1" i="1">
                <a:solidFill>
                  <a:srgbClr val="3C78D8"/>
                </a:solidFill>
                <a:latin typeface="Caveat"/>
                <a:ea typeface="Caveat"/>
                <a:cs typeface="Caveat"/>
                <a:sym typeface="Caveat"/>
              </a:rPr>
              <a:t>May 15</a:t>
            </a:r>
            <a:r>
              <a:rPr lang="fr" sz="1000"/>
              <a:t>_____</a:t>
            </a:r>
            <a:endParaRPr sz="1000"/>
          </a:p>
        </p:txBody>
      </p:sp>
      <p:cxnSp>
        <p:nvCxnSpPr>
          <p:cNvPr id="115" name="Google Shape;115;p26"/>
          <p:cNvCxnSpPr/>
          <p:nvPr/>
        </p:nvCxnSpPr>
        <p:spPr>
          <a:xfrm flipH="1">
            <a:off x="561650" y="6520688"/>
            <a:ext cx="5100" cy="278100"/>
          </a:xfrm>
          <a:prstGeom prst="straightConnector1">
            <a:avLst/>
          </a:prstGeom>
          <a:noFill/>
          <a:ln w="9525" cap="flat" cmpd="sng">
            <a:solidFill>
              <a:srgbClr val="000000"/>
            </a:solidFill>
            <a:prstDash val="solid"/>
            <a:round/>
            <a:headEnd type="none" w="med" len="med"/>
            <a:tailEnd type="none" w="med" len="med"/>
          </a:ln>
        </p:spPr>
      </p:cxnSp>
      <p:sp>
        <p:nvSpPr>
          <p:cNvPr id="116" name="Google Shape;116;p26"/>
          <p:cNvSpPr txBox="1"/>
          <p:nvPr/>
        </p:nvSpPr>
        <p:spPr>
          <a:xfrm>
            <a:off x="638350" y="6520700"/>
            <a:ext cx="8196300" cy="278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 sz="800" b="1"/>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7"/>
          <p:cNvSpPr txBox="1"/>
          <p:nvPr/>
        </p:nvSpPr>
        <p:spPr>
          <a:xfrm>
            <a:off x="514275" y="62950"/>
            <a:ext cx="42630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600" b="1"/>
              <a:t>Canvas #02</a:t>
            </a:r>
            <a:endParaRPr sz="1600" b="1"/>
          </a:p>
          <a:p>
            <a:pPr marL="0" lvl="0" indent="0" algn="l" rtl="0">
              <a:spcBef>
                <a:spcPts val="0"/>
              </a:spcBef>
              <a:spcAft>
                <a:spcPts val="0"/>
              </a:spcAft>
              <a:buNone/>
            </a:pPr>
            <a:r>
              <a:rPr lang="fr" sz="1600" b="1"/>
              <a:t>Identifying the target / 4D Methodology</a:t>
            </a:r>
            <a:endParaRPr sz="1600" b="1"/>
          </a:p>
        </p:txBody>
      </p:sp>
      <p:sp>
        <p:nvSpPr>
          <p:cNvPr id="122" name="Google Shape;122;p27"/>
          <p:cNvSpPr/>
          <p:nvPr/>
        </p:nvSpPr>
        <p:spPr>
          <a:xfrm>
            <a:off x="505500" y="818500"/>
            <a:ext cx="8196300" cy="56223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7"/>
          <p:cNvSpPr txBox="1"/>
          <p:nvPr/>
        </p:nvSpPr>
        <p:spPr>
          <a:xfrm>
            <a:off x="1207175" y="1607425"/>
            <a:ext cx="1971600" cy="46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t>Headquarters / Corporate / Support functions</a:t>
            </a:r>
            <a:endParaRPr sz="1200"/>
          </a:p>
        </p:txBody>
      </p:sp>
      <p:pic>
        <p:nvPicPr>
          <p:cNvPr id="124" name="Google Shape;124;p27" descr="office.png"/>
          <p:cNvPicPr preferRelativeResize="0"/>
          <p:nvPr/>
        </p:nvPicPr>
        <p:blipFill>
          <a:blip r:embed="rId3">
            <a:alphaModFix/>
          </a:blip>
          <a:stretch>
            <a:fillRect/>
          </a:stretch>
        </p:blipFill>
        <p:spPr>
          <a:xfrm>
            <a:off x="1787925" y="951853"/>
            <a:ext cx="533400" cy="533400"/>
          </a:xfrm>
          <a:prstGeom prst="rect">
            <a:avLst/>
          </a:prstGeom>
          <a:noFill/>
          <a:ln>
            <a:noFill/>
          </a:ln>
        </p:spPr>
      </p:pic>
      <p:pic>
        <p:nvPicPr>
          <p:cNvPr id="125" name="Google Shape;125;p27" descr="factory.png"/>
          <p:cNvPicPr preferRelativeResize="0"/>
          <p:nvPr/>
        </p:nvPicPr>
        <p:blipFill>
          <a:blip r:embed="rId4">
            <a:alphaModFix/>
          </a:blip>
          <a:stretch>
            <a:fillRect/>
          </a:stretch>
        </p:blipFill>
        <p:spPr>
          <a:xfrm>
            <a:off x="1701075" y="2288638"/>
            <a:ext cx="707100" cy="707100"/>
          </a:xfrm>
          <a:prstGeom prst="rect">
            <a:avLst/>
          </a:prstGeom>
          <a:noFill/>
          <a:ln>
            <a:noFill/>
          </a:ln>
        </p:spPr>
      </p:pic>
      <p:sp>
        <p:nvSpPr>
          <p:cNvPr id="126" name="Google Shape;126;p27"/>
          <p:cNvSpPr txBox="1"/>
          <p:nvPr/>
        </p:nvSpPr>
        <p:spPr>
          <a:xfrm>
            <a:off x="1068825" y="2969963"/>
            <a:ext cx="1971600" cy="46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t>Production</a:t>
            </a:r>
            <a:endParaRPr sz="1200"/>
          </a:p>
        </p:txBody>
      </p:sp>
      <p:pic>
        <p:nvPicPr>
          <p:cNvPr id="127" name="Google Shape;127;p27"/>
          <p:cNvPicPr preferRelativeResize="0"/>
          <p:nvPr/>
        </p:nvPicPr>
        <p:blipFill rotWithShape="1">
          <a:blip r:embed="rId5">
            <a:alphaModFix/>
          </a:blip>
          <a:srcRect b="-20496"/>
          <a:stretch/>
        </p:blipFill>
        <p:spPr>
          <a:xfrm>
            <a:off x="1787925" y="3593359"/>
            <a:ext cx="533400" cy="642766"/>
          </a:xfrm>
          <a:prstGeom prst="rect">
            <a:avLst/>
          </a:prstGeom>
          <a:noFill/>
          <a:ln>
            <a:noFill/>
          </a:ln>
        </p:spPr>
      </p:pic>
      <p:pic>
        <p:nvPicPr>
          <p:cNvPr id="128" name="Google Shape;128;p27"/>
          <p:cNvPicPr preferRelativeResize="0"/>
          <p:nvPr/>
        </p:nvPicPr>
        <p:blipFill>
          <a:blip r:embed="rId6">
            <a:alphaModFix/>
          </a:blip>
          <a:stretch>
            <a:fillRect/>
          </a:stretch>
        </p:blipFill>
        <p:spPr>
          <a:xfrm>
            <a:off x="1787925" y="5137779"/>
            <a:ext cx="533400" cy="533400"/>
          </a:xfrm>
          <a:prstGeom prst="rect">
            <a:avLst/>
          </a:prstGeom>
          <a:noFill/>
          <a:ln>
            <a:noFill/>
          </a:ln>
        </p:spPr>
      </p:pic>
      <p:sp>
        <p:nvSpPr>
          <p:cNvPr id="129" name="Google Shape;129;p27"/>
          <p:cNvSpPr txBox="1"/>
          <p:nvPr/>
        </p:nvSpPr>
        <p:spPr>
          <a:xfrm>
            <a:off x="1385325" y="4126250"/>
            <a:ext cx="1536300" cy="41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200"/>
              <a:t>Customers / users</a:t>
            </a:r>
            <a:endParaRPr sz="1200"/>
          </a:p>
        </p:txBody>
      </p:sp>
      <p:sp>
        <p:nvSpPr>
          <p:cNvPr id="130" name="Google Shape;130;p27"/>
          <p:cNvSpPr txBox="1"/>
          <p:nvPr/>
        </p:nvSpPr>
        <p:spPr>
          <a:xfrm>
            <a:off x="1311225" y="5730900"/>
            <a:ext cx="1486800" cy="41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200"/>
              <a:t>New markets</a:t>
            </a:r>
            <a:endParaRPr sz="1200"/>
          </a:p>
        </p:txBody>
      </p:sp>
      <p:sp>
        <p:nvSpPr>
          <p:cNvPr id="131" name="Google Shape;131;p27"/>
          <p:cNvSpPr txBox="1"/>
          <p:nvPr/>
        </p:nvSpPr>
        <p:spPr>
          <a:xfrm>
            <a:off x="3085175" y="894700"/>
            <a:ext cx="5508600" cy="11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a:t>Name of the target department / user / segment: </a:t>
            </a:r>
            <a:endParaRPr/>
          </a:p>
          <a:p>
            <a:pPr marL="0" lvl="0" indent="0" algn="l" rtl="0">
              <a:spcBef>
                <a:spcPts val="0"/>
              </a:spcBef>
              <a:spcAft>
                <a:spcPts val="0"/>
              </a:spcAft>
              <a:buNone/>
            </a:pPr>
            <a:endParaRPr/>
          </a:p>
          <a:p>
            <a:pPr marL="0" lvl="0" indent="0" algn="l" rtl="0">
              <a:spcBef>
                <a:spcPts val="0"/>
              </a:spcBef>
              <a:spcAft>
                <a:spcPts val="0"/>
              </a:spcAft>
              <a:buNone/>
            </a:pPr>
            <a:r>
              <a:rPr lang="fr"/>
              <a:t>_________________________________________________</a:t>
            </a:r>
            <a:endParaRPr/>
          </a:p>
        </p:txBody>
      </p:sp>
      <p:sp>
        <p:nvSpPr>
          <p:cNvPr id="132" name="Google Shape;132;p27"/>
          <p:cNvSpPr txBox="1"/>
          <p:nvPr/>
        </p:nvSpPr>
        <p:spPr>
          <a:xfrm>
            <a:off x="3178775" y="2328200"/>
            <a:ext cx="5508600" cy="11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a:t>Name of the target department / user / segment: </a:t>
            </a:r>
            <a:endParaRPr/>
          </a:p>
          <a:p>
            <a:pPr marL="0" lvl="0" indent="0" algn="l" rtl="0">
              <a:spcBef>
                <a:spcPts val="0"/>
              </a:spcBef>
              <a:spcAft>
                <a:spcPts val="0"/>
              </a:spcAft>
              <a:buNone/>
            </a:pPr>
            <a:endParaRPr/>
          </a:p>
          <a:p>
            <a:pPr marL="0" lvl="0" indent="0" algn="l" rtl="0">
              <a:spcBef>
                <a:spcPts val="0"/>
              </a:spcBef>
              <a:spcAft>
                <a:spcPts val="0"/>
              </a:spcAft>
              <a:buNone/>
            </a:pPr>
            <a:r>
              <a:rPr lang="fr"/>
              <a:t>_________________________________________________</a:t>
            </a:r>
            <a:endParaRPr/>
          </a:p>
        </p:txBody>
      </p:sp>
      <p:sp>
        <p:nvSpPr>
          <p:cNvPr id="133" name="Google Shape;133;p27"/>
          <p:cNvSpPr txBox="1"/>
          <p:nvPr/>
        </p:nvSpPr>
        <p:spPr>
          <a:xfrm>
            <a:off x="3178775" y="3837900"/>
            <a:ext cx="5508600" cy="11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a:t>Name of the target department / user / segment: </a:t>
            </a:r>
            <a:endParaRPr/>
          </a:p>
          <a:p>
            <a:pPr marL="0" lvl="0" indent="0" algn="l" rtl="0">
              <a:spcBef>
                <a:spcPts val="0"/>
              </a:spcBef>
              <a:spcAft>
                <a:spcPts val="0"/>
              </a:spcAft>
              <a:buNone/>
            </a:pPr>
            <a:endParaRPr/>
          </a:p>
          <a:p>
            <a:pPr marL="0" lvl="0" indent="0" algn="l" rtl="0">
              <a:spcBef>
                <a:spcPts val="0"/>
              </a:spcBef>
              <a:spcAft>
                <a:spcPts val="0"/>
              </a:spcAft>
              <a:buNone/>
            </a:pPr>
            <a:r>
              <a:rPr lang="fr" sz="1800" b="1">
                <a:solidFill>
                  <a:srgbClr val="049CCF"/>
                </a:solidFill>
                <a:latin typeface="Caveat"/>
                <a:ea typeface="Caveat"/>
                <a:cs typeface="Caveat"/>
                <a:sym typeface="Caveat"/>
              </a:rPr>
              <a:t>High spending customers</a:t>
            </a:r>
            <a:endParaRPr sz="1800" b="1">
              <a:solidFill>
                <a:srgbClr val="049CCF"/>
              </a:solidFill>
              <a:latin typeface="Caveat"/>
              <a:ea typeface="Caveat"/>
              <a:cs typeface="Caveat"/>
              <a:sym typeface="Caveat"/>
            </a:endParaRPr>
          </a:p>
        </p:txBody>
      </p:sp>
      <p:sp>
        <p:nvSpPr>
          <p:cNvPr id="134" name="Google Shape;134;p27"/>
          <p:cNvSpPr txBox="1"/>
          <p:nvPr/>
        </p:nvSpPr>
        <p:spPr>
          <a:xfrm>
            <a:off x="3178775" y="5161225"/>
            <a:ext cx="5508600" cy="11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a:t>Name of the target department / user / segment: </a:t>
            </a:r>
            <a:endParaRPr/>
          </a:p>
          <a:p>
            <a:pPr marL="0" lvl="0" indent="0" algn="l" rtl="0">
              <a:spcBef>
                <a:spcPts val="0"/>
              </a:spcBef>
              <a:spcAft>
                <a:spcPts val="0"/>
              </a:spcAft>
              <a:buNone/>
            </a:pPr>
            <a:endParaRPr/>
          </a:p>
          <a:p>
            <a:pPr marL="0" lvl="0" indent="0" algn="l" rtl="0">
              <a:spcBef>
                <a:spcPts val="0"/>
              </a:spcBef>
              <a:spcAft>
                <a:spcPts val="0"/>
              </a:spcAft>
              <a:buNone/>
            </a:pPr>
            <a:r>
              <a:rPr lang="fr"/>
              <a:t>_________________________________________________</a:t>
            </a:r>
            <a:endParaRPr/>
          </a:p>
        </p:txBody>
      </p:sp>
      <p:sp>
        <p:nvSpPr>
          <p:cNvPr id="135" name="Google Shape;135;p27"/>
          <p:cNvSpPr/>
          <p:nvPr/>
        </p:nvSpPr>
        <p:spPr>
          <a:xfrm>
            <a:off x="782575" y="1325950"/>
            <a:ext cx="241500" cy="2415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7"/>
          <p:cNvSpPr/>
          <p:nvPr/>
        </p:nvSpPr>
        <p:spPr>
          <a:xfrm>
            <a:off x="758275" y="2844300"/>
            <a:ext cx="241500" cy="241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b="1">
              <a:solidFill>
                <a:srgbClr val="3C78D8"/>
              </a:solidFill>
              <a:latin typeface="Caveat"/>
              <a:ea typeface="Caveat"/>
              <a:cs typeface="Caveat"/>
              <a:sym typeface="Caveat"/>
            </a:endParaRPr>
          </a:p>
        </p:txBody>
      </p:sp>
      <p:sp>
        <p:nvSpPr>
          <p:cNvPr id="137" name="Google Shape;137;p27"/>
          <p:cNvSpPr/>
          <p:nvPr/>
        </p:nvSpPr>
        <p:spPr>
          <a:xfrm>
            <a:off x="758275" y="2728475"/>
            <a:ext cx="241500" cy="2415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7"/>
          <p:cNvSpPr/>
          <p:nvPr/>
        </p:nvSpPr>
        <p:spPr>
          <a:xfrm>
            <a:off x="758275" y="3994625"/>
            <a:ext cx="241500" cy="2415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7"/>
          <p:cNvSpPr/>
          <p:nvPr/>
        </p:nvSpPr>
        <p:spPr>
          <a:xfrm>
            <a:off x="758275" y="5592475"/>
            <a:ext cx="241500" cy="2415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0" name="Google Shape;140;p27"/>
          <p:cNvCxnSpPr/>
          <p:nvPr/>
        </p:nvCxnSpPr>
        <p:spPr>
          <a:xfrm>
            <a:off x="3300750" y="4676825"/>
            <a:ext cx="4906500" cy="0"/>
          </a:xfrm>
          <a:prstGeom prst="straightConnector1">
            <a:avLst/>
          </a:prstGeom>
          <a:noFill/>
          <a:ln w="19050" cap="flat" cmpd="sng">
            <a:solidFill>
              <a:srgbClr val="000000"/>
            </a:solidFill>
            <a:prstDash val="solid"/>
            <a:round/>
            <a:headEnd type="none" w="med" len="med"/>
            <a:tailEnd type="none" w="med" len="med"/>
          </a:ln>
        </p:spPr>
      </p:cxnSp>
      <p:sp>
        <p:nvSpPr>
          <p:cNvPr id="141" name="Google Shape;141;p27"/>
          <p:cNvSpPr/>
          <p:nvPr/>
        </p:nvSpPr>
        <p:spPr>
          <a:xfrm>
            <a:off x="683075" y="3694813"/>
            <a:ext cx="524100" cy="439850"/>
          </a:xfrm>
          <a:custGeom>
            <a:avLst/>
            <a:gdLst/>
            <a:ahLst/>
            <a:cxnLst/>
            <a:rect l="l" t="t" r="r" b="b"/>
            <a:pathLst>
              <a:path w="20964" h="17594" extrusionOk="0">
                <a:moveTo>
                  <a:pt x="0" y="9367"/>
                </a:moveTo>
                <a:cubicBezTo>
                  <a:pt x="2999" y="10367"/>
                  <a:pt x="5725" y="13385"/>
                  <a:pt x="6245" y="16503"/>
                </a:cubicBezTo>
                <a:cubicBezTo>
                  <a:pt x="6318" y="16943"/>
                  <a:pt x="5846" y="17594"/>
                  <a:pt x="6245" y="17395"/>
                </a:cubicBezTo>
                <a:cubicBezTo>
                  <a:pt x="13039" y="13998"/>
                  <a:pt x="13912" y="2821"/>
                  <a:pt x="20964" y="0"/>
                </a:cubicBezTo>
              </a:path>
            </a:pathLst>
          </a:custGeom>
          <a:noFill/>
          <a:ln w="19050" cap="flat" cmpd="sng">
            <a:solidFill>
              <a:srgbClr val="049CCF"/>
            </a:solidFill>
            <a:prstDash val="solid"/>
            <a:round/>
            <a:headEnd type="none" w="med" len="med"/>
            <a:tailEnd type="none" w="med" len="med"/>
          </a:ln>
        </p:spPr>
      </p:sp>
      <p:cxnSp>
        <p:nvCxnSpPr>
          <p:cNvPr id="142" name="Google Shape;142;p27"/>
          <p:cNvCxnSpPr/>
          <p:nvPr/>
        </p:nvCxnSpPr>
        <p:spPr>
          <a:xfrm flipH="1">
            <a:off x="561650" y="6520688"/>
            <a:ext cx="5100" cy="278100"/>
          </a:xfrm>
          <a:prstGeom prst="straightConnector1">
            <a:avLst/>
          </a:prstGeom>
          <a:noFill/>
          <a:ln w="9525" cap="flat" cmpd="sng">
            <a:solidFill>
              <a:srgbClr val="000000"/>
            </a:solidFill>
            <a:prstDash val="solid"/>
            <a:round/>
            <a:headEnd type="none" w="med" len="med"/>
            <a:tailEnd type="none" w="med" len="med"/>
          </a:ln>
        </p:spPr>
      </p:cxnSp>
      <p:sp>
        <p:nvSpPr>
          <p:cNvPr id="143" name="Google Shape;143;p27"/>
          <p:cNvSpPr txBox="1"/>
          <p:nvPr/>
        </p:nvSpPr>
        <p:spPr>
          <a:xfrm>
            <a:off x="638350" y="6520700"/>
            <a:ext cx="8196300" cy="278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 sz="800" b="1"/>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
        <p:nvSpPr>
          <p:cNvPr id="144" name="Google Shape;144;p27"/>
          <p:cNvSpPr txBox="1"/>
          <p:nvPr/>
        </p:nvSpPr>
        <p:spPr>
          <a:xfrm>
            <a:off x="4376350" y="-76200"/>
            <a:ext cx="47817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100"/>
              <a:t>Designed by: </a:t>
            </a:r>
            <a:r>
              <a:rPr lang="fr" sz="1500" b="1" i="1">
                <a:solidFill>
                  <a:srgbClr val="3C78D8"/>
                </a:solidFill>
                <a:latin typeface="Caveat"/>
                <a:ea typeface="Caveat"/>
                <a:cs typeface="Caveat"/>
                <a:sym typeface="Caveat"/>
              </a:rPr>
              <a:t>Mark Spencer, VP Marketing Gym Sports</a:t>
            </a:r>
            <a:endParaRPr sz="1500" b="1" i="1">
              <a:solidFill>
                <a:srgbClr val="3C78D8"/>
              </a:solidFill>
              <a:latin typeface="Caveat"/>
              <a:ea typeface="Caveat"/>
              <a:cs typeface="Caveat"/>
              <a:sym typeface="Caveat"/>
            </a:endParaRPr>
          </a:p>
        </p:txBody>
      </p:sp>
      <p:sp>
        <p:nvSpPr>
          <p:cNvPr id="145" name="Google Shape;145;p27"/>
          <p:cNvSpPr txBox="1"/>
          <p:nvPr/>
        </p:nvSpPr>
        <p:spPr>
          <a:xfrm>
            <a:off x="4390625" y="187375"/>
            <a:ext cx="42390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100"/>
              <a:t>Date: 	   _____</a:t>
            </a:r>
            <a:r>
              <a:rPr lang="fr" sz="1500" b="1" i="1">
                <a:solidFill>
                  <a:srgbClr val="3C78D8"/>
                </a:solidFill>
                <a:latin typeface="Caveat"/>
                <a:ea typeface="Caveat"/>
                <a:cs typeface="Caveat"/>
                <a:sym typeface="Caveat"/>
              </a:rPr>
              <a:t>May 15</a:t>
            </a:r>
            <a:r>
              <a:rPr lang="fr" sz="1100"/>
              <a:t>_____</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8"/>
          <p:cNvSpPr/>
          <p:nvPr/>
        </p:nvSpPr>
        <p:spPr>
          <a:xfrm>
            <a:off x="5932425" y="1624575"/>
            <a:ext cx="2572500" cy="3144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8"/>
          <p:cNvSpPr/>
          <p:nvPr/>
        </p:nvSpPr>
        <p:spPr>
          <a:xfrm>
            <a:off x="505500" y="676275"/>
            <a:ext cx="8196300" cy="5764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8"/>
          <p:cNvSpPr/>
          <p:nvPr/>
        </p:nvSpPr>
        <p:spPr>
          <a:xfrm>
            <a:off x="618725" y="1628400"/>
            <a:ext cx="5204700" cy="3144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8"/>
          <p:cNvSpPr/>
          <p:nvPr/>
        </p:nvSpPr>
        <p:spPr>
          <a:xfrm>
            <a:off x="579025" y="4845675"/>
            <a:ext cx="8064900" cy="1505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8"/>
          <p:cNvSpPr txBox="1"/>
          <p:nvPr/>
        </p:nvSpPr>
        <p:spPr>
          <a:xfrm>
            <a:off x="438075" y="68550"/>
            <a:ext cx="4263000" cy="60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600" b="1"/>
              <a:t>Canvas #03:</a:t>
            </a:r>
            <a:endParaRPr sz="1600" b="1"/>
          </a:p>
          <a:p>
            <a:pPr marL="0" lvl="0" indent="0" algn="l" rtl="0">
              <a:spcBef>
                <a:spcPts val="0"/>
              </a:spcBef>
              <a:spcAft>
                <a:spcPts val="0"/>
              </a:spcAft>
              <a:buNone/>
            </a:pPr>
            <a:r>
              <a:rPr lang="fr" sz="1600" b="1"/>
              <a:t>Profiling the target user with an avatar</a:t>
            </a:r>
            <a:endParaRPr sz="1600" b="1"/>
          </a:p>
          <a:p>
            <a:pPr marL="0" lvl="0" indent="0" algn="l" rtl="0">
              <a:spcBef>
                <a:spcPts val="0"/>
              </a:spcBef>
              <a:spcAft>
                <a:spcPts val="0"/>
              </a:spcAft>
              <a:buNone/>
            </a:pPr>
            <a:endParaRPr sz="1600" b="1"/>
          </a:p>
        </p:txBody>
      </p:sp>
      <p:sp>
        <p:nvSpPr>
          <p:cNvPr id="155" name="Google Shape;155;p28"/>
          <p:cNvSpPr txBox="1"/>
          <p:nvPr/>
        </p:nvSpPr>
        <p:spPr>
          <a:xfrm>
            <a:off x="2380150" y="944075"/>
            <a:ext cx="5816100" cy="412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fr" b="1"/>
              <a:t>Name of the Avatar:</a:t>
            </a:r>
            <a:r>
              <a:rPr lang="fr"/>
              <a:t> </a:t>
            </a:r>
            <a:r>
              <a:rPr lang="fr" b="1">
                <a:solidFill>
                  <a:srgbClr val="3C78D8"/>
                </a:solidFill>
                <a:latin typeface="Caveat"/>
                <a:ea typeface="Caveat"/>
                <a:cs typeface="Caveat"/>
                <a:sym typeface="Caveat"/>
              </a:rPr>
              <a:t>Béatrice</a:t>
            </a:r>
            <a:r>
              <a:rPr lang="fr"/>
              <a:t> </a:t>
            </a:r>
            <a:r>
              <a:rPr lang="fr" b="1">
                <a:solidFill>
                  <a:srgbClr val="3C78D8"/>
                </a:solidFill>
                <a:latin typeface="Caveat"/>
                <a:ea typeface="Caveat"/>
                <a:cs typeface="Caveat"/>
                <a:sym typeface="Caveat"/>
              </a:rPr>
              <a:t>Dumaurier</a:t>
            </a:r>
            <a:endParaRPr/>
          </a:p>
        </p:txBody>
      </p:sp>
      <p:sp>
        <p:nvSpPr>
          <p:cNvPr id="156" name="Google Shape;156;p28"/>
          <p:cNvSpPr txBox="1"/>
          <p:nvPr/>
        </p:nvSpPr>
        <p:spPr>
          <a:xfrm>
            <a:off x="692650" y="2006750"/>
            <a:ext cx="5023800" cy="2705700"/>
          </a:xfrm>
          <a:prstGeom prst="rect">
            <a:avLst/>
          </a:prstGeom>
          <a:noFill/>
          <a:ln w="9525" cap="flat" cmpd="sng">
            <a:solidFill>
              <a:srgbClr val="3C78D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1200" b="1"/>
              <a:t>Age</a:t>
            </a:r>
            <a:r>
              <a:rPr lang="fr" sz="1200"/>
              <a:t>: 			 _</a:t>
            </a:r>
            <a:r>
              <a:rPr lang="fr" b="1">
                <a:solidFill>
                  <a:srgbClr val="3C78D8"/>
                </a:solidFill>
                <a:latin typeface="Caveat"/>
                <a:ea typeface="Caveat"/>
                <a:cs typeface="Caveat"/>
                <a:sym typeface="Caveat"/>
              </a:rPr>
              <a:t>45_</a:t>
            </a:r>
            <a:r>
              <a:rPr lang="fr" sz="1200"/>
              <a:t>_____________</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fr" sz="1200" b="1"/>
              <a:t>Marital status</a:t>
            </a:r>
            <a:r>
              <a:rPr lang="fr" sz="1200"/>
              <a:t>: 	 _</a:t>
            </a:r>
            <a:r>
              <a:rPr lang="fr" b="1">
                <a:solidFill>
                  <a:srgbClr val="3C78D8"/>
                </a:solidFill>
                <a:latin typeface="Caveat"/>
                <a:ea typeface="Caveat"/>
                <a:cs typeface="Caveat"/>
                <a:sym typeface="Caveat"/>
              </a:rPr>
              <a:t>Married</a:t>
            </a:r>
            <a:endParaRPr b="1">
              <a:solidFill>
                <a:srgbClr val="3C78D8"/>
              </a:solidFill>
              <a:latin typeface="Caveat"/>
              <a:ea typeface="Caveat"/>
              <a:cs typeface="Caveat"/>
              <a:sym typeface="Caveat"/>
            </a:endParaRPr>
          </a:p>
          <a:p>
            <a:pPr marL="0" lvl="0" indent="0" algn="l" rtl="0">
              <a:spcBef>
                <a:spcPts val="0"/>
              </a:spcBef>
              <a:spcAft>
                <a:spcPts val="0"/>
              </a:spcAft>
              <a:buNone/>
            </a:pPr>
            <a:endParaRPr sz="1200"/>
          </a:p>
          <a:p>
            <a:pPr marL="0" lvl="0" indent="0" algn="l" rtl="0">
              <a:spcBef>
                <a:spcPts val="0"/>
              </a:spcBef>
              <a:spcAft>
                <a:spcPts val="0"/>
              </a:spcAft>
              <a:buNone/>
            </a:pPr>
            <a:r>
              <a:rPr lang="fr" sz="1200" b="1"/>
              <a:t>Number of kids</a:t>
            </a:r>
            <a:r>
              <a:rPr lang="fr" sz="1200"/>
              <a:t>: 	 </a:t>
            </a:r>
            <a:r>
              <a:rPr lang="fr" b="1">
                <a:solidFill>
                  <a:srgbClr val="3C78D8"/>
                </a:solidFill>
                <a:latin typeface="Caveat"/>
                <a:ea typeface="Caveat"/>
                <a:cs typeface="Caveat"/>
                <a:sym typeface="Caveat"/>
              </a:rPr>
              <a:t>3</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fr" sz="1200" b="1"/>
              <a:t>Occupation</a:t>
            </a:r>
            <a:r>
              <a:rPr lang="fr" sz="1200"/>
              <a:t>: 	 </a:t>
            </a:r>
            <a:r>
              <a:rPr lang="fr" b="1">
                <a:solidFill>
                  <a:srgbClr val="3C78D8"/>
                </a:solidFill>
                <a:latin typeface="Caveat"/>
                <a:ea typeface="Caveat"/>
                <a:cs typeface="Caveat"/>
                <a:sym typeface="Caveat"/>
              </a:rPr>
              <a:t>VP Supply Chain</a:t>
            </a:r>
            <a:endParaRPr b="1">
              <a:solidFill>
                <a:srgbClr val="3C78D8"/>
              </a:solidFill>
              <a:latin typeface="Caveat"/>
              <a:ea typeface="Caveat"/>
              <a:cs typeface="Caveat"/>
              <a:sym typeface="Caveat"/>
            </a:endParaRPr>
          </a:p>
          <a:p>
            <a:pPr marL="0" lvl="0" indent="0" algn="l" rtl="0">
              <a:spcBef>
                <a:spcPts val="0"/>
              </a:spcBef>
              <a:spcAft>
                <a:spcPts val="0"/>
              </a:spcAft>
              <a:buNone/>
            </a:pPr>
            <a:endParaRPr sz="1200"/>
          </a:p>
          <a:p>
            <a:pPr marL="0" lvl="0" indent="0" algn="l" rtl="0">
              <a:spcBef>
                <a:spcPts val="0"/>
              </a:spcBef>
              <a:spcAft>
                <a:spcPts val="0"/>
              </a:spcAft>
              <a:buNone/>
            </a:pPr>
            <a:r>
              <a:rPr lang="fr" sz="1200" b="1"/>
              <a:t>Monthly income</a:t>
            </a:r>
            <a:r>
              <a:rPr lang="fr" sz="1200"/>
              <a:t>:	 </a:t>
            </a:r>
            <a:r>
              <a:rPr lang="fr" b="1">
                <a:solidFill>
                  <a:srgbClr val="3C78D8"/>
                </a:solidFill>
                <a:latin typeface="Caveat"/>
                <a:ea typeface="Caveat"/>
                <a:cs typeface="Caveat"/>
                <a:sym typeface="Caveat"/>
              </a:rPr>
              <a:t>8000 euros</a:t>
            </a:r>
            <a:endParaRPr b="1">
              <a:latin typeface="Caveat"/>
              <a:ea typeface="Caveat"/>
              <a:cs typeface="Caveat"/>
              <a:sym typeface="Caveat"/>
            </a:endParaRPr>
          </a:p>
          <a:p>
            <a:pPr marL="0" lvl="0" indent="0" algn="l" rtl="0">
              <a:spcBef>
                <a:spcPts val="0"/>
              </a:spcBef>
              <a:spcAft>
                <a:spcPts val="0"/>
              </a:spcAft>
              <a:buNone/>
            </a:pPr>
            <a:endParaRPr sz="1200"/>
          </a:p>
          <a:p>
            <a:pPr marL="0" lvl="0" indent="0" algn="l" rtl="0">
              <a:spcBef>
                <a:spcPts val="0"/>
              </a:spcBef>
              <a:spcAft>
                <a:spcPts val="0"/>
              </a:spcAft>
              <a:buNone/>
            </a:pPr>
            <a:r>
              <a:rPr lang="fr" sz="1200" b="1"/>
              <a:t>Country &amp; city of residence</a:t>
            </a:r>
            <a:r>
              <a:rPr lang="fr" sz="1200"/>
              <a:t>: Strasbourg, France</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fr" sz="1200" b="1"/>
              <a:t>Highest degree</a:t>
            </a:r>
            <a:r>
              <a:rPr lang="fr" sz="1200"/>
              <a:t>: high school / univ / other: __________________</a:t>
            </a:r>
            <a:endParaRPr sz="1200"/>
          </a:p>
        </p:txBody>
      </p:sp>
      <p:sp>
        <p:nvSpPr>
          <p:cNvPr id="157" name="Google Shape;157;p28"/>
          <p:cNvSpPr txBox="1"/>
          <p:nvPr/>
        </p:nvSpPr>
        <p:spPr>
          <a:xfrm>
            <a:off x="6112325" y="2142225"/>
            <a:ext cx="2477400" cy="171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200" i="1"/>
              <a:t>Level of fitness</a:t>
            </a:r>
            <a:r>
              <a:rPr lang="fr" sz="1200"/>
              <a:t>: 	weak / average / fit / competitive	</a:t>
            </a:r>
            <a:endParaRPr sz="1200"/>
          </a:p>
          <a:p>
            <a:pPr marL="0" lvl="0" indent="0" algn="l" rtl="0">
              <a:spcBef>
                <a:spcPts val="0"/>
              </a:spcBef>
              <a:spcAft>
                <a:spcPts val="0"/>
              </a:spcAft>
              <a:buNone/>
            </a:pPr>
            <a:r>
              <a:rPr lang="fr" sz="1200"/>
              <a:t>	 </a:t>
            </a:r>
            <a:endParaRPr sz="1200"/>
          </a:p>
          <a:p>
            <a:pPr marL="0" lvl="0" indent="0" algn="l" rtl="0">
              <a:spcBef>
                <a:spcPts val="0"/>
              </a:spcBef>
              <a:spcAft>
                <a:spcPts val="0"/>
              </a:spcAft>
              <a:buNone/>
            </a:pPr>
            <a:r>
              <a:rPr lang="fr" sz="1200" i="1"/>
              <a:t>Social life</a:t>
            </a:r>
            <a:r>
              <a:rPr lang="fr" sz="1200"/>
              <a:t>: 	none / occasional / regular / party animal</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fr" sz="1200" i="1"/>
              <a:t>Societal involvement</a:t>
            </a:r>
            <a:r>
              <a:rPr lang="fr" sz="1200"/>
              <a:t>: none / occasional / regular / leader</a:t>
            </a: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p:txBody>
      </p:sp>
      <p:sp>
        <p:nvSpPr>
          <p:cNvPr id="158" name="Google Shape;158;p28"/>
          <p:cNvSpPr txBox="1"/>
          <p:nvPr/>
        </p:nvSpPr>
        <p:spPr>
          <a:xfrm>
            <a:off x="569500" y="5113171"/>
            <a:ext cx="4328400" cy="12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200" i="1"/>
              <a:t>The last book they read</a:t>
            </a:r>
            <a:r>
              <a:rPr lang="fr" sz="1200"/>
              <a:t>: </a:t>
            </a:r>
            <a:r>
              <a:rPr lang="fr" b="1">
                <a:solidFill>
                  <a:srgbClr val="3C78D8"/>
                </a:solidFill>
                <a:latin typeface="Caveat"/>
                <a:ea typeface="Caveat"/>
                <a:cs typeface="Caveat"/>
                <a:sym typeface="Caveat"/>
              </a:rPr>
              <a:t>Getting Things Done</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fr" sz="1200" i="1"/>
              <a:t>Their preferred TV show</a:t>
            </a:r>
            <a:r>
              <a:rPr lang="fr" sz="1200"/>
              <a:t>: </a:t>
            </a:r>
            <a:r>
              <a:rPr lang="fr" b="1">
                <a:solidFill>
                  <a:srgbClr val="3C78D8"/>
                </a:solidFill>
                <a:latin typeface="Caveat"/>
                <a:ea typeface="Caveat"/>
                <a:cs typeface="Caveat"/>
                <a:sym typeface="Caveat"/>
              </a:rPr>
              <a:t>Series on Netflix</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fr" sz="1200" i="1"/>
              <a:t>The last movie they went to</a:t>
            </a:r>
            <a:r>
              <a:rPr lang="fr" sz="1200"/>
              <a:t>: </a:t>
            </a:r>
            <a:r>
              <a:rPr lang="fr" b="1">
                <a:solidFill>
                  <a:srgbClr val="3C78D8"/>
                </a:solidFill>
                <a:latin typeface="Caveat"/>
                <a:ea typeface="Caveat"/>
                <a:cs typeface="Caveat"/>
                <a:sym typeface="Caveat"/>
              </a:rPr>
              <a:t>Vaiana (with her kids)</a:t>
            </a:r>
            <a:endParaRPr b="1">
              <a:solidFill>
                <a:srgbClr val="3C78D8"/>
              </a:solidFill>
              <a:latin typeface="Caveat"/>
              <a:ea typeface="Caveat"/>
              <a:cs typeface="Caveat"/>
              <a:sym typeface="Caveat"/>
            </a:endParaRPr>
          </a:p>
          <a:p>
            <a:pPr marL="0" lvl="0" indent="0" algn="l" rtl="0">
              <a:spcBef>
                <a:spcPts val="0"/>
              </a:spcBef>
              <a:spcAft>
                <a:spcPts val="0"/>
              </a:spcAft>
              <a:buNone/>
            </a:pPr>
            <a:endParaRPr sz="1200"/>
          </a:p>
        </p:txBody>
      </p:sp>
      <p:sp>
        <p:nvSpPr>
          <p:cNvPr id="159" name="Google Shape;159;p28"/>
          <p:cNvSpPr txBox="1"/>
          <p:nvPr/>
        </p:nvSpPr>
        <p:spPr>
          <a:xfrm>
            <a:off x="4417450" y="5005925"/>
            <a:ext cx="4208700" cy="145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p>
          <a:p>
            <a:pPr marL="0" lvl="0" indent="0" algn="l" rtl="0">
              <a:spcBef>
                <a:spcPts val="0"/>
              </a:spcBef>
              <a:spcAft>
                <a:spcPts val="0"/>
              </a:spcAft>
              <a:buNone/>
            </a:pPr>
            <a:r>
              <a:rPr lang="fr" sz="1200" i="1"/>
              <a:t>Preferred extra professional activity</a:t>
            </a:r>
            <a:r>
              <a:rPr lang="fr" sz="1200"/>
              <a:t>: </a:t>
            </a:r>
            <a:r>
              <a:rPr lang="fr" b="1">
                <a:solidFill>
                  <a:srgbClr val="3C78D8"/>
                </a:solidFill>
                <a:latin typeface="Caveat"/>
                <a:ea typeface="Caveat"/>
                <a:cs typeface="Caveat"/>
                <a:sym typeface="Caveat"/>
              </a:rPr>
              <a:t>go to restaurant with friends</a:t>
            </a:r>
            <a:endParaRPr b="1">
              <a:solidFill>
                <a:srgbClr val="3C78D8"/>
              </a:solidFill>
              <a:latin typeface="Caveat"/>
              <a:ea typeface="Caveat"/>
              <a:cs typeface="Caveat"/>
              <a:sym typeface="Caveat"/>
            </a:endParaRPr>
          </a:p>
          <a:p>
            <a:pPr marL="0" lvl="0" indent="0" algn="l" rtl="0">
              <a:spcBef>
                <a:spcPts val="0"/>
              </a:spcBef>
              <a:spcAft>
                <a:spcPts val="0"/>
              </a:spcAft>
              <a:buNone/>
            </a:pPr>
            <a:endParaRPr sz="1200"/>
          </a:p>
          <a:p>
            <a:pPr marL="0" lvl="0" indent="0" algn="l" rtl="0">
              <a:spcBef>
                <a:spcPts val="0"/>
              </a:spcBef>
              <a:spcAft>
                <a:spcPts val="0"/>
              </a:spcAft>
              <a:buNone/>
            </a:pPr>
            <a:r>
              <a:rPr lang="fr" sz="1200" i="1"/>
              <a:t>The social media they visit daily</a:t>
            </a:r>
            <a:r>
              <a:rPr lang="fr" sz="1200"/>
              <a:t>: Facebook / Instagram / Snapchat / LinkedIn / Twitter / Youtube</a:t>
            </a:r>
            <a:endParaRPr sz="1200"/>
          </a:p>
          <a:p>
            <a:pPr marL="0" lvl="0" indent="0" algn="l" rtl="0">
              <a:spcBef>
                <a:spcPts val="0"/>
              </a:spcBef>
              <a:spcAft>
                <a:spcPts val="0"/>
              </a:spcAft>
              <a:buNone/>
            </a:pPr>
            <a:endParaRPr sz="1200"/>
          </a:p>
        </p:txBody>
      </p:sp>
      <p:sp>
        <p:nvSpPr>
          <p:cNvPr id="160" name="Google Shape;160;p28"/>
          <p:cNvSpPr txBox="1"/>
          <p:nvPr/>
        </p:nvSpPr>
        <p:spPr>
          <a:xfrm>
            <a:off x="569500" y="4773425"/>
            <a:ext cx="54936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b="1" i="1"/>
              <a:t>Media and cultural preferences</a:t>
            </a:r>
            <a:endParaRPr b="1" i="1"/>
          </a:p>
        </p:txBody>
      </p:sp>
      <p:sp>
        <p:nvSpPr>
          <p:cNvPr id="161" name="Google Shape;161;p28"/>
          <p:cNvSpPr txBox="1"/>
          <p:nvPr/>
        </p:nvSpPr>
        <p:spPr>
          <a:xfrm>
            <a:off x="618725" y="1628400"/>
            <a:ext cx="54936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b="1" i="1"/>
              <a:t>Socio demographic attributes</a:t>
            </a:r>
            <a:endParaRPr b="1" i="1"/>
          </a:p>
        </p:txBody>
      </p:sp>
      <p:sp>
        <p:nvSpPr>
          <p:cNvPr id="162" name="Google Shape;162;p28"/>
          <p:cNvSpPr txBox="1"/>
          <p:nvPr/>
        </p:nvSpPr>
        <p:spPr>
          <a:xfrm>
            <a:off x="5991750" y="1624575"/>
            <a:ext cx="54936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b="1" i="1"/>
              <a:t>Lifestyle</a:t>
            </a:r>
            <a:endParaRPr b="1" i="1"/>
          </a:p>
        </p:txBody>
      </p:sp>
      <p:sp>
        <p:nvSpPr>
          <p:cNvPr id="163" name="Google Shape;163;p28"/>
          <p:cNvSpPr/>
          <p:nvPr/>
        </p:nvSpPr>
        <p:spPr>
          <a:xfrm>
            <a:off x="2776669" y="4339009"/>
            <a:ext cx="483150" cy="378075"/>
          </a:xfrm>
          <a:custGeom>
            <a:avLst/>
            <a:gdLst/>
            <a:ahLst/>
            <a:cxnLst/>
            <a:rect l="l" t="t" r="r" b="b"/>
            <a:pathLst>
              <a:path w="19326" h="15123" extrusionOk="0">
                <a:moveTo>
                  <a:pt x="18499" y="1210"/>
                </a:moveTo>
                <a:cubicBezTo>
                  <a:pt x="14581" y="650"/>
                  <a:pt x="10272" y="-824"/>
                  <a:pt x="6634" y="735"/>
                </a:cubicBezTo>
                <a:cubicBezTo>
                  <a:pt x="2665" y="2436"/>
                  <a:pt x="-1141" y="8116"/>
                  <a:pt x="464" y="12125"/>
                </a:cubicBezTo>
                <a:cubicBezTo>
                  <a:pt x="2652" y="17591"/>
                  <a:pt x="13863" y="14392"/>
                  <a:pt x="18025" y="10227"/>
                </a:cubicBezTo>
                <a:cubicBezTo>
                  <a:pt x="19706" y="8545"/>
                  <a:pt x="19928" y="3108"/>
                  <a:pt x="17550" y="3108"/>
                </a:cubicBezTo>
              </a:path>
            </a:pathLst>
          </a:custGeom>
          <a:noFill/>
          <a:ln w="19050" cap="flat" cmpd="sng">
            <a:solidFill>
              <a:srgbClr val="3C78D8"/>
            </a:solidFill>
            <a:prstDash val="solid"/>
            <a:round/>
            <a:headEnd type="none" w="med" len="med"/>
            <a:tailEnd type="none" w="med" len="med"/>
          </a:ln>
        </p:spPr>
      </p:sp>
      <p:sp>
        <p:nvSpPr>
          <p:cNvPr id="164" name="Google Shape;164;p28"/>
          <p:cNvSpPr/>
          <p:nvPr/>
        </p:nvSpPr>
        <p:spPr>
          <a:xfrm>
            <a:off x="6156176" y="2393803"/>
            <a:ext cx="682850" cy="287375"/>
          </a:xfrm>
          <a:custGeom>
            <a:avLst/>
            <a:gdLst/>
            <a:ahLst/>
            <a:cxnLst/>
            <a:rect l="l" t="t" r="r" b="b"/>
            <a:pathLst>
              <a:path w="27314" h="11495" extrusionOk="0">
                <a:moveTo>
                  <a:pt x="71" y="782"/>
                </a:moveTo>
                <a:cubicBezTo>
                  <a:pt x="8352" y="782"/>
                  <a:pt x="18895" y="-2226"/>
                  <a:pt x="24751" y="3630"/>
                </a:cubicBezTo>
                <a:cubicBezTo>
                  <a:pt x="26272" y="5151"/>
                  <a:pt x="28370" y="8508"/>
                  <a:pt x="26649" y="9799"/>
                </a:cubicBezTo>
                <a:cubicBezTo>
                  <a:pt x="19759" y="14969"/>
                  <a:pt x="9635" y="6477"/>
                  <a:pt x="1021" y="6477"/>
                </a:cubicBezTo>
                <a:cubicBezTo>
                  <a:pt x="-403" y="6477"/>
                  <a:pt x="-253" y="2842"/>
                  <a:pt x="1021" y="2206"/>
                </a:cubicBezTo>
              </a:path>
            </a:pathLst>
          </a:custGeom>
          <a:noFill/>
          <a:ln w="19050" cap="flat" cmpd="sng">
            <a:solidFill>
              <a:srgbClr val="3C78D8"/>
            </a:solidFill>
            <a:prstDash val="solid"/>
            <a:round/>
            <a:headEnd type="none" w="med" len="med"/>
            <a:tailEnd type="none" w="med" len="med"/>
          </a:ln>
        </p:spPr>
      </p:sp>
      <p:sp>
        <p:nvSpPr>
          <p:cNvPr id="165" name="Google Shape;165;p28"/>
          <p:cNvSpPr/>
          <p:nvPr/>
        </p:nvSpPr>
        <p:spPr>
          <a:xfrm>
            <a:off x="7531226" y="2716277"/>
            <a:ext cx="945925" cy="297275"/>
          </a:xfrm>
          <a:custGeom>
            <a:avLst/>
            <a:gdLst/>
            <a:ahLst/>
            <a:cxnLst/>
            <a:rect l="l" t="t" r="r" b="b"/>
            <a:pathLst>
              <a:path w="37837" h="11891" extrusionOk="0">
                <a:moveTo>
                  <a:pt x="9615" y="223"/>
                </a:moveTo>
                <a:cubicBezTo>
                  <a:pt x="6035" y="1118"/>
                  <a:pt x="1019" y="2339"/>
                  <a:pt x="123" y="5918"/>
                </a:cubicBezTo>
                <a:cubicBezTo>
                  <a:pt x="-369" y="7883"/>
                  <a:pt x="2796" y="8979"/>
                  <a:pt x="3920" y="10664"/>
                </a:cubicBezTo>
                <a:cubicBezTo>
                  <a:pt x="5248" y="12656"/>
                  <a:pt x="8645" y="11613"/>
                  <a:pt x="11039" y="11613"/>
                </a:cubicBezTo>
                <a:cubicBezTo>
                  <a:pt x="15638" y="11613"/>
                  <a:pt x="20440" y="12118"/>
                  <a:pt x="24803" y="10664"/>
                </a:cubicBezTo>
                <a:cubicBezTo>
                  <a:pt x="29179" y="9206"/>
                  <a:pt x="36712" y="9966"/>
                  <a:pt x="37617" y="5443"/>
                </a:cubicBezTo>
                <a:cubicBezTo>
                  <a:pt x="39378" y="-3355"/>
                  <a:pt x="20012" y="1172"/>
                  <a:pt x="11039" y="1172"/>
                </a:cubicBezTo>
              </a:path>
            </a:pathLst>
          </a:custGeom>
          <a:noFill/>
          <a:ln w="19050" cap="flat" cmpd="sng">
            <a:solidFill>
              <a:srgbClr val="3C78D8"/>
            </a:solidFill>
            <a:prstDash val="solid"/>
            <a:round/>
            <a:headEnd type="none" w="med" len="med"/>
            <a:tailEnd type="none" w="med" len="med"/>
          </a:ln>
        </p:spPr>
      </p:sp>
      <p:sp>
        <p:nvSpPr>
          <p:cNvPr id="166" name="Google Shape;166;p28"/>
          <p:cNvSpPr/>
          <p:nvPr/>
        </p:nvSpPr>
        <p:spPr>
          <a:xfrm>
            <a:off x="6111453" y="3487761"/>
            <a:ext cx="891200" cy="292500"/>
          </a:xfrm>
          <a:custGeom>
            <a:avLst/>
            <a:gdLst/>
            <a:ahLst/>
            <a:cxnLst/>
            <a:rect l="l" t="t" r="r" b="b"/>
            <a:pathLst>
              <a:path w="35648" h="11700" extrusionOk="0">
                <a:moveTo>
                  <a:pt x="9454" y="687"/>
                </a:moveTo>
                <a:cubicBezTo>
                  <a:pt x="5624" y="687"/>
                  <a:pt x="-1860" y="4742"/>
                  <a:pt x="437" y="7806"/>
                </a:cubicBezTo>
                <a:cubicBezTo>
                  <a:pt x="3511" y="11906"/>
                  <a:pt x="10500" y="10179"/>
                  <a:pt x="15624" y="10179"/>
                </a:cubicBezTo>
                <a:cubicBezTo>
                  <a:pt x="21477" y="10179"/>
                  <a:pt x="28313" y="13425"/>
                  <a:pt x="33184" y="10179"/>
                </a:cubicBezTo>
                <a:cubicBezTo>
                  <a:pt x="34602" y="9234"/>
                  <a:pt x="34321" y="6957"/>
                  <a:pt x="35083" y="5433"/>
                </a:cubicBezTo>
                <a:cubicBezTo>
                  <a:pt x="38831" y="-2059"/>
                  <a:pt x="18780" y="687"/>
                  <a:pt x="10403" y="687"/>
                </a:cubicBezTo>
              </a:path>
            </a:pathLst>
          </a:custGeom>
          <a:noFill/>
          <a:ln w="19050" cap="flat" cmpd="sng">
            <a:solidFill>
              <a:srgbClr val="3C78D8"/>
            </a:solidFill>
            <a:prstDash val="solid"/>
            <a:round/>
            <a:headEnd type="none" w="med" len="med"/>
            <a:tailEnd type="none" w="med" len="med"/>
          </a:ln>
        </p:spPr>
      </p:sp>
      <p:sp>
        <p:nvSpPr>
          <p:cNvPr id="167" name="Google Shape;167;p28"/>
          <p:cNvSpPr/>
          <p:nvPr/>
        </p:nvSpPr>
        <p:spPr>
          <a:xfrm>
            <a:off x="7486850" y="5802647"/>
            <a:ext cx="867175" cy="424725"/>
          </a:xfrm>
          <a:custGeom>
            <a:avLst/>
            <a:gdLst/>
            <a:ahLst/>
            <a:cxnLst/>
            <a:rect l="l" t="t" r="r" b="b"/>
            <a:pathLst>
              <a:path w="34687" h="16989" extrusionOk="0">
                <a:moveTo>
                  <a:pt x="0" y="6735"/>
                </a:moveTo>
                <a:cubicBezTo>
                  <a:pt x="9822" y="3972"/>
                  <a:pt x="23159" y="-4277"/>
                  <a:pt x="30374" y="2938"/>
                </a:cubicBezTo>
                <a:cubicBezTo>
                  <a:pt x="32888" y="5452"/>
                  <a:pt x="35761" y="9725"/>
                  <a:pt x="34171" y="12905"/>
                </a:cubicBezTo>
                <a:cubicBezTo>
                  <a:pt x="30773" y="19698"/>
                  <a:pt x="18372" y="16370"/>
                  <a:pt x="11390" y="13379"/>
                </a:cubicBezTo>
                <a:cubicBezTo>
                  <a:pt x="8478" y="12132"/>
                  <a:pt x="4533" y="14663"/>
                  <a:pt x="1898" y="12905"/>
                </a:cubicBezTo>
                <a:cubicBezTo>
                  <a:pt x="427" y="11923"/>
                  <a:pt x="949" y="9453"/>
                  <a:pt x="949" y="7684"/>
                </a:cubicBezTo>
              </a:path>
            </a:pathLst>
          </a:custGeom>
          <a:noFill/>
          <a:ln w="19050" cap="flat" cmpd="sng">
            <a:solidFill>
              <a:srgbClr val="3C78D8"/>
            </a:solidFill>
            <a:prstDash val="solid"/>
            <a:round/>
            <a:headEnd type="none" w="med" len="med"/>
            <a:tailEnd type="none" w="med" len="med"/>
          </a:ln>
        </p:spPr>
      </p:sp>
      <p:sp>
        <p:nvSpPr>
          <p:cNvPr id="168" name="Google Shape;168;p28"/>
          <p:cNvSpPr/>
          <p:nvPr/>
        </p:nvSpPr>
        <p:spPr>
          <a:xfrm>
            <a:off x="5204546" y="5988269"/>
            <a:ext cx="743500" cy="287825"/>
          </a:xfrm>
          <a:custGeom>
            <a:avLst/>
            <a:gdLst/>
            <a:ahLst/>
            <a:cxnLst/>
            <a:rect l="l" t="t" r="r" b="b"/>
            <a:pathLst>
              <a:path w="29740" h="11513" extrusionOk="0">
                <a:moveTo>
                  <a:pt x="2067" y="807"/>
                </a:moveTo>
                <a:cubicBezTo>
                  <a:pt x="11459" y="338"/>
                  <a:pt x="30761" y="-2354"/>
                  <a:pt x="29594" y="6977"/>
                </a:cubicBezTo>
                <a:cubicBezTo>
                  <a:pt x="28783" y="13461"/>
                  <a:pt x="16234" y="11696"/>
                  <a:pt x="10135" y="9350"/>
                </a:cubicBezTo>
                <a:cubicBezTo>
                  <a:pt x="7091" y="8179"/>
                  <a:pt x="3252" y="8934"/>
                  <a:pt x="643" y="6977"/>
                </a:cubicBezTo>
                <a:cubicBezTo>
                  <a:pt x="-1169" y="5618"/>
                  <a:pt x="1226" y="807"/>
                  <a:pt x="3491" y="807"/>
                </a:cubicBezTo>
              </a:path>
            </a:pathLst>
          </a:custGeom>
          <a:noFill/>
          <a:ln w="19050" cap="flat" cmpd="sng">
            <a:solidFill>
              <a:srgbClr val="3C78D8"/>
            </a:solidFill>
            <a:prstDash val="solid"/>
            <a:round/>
            <a:headEnd type="none" w="med" len="med"/>
            <a:tailEnd type="none" w="med" len="med"/>
          </a:ln>
        </p:spPr>
      </p:sp>
      <p:cxnSp>
        <p:nvCxnSpPr>
          <p:cNvPr id="169" name="Google Shape;169;p28"/>
          <p:cNvCxnSpPr/>
          <p:nvPr/>
        </p:nvCxnSpPr>
        <p:spPr>
          <a:xfrm flipH="1">
            <a:off x="561650" y="6520688"/>
            <a:ext cx="5100" cy="278100"/>
          </a:xfrm>
          <a:prstGeom prst="straightConnector1">
            <a:avLst/>
          </a:prstGeom>
          <a:noFill/>
          <a:ln w="9525" cap="flat" cmpd="sng">
            <a:solidFill>
              <a:srgbClr val="000000"/>
            </a:solidFill>
            <a:prstDash val="solid"/>
            <a:round/>
            <a:headEnd type="none" w="med" len="med"/>
            <a:tailEnd type="none" w="med" len="med"/>
          </a:ln>
        </p:spPr>
      </p:cxnSp>
      <p:sp>
        <p:nvSpPr>
          <p:cNvPr id="170" name="Google Shape;170;p28"/>
          <p:cNvSpPr txBox="1"/>
          <p:nvPr/>
        </p:nvSpPr>
        <p:spPr>
          <a:xfrm>
            <a:off x="638350" y="6520700"/>
            <a:ext cx="8196300" cy="278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 sz="800" b="1"/>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
        <p:nvSpPr>
          <p:cNvPr id="171" name="Google Shape;171;p28"/>
          <p:cNvSpPr txBox="1"/>
          <p:nvPr/>
        </p:nvSpPr>
        <p:spPr>
          <a:xfrm>
            <a:off x="4300150" y="0"/>
            <a:ext cx="47817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100"/>
              <a:t>Designed by: </a:t>
            </a:r>
            <a:r>
              <a:rPr lang="fr" sz="1500" b="1" i="1">
                <a:solidFill>
                  <a:srgbClr val="3C78D8"/>
                </a:solidFill>
                <a:latin typeface="Caveat"/>
                <a:ea typeface="Caveat"/>
                <a:cs typeface="Caveat"/>
                <a:sym typeface="Caveat"/>
              </a:rPr>
              <a:t>Mark Spencer, VP Marketing Gym Sports</a:t>
            </a:r>
            <a:endParaRPr sz="1500" b="1" i="1">
              <a:solidFill>
                <a:srgbClr val="3C78D8"/>
              </a:solidFill>
              <a:latin typeface="Caveat"/>
              <a:ea typeface="Caveat"/>
              <a:cs typeface="Caveat"/>
              <a:sym typeface="Caveat"/>
            </a:endParaRPr>
          </a:p>
        </p:txBody>
      </p:sp>
      <p:sp>
        <p:nvSpPr>
          <p:cNvPr id="172" name="Google Shape;172;p28"/>
          <p:cNvSpPr txBox="1"/>
          <p:nvPr/>
        </p:nvSpPr>
        <p:spPr>
          <a:xfrm>
            <a:off x="4314425" y="263575"/>
            <a:ext cx="42390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100"/>
              <a:t>Date: 	   _____</a:t>
            </a:r>
            <a:r>
              <a:rPr lang="fr" sz="1500" b="1" i="1">
                <a:solidFill>
                  <a:srgbClr val="3C78D8"/>
                </a:solidFill>
                <a:latin typeface="Caveat"/>
                <a:ea typeface="Caveat"/>
                <a:cs typeface="Caveat"/>
                <a:sym typeface="Caveat"/>
              </a:rPr>
              <a:t>May 15</a:t>
            </a:r>
            <a:r>
              <a:rPr lang="fr" sz="1100"/>
              <a:t>_____</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9"/>
          <p:cNvSpPr/>
          <p:nvPr/>
        </p:nvSpPr>
        <p:spPr>
          <a:xfrm>
            <a:off x="575250" y="698200"/>
            <a:ext cx="8196300" cy="5764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2956800" y="2818600"/>
            <a:ext cx="3420300" cy="1533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1200"/>
              <a:t>What frustrations do they experience?</a:t>
            </a:r>
            <a:endParaRPr sz="1200"/>
          </a:p>
          <a:p>
            <a:pPr marL="0" lvl="0" indent="0" algn="l" rtl="0">
              <a:spcBef>
                <a:spcPts val="0"/>
              </a:spcBef>
              <a:spcAft>
                <a:spcPts val="0"/>
              </a:spcAft>
              <a:buNone/>
            </a:pPr>
            <a:r>
              <a:rPr lang="fr" sz="1700" b="1" i="1">
                <a:solidFill>
                  <a:srgbClr val="3C78D8"/>
                </a:solidFill>
                <a:latin typeface="Caveat"/>
                <a:ea typeface="Caveat"/>
                <a:cs typeface="Caveat"/>
                <a:sym typeface="Caveat"/>
              </a:rPr>
              <a:t>Crowded place</a:t>
            </a:r>
            <a:endParaRPr sz="1700" b="1" i="1">
              <a:solidFill>
                <a:srgbClr val="3C78D8"/>
              </a:solidFill>
              <a:latin typeface="Caveat"/>
              <a:ea typeface="Caveat"/>
              <a:cs typeface="Caveat"/>
              <a:sym typeface="Caveat"/>
            </a:endParaRPr>
          </a:p>
          <a:p>
            <a:pPr marL="0" lvl="0" indent="0" algn="l" rtl="0">
              <a:spcBef>
                <a:spcPts val="0"/>
              </a:spcBef>
              <a:spcAft>
                <a:spcPts val="0"/>
              </a:spcAft>
              <a:buNone/>
            </a:pPr>
            <a:r>
              <a:rPr lang="fr" sz="1700" b="1" i="1">
                <a:solidFill>
                  <a:srgbClr val="3C78D8"/>
                </a:solidFill>
                <a:latin typeface="Caveat"/>
                <a:ea typeface="Caveat"/>
                <a:cs typeface="Caveat"/>
                <a:sym typeface="Caveat"/>
              </a:rPr>
              <a:t>Anonymous environment</a:t>
            </a:r>
            <a:endParaRPr sz="1700" b="1" i="1">
              <a:solidFill>
                <a:srgbClr val="3C78D8"/>
              </a:solidFill>
              <a:latin typeface="Caveat"/>
              <a:ea typeface="Caveat"/>
              <a:cs typeface="Caveat"/>
              <a:sym typeface="Caveat"/>
            </a:endParaRPr>
          </a:p>
          <a:p>
            <a:pPr marL="0" lvl="0" indent="0" algn="l" rtl="0">
              <a:spcBef>
                <a:spcPts val="0"/>
              </a:spcBef>
              <a:spcAft>
                <a:spcPts val="0"/>
              </a:spcAft>
              <a:buNone/>
            </a:pPr>
            <a:r>
              <a:rPr lang="fr" sz="1700" b="1" i="1">
                <a:solidFill>
                  <a:srgbClr val="3C78D8"/>
                </a:solidFill>
                <a:latin typeface="Caveat"/>
                <a:ea typeface="Caveat"/>
                <a:cs typeface="Caveat"/>
                <a:sym typeface="Caveat"/>
              </a:rPr>
              <a:t>Lack of motivation</a:t>
            </a:r>
            <a:endParaRPr sz="1700" b="1" i="1">
              <a:solidFill>
                <a:srgbClr val="3C78D8"/>
              </a:solidFill>
              <a:latin typeface="Caveat"/>
              <a:ea typeface="Caveat"/>
              <a:cs typeface="Caveat"/>
              <a:sym typeface="Caveat"/>
            </a:endParaRPr>
          </a:p>
          <a:p>
            <a:pPr marL="0" lvl="0" indent="0" algn="l" rtl="0">
              <a:spcBef>
                <a:spcPts val="0"/>
              </a:spcBef>
              <a:spcAft>
                <a:spcPts val="0"/>
              </a:spcAft>
              <a:buNone/>
            </a:pPr>
            <a:r>
              <a:rPr lang="fr" sz="1700" b="1" i="1">
                <a:solidFill>
                  <a:srgbClr val="3C78D8"/>
                </a:solidFill>
                <a:latin typeface="Caveat"/>
                <a:ea typeface="Caveat"/>
                <a:cs typeface="Caveat"/>
                <a:sym typeface="Caveat"/>
              </a:rPr>
              <a:t>Not sure price and efforts are worth it</a:t>
            </a:r>
            <a:endParaRPr sz="1700" b="1" i="1">
              <a:solidFill>
                <a:srgbClr val="3C78D8"/>
              </a:solidFill>
              <a:latin typeface="Caveat"/>
              <a:ea typeface="Caveat"/>
              <a:cs typeface="Caveat"/>
              <a:sym typeface="Caveat"/>
            </a:endParaRPr>
          </a:p>
          <a:p>
            <a:pPr marL="0" lvl="0" indent="0" algn="l" rtl="0">
              <a:spcBef>
                <a:spcPts val="0"/>
              </a:spcBef>
              <a:spcAft>
                <a:spcPts val="0"/>
              </a:spcAft>
              <a:buNone/>
            </a:pPr>
            <a:endParaRPr sz="1200"/>
          </a:p>
        </p:txBody>
      </p:sp>
      <p:sp>
        <p:nvSpPr>
          <p:cNvPr id="179" name="Google Shape;179;p29"/>
          <p:cNvSpPr txBox="1"/>
          <p:nvPr/>
        </p:nvSpPr>
        <p:spPr>
          <a:xfrm>
            <a:off x="438075" y="68550"/>
            <a:ext cx="3888600" cy="60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600" b="1"/>
              <a:t>Canvas #04</a:t>
            </a:r>
            <a:endParaRPr sz="1600" b="1"/>
          </a:p>
          <a:p>
            <a:pPr marL="0" lvl="0" indent="0" algn="l" rtl="0">
              <a:spcBef>
                <a:spcPts val="0"/>
              </a:spcBef>
              <a:spcAft>
                <a:spcPts val="0"/>
              </a:spcAft>
              <a:buNone/>
            </a:pPr>
            <a:r>
              <a:rPr lang="fr" sz="1600" b="1"/>
              <a:t>Customer needs analysis</a:t>
            </a:r>
            <a:endParaRPr sz="1600" b="1"/>
          </a:p>
        </p:txBody>
      </p:sp>
      <p:sp>
        <p:nvSpPr>
          <p:cNvPr id="180" name="Google Shape;180;p29"/>
          <p:cNvSpPr/>
          <p:nvPr/>
        </p:nvSpPr>
        <p:spPr>
          <a:xfrm rot="749481">
            <a:off x="2042144" y="2701161"/>
            <a:ext cx="896010" cy="270404"/>
          </a:xfrm>
          <a:prstGeom prst="rightArrow">
            <a:avLst>
              <a:gd name="adj1" fmla="val 50000"/>
              <a:gd name="adj2" fmla="val 5000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rot="-1470301">
            <a:off x="5647304" y="2411606"/>
            <a:ext cx="768855" cy="200829"/>
          </a:xfrm>
          <a:prstGeom prst="rightArrow">
            <a:avLst>
              <a:gd name="adj1" fmla="val 50000"/>
              <a:gd name="adj2" fmla="val 5000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txBox="1"/>
          <p:nvPr/>
        </p:nvSpPr>
        <p:spPr>
          <a:xfrm>
            <a:off x="786175" y="736075"/>
            <a:ext cx="3128400" cy="50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a:t>What resource do they need to perform their task?</a:t>
            </a:r>
            <a:endParaRPr/>
          </a:p>
        </p:txBody>
      </p:sp>
      <p:sp>
        <p:nvSpPr>
          <p:cNvPr id="183" name="Google Shape;183;p29"/>
          <p:cNvSpPr txBox="1"/>
          <p:nvPr/>
        </p:nvSpPr>
        <p:spPr>
          <a:xfrm>
            <a:off x="5837475" y="871600"/>
            <a:ext cx="2856600" cy="32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a:t>What do they try to deliver?</a:t>
            </a:r>
            <a:endParaRPr/>
          </a:p>
        </p:txBody>
      </p:sp>
      <p:sp>
        <p:nvSpPr>
          <p:cNvPr id="184" name="Google Shape;184;p29"/>
          <p:cNvSpPr txBox="1"/>
          <p:nvPr/>
        </p:nvSpPr>
        <p:spPr>
          <a:xfrm>
            <a:off x="642025" y="5802475"/>
            <a:ext cx="3888600" cy="53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a:t>What constraints do they face? (time? budget? distance? legal? etc.)</a:t>
            </a:r>
            <a:endParaRPr/>
          </a:p>
        </p:txBody>
      </p:sp>
      <p:sp>
        <p:nvSpPr>
          <p:cNvPr id="185" name="Google Shape;185;p29"/>
          <p:cNvSpPr/>
          <p:nvPr/>
        </p:nvSpPr>
        <p:spPr>
          <a:xfrm rot="-824598">
            <a:off x="1934088" y="4243400"/>
            <a:ext cx="896569" cy="270237"/>
          </a:xfrm>
          <a:prstGeom prst="rightArrow">
            <a:avLst>
              <a:gd name="adj1" fmla="val 50000"/>
              <a:gd name="adj2" fmla="val 5000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816075" y="4616275"/>
            <a:ext cx="3128400" cy="1262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sz="1800" b="1" i="1">
                <a:solidFill>
                  <a:srgbClr val="3C78D8"/>
                </a:solidFill>
                <a:latin typeface="Caveat"/>
                <a:ea typeface="Caveat"/>
                <a:cs typeface="Caveat"/>
                <a:sym typeface="Caveat"/>
              </a:rPr>
              <a:t>Lack of time</a:t>
            </a:r>
            <a:endParaRPr sz="1800" b="1" i="1">
              <a:solidFill>
                <a:srgbClr val="3C78D8"/>
              </a:solidFill>
              <a:latin typeface="Caveat"/>
              <a:ea typeface="Caveat"/>
              <a:cs typeface="Caveat"/>
              <a:sym typeface="Caveat"/>
            </a:endParaRPr>
          </a:p>
          <a:p>
            <a:pPr marL="0" lvl="0" indent="0" algn="l" rtl="0">
              <a:spcBef>
                <a:spcPts val="0"/>
              </a:spcBef>
              <a:spcAft>
                <a:spcPts val="0"/>
              </a:spcAft>
              <a:buNone/>
            </a:pPr>
            <a:r>
              <a:rPr lang="fr" sz="1800" b="1" i="1">
                <a:solidFill>
                  <a:srgbClr val="3C78D8"/>
                </a:solidFill>
                <a:latin typeface="Caveat"/>
                <a:ea typeface="Caveat"/>
                <a:cs typeface="Caveat"/>
                <a:sym typeface="Caveat"/>
              </a:rPr>
              <a:t>Vanishing motivation</a:t>
            </a:r>
            <a:endParaRPr sz="1800" b="1" i="1">
              <a:solidFill>
                <a:srgbClr val="3C78D8"/>
              </a:solidFill>
              <a:latin typeface="Caveat"/>
              <a:ea typeface="Caveat"/>
              <a:cs typeface="Caveat"/>
              <a:sym typeface="Caveat"/>
            </a:endParaRPr>
          </a:p>
          <a:p>
            <a:pPr marL="0" lvl="0" indent="0" algn="l" rtl="0">
              <a:spcBef>
                <a:spcPts val="0"/>
              </a:spcBef>
              <a:spcAft>
                <a:spcPts val="0"/>
              </a:spcAft>
              <a:buNone/>
            </a:pPr>
            <a:endParaRPr sz="1800" b="1" i="1">
              <a:solidFill>
                <a:srgbClr val="3C78D8"/>
              </a:solidFill>
              <a:latin typeface="Caveat"/>
              <a:ea typeface="Caveat"/>
              <a:cs typeface="Caveat"/>
              <a:sym typeface="Caveat"/>
            </a:endParaRPr>
          </a:p>
          <a:p>
            <a:pPr marL="0" lvl="0" indent="0" algn="l" rtl="0">
              <a:spcBef>
                <a:spcPts val="0"/>
              </a:spcBef>
              <a:spcAft>
                <a:spcPts val="0"/>
              </a:spcAft>
              <a:buNone/>
            </a:pPr>
            <a:endParaRPr/>
          </a:p>
        </p:txBody>
      </p:sp>
      <p:sp>
        <p:nvSpPr>
          <p:cNvPr id="187" name="Google Shape;187;p29"/>
          <p:cNvSpPr/>
          <p:nvPr/>
        </p:nvSpPr>
        <p:spPr>
          <a:xfrm>
            <a:off x="5317175" y="1304575"/>
            <a:ext cx="3236100" cy="903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sz="1800" b="1" i="1">
                <a:solidFill>
                  <a:srgbClr val="3C78D8"/>
                </a:solidFill>
                <a:latin typeface="Caveat"/>
                <a:ea typeface="Caveat"/>
                <a:cs typeface="Caveat"/>
                <a:sym typeface="Caveat"/>
              </a:rPr>
              <a:t>A fit body</a:t>
            </a:r>
            <a:endParaRPr sz="1800" b="1" i="1">
              <a:solidFill>
                <a:srgbClr val="3C78D8"/>
              </a:solidFill>
              <a:latin typeface="Caveat"/>
              <a:ea typeface="Caveat"/>
              <a:cs typeface="Caveat"/>
              <a:sym typeface="Caveat"/>
            </a:endParaRPr>
          </a:p>
          <a:p>
            <a:pPr marL="0" lvl="0" indent="0" algn="l" rtl="0">
              <a:spcBef>
                <a:spcPts val="0"/>
              </a:spcBef>
              <a:spcAft>
                <a:spcPts val="0"/>
              </a:spcAft>
              <a:buNone/>
            </a:pPr>
            <a:r>
              <a:rPr lang="fr" sz="1800" b="1" i="1">
                <a:solidFill>
                  <a:srgbClr val="3C78D8"/>
                </a:solidFill>
                <a:latin typeface="Caveat"/>
                <a:ea typeface="Caveat"/>
                <a:cs typeface="Caveat"/>
                <a:sym typeface="Caveat"/>
              </a:rPr>
              <a:t>A healthy condition</a:t>
            </a:r>
            <a:endParaRPr/>
          </a:p>
        </p:txBody>
      </p:sp>
      <p:sp>
        <p:nvSpPr>
          <p:cNvPr id="188" name="Google Shape;188;p29"/>
          <p:cNvSpPr txBox="1"/>
          <p:nvPr/>
        </p:nvSpPr>
        <p:spPr>
          <a:xfrm>
            <a:off x="5317175" y="6007300"/>
            <a:ext cx="3501000" cy="50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a:t>What KPIs to measure success?</a:t>
            </a:r>
            <a:endParaRPr/>
          </a:p>
        </p:txBody>
      </p:sp>
      <p:sp>
        <p:nvSpPr>
          <p:cNvPr id="189" name="Google Shape;189;p29"/>
          <p:cNvSpPr/>
          <p:nvPr/>
        </p:nvSpPr>
        <p:spPr>
          <a:xfrm>
            <a:off x="5052275" y="4644200"/>
            <a:ext cx="3591600" cy="1423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sz="1600" b="1" i="1">
                <a:solidFill>
                  <a:srgbClr val="3C78D8"/>
                </a:solidFill>
                <a:latin typeface="Caveat"/>
                <a:ea typeface="Caveat"/>
                <a:cs typeface="Caveat"/>
                <a:sym typeface="Caveat"/>
              </a:rPr>
              <a:t>Better physiological performances (stronger cardio, smaller waist  size,  bigger muscles, ...)</a:t>
            </a:r>
            <a:endParaRPr sz="1600" b="1" i="1">
              <a:solidFill>
                <a:srgbClr val="3C78D8"/>
              </a:solidFill>
              <a:latin typeface="Caveat"/>
              <a:ea typeface="Caveat"/>
              <a:cs typeface="Caveat"/>
              <a:sym typeface="Caveat"/>
            </a:endParaRPr>
          </a:p>
          <a:p>
            <a:pPr marL="0" lvl="0" indent="0" algn="l" rtl="0">
              <a:spcBef>
                <a:spcPts val="0"/>
              </a:spcBef>
              <a:spcAft>
                <a:spcPts val="0"/>
              </a:spcAft>
              <a:buNone/>
            </a:pPr>
            <a:r>
              <a:rPr lang="fr" sz="1600" b="1" i="1">
                <a:solidFill>
                  <a:srgbClr val="3C78D8"/>
                </a:solidFill>
                <a:latin typeface="Caveat"/>
                <a:ea typeface="Caveat"/>
                <a:cs typeface="Caveat"/>
                <a:sym typeface="Caveat"/>
              </a:rPr>
              <a:t>Better sport performance (running a longer distance, lifting more weights…)</a:t>
            </a:r>
            <a:endParaRPr sz="1600" b="1" i="1">
              <a:solidFill>
                <a:srgbClr val="3C78D8"/>
              </a:solidFill>
              <a:latin typeface="Caveat"/>
              <a:ea typeface="Caveat"/>
              <a:cs typeface="Caveat"/>
              <a:sym typeface="Caveat"/>
            </a:endParaRPr>
          </a:p>
        </p:txBody>
      </p:sp>
      <p:sp>
        <p:nvSpPr>
          <p:cNvPr id="190" name="Google Shape;190;p29"/>
          <p:cNvSpPr/>
          <p:nvPr/>
        </p:nvSpPr>
        <p:spPr>
          <a:xfrm rot="2209525">
            <a:off x="6490132" y="4148952"/>
            <a:ext cx="772800" cy="277980"/>
          </a:xfrm>
          <a:prstGeom prst="rightArrow">
            <a:avLst>
              <a:gd name="adj1" fmla="val 50000"/>
              <a:gd name="adj2" fmla="val 5000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794425" y="1292425"/>
            <a:ext cx="3128400" cy="1262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sz="1800" b="1" i="1">
                <a:solidFill>
                  <a:srgbClr val="3C78D8"/>
                </a:solidFill>
                <a:latin typeface="Caveat"/>
                <a:ea typeface="Caveat"/>
                <a:cs typeface="Caveat"/>
                <a:sym typeface="Caveat"/>
              </a:rPr>
              <a:t>Gym clothes</a:t>
            </a:r>
            <a:endParaRPr sz="1800" b="1" i="1">
              <a:solidFill>
                <a:srgbClr val="3C78D8"/>
              </a:solidFill>
              <a:latin typeface="Caveat"/>
              <a:ea typeface="Caveat"/>
              <a:cs typeface="Caveat"/>
              <a:sym typeface="Caveat"/>
            </a:endParaRPr>
          </a:p>
          <a:p>
            <a:pPr marL="0" lvl="0" indent="0" algn="l" rtl="0">
              <a:spcBef>
                <a:spcPts val="0"/>
              </a:spcBef>
              <a:spcAft>
                <a:spcPts val="0"/>
              </a:spcAft>
              <a:buNone/>
            </a:pPr>
            <a:r>
              <a:rPr lang="fr" sz="1800" b="1" i="1">
                <a:solidFill>
                  <a:srgbClr val="3C78D8"/>
                </a:solidFill>
                <a:latin typeface="Caveat"/>
                <a:ea typeface="Caveat"/>
                <a:cs typeface="Caveat"/>
                <a:sym typeface="Caveat"/>
              </a:rPr>
              <a:t>Motivation</a:t>
            </a:r>
            <a:endParaRPr sz="1800" b="1" i="1">
              <a:solidFill>
                <a:srgbClr val="3C78D8"/>
              </a:solidFill>
              <a:latin typeface="Caveat"/>
              <a:ea typeface="Caveat"/>
              <a:cs typeface="Caveat"/>
              <a:sym typeface="Caveat"/>
            </a:endParaRPr>
          </a:p>
          <a:p>
            <a:pPr marL="0" lvl="0" indent="0" algn="l" rtl="0">
              <a:spcBef>
                <a:spcPts val="0"/>
              </a:spcBef>
              <a:spcAft>
                <a:spcPts val="0"/>
              </a:spcAft>
              <a:buNone/>
            </a:pPr>
            <a:r>
              <a:rPr lang="fr" sz="1800" b="1" i="1">
                <a:solidFill>
                  <a:srgbClr val="3C78D8"/>
                </a:solidFill>
                <a:latin typeface="Caveat"/>
                <a:ea typeface="Caveat"/>
                <a:cs typeface="Caveat"/>
                <a:sym typeface="Caveat"/>
              </a:rPr>
              <a:t>Budget to pay the membership</a:t>
            </a:r>
            <a:endParaRPr sz="1800" b="1" i="1">
              <a:solidFill>
                <a:srgbClr val="3C78D8"/>
              </a:solidFill>
              <a:latin typeface="Caveat"/>
              <a:ea typeface="Caveat"/>
              <a:cs typeface="Caveat"/>
              <a:sym typeface="Caveat"/>
            </a:endParaRPr>
          </a:p>
          <a:p>
            <a:pPr marL="0" lvl="0" indent="0" algn="l" rtl="0">
              <a:spcBef>
                <a:spcPts val="0"/>
              </a:spcBef>
              <a:spcAft>
                <a:spcPts val="0"/>
              </a:spcAft>
              <a:buNone/>
            </a:pPr>
            <a:r>
              <a:rPr lang="fr" sz="1800" b="1" i="1">
                <a:solidFill>
                  <a:srgbClr val="3C78D8"/>
                </a:solidFill>
                <a:latin typeface="Caveat"/>
                <a:ea typeface="Caveat"/>
                <a:cs typeface="Caveat"/>
                <a:sym typeface="Caveat"/>
              </a:rPr>
              <a:t>Walk to the gym</a:t>
            </a:r>
            <a:endParaRPr sz="1800" b="1" i="1">
              <a:solidFill>
                <a:srgbClr val="3C78D8"/>
              </a:solidFill>
              <a:latin typeface="Caveat"/>
              <a:ea typeface="Caveat"/>
              <a:cs typeface="Caveat"/>
              <a:sym typeface="Caveat"/>
            </a:endParaRPr>
          </a:p>
        </p:txBody>
      </p:sp>
      <p:cxnSp>
        <p:nvCxnSpPr>
          <p:cNvPr id="192" name="Google Shape;192;p29"/>
          <p:cNvCxnSpPr/>
          <p:nvPr/>
        </p:nvCxnSpPr>
        <p:spPr>
          <a:xfrm flipH="1">
            <a:off x="561650" y="6520688"/>
            <a:ext cx="5100" cy="278100"/>
          </a:xfrm>
          <a:prstGeom prst="straightConnector1">
            <a:avLst/>
          </a:prstGeom>
          <a:noFill/>
          <a:ln w="9525" cap="flat" cmpd="sng">
            <a:solidFill>
              <a:srgbClr val="000000"/>
            </a:solidFill>
            <a:prstDash val="solid"/>
            <a:round/>
            <a:headEnd type="none" w="med" len="med"/>
            <a:tailEnd type="none" w="med" len="med"/>
          </a:ln>
        </p:spPr>
      </p:cxnSp>
      <p:sp>
        <p:nvSpPr>
          <p:cNvPr id="193" name="Google Shape;193;p29"/>
          <p:cNvSpPr txBox="1"/>
          <p:nvPr/>
        </p:nvSpPr>
        <p:spPr>
          <a:xfrm>
            <a:off x="638350" y="6520700"/>
            <a:ext cx="8196300" cy="278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 sz="800" b="1"/>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
        <p:nvSpPr>
          <p:cNvPr id="194" name="Google Shape;194;p29"/>
          <p:cNvSpPr txBox="1"/>
          <p:nvPr/>
        </p:nvSpPr>
        <p:spPr>
          <a:xfrm>
            <a:off x="4300150" y="0"/>
            <a:ext cx="47817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100"/>
              <a:t>Designed by: </a:t>
            </a:r>
            <a:r>
              <a:rPr lang="fr" sz="1500" b="1" i="1">
                <a:solidFill>
                  <a:srgbClr val="3C78D8"/>
                </a:solidFill>
                <a:latin typeface="Caveat"/>
                <a:ea typeface="Caveat"/>
                <a:cs typeface="Caveat"/>
                <a:sym typeface="Caveat"/>
              </a:rPr>
              <a:t>Mark Spencer, VP Marketing Gym Sports</a:t>
            </a:r>
            <a:endParaRPr sz="1500" b="1" i="1">
              <a:solidFill>
                <a:srgbClr val="3C78D8"/>
              </a:solidFill>
              <a:latin typeface="Caveat"/>
              <a:ea typeface="Caveat"/>
              <a:cs typeface="Caveat"/>
              <a:sym typeface="Caveat"/>
            </a:endParaRPr>
          </a:p>
        </p:txBody>
      </p:sp>
      <p:sp>
        <p:nvSpPr>
          <p:cNvPr id="195" name="Google Shape;195;p29"/>
          <p:cNvSpPr txBox="1"/>
          <p:nvPr/>
        </p:nvSpPr>
        <p:spPr>
          <a:xfrm>
            <a:off x="4314425" y="263575"/>
            <a:ext cx="42390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100"/>
              <a:t>Date: 	   _____</a:t>
            </a:r>
            <a:r>
              <a:rPr lang="fr" sz="1500" b="1" i="1">
                <a:solidFill>
                  <a:srgbClr val="3C78D8"/>
                </a:solidFill>
                <a:latin typeface="Caveat"/>
                <a:ea typeface="Caveat"/>
                <a:cs typeface="Caveat"/>
                <a:sym typeface="Caveat"/>
              </a:rPr>
              <a:t>May 15</a:t>
            </a:r>
            <a:r>
              <a:rPr lang="fr" sz="1100"/>
              <a:t>_____</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0"/>
          <p:cNvSpPr/>
          <p:nvPr/>
        </p:nvSpPr>
        <p:spPr>
          <a:xfrm>
            <a:off x="657900" y="676275"/>
            <a:ext cx="8196300" cy="5764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1" name="Google Shape;201;p30"/>
          <p:cNvCxnSpPr/>
          <p:nvPr/>
        </p:nvCxnSpPr>
        <p:spPr>
          <a:xfrm rot="10800000">
            <a:off x="666600" y="676375"/>
            <a:ext cx="8187600" cy="5764500"/>
          </a:xfrm>
          <a:prstGeom prst="straightConnector1">
            <a:avLst/>
          </a:prstGeom>
          <a:noFill/>
          <a:ln w="9525" cap="flat" cmpd="sng">
            <a:solidFill>
              <a:srgbClr val="000000"/>
            </a:solidFill>
            <a:prstDash val="solid"/>
            <a:round/>
            <a:headEnd type="none" w="med" len="med"/>
            <a:tailEnd type="none" w="med" len="med"/>
          </a:ln>
        </p:spPr>
      </p:cxnSp>
      <p:cxnSp>
        <p:nvCxnSpPr>
          <p:cNvPr id="202" name="Google Shape;202;p30"/>
          <p:cNvCxnSpPr>
            <a:stCxn id="200" idx="2"/>
            <a:endCxn id="200" idx="0"/>
          </p:cNvCxnSpPr>
          <p:nvPr/>
        </p:nvCxnSpPr>
        <p:spPr>
          <a:xfrm rot="10800000">
            <a:off x="4756050" y="676275"/>
            <a:ext cx="0" cy="5764500"/>
          </a:xfrm>
          <a:prstGeom prst="straightConnector1">
            <a:avLst/>
          </a:prstGeom>
          <a:noFill/>
          <a:ln w="9525" cap="flat" cmpd="sng">
            <a:solidFill>
              <a:srgbClr val="000000"/>
            </a:solidFill>
            <a:prstDash val="solid"/>
            <a:round/>
            <a:headEnd type="none" w="med" len="med"/>
            <a:tailEnd type="none" w="med" len="med"/>
          </a:ln>
        </p:spPr>
      </p:cxnSp>
      <p:cxnSp>
        <p:nvCxnSpPr>
          <p:cNvPr id="203" name="Google Shape;203;p30"/>
          <p:cNvCxnSpPr/>
          <p:nvPr/>
        </p:nvCxnSpPr>
        <p:spPr>
          <a:xfrm rot="10800000" flipH="1">
            <a:off x="666325" y="666600"/>
            <a:ext cx="8182500" cy="5787000"/>
          </a:xfrm>
          <a:prstGeom prst="straightConnector1">
            <a:avLst/>
          </a:prstGeom>
          <a:noFill/>
          <a:ln w="9525" cap="flat" cmpd="sng">
            <a:solidFill>
              <a:srgbClr val="000000"/>
            </a:solidFill>
            <a:prstDash val="solid"/>
            <a:round/>
            <a:headEnd type="none" w="med" len="med"/>
            <a:tailEnd type="none" w="med" len="med"/>
          </a:ln>
        </p:spPr>
      </p:cxnSp>
      <p:sp>
        <p:nvSpPr>
          <p:cNvPr id="204" name="Google Shape;204;p30"/>
          <p:cNvSpPr txBox="1"/>
          <p:nvPr/>
        </p:nvSpPr>
        <p:spPr>
          <a:xfrm>
            <a:off x="2098575" y="676375"/>
            <a:ext cx="1508100" cy="41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b="1"/>
              <a:t>via objects</a:t>
            </a:r>
            <a:endParaRPr b="1"/>
          </a:p>
        </p:txBody>
      </p:sp>
      <p:sp>
        <p:nvSpPr>
          <p:cNvPr id="205" name="Google Shape;205;p30"/>
          <p:cNvSpPr txBox="1"/>
          <p:nvPr/>
        </p:nvSpPr>
        <p:spPr>
          <a:xfrm>
            <a:off x="5748125" y="676375"/>
            <a:ext cx="1508100" cy="41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b="1"/>
              <a:t>about people</a:t>
            </a:r>
            <a:endParaRPr b="1"/>
          </a:p>
        </p:txBody>
      </p:sp>
      <p:sp>
        <p:nvSpPr>
          <p:cNvPr id="206" name="Google Shape;206;p30"/>
          <p:cNvSpPr txBox="1"/>
          <p:nvPr/>
        </p:nvSpPr>
        <p:spPr>
          <a:xfrm>
            <a:off x="7413525" y="3235613"/>
            <a:ext cx="1450200" cy="68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b="1"/>
              <a:t>on websites / Internet / mobile apps</a:t>
            </a:r>
            <a:endParaRPr b="1"/>
          </a:p>
        </p:txBody>
      </p:sp>
      <p:sp>
        <p:nvSpPr>
          <p:cNvPr id="207" name="Google Shape;207;p30"/>
          <p:cNvSpPr txBox="1"/>
          <p:nvPr/>
        </p:nvSpPr>
        <p:spPr>
          <a:xfrm>
            <a:off x="2098575" y="5894100"/>
            <a:ext cx="1508100" cy="41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b="1"/>
              <a:t>related to an event</a:t>
            </a:r>
            <a:endParaRPr b="1"/>
          </a:p>
        </p:txBody>
      </p:sp>
      <p:sp>
        <p:nvSpPr>
          <p:cNvPr id="208" name="Google Shape;208;p30"/>
          <p:cNvSpPr txBox="1"/>
          <p:nvPr/>
        </p:nvSpPr>
        <p:spPr>
          <a:xfrm>
            <a:off x="5402950" y="5949850"/>
            <a:ext cx="2542500" cy="41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b="1"/>
              <a:t>third party data / open data</a:t>
            </a:r>
            <a:endParaRPr b="1"/>
          </a:p>
        </p:txBody>
      </p:sp>
      <p:sp>
        <p:nvSpPr>
          <p:cNvPr id="209" name="Google Shape;209;p30"/>
          <p:cNvSpPr txBox="1"/>
          <p:nvPr/>
        </p:nvSpPr>
        <p:spPr>
          <a:xfrm>
            <a:off x="590475" y="3252000"/>
            <a:ext cx="1508100" cy="41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b="1"/>
              <a:t>from the past</a:t>
            </a:r>
            <a:endParaRPr b="1"/>
          </a:p>
          <a:p>
            <a:pPr marL="0" lvl="0" indent="0" algn="ctr" rtl="0">
              <a:spcBef>
                <a:spcPts val="0"/>
              </a:spcBef>
              <a:spcAft>
                <a:spcPts val="0"/>
              </a:spcAft>
              <a:buNone/>
            </a:pPr>
            <a:r>
              <a:rPr lang="fr" b="1"/>
              <a:t>(archives, databases)</a:t>
            </a:r>
            <a:endParaRPr b="1"/>
          </a:p>
        </p:txBody>
      </p:sp>
      <p:sp>
        <p:nvSpPr>
          <p:cNvPr id="210" name="Google Shape;210;p30"/>
          <p:cNvSpPr txBox="1"/>
          <p:nvPr/>
        </p:nvSpPr>
        <p:spPr>
          <a:xfrm>
            <a:off x="590475" y="215350"/>
            <a:ext cx="37149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600" b="1"/>
              <a:t>Sources of data / 4D Methodology</a:t>
            </a:r>
            <a:endParaRPr sz="1600" b="1"/>
          </a:p>
        </p:txBody>
      </p:sp>
      <p:sp>
        <p:nvSpPr>
          <p:cNvPr id="211" name="Google Shape;211;p30"/>
          <p:cNvSpPr txBox="1"/>
          <p:nvPr/>
        </p:nvSpPr>
        <p:spPr>
          <a:xfrm>
            <a:off x="1895525" y="1075838"/>
            <a:ext cx="2683200" cy="46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fr" sz="1800" b="1" i="1">
                <a:solidFill>
                  <a:srgbClr val="3C78D8"/>
                </a:solidFill>
                <a:latin typeface="Caveat"/>
                <a:ea typeface="Caveat"/>
                <a:cs typeface="Caveat"/>
                <a:sym typeface="Caveat"/>
              </a:rPr>
              <a:t>Biometrics and user id on each equipment</a:t>
            </a:r>
            <a:endParaRPr sz="1800" b="1" i="1">
              <a:solidFill>
                <a:srgbClr val="3C78D8"/>
              </a:solidFill>
              <a:latin typeface="Caveat"/>
              <a:ea typeface="Caveat"/>
              <a:cs typeface="Caveat"/>
              <a:sym typeface="Caveat"/>
            </a:endParaRPr>
          </a:p>
        </p:txBody>
      </p:sp>
      <p:sp>
        <p:nvSpPr>
          <p:cNvPr id="212" name="Google Shape;212;p30"/>
          <p:cNvSpPr txBox="1"/>
          <p:nvPr/>
        </p:nvSpPr>
        <p:spPr>
          <a:xfrm>
            <a:off x="2951175" y="1630610"/>
            <a:ext cx="2063100" cy="835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fr" sz="1800" b="1" i="1">
                <a:solidFill>
                  <a:srgbClr val="3C78D8"/>
                </a:solidFill>
                <a:latin typeface="Caveat"/>
                <a:ea typeface="Caveat"/>
                <a:cs typeface="Caveat"/>
                <a:sym typeface="Caveat"/>
              </a:rPr>
              <a:t>Badging data: entry and exit time</a:t>
            </a:r>
            <a:endParaRPr sz="1800" b="1" i="1">
              <a:solidFill>
                <a:srgbClr val="3C78D8"/>
              </a:solidFill>
              <a:latin typeface="Caveat"/>
              <a:ea typeface="Caveat"/>
              <a:cs typeface="Caveat"/>
              <a:sym typeface="Caveat"/>
            </a:endParaRPr>
          </a:p>
        </p:txBody>
      </p:sp>
      <p:sp>
        <p:nvSpPr>
          <p:cNvPr id="213" name="Google Shape;213;p30"/>
          <p:cNvSpPr txBox="1"/>
          <p:nvPr/>
        </p:nvSpPr>
        <p:spPr>
          <a:xfrm>
            <a:off x="2098575" y="4929813"/>
            <a:ext cx="2683200" cy="46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fr" sz="1800" b="1" i="1">
                <a:solidFill>
                  <a:srgbClr val="3C78D8"/>
                </a:solidFill>
                <a:latin typeface="Caveat"/>
                <a:ea typeface="Caveat"/>
                <a:cs typeface="Caveat"/>
                <a:sym typeface="Caveat"/>
              </a:rPr>
              <a:t>Coaching orientation session</a:t>
            </a:r>
            <a:endParaRPr sz="1800" b="1" i="1">
              <a:solidFill>
                <a:srgbClr val="3C78D8"/>
              </a:solidFill>
              <a:latin typeface="Caveat"/>
              <a:ea typeface="Caveat"/>
              <a:cs typeface="Caveat"/>
              <a:sym typeface="Caveat"/>
            </a:endParaRPr>
          </a:p>
          <a:p>
            <a:pPr marL="0" marR="0" lvl="0" indent="0" algn="l" rtl="0">
              <a:lnSpc>
                <a:spcPct val="100000"/>
              </a:lnSpc>
              <a:spcBef>
                <a:spcPts val="0"/>
              </a:spcBef>
              <a:spcAft>
                <a:spcPts val="0"/>
              </a:spcAft>
              <a:buNone/>
            </a:pPr>
            <a:r>
              <a:rPr lang="fr" sz="1800" b="1" i="1">
                <a:solidFill>
                  <a:srgbClr val="3C78D8"/>
                </a:solidFill>
                <a:latin typeface="Caveat"/>
                <a:ea typeface="Caveat"/>
                <a:cs typeface="Caveat"/>
                <a:sym typeface="Caveat"/>
              </a:rPr>
              <a:t>Exercise test via a certified  medical office</a:t>
            </a:r>
            <a:endParaRPr sz="1800" b="1" i="1">
              <a:solidFill>
                <a:srgbClr val="3C78D8"/>
              </a:solidFill>
              <a:latin typeface="Caveat"/>
              <a:ea typeface="Caveat"/>
              <a:cs typeface="Caveat"/>
              <a:sym typeface="Caveat"/>
            </a:endParaRPr>
          </a:p>
        </p:txBody>
      </p:sp>
      <p:sp>
        <p:nvSpPr>
          <p:cNvPr id="214" name="Google Shape;214;p30"/>
          <p:cNvSpPr txBox="1"/>
          <p:nvPr/>
        </p:nvSpPr>
        <p:spPr>
          <a:xfrm>
            <a:off x="4880350" y="1075850"/>
            <a:ext cx="2683200" cy="105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fr" sz="1800" b="1" i="1">
                <a:solidFill>
                  <a:srgbClr val="3C78D8"/>
                </a:solidFill>
                <a:latin typeface="Caveat"/>
                <a:ea typeface="Caveat"/>
                <a:cs typeface="Caveat"/>
                <a:sym typeface="Caveat"/>
              </a:rPr>
              <a:t>Sociodemo survey  and extended bodily measurements when joining the club</a:t>
            </a:r>
            <a:endParaRPr sz="1800" b="1" i="1">
              <a:solidFill>
                <a:srgbClr val="3C78D8"/>
              </a:solidFill>
              <a:latin typeface="Caveat"/>
              <a:ea typeface="Caveat"/>
              <a:cs typeface="Caveat"/>
              <a:sym typeface="Caveat"/>
            </a:endParaRPr>
          </a:p>
        </p:txBody>
      </p:sp>
      <p:sp>
        <p:nvSpPr>
          <p:cNvPr id="215" name="Google Shape;215;p30"/>
          <p:cNvSpPr txBox="1"/>
          <p:nvPr/>
        </p:nvSpPr>
        <p:spPr>
          <a:xfrm>
            <a:off x="4711475" y="4552975"/>
            <a:ext cx="3581400" cy="105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fr" sz="1800" b="1" i="1">
                <a:solidFill>
                  <a:srgbClr val="3C78D8"/>
                </a:solidFill>
                <a:latin typeface="Caveat"/>
                <a:ea typeface="Caveat"/>
                <a:cs typeface="Caveat"/>
                <a:sym typeface="Caveat"/>
              </a:rPr>
              <a:t>Fitbit data and other similar fitness tracking devices</a:t>
            </a:r>
            <a:endParaRPr sz="1800" b="1" i="1">
              <a:solidFill>
                <a:srgbClr val="3C78D8"/>
              </a:solidFill>
              <a:latin typeface="Caveat"/>
              <a:ea typeface="Caveat"/>
              <a:cs typeface="Caveat"/>
              <a:sym typeface="Caveat"/>
            </a:endParaRPr>
          </a:p>
          <a:p>
            <a:pPr marL="0" marR="0" lvl="0" indent="0" algn="l" rtl="0">
              <a:lnSpc>
                <a:spcPct val="100000"/>
              </a:lnSpc>
              <a:spcBef>
                <a:spcPts val="0"/>
              </a:spcBef>
              <a:spcAft>
                <a:spcPts val="0"/>
              </a:spcAft>
              <a:buNone/>
            </a:pPr>
            <a:r>
              <a:rPr lang="fr" sz="1800" b="1" i="1">
                <a:solidFill>
                  <a:srgbClr val="3C78D8"/>
                </a:solidFill>
                <a:latin typeface="Caveat"/>
                <a:ea typeface="Caveat"/>
                <a:cs typeface="Caveat"/>
                <a:sym typeface="Caveat"/>
              </a:rPr>
              <a:t>Health insurance data ?</a:t>
            </a:r>
            <a:endParaRPr sz="1800" b="1" i="1">
              <a:solidFill>
                <a:srgbClr val="3C78D8"/>
              </a:solidFill>
              <a:latin typeface="Caveat"/>
              <a:ea typeface="Caveat"/>
              <a:cs typeface="Caveat"/>
              <a:sym typeface="Caveat"/>
            </a:endParaRPr>
          </a:p>
          <a:p>
            <a:pPr marL="0" marR="0" lvl="0" indent="0" algn="l" rtl="0">
              <a:lnSpc>
                <a:spcPct val="100000"/>
              </a:lnSpc>
              <a:spcBef>
                <a:spcPts val="0"/>
              </a:spcBef>
              <a:spcAft>
                <a:spcPts val="0"/>
              </a:spcAft>
              <a:buNone/>
            </a:pPr>
            <a:r>
              <a:rPr lang="fr" sz="1800" b="1" i="1">
                <a:solidFill>
                  <a:srgbClr val="3C78D8"/>
                </a:solidFill>
                <a:latin typeface="Caveat"/>
                <a:ea typeface="Caveat"/>
                <a:cs typeface="Caveat"/>
                <a:sym typeface="Caveat"/>
              </a:rPr>
              <a:t>From equipment manufacturers?</a:t>
            </a:r>
            <a:endParaRPr sz="1800" b="1" i="1">
              <a:solidFill>
                <a:srgbClr val="3C78D8"/>
              </a:solidFill>
              <a:latin typeface="Caveat"/>
              <a:ea typeface="Caveat"/>
              <a:cs typeface="Caveat"/>
              <a:sym typeface="Caveat"/>
            </a:endParaRPr>
          </a:p>
        </p:txBody>
      </p:sp>
      <p:sp>
        <p:nvSpPr>
          <p:cNvPr id="216" name="Google Shape;216;p30"/>
          <p:cNvSpPr txBox="1"/>
          <p:nvPr/>
        </p:nvSpPr>
        <p:spPr>
          <a:xfrm>
            <a:off x="5332600" y="2983275"/>
            <a:ext cx="2683200" cy="109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fr" sz="1800" b="1" i="1">
                <a:solidFill>
                  <a:srgbClr val="3C78D8"/>
                </a:solidFill>
                <a:latin typeface="Caveat"/>
                <a:ea typeface="Caveat"/>
                <a:cs typeface="Caveat"/>
                <a:sym typeface="Caveat"/>
              </a:rPr>
              <a:t>Google Health or Apple equivalent</a:t>
            </a:r>
            <a:endParaRPr sz="1800" b="1" i="1">
              <a:solidFill>
                <a:srgbClr val="3C78D8"/>
              </a:solidFill>
              <a:latin typeface="Caveat"/>
              <a:ea typeface="Caveat"/>
              <a:cs typeface="Caveat"/>
              <a:sym typeface="Caveat"/>
            </a:endParaRPr>
          </a:p>
          <a:p>
            <a:pPr marL="0" marR="0" lvl="0" indent="0" algn="l" rtl="0">
              <a:lnSpc>
                <a:spcPct val="100000"/>
              </a:lnSpc>
              <a:spcBef>
                <a:spcPts val="0"/>
              </a:spcBef>
              <a:spcAft>
                <a:spcPts val="0"/>
              </a:spcAft>
              <a:buNone/>
            </a:pPr>
            <a:endParaRPr sz="1800" b="1" i="1">
              <a:solidFill>
                <a:srgbClr val="3C78D8"/>
              </a:solidFill>
              <a:latin typeface="Caveat"/>
              <a:ea typeface="Caveat"/>
              <a:cs typeface="Caveat"/>
              <a:sym typeface="Caveat"/>
            </a:endParaRPr>
          </a:p>
        </p:txBody>
      </p:sp>
      <p:sp>
        <p:nvSpPr>
          <p:cNvPr id="217" name="Google Shape;217;p30"/>
          <p:cNvSpPr txBox="1"/>
          <p:nvPr/>
        </p:nvSpPr>
        <p:spPr>
          <a:xfrm>
            <a:off x="1957400" y="3146788"/>
            <a:ext cx="2222100" cy="68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fr" sz="1800" b="1" i="1">
                <a:solidFill>
                  <a:srgbClr val="3C78D8"/>
                </a:solidFill>
                <a:latin typeface="Caveat"/>
                <a:ea typeface="Caveat"/>
                <a:cs typeface="Caveat"/>
                <a:sym typeface="Caveat"/>
              </a:rPr>
              <a:t>Customer database: info on memberships</a:t>
            </a:r>
            <a:endParaRPr sz="1800" b="1" i="1">
              <a:solidFill>
                <a:srgbClr val="3C78D8"/>
              </a:solidFill>
              <a:latin typeface="Caveat"/>
              <a:ea typeface="Caveat"/>
              <a:cs typeface="Caveat"/>
              <a:sym typeface="Caveat"/>
            </a:endParaRPr>
          </a:p>
          <a:p>
            <a:pPr marL="0" marR="0" lvl="0" indent="0" algn="l" rtl="0">
              <a:lnSpc>
                <a:spcPct val="100000"/>
              </a:lnSpc>
              <a:spcBef>
                <a:spcPts val="0"/>
              </a:spcBef>
              <a:spcAft>
                <a:spcPts val="0"/>
              </a:spcAft>
              <a:buNone/>
            </a:pPr>
            <a:endParaRPr sz="1800" b="1" i="1">
              <a:solidFill>
                <a:srgbClr val="3C78D8"/>
              </a:solidFill>
              <a:latin typeface="Caveat"/>
              <a:ea typeface="Caveat"/>
              <a:cs typeface="Caveat"/>
              <a:sym typeface="Caveat"/>
            </a:endParaRPr>
          </a:p>
        </p:txBody>
      </p:sp>
      <p:sp>
        <p:nvSpPr>
          <p:cNvPr id="218" name="Google Shape;218;p30"/>
          <p:cNvSpPr txBox="1"/>
          <p:nvPr/>
        </p:nvSpPr>
        <p:spPr>
          <a:xfrm>
            <a:off x="714550" y="6520700"/>
            <a:ext cx="8196300" cy="278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 sz="800" b="1"/>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
        <p:nvSpPr>
          <p:cNvPr id="219" name="Google Shape;219;p30"/>
          <p:cNvSpPr txBox="1"/>
          <p:nvPr/>
        </p:nvSpPr>
        <p:spPr>
          <a:xfrm>
            <a:off x="4300150" y="0"/>
            <a:ext cx="47817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100"/>
              <a:t>Designed by: </a:t>
            </a:r>
            <a:r>
              <a:rPr lang="fr" sz="1500" b="1" i="1">
                <a:solidFill>
                  <a:srgbClr val="3C78D8"/>
                </a:solidFill>
                <a:latin typeface="Caveat"/>
                <a:ea typeface="Caveat"/>
                <a:cs typeface="Caveat"/>
                <a:sym typeface="Caveat"/>
              </a:rPr>
              <a:t>Mark Spencer, VP Marketing Gym Sports</a:t>
            </a:r>
            <a:endParaRPr sz="1500" b="1" i="1">
              <a:solidFill>
                <a:srgbClr val="3C78D8"/>
              </a:solidFill>
              <a:latin typeface="Caveat"/>
              <a:ea typeface="Caveat"/>
              <a:cs typeface="Caveat"/>
              <a:sym typeface="Caveat"/>
            </a:endParaRPr>
          </a:p>
        </p:txBody>
      </p:sp>
      <p:sp>
        <p:nvSpPr>
          <p:cNvPr id="220" name="Google Shape;220;p30"/>
          <p:cNvSpPr txBox="1"/>
          <p:nvPr/>
        </p:nvSpPr>
        <p:spPr>
          <a:xfrm>
            <a:off x="4314425" y="263575"/>
            <a:ext cx="42390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100"/>
              <a:t>Date: 	   _____</a:t>
            </a:r>
            <a:r>
              <a:rPr lang="fr" sz="1500" b="1" i="1">
                <a:solidFill>
                  <a:srgbClr val="3C78D8"/>
                </a:solidFill>
                <a:latin typeface="Caveat"/>
                <a:ea typeface="Caveat"/>
                <a:cs typeface="Caveat"/>
                <a:sym typeface="Caveat"/>
              </a:rPr>
              <a:t>May 15</a:t>
            </a:r>
            <a:r>
              <a:rPr lang="fr" sz="1100"/>
              <a:t>_____</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1"/>
          <p:cNvSpPr txBox="1"/>
          <p:nvPr/>
        </p:nvSpPr>
        <p:spPr>
          <a:xfrm>
            <a:off x="438075" y="62950"/>
            <a:ext cx="3883800" cy="69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600" b="1"/>
              <a:t>Canvas #06</a:t>
            </a:r>
            <a:endParaRPr sz="1600" b="1"/>
          </a:p>
          <a:p>
            <a:pPr marL="0" lvl="0" indent="0" algn="l" rtl="0">
              <a:spcBef>
                <a:spcPts val="0"/>
              </a:spcBef>
              <a:spcAft>
                <a:spcPts val="0"/>
              </a:spcAft>
              <a:buNone/>
            </a:pPr>
            <a:r>
              <a:rPr lang="fr" sz="1600" b="1"/>
              <a:t>Details of datasets</a:t>
            </a:r>
            <a:endParaRPr sz="1600" b="1"/>
          </a:p>
        </p:txBody>
      </p:sp>
      <p:graphicFrame>
        <p:nvGraphicFramePr>
          <p:cNvPr id="226" name="Google Shape;226;p31"/>
          <p:cNvGraphicFramePr/>
          <p:nvPr/>
        </p:nvGraphicFramePr>
        <p:xfrm>
          <a:off x="306500" y="758175"/>
          <a:ext cx="3000000" cy="3000000"/>
        </p:xfrm>
        <a:graphic>
          <a:graphicData uri="http://schemas.openxmlformats.org/drawingml/2006/table">
            <a:tbl>
              <a:tblPr>
                <a:noFill/>
                <a:tableStyleId>{5E95931C-A0E2-4B91-883C-F3E60053116B}</a:tableStyleId>
              </a:tblPr>
              <a:tblGrid>
                <a:gridCol w="1767400"/>
                <a:gridCol w="2399125"/>
                <a:gridCol w="1393800"/>
                <a:gridCol w="1510400"/>
                <a:gridCol w="1510400"/>
              </a:tblGrid>
              <a:tr h="1070650">
                <a:tc>
                  <a:txBody>
                    <a:bodyPr/>
                    <a:lstStyle/>
                    <a:p>
                      <a:pPr marL="0" lvl="0" indent="0" algn="l" rtl="0">
                        <a:spcBef>
                          <a:spcPts val="0"/>
                        </a:spcBef>
                        <a:spcAft>
                          <a:spcPts val="0"/>
                        </a:spcAft>
                        <a:buNone/>
                      </a:pPr>
                      <a:r>
                        <a:rPr lang="fr" sz="1300"/>
                        <a:t>BONUS POINTS</a:t>
                      </a:r>
                      <a:endParaRPr sz="1300"/>
                    </a:p>
                    <a:p>
                      <a:pPr marL="0" lvl="0" indent="0" algn="l" rtl="0">
                        <a:spcBef>
                          <a:spcPts val="0"/>
                        </a:spcBef>
                        <a:spcAft>
                          <a:spcPts val="0"/>
                        </a:spcAft>
                        <a:buNone/>
                      </a:pPr>
                      <a:r>
                        <a:rPr lang="fr" sz="1300"/>
                        <a:t>1 to 5</a:t>
                      </a:r>
                      <a:endParaRPr sz="1300"/>
                    </a:p>
                    <a:p>
                      <a:pPr marL="0" lvl="0" indent="0" algn="l" rtl="0">
                        <a:spcBef>
                          <a:spcPts val="0"/>
                        </a:spcBef>
                        <a:spcAft>
                          <a:spcPts val="0"/>
                        </a:spcAft>
                        <a:buNone/>
                      </a:pPr>
                      <a:r>
                        <a:rPr lang="fr" sz="1300"/>
                        <a:t>(1 = hard, 5 = easy)</a:t>
                      </a:r>
                      <a:endParaRPr sz="13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fr" sz="1300"/>
                        <a:t>Explanations</a:t>
                      </a:r>
                      <a:endParaRPr sz="13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fr" sz="1300"/>
                        <a:t>Dataset 1:</a:t>
                      </a:r>
                      <a:endParaRPr sz="1300"/>
                    </a:p>
                    <a:p>
                      <a:pPr marL="0" lvl="0" indent="0" algn="l" rtl="0">
                        <a:spcBef>
                          <a:spcPts val="0"/>
                        </a:spcBef>
                        <a:spcAft>
                          <a:spcPts val="0"/>
                        </a:spcAft>
                        <a:buNone/>
                      </a:pPr>
                      <a:endParaRPr sz="1300"/>
                    </a:p>
                    <a:p>
                      <a:pPr marL="0" lvl="0" indent="0" algn="l" rtl="0">
                        <a:spcBef>
                          <a:spcPts val="0"/>
                        </a:spcBef>
                        <a:spcAft>
                          <a:spcPts val="0"/>
                        </a:spcAft>
                        <a:buNone/>
                      </a:pPr>
                      <a:r>
                        <a:rPr lang="fr" sz="1300"/>
                        <a:t>_</a:t>
                      </a:r>
                      <a:r>
                        <a:rPr lang="fr" sz="1700" b="1" i="1">
                          <a:solidFill>
                            <a:srgbClr val="3C78D8"/>
                          </a:solidFill>
                          <a:latin typeface="Caveat"/>
                          <a:ea typeface="Caveat"/>
                          <a:cs typeface="Caveat"/>
                          <a:sym typeface="Caveat"/>
                        </a:rPr>
                        <a:t>Fitness machines</a:t>
                      </a:r>
                      <a:r>
                        <a:rPr lang="fr" sz="1300"/>
                        <a:t>__</a:t>
                      </a:r>
                      <a:endParaRPr sz="13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fr" sz="1300"/>
                        <a:t>Dataset 2:</a:t>
                      </a:r>
                      <a:endParaRPr sz="1300"/>
                    </a:p>
                    <a:p>
                      <a:pPr marL="0" lvl="0" indent="0" algn="l" rtl="0">
                        <a:spcBef>
                          <a:spcPts val="0"/>
                        </a:spcBef>
                        <a:spcAft>
                          <a:spcPts val="0"/>
                        </a:spcAft>
                        <a:buNone/>
                      </a:pPr>
                      <a:endParaRPr sz="1300"/>
                    </a:p>
                    <a:p>
                      <a:pPr marL="0" lvl="0" indent="0" algn="l" rtl="0">
                        <a:spcBef>
                          <a:spcPts val="0"/>
                        </a:spcBef>
                        <a:spcAft>
                          <a:spcPts val="0"/>
                        </a:spcAft>
                        <a:buNone/>
                      </a:pPr>
                      <a:r>
                        <a:rPr lang="fr" sz="1300"/>
                        <a:t>_</a:t>
                      </a:r>
                      <a:r>
                        <a:rPr lang="fr" sz="1700" b="1" i="1">
                          <a:solidFill>
                            <a:srgbClr val="3C78D8"/>
                          </a:solidFill>
                          <a:latin typeface="Caveat"/>
                          <a:ea typeface="Caveat"/>
                          <a:cs typeface="Caveat"/>
                          <a:sym typeface="Caveat"/>
                        </a:rPr>
                        <a:t>Body scan</a:t>
                      </a:r>
                      <a:r>
                        <a:rPr lang="fr" sz="1300"/>
                        <a:t>____</a:t>
                      </a:r>
                      <a:endParaRPr sz="13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fr" sz="1300"/>
                        <a:t>Dataset 3:</a:t>
                      </a:r>
                      <a:endParaRPr sz="1300"/>
                    </a:p>
                    <a:p>
                      <a:pPr marL="0" lvl="0" indent="0" algn="l" rtl="0">
                        <a:spcBef>
                          <a:spcPts val="0"/>
                        </a:spcBef>
                        <a:spcAft>
                          <a:spcPts val="0"/>
                        </a:spcAft>
                        <a:buNone/>
                      </a:pPr>
                      <a:endParaRPr sz="1300"/>
                    </a:p>
                    <a:p>
                      <a:pPr marL="0" lvl="0" indent="0" algn="l" rtl="0">
                        <a:spcBef>
                          <a:spcPts val="0"/>
                        </a:spcBef>
                        <a:spcAft>
                          <a:spcPts val="0"/>
                        </a:spcAft>
                        <a:buNone/>
                      </a:pPr>
                      <a:r>
                        <a:rPr lang="fr" sz="1300"/>
                        <a:t>__</a:t>
                      </a:r>
                      <a:r>
                        <a:rPr lang="fr" sz="1700" b="1" i="1">
                          <a:solidFill>
                            <a:srgbClr val="3C78D8"/>
                          </a:solidFill>
                          <a:latin typeface="Caveat"/>
                          <a:ea typeface="Caveat"/>
                          <a:cs typeface="Caveat"/>
                          <a:sym typeface="Caveat"/>
                        </a:rPr>
                        <a:t>Google Fit / Apple Health</a:t>
                      </a:r>
                      <a:r>
                        <a:rPr lang="fr" sz="1300"/>
                        <a:t>___</a:t>
                      </a:r>
                      <a:endParaRPr sz="13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624525">
                <a:tc>
                  <a:txBody>
                    <a:bodyPr/>
                    <a:lstStyle/>
                    <a:p>
                      <a:pPr marL="0" lvl="0" indent="0" algn="l" rtl="0">
                        <a:spcBef>
                          <a:spcPts val="0"/>
                        </a:spcBef>
                        <a:spcAft>
                          <a:spcPts val="0"/>
                        </a:spcAft>
                        <a:buNone/>
                      </a:pPr>
                      <a:r>
                        <a:rPr lang="fr" sz="1000"/>
                        <a:t>Machine readable?</a:t>
                      </a:r>
                      <a:endParaRPr sz="1000" i="1"/>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fr" sz="1000" i="1"/>
                        <a:t>if the data is in a .docx or pdf file, software can’t read it. A database or even a csv file is better.</a:t>
                      </a:r>
                      <a:endParaRPr sz="1000"/>
                    </a:p>
                  </a:txBody>
                  <a:tcPr marL="91425" marR="91425" marT="91425" marB="91425">
                    <a:lnL w="19050"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fr" sz="1000"/>
                        <a:t>5</a:t>
                      </a:r>
                      <a:endParaRPr sz="10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fr" sz="1000"/>
                        <a:t>5</a:t>
                      </a:r>
                      <a:endParaRPr sz="10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fr" sz="1000"/>
                        <a:t>5</a:t>
                      </a:r>
                      <a:endParaRPr sz="10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773250">
                <a:tc>
                  <a:txBody>
                    <a:bodyPr/>
                    <a:lstStyle/>
                    <a:p>
                      <a:pPr marL="0" lvl="0" indent="0" algn="l" rtl="0">
                        <a:spcBef>
                          <a:spcPts val="0"/>
                        </a:spcBef>
                        <a:spcAft>
                          <a:spcPts val="0"/>
                        </a:spcAft>
                        <a:buNone/>
                      </a:pPr>
                      <a:r>
                        <a:rPr lang="fr" sz="1000"/>
                        <a:t>Structured or not?</a:t>
                      </a:r>
                      <a:endParaRPr sz="1000"/>
                    </a:p>
                    <a:p>
                      <a:pPr marL="0" lvl="0" indent="0" algn="l" rtl="0">
                        <a:spcBef>
                          <a:spcPts val="0"/>
                        </a:spcBef>
                        <a:spcAft>
                          <a:spcPts val="0"/>
                        </a:spcAft>
                        <a:buNone/>
                      </a:pPr>
                      <a:endParaRPr sz="1000"/>
                    </a:p>
                    <a:p>
                      <a:pPr marL="0" lvl="0" indent="0" algn="l" rtl="0">
                        <a:spcBef>
                          <a:spcPts val="0"/>
                        </a:spcBef>
                        <a:spcAft>
                          <a:spcPts val="0"/>
                        </a:spcAft>
                        <a:buNone/>
                      </a:pPr>
                      <a:endParaRPr sz="1000" i="1"/>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fr" sz="1000" i="1"/>
                        <a:t>if the dataset is “Excel like’ then it is quite structured.  Free text, web pages or pictures are typically very unstructured.</a:t>
                      </a:r>
                      <a:endParaRPr sz="1000"/>
                    </a:p>
                  </a:txBody>
                  <a:tcPr marL="91425" marR="91425" marT="91425" marB="91425">
                    <a:lnL w="19050"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fr" sz="1000"/>
                        <a:t>5</a:t>
                      </a:r>
                      <a:endParaRPr sz="10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fr" sz="1000"/>
                        <a:t>5</a:t>
                      </a:r>
                      <a:endParaRPr sz="10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fr" sz="1000"/>
                        <a:t>5</a:t>
                      </a:r>
                      <a:endParaRPr sz="10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624525">
                <a:tc>
                  <a:txBody>
                    <a:bodyPr/>
                    <a:lstStyle/>
                    <a:p>
                      <a:pPr marL="0" lvl="0" indent="0" algn="l" rtl="0">
                        <a:spcBef>
                          <a:spcPts val="0"/>
                        </a:spcBef>
                        <a:spcAft>
                          <a:spcPts val="0"/>
                        </a:spcAft>
                        <a:buNone/>
                      </a:pPr>
                      <a:r>
                        <a:rPr lang="fr" sz="1000"/>
                        <a:t>Follows universal categories or is it firm specific?</a:t>
                      </a:r>
                      <a:endParaRPr sz="10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fr" sz="1000" i="1"/>
                        <a:t>a dataset following INSEE or Eurostat categories is quite universal.</a:t>
                      </a:r>
                      <a:endParaRPr sz="1000"/>
                    </a:p>
                  </a:txBody>
                  <a:tcPr marL="91425" marR="91425" marT="91425" marB="91425">
                    <a:lnL w="19050"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fr" sz="1000"/>
                        <a:t>3</a:t>
                      </a:r>
                      <a:endParaRPr sz="10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fr" sz="1000"/>
                        <a:t>4</a:t>
                      </a:r>
                      <a:endParaRPr sz="10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fr" sz="1000"/>
                        <a:t> 4</a:t>
                      </a:r>
                      <a:endParaRPr sz="10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563450">
                <a:tc>
                  <a:txBody>
                    <a:bodyPr/>
                    <a:lstStyle/>
                    <a:p>
                      <a:pPr marL="0" lvl="0" indent="0" algn="l" rtl="0">
                        <a:spcBef>
                          <a:spcPts val="0"/>
                        </a:spcBef>
                        <a:spcAft>
                          <a:spcPts val="0"/>
                        </a:spcAft>
                        <a:buNone/>
                      </a:pPr>
                      <a:r>
                        <a:rPr lang="fr" sz="1000"/>
                        <a:t>Time series?</a:t>
                      </a:r>
                      <a:endParaRPr sz="10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fr" sz="1000" i="1"/>
                        <a:t>is the data collected several times across months or years?</a:t>
                      </a:r>
                      <a:endParaRPr sz="1000"/>
                    </a:p>
                  </a:txBody>
                  <a:tcPr marL="91425" marR="91425" marT="91425" marB="91425">
                    <a:lnL w="19050"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fr" sz="1000"/>
                        <a:t>5</a:t>
                      </a:r>
                      <a:endParaRPr sz="10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fr" sz="1000"/>
                        <a:t>4</a:t>
                      </a:r>
                      <a:endParaRPr sz="10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fr" sz="1000"/>
                        <a:t>4</a:t>
                      </a:r>
                      <a:endParaRPr sz="10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602675">
                <a:tc>
                  <a:txBody>
                    <a:bodyPr/>
                    <a:lstStyle/>
                    <a:p>
                      <a:pPr marL="0" lvl="0" indent="0" algn="l" rtl="0">
                        <a:spcBef>
                          <a:spcPts val="0"/>
                        </a:spcBef>
                        <a:spcAft>
                          <a:spcPts val="0"/>
                        </a:spcAft>
                        <a:buNone/>
                      </a:pPr>
                      <a:r>
                        <a:rPr lang="fr" sz="1000"/>
                        <a:t>Personal and sensitive data?</a:t>
                      </a:r>
                      <a:endParaRPr sz="10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fr" sz="1000" i="1"/>
                        <a:t>Personal data comes with more constraints. Sensitive data even more.</a:t>
                      </a:r>
                      <a:endParaRPr sz="1000" i="1"/>
                    </a:p>
                  </a:txBody>
                  <a:tcPr marL="91425" marR="91425" marT="91425" marB="91425">
                    <a:lnL w="19050"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fr" sz="1000"/>
                        <a:t>2</a:t>
                      </a:r>
                      <a:endParaRPr sz="10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fr" sz="1000"/>
                        <a:t>1</a:t>
                      </a:r>
                      <a:endParaRPr sz="10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fr" sz="1000"/>
                        <a:t>1</a:t>
                      </a:r>
                      <a:endParaRPr sz="10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558750">
                <a:tc>
                  <a:txBody>
                    <a:bodyPr/>
                    <a:lstStyle/>
                    <a:p>
                      <a:pPr marL="0" lvl="0" indent="0" algn="l" rtl="0">
                        <a:spcBef>
                          <a:spcPts val="0"/>
                        </a:spcBef>
                        <a:spcAft>
                          <a:spcPts val="0"/>
                        </a:spcAft>
                        <a:buNone/>
                      </a:pPr>
                      <a:r>
                        <a:rPr lang="fr" sz="1000"/>
                        <a:t>Complete?</a:t>
                      </a:r>
                      <a:endParaRPr sz="10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fr" sz="1000" i="1"/>
                        <a:t>No missing records, years, values, and no errors.</a:t>
                      </a:r>
                      <a:endParaRPr sz="1000" i="1"/>
                    </a:p>
                  </a:txBody>
                  <a:tcPr marL="91425" marR="91425" marT="91425" marB="91425">
                    <a:lnL w="19050"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fr" sz="1000"/>
                        <a:t>5</a:t>
                      </a:r>
                      <a:endParaRPr sz="10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fr" sz="1000"/>
                        <a:t>4</a:t>
                      </a:r>
                      <a:endParaRPr sz="10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fr" sz="1000"/>
                        <a:t>4</a:t>
                      </a:r>
                      <a:endParaRPr sz="10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624525">
                <a:tc>
                  <a:txBody>
                    <a:bodyPr/>
                    <a:lstStyle/>
                    <a:p>
                      <a:pPr marL="0" lvl="0" indent="0" algn="l" rtl="0">
                        <a:spcBef>
                          <a:spcPts val="0"/>
                        </a:spcBef>
                        <a:spcAft>
                          <a:spcPts val="0"/>
                        </a:spcAft>
                        <a:buNone/>
                      </a:pPr>
                      <a:r>
                        <a:rPr lang="fr" sz="1000"/>
                        <a:t>Sum of points per dataset</a:t>
                      </a:r>
                      <a:endParaRPr sz="10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fr" sz="1000" i="1"/>
                        <a:t>Add up the points to get a total. A higher total shows a more favorable dataset</a:t>
                      </a:r>
                      <a:endParaRPr sz="1000" i="1"/>
                    </a:p>
                  </a:txBody>
                  <a:tcPr marL="91425" marR="91425" marT="91425" marB="91425">
                    <a:lnL w="19050"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fr" sz="1000" b="1"/>
                        <a:t>25</a:t>
                      </a:r>
                      <a:endParaRPr sz="1000" b="1"/>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fr" sz="1000" b="1"/>
                        <a:t>23</a:t>
                      </a:r>
                      <a:endParaRPr sz="1000" b="1"/>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fr" sz="1000" b="1"/>
                        <a:t>23</a:t>
                      </a:r>
                      <a:endParaRPr sz="1000" b="1"/>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bl>
          </a:graphicData>
        </a:graphic>
      </p:graphicFrame>
      <p:sp>
        <p:nvSpPr>
          <p:cNvPr id="227" name="Google Shape;227;p31"/>
          <p:cNvSpPr txBox="1"/>
          <p:nvPr/>
        </p:nvSpPr>
        <p:spPr>
          <a:xfrm>
            <a:off x="638350" y="6520700"/>
            <a:ext cx="8196300" cy="278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 sz="800" b="1"/>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
        <p:nvSpPr>
          <p:cNvPr id="228" name="Google Shape;228;p31"/>
          <p:cNvSpPr txBox="1"/>
          <p:nvPr/>
        </p:nvSpPr>
        <p:spPr>
          <a:xfrm>
            <a:off x="4300150" y="0"/>
            <a:ext cx="47817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100"/>
              <a:t>Designed by: </a:t>
            </a:r>
            <a:r>
              <a:rPr lang="fr" sz="1500" b="1" i="1">
                <a:solidFill>
                  <a:srgbClr val="3C78D8"/>
                </a:solidFill>
                <a:latin typeface="Caveat"/>
                <a:ea typeface="Caveat"/>
                <a:cs typeface="Caveat"/>
                <a:sym typeface="Caveat"/>
              </a:rPr>
              <a:t>Mark Spencer, VP Marketing Gym Sports</a:t>
            </a:r>
            <a:endParaRPr sz="1500" b="1" i="1">
              <a:solidFill>
                <a:srgbClr val="3C78D8"/>
              </a:solidFill>
              <a:latin typeface="Caveat"/>
              <a:ea typeface="Caveat"/>
              <a:cs typeface="Caveat"/>
              <a:sym typeface="Caveat"/>
            </a:endParaRPr>
          </a:p>
        </p:txBody>
      </p:sp>
      <p:sp>
        <p:nvSpPr>
          <p:cNvPr id="229" name="Google Shape;229;p31"/>
          <p:cNvSpPr txBox="1"/>
          <p:nvPr/>
        </p:nvSpPr>
        <p:spPr>
          <a:xfrm>
            <a:off x="4314425" y="263575"/>
            <a:ext cx="42390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100"/>
              <a:t>Date: 	   _____</a:t>
            </a:r>
            <a:r>
              <a:rPr lang="fr" sz="1500" b="1" i="1">
                <a:solidFill>
                  <a:srgbClr val="3C78D8"/>
                </a:solidFill>
                <a:latin typeface="Caveat"/>
                <a:ea typeface="Caveat"/>
                <a:cs typeface="Caveat"/>
                <a:sym typeface="Caveat"/>
              </a:rPr>
              <a:t>May 15</a:t>
            </a:r>
            <a:r>
              <a:rPr lang="fr" sz="1100"/>
              <a:t>_____</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2"/>
          <p:cNvSpPr/>
          <p:nvPr/>
        </p:nvSpPr>
        <p:spPr>
          <a:xfrm>
            <a:off x="505500" y="676275"/>
            <a:ext cx="8196300" cy="5764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2"/>
          <p:cNvSpPr txBox="1"/>
          <p:nvPr/>
        </p:nvSpPr>
        <p:spPr>
          <a:xfrm>
            <a:off x="438075" y="0"/>
            <a:ext cx="4263000" cy="67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600" b="1"/>
              <a:t>Canvas #07</a:t>
            </a:r>
            <a:endParaRPr sz="1600" b="1"/>
          </a:p>
          <a:p>
            <a:pPr marL="0" lvl="0" indent="0" algn="l" rtl="0">
              <a:spcBef>
                <a:spcPts val="0"/>
              </a:spcBef>
              <a:spcAft>
                <a:spcPts val="0"/>
              </a:spcAft>
              <a:buNone/>
            </a:pPr>
            <a:r>
              <a:rPr lang="fr" sz="1600" b="1"/>
              <a:t>Aid to brainstorming</a:t>
            </a:r>
            <a:endParaRPr sz="1600" b="1"/>
          </a:p>
        </p:txBody>
      </p:sp>
      <p:grpSp>
        <p:nvGrpSpPr>
          <p:cNvPr id="236" name="Google Shape;236;p32"/>
          <p:cNvGrpSpPr/>
          <p:nvPr/>
        </p:nvGrpSpPr>
        <p:grpSpPr>
          <a:xfrm>
            <a:off x="2839340" y="1357019"/>
            <a:ext cx="4358597" cy="4721205"/>
            <a:chOff x="2820225" y="891450"/>
            <a:chExt cx="3175200" cy="3175200"/>
          </a:xfrm>
        </p:grpSpPr>
        <p:sp>
          <p:nvSpPr>
            <p:cNvPr id="237" name="Google Shape;237;p32"/>
            <p:cNvSpPr/>
            <p:nvPr/>
          </p:nvSpPr>
          <p:spPr>
            <a:xfrm rot="10800000">
              <a:off x="2820225" y="891450"/>
              <a:ext cx="3175200" cy="3175200"/>
            </a:xfrm>
            <a:prstGeom prst="blockArc">
              <a:avLst>
                <a:gd name="adj1" fmla="val 5399801"/>
                <a:gd name="adj2" fmla="val 3012680"/>
                <a:gd name="adj3" fmla="val 6939"/>
              </a:avLst>
            </a:prstGeom>
            <a:solidFill>
              <a:srgbClr val="049C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2"/>
            <p:cNvSpPr/>
            <p:nvPr/>
          </p:nvSpPr>
          <p:spPr>
            <a:xfrm rot="10800000">
              <a:off x="3175023" y="1179900"/>
              <a:ext cx="450600" cy="450600"/>
            </a:xfrm>
            <a:prstGeom prst="rtTriangle">
              <a:avLst/>
            </a:prstGeom>
            <a:solidFill>
              <a:srgbClr val="049C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32"/>
          <p:cNvSpPr/>
          <p:nvPr/>
        </p:nvSpPr>
        <p:spPr>
          <a:xfrm>
            <a:off x="6010475" y="4057577"/>
            <a:ext cx="1828800" cy="1109700"/>
          </a:xfrm>
          <a:prstGeom prst="rect">
            <a:avLst/>
          </a:prstGeom>
          <a:solidFill>
            <a:srgbClr val="D9D9D9"/>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fr" sz="900">
                <a:latin typeface="Roboto"/>
                <a:ea typeface="Roboto"/>
                <a:cs typeface="Roboto"/>
                <a:sym typeface="Roboto"/>
              </a:rPr>
              <a:t>Think of the 7 roads to value creation!</a:t>
            </a:r>
            <a:endParaRPr sz="900">
              <a:latin typeface="Roboto"/>
              <a:ea typeface="Roboto"/>
              <a:cs typeface="Roboto"/>
              <a:sym typeface="Roboto"/>
            </a:endParaRPr>
          </a:p>
          <a:p>
            <a:pPr marL="0" marR="0" lvl="0" indent="0" algn="l" rtl="0">
              <a:lnSpc>
                <a:spcPct val="100000"/>
              </a:lnSpc>
              <a:spcBef>
                <a:spcPts val="0"/>
              </a:spcBef>
              <a:spcAft>
                <a:spcPts val="0"/>
              </a:spcAft>
              <a:buNone/>
            </a:pPr>
            <a:r>
              <a:rPr lang="fr" sz="900">
                <a:latin typeface="Roboto"/>
                <a:ea typeface="Roboto"/>
                <a:cs typeface="Roboto"/>
                <a:sym typeface="Roboto"/>
              </a:rPr>
              <a:t>predict / suggest / curate / enrich / rank / compare / match / segment / classify / generate / synthetize</a:t>
            </a:r>
            <a:endParaRPr sz="900">
              <a:latin typeface="Roboto"/>
              <a:ea typeface="Roboto"/>
              <a:cs typeface="Roboto"/>
              <a:sym typeface="Roboto"/>
            </a:endParaRPr>
          </a:p>
        </p:txBody>
      </p:sp>
      <p:sp>
        <p:nvSpPr>
          <p:cNvPr id="240" name="Google Shape;240;p32"/>
          <p:cNvSpPr/>
          <p:nvPr/>
        </p:nvSpPr>
        <p:spPr>
          <a:xfrm>
            <a:off x="6010475" y="3524177"/>
            <a:ext cx="1828800" cy="533400"/>
          </a:xfrm>
          <a:prstGeom prst="round1Rect">
            <a:avLst>
              <a:gd name="adj" fmla="val 50000"/>
            </a:avLst>
          </a:prstGeom>
          <a:solidFill>
            <a:srgbClr val="155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 sz="1000">
                <a:solidFill>
                  <a:srgbClr val="FFFFFF"/>
                </a:solidFill>
                <a:latin typeface="Roboto"/>
                <a:ea typeface="Roboto"/>
                <a:cs typeface="Roboto"/>
                <a:sym typeface="Roboto"/>
              </a:rPr>
              <a:t>How do these datasets contribute to creating a service meeting a need?</a:t>
            </a:r>
            <a:endParaRPr sz="1000">
              <a:solidFill>
                <a:srgbClr val="FFFFFF"/>
              </a:solidFill>
            </a:endParaRPr>
          </a:p>
        </p:txBody>
      </p:sp>
      <p:sp>
        <p:nvSpPr>
          <p:cNvPr id="241" name="Google Shape;241;p32"/>
          <p:cNvSpPr/>
          <p:nvPr/>
        </p:nvSpPr>
        <p:spPr>
          <a:xfrm>
            <a:off x="4181635" y="1509872"/>
            <a:ext cx="1828800" cy="936300"/>
          </a:xfrm>
          <a:prstGeom prst="rect">
            <a:avLst/>
          </a:prstGeom>
          <a:solidFill>
            <a:srgbClr val="D9D9D9"/>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fr" sz="1000">
                <a:latin typeface="Roboto"/>
                <a:ea typeface="Roboto"/>
                <a:cs typeface="Roboto"/>
                <a:sym typeface="Roboto"/>
              </a:rPr>
              <a:t>- Pick the 3 datasets you identified in the previous canvas</a:t>
            </a:r>
            <a:endParaRPr sz="1000">
              <a:latin typeface="Roboto"/>
              <a:ea typeface="Roboto"/>
              <a:cs typeface="Roboto"/>
              <a:sym typeface="Roboto"/>
            </a:endParaRPr>
          </a:p>
          <a:p>
            <a:pPr marL="0" marR="0" lvl="0" indent="0" algn="l" rtl="0">
              <a:lnSpc>
                <a:spcPct val="100000"/>
              </a:lnSpc>
              <a:spcBef>
                <a:spcPts val="0"/>
              </a:spcBef>
              <a:spcAft>
                <a:spcPts val="0"/>
              </a:spcAft>
              <a:buNone/>
            </a:pPr>
            <a:r>
              <a:rPr lang="fr" sz="1000">
                <a:latin typeface="Roboto"/>
                <a:ea typeface="Roboto"/>
                <a:cs typeface="Roboto"/>
                <a:sym typeface="Roboto"/>
              </a:rPr>
              <a:t>- or consider new ones if necessary</a:t>
            </a:r>
            <a:endParaRPr sz="1000">
              <a:latin typeface="Roboto"/>
              <a:ea typeface="Roboto"/>
              <a:cs typeface="Roboto"/>
              <a:sym typeface="Roboto"/>
            </a:endParaRPr>
          </a:p>
          <a:p>
            <a:pPr marL="0" marR="0" lvl="0" indent="0" algn="l" rtl="0">
              <a:lnSpc>
                <a:spcPct val="100000"/>
              </a:lnSpc>
              <a:spcBef>
                <a:spcPts val="0"/>
              </a:spcBef>
              <a:spcAft>
                <a:spcPts val="0"/>
              </a:spcAft>
              <a:buNone/>
            </a:pPr>
            <a:endParaRPr sz="1000">
              <a:latin typeface="Roboto"/>
              <a:ea typeface="Roboto"/>
              <a:cs typeface="Roboto"/>
              <a:sym typeface="Roboto"/>
            </a:endParaRPr>
          </a:p>
        </p:txBody>
      </p:sp>
      <p:sp>
        <p:nvSpPr>
          <p:cNvPr id="242" name="Google Shape;242;p32"/>
          <p:cNvSpPr/>
          <p:nvPr/>
        </p:nvSpPr>
        <p:spPr>
          <a:xfrm>
            <a:off x="4181635" y="1086106"/>
            <a:ext cx="1828800" cy="423900"/>
          </a:xfrm>
          <a:prstGeom prst="round1Rect">
            <a:avLst>
              <a:gd name="adj" fmla="val 50000"/>
            </a:avLst>
          </a:prstGeom>
          <a:solidFill>
            <a:srgbClr val="155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 sz="800">
                <a:solidFill>
                  <a:srgbClr val="FFFFFF"/>
                </a:solidFill>
                <a:latin typeface="Roboto"/>
                <a:ea typeface="Roboto"/>
                <a:cs typeface="Roboto"/>
                <a:sym typeface="Roboto"/>
              </a:rPr>
              <a:t>(Re)consider your datasets</a:t>
            </a:r>
            <a:endParaRPr sz="800">
              <a:solidFill>
                <a:srgbClr val="FFFFFF"/>
              </a:solidFill>
            </a:endParaRPr>
          </a:p>
        </p:txBody>
      </p:sp>
      <p:sp>
        <p:nvSpPr>
          <p:cNvPr id="243" name="Google Shape;243;p32"/>
          <p:cNvSpPr/>
          <p:nvPr/>
        </p:nvSpPr>
        <p:spPr>
          <a:xfrm>
            <a:off x="2352775" y="4057575"/>
            <a:ext cx="1828800" cy="1600500"/>
          </a:xfrm>
          <a:prstGeom prst="rect">
            <a:avLst/>
          </a:prstGeom>
          <a:solidFill>
            <a:srgbClr val="D9D9D9"/>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800">
                <a:latin typeface="Roboto"/>
                <a:ea typeface="Roboto"/>
                <a:cs typeface="Roboto"/>
                <a:sym typeface="Roboto"/>
              </a:rPr>
              <a:t>Play the devil’s advocate and be critical about your solution:</a:t>
            </a:r>
            <a:endParaRPr sz="800">
              <a:latin typeface="Roboto"/>
              <a:ea typeface="Roboto"/>
              <a:cs typeface="Roboto"/>
              <a:sym typeface="Roboto"/>
            </a:endParaRPr>
          </a:p>
          <a:p>
            <a:pPr marL="0" lvl="0" indent="0" algn="l" rtl="0">
              <a:spcBef>
                <a:spcPts val="0"/>
              </a:spcBef>
              <a:spcAft>
                <a:spcPts val="0"/>
              </a:spcAft>
              <a:buNone/>
            </a:pPr>
            <a:endParaRPr sz="800">
              <a:latin typeface="Roboto"/>
              <a:ea typeface="Roboto"/>
              <a:cs typeface="Roboto"/>
              <a:sym typeface="Roboto"/>
            </a:endParaRPr>
          </a:p>
          <a:p>
            <a:pPr marL="0" lvl="0" indent="0" algn="l" rtl="0">
              <a:spcBef>
                <a:spcPts val="0"/>
              </a:spcBef>
              <a:spcAft>
                <a:spcPts val="0"/>
              </a:spcAft>
              <a:buNone/>
            </a:pPr>
            <a:r>
              <a:rPr lang="fr" sz="800">
                <a:latin typeface="Roboto"/>
                <a:ea typeface="Roboto"/>
                <a:cs typeface="Roboto"/>
                <a:sym typeface="Roboto"/>
              </a:rPr>
              <a:t>- Is it strongly aligned with the strategic objectives of your org?</a:t>
            </a:r>
            <a:endParaRPr sz="800">
              <a:latin typeface="Roboto"/>
              <a:ea typeface="Roboto"/>
              <a:cs typeface="Roboto"/>
              <a:sym typeface="Roboto"/>
            </a:endParaRPr>
          </a:p>
          <a:p>
            <a:pPr marL="0" lvl="0" indent="0" algn="l" rtl="0">
              <a:spcBef>
                <a:spcPts val="0"/>
              </a:spcBef>
              <a:spcAft>
                <a:spcPts val="0"/>
              </a:spcAft>
              <a:buNone/>
            </a:pPr>
            <a:endParaRPr sz="800">
              <a:latin typeface="Roboto"/>
              <a:ea typeface="Roboto"/>
              <a:cs typeface="Roboto"/>
              <a:sym typeface="Roboto"/>
            </a:endParaRPr>
          </a:p>
          <a:p>
            <a:pPr marL="0" lvl="0" indent="0" algn="l" rtl="0">
              <a:spcBef>
                <a:spcPts val="0"/>
              </a:spcBef>
              <a:spcAft>
                <a:spcPts val="0"/>
              </a:spcAft>
              <a:buNone/>
            </a:pPr>
            <a:r>
              <a:rPr lang="fr" sz="800">
                <a:latin typeface="Roboto"/>
                <a:ea typeface="Roboto"/>
                <a:cs typeface="Roboto"/>
                <a:sym typeface="Roboto"/>
              </a:rPr>
              <a:t>- Is the user really served by the features you designed?</a:t>
            </a:r>
            <a:endParaRPr sz="800">
              <a:latin typeface="Roboto"/>
              <a:ea typeface="Roboto"/>
              <a:cs typeface="Roboto"/>
              <a:sym typeface="Roboto"/>
            </a:endParaRPr>
          </a:p>
          <a:p>
            <a:pPr marL="0" lvl="0" indent="0" algn="l" rtl="0">
              <a:spcBef>
                <a:spcPts val="0"/>
              </a:spcBef>
              <a:spcAft>
                <a:spcPts val="0"/>
              </a:spcAft>
              <a:buNone/>
            </a:pPr>
            <a:endParaRPr sz="800">
              <a:latin typeface="Roboto"/>
              <a:ea typeface="Roboto"/>
              <a:cs typeface="Roboto"/>
              <a:sym typeface="Roboto"/>
            </a:endParaRPr>
          </a:p>
          <a:p>
            <a:pPr marL="0" lvl="0" indent="0" algn="l" rtl="0">
              <a:spcBef>
                <a:spcPts val="0"/>
              </a:spcBef>
              <a:spcAft>
                <a:spcPts val="0"/>
              </a:spcAft>
              <a:buNone/>
            </a:pPr>
            <a:r>
              <a:rPr lang="fr" sz="1000" b="1">
                <a:latin typeface="Roboto"/>
                <a:ea typeface="Roboto"/>
                <a:cs typeface="Roboto"/>
                <a:sym typeface="Roboto"/>
              </a:rPr>
              <a:t>- stop if the solution stands the challenge!</a:t>
            </a:r>
            <a:endParaRPr sz="1000" b="1">
              <a:latin typeface="Roboto"/>
              <a:ea typeface="Roboto"/>
              <a:cs typeface="Roboto"/>
              <a:sym typeface="Roboto"/>
            </a:endParaRPr>
          </a:p>
        </p:txBody>
      </p:sp>
      <p:sp>
        <p:nvSpPr>
          <p:cNvPr id="244" name="Google Shape;244;p32"/>
          <p:cNvSpPr/>
          <p:nvPr/>
        </p:nvSpPr>
        <p:spPr>
          <a:xfrm>
            <a:off x="2352787" y="3633798"/>
            <a:ext cx="1828800" cy="423900"/>
          </a:xfrm>
          <a:prstGeom prst="round1Rect">
            <a:avLst>
              <a:gd name="adj" fmla="val 50000"/>
            </a:avLst>
          </a:prstGeom>
          <a:solidFill>
            <a:srgbClr val="155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 sz="1000">
                <a:solidFill>
                  <a:srgbClr val="FFFFFF"/>
                </a:solidFill>
                <a:latin typeface="Roboto"/>
                <a:ea typeface="Roboto"/>
                <a:cs typeface="Roboto"/>
                <a:sym typeface="Roboto"/>
              </a:rPr>
              <a:t>Challenge your results and iterate</a:t>
            </a:r>
            <a:endParaRPr sz="1000">
              <a:solidFill>
                <a:srgbClr val="FFFFFF"/>
              </a:solidFill>
            </a:endParaRPr>
          </a:p>
        </p:txBody>
      </p:sp>
      <p:pic>
        <p:nvPicPr>
          <p:cNvPr id="245" name="Google Shape;245;p32"/>
          <p:cNvPicPr preferRelativeResize="0"/>
          <p:nvPr/>
        </p:nvPicPr>
        <p:blipFill>
          <a:blip r:embed="rId3">
            <a:alphaModFix/>
          </a:blip>
          <a:stretch>
            <a:fillRect/>
          </a:stretch>
        </p:blipFill>
        <p:spPr>
          <a:xfrm>
            <a:off x="815824" y="880575"/>
            <a:ext cx="817725" cy="817725"/>
          </a:xfrm>
          <a:prstGeom prst="rect">
            <a:avLst/>
          </a:prstGeom>
          <a:noFill/>
          <a:ln>
            <a:noFill/>
          </a:ln>
        </p:spPr>
      </p:pic>
      <p:sp>
        <p:nvSpPr>
          <p:cNvPr id="246" name="Google Shape;246;p32"/>
          <p:cNvSpPr txBox="1"/>
          <p:nvPr/>
        </p:nvSpPr>
        <p:spPr>
          <a:xfrm>
            <a:off x="595850" y="1755200"/>
            <a:ext cx="2158500" cy="9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100"/>
              <a:t>Each cycle lasts 2 minutes max.</a:t>
            </a:r>
            <a:br>
              <a:rPr lang="fr" sz="1100"/>
            </a:br>
            <a:r>
              <a:rPr lang="fr" sz="1100"/>
              <a:t>Turn until you you hit “stop” in step 3.</a:t>
            </a:r>
            <a:endParaRPr sz="1100"/>
          </a:p>
        </p:txBody>
      </p:sp>
      <p:sp>
        <p:nvSpPr>
          <p:cNvPr id="247" name="Google Shape;247;p32"/>
          <p:cNvSpPr txBox="1"/>
          <p:nvPr/>
        </p:nvSpPr>
        <p:spPr>
          <a:xfrm>
            <a:off x="6255825" y="930000"/>
            <a:ext cx="591000" cy="533400"/>
          </a:xfrm>
          <a:prstGeom prst="rect">
            <a:avLst/>
          </a:prstGeom>
          <a:noFill/>
          <a:ln w="19050"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1</a:t>
            </a:r>
            <a:endParaRPr/>
          </a:p>
        </p:txBody>
      </p:sp>
      <p:sp>
        <p:nvSpPr>
          <p:cNvPr id="248" name="Google Shape;248;p32"/>
          <p:cNvSpPr txBox="1"/>
          <p:nvPr/>
        </p:nvSpPr>
        <p:spPr>
          <a:xfrm>
            <a:off x="7962400" y="3379550"/>
            <a:ext cx="591000" cy="533400"/>
          </a:xfrm>
          <a:prstGeom prst="rect">
            <a:avLst/>
          </a:prstGeom>
          <a:noFill/>
          <a:ln w="19050"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2</a:t>
            </a:r>
            <a:endParaRPr/>
          </a:p>
        </p:txBody>
      </p:sp>
      <p:sp>
        <p:nvSpPr>
          <p:cNvPr id="249" name="Google Shape;249;p32"/>
          <p:cNvSpPr txBox="1"/>
          <p:nvPr/>
        </p:nvSpPr>
        <p:spPr>
          <a:xfrm>
            <a:off x="1633550" y="3345000"/>
            <a:ext cx="591000" cy="533400"/>
          </a:xfrm>
          <a:prstGeom prst="rect">
            <a:avLst/>
          </a:prstGeom>
          <a:noFill/>
          <a:ln w="19050"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3</a:t>
            </a:r>
            <a:endParaRPr/>
          </a:p>
        </p:txBody>
      </p:sp>
      <p:sp>
        <p:nvSpPr>
          <p:cNvPr id="250" name="Google Shape;250;p32"/>
          <p:cNvSpPr txBox="1"/>
          <p:nvPr/>
        </p:nvSpPr>
        <p:spPr>
          <a:xfrm>
            <a:off x="638350" y="6520700"/>
            <a:ext cx="8196300" cy="278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 sz="800" b="1"/>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
        <p:nvSpPr>
          <p:cNvPr id="251" name="Google Shape;251;p32"/>
          <p:cNvSpPr txBox="1"/>
          <p:nvPr/>
        </p:nvSpPr>
        <p:spPr>
          <a:xfrm>
            <a:off x="579550" y="3651275"/>
            <a:ext cx="1773000" cy="239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200" b="1" i="1">
                <a:solidFill>
                  <a:srgbClr val="3C78D8"/>
                </a:solidFill>
                <a:latin typeface="Caveat"/>
                <a:ea typeface="Caveat"/>
                <a:cs typeface="Caveat"/>
                <a:sym typeface="Caveat"/>
              </a:rPr>
              <a:t>My idea: </a:t>
            </a:r>
            <a:endParaRPr sz="1200" b="1" i="1">
              <a:solidFill>
                <a:srgbClr val="3C78D8"/>
              </a:solidFill>
              <a:latin typeface="Caveat"/>
              <a:ea typeface="Caveat"/>
              <a:cs typeface="Caveat"/>
              <a:sym typeface="Caveat"/>
            </a:endParaRPr>
          </a:p>
          <a:p>
            <a:pPr marL="0" lvl="0" indent="0" algn="l" rtl="0">
              <a:spcBef>
                <a:spcPts val="0"/>
              </a:spcBef>
              <a:spcAft>
                <a:spcPts val="0"/>
              </a:spcAft>
              <a:buNone/>
            </a:pPr>
            <a:r>
              <a:rPr lang="fr" sz="1200" b="1" i="1">
                <a:solidFill>
                  <a:srgbClr val="3C78D8"/>
                </a:solidFill>
                <a:latin typeface="Caveat"/>
                <a:ea typeface="Caveat"/>
                <a:cs typeface="Caveat"/>
                <a:sym typeface="Caveat"/>
              </a:rPr>
              <a:t>an augmented coaching plan. Customers receive recommendations for fitness exercises that correspond to their objectives, and dependent on their performances. </a:t>
            </a:r>
            <a:endParaRPr sz="1100" b="1" i="1">
              <a:solidFill>
                <a:srgbClr val="3C78D8"/>
              </a:solidFill>
              <a:latin typeface="Caveat"/>
              <a:ea typeface="Caveat"/>
              <a:cs typeface="Caveat"/>
              <a:sym typeface="Caveat"/>
            </a:endParaRPr>
          </a:p>
          <a:p>
            <a:pPr marL="0" lvl="0" indent="0" algn="l" rtl="0">
              <a:spcBef>
                <a:spcPts val="0"/>
              </a:spcBef>
              <a:spcAft>
                <a:spcPts val="0"/>
              </a:spcAft>
              <a:buNone/>
            </a:pPr>
            <a:r>
              <a:rPr lang="fr" sz="1100" b="1" i="1">
                <a:solidFill>
                  <a:srgbClr val="3C78D8"/>
                </a:solidFill>
                <a:latin typeface="Caveat"/>
                <a:ea typeface="Caveat"/>
                <a:cs typeface="Caveat"/>
                <a:sym typeface="Caveat"/>
              </a:rPr>
              <a:t>- premium service via subscription</a:t>
            </a:r>
            <a:endParaRPr sz="1100" b="1" i="1">
              <a:solidFill>
                <a:srgbClr val="3C78D8"/>
              </a:solidFill>
              <a:latin typeface="Caveat"/>
              <a:ea typeface="Caveat"/>
              <a:cs typeface="Caveat"/>
              <a:sym typeface="Caveat"/>
            </a:endParaRPr>
          </a:p>
          <a:p>
            <a:pPr marL="0" lvl="0" indent="0" algn="l" rtl="0">
              <a:spcBef>
                <a:spcPts val="0"/>
              </a:spcBef>
              <a:spcAft>
                <a:spcPts val="0"/>
              </a:spcAft>
              <a:buNone/>
            </a:pPr>
            <a:r>
              <a:rPr lang="fr" sz="1100" b="1" i="1">
                <a:solidFill>
                  <a:srgbClr val="3C78D8"/>
                </a:solidFill>
                <a:latin typeface="Caveat"/>
                <a:ea typeface="Caveat"/>
                <a:cs typeface="Caveat"/>
                <a:sym typeface="Caveat"/>
              </a:rPr>
              <a:t>- differentiating because very personalized</a:t>
            </a:r>
            <a:endParaRPr sz="1100" b="1" i="1">
              <a:solidFill>
                <a:srgbClr val="3C78D8"/>
              </a:solidFill>
              <a:latin typeface="Caveat"/>
              <a:ea typeface="Caveat"/>
              <a:cs typeface="Caveat"/>
              <a:sym typeface="Caveat"/>
            </a:endParaRPr>
          </a:p>
        </p:txBody>
      </p:sp>
      <p:sp>
        <p:nvSpPr>
          <p:cNvPr id="252" name="Google Shape;252;p32"/>
          <p:cNvSpPr txBox="1"/>
          <p:nvPr/>
        </p:nvSpPr>
        <p:spPr>
          <a:xfrm>
            <a:off x="7039425" y="921725"/>
            <a:ext cx="1514100" cy="215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 b="1" i="1">
                <a:solidFill>
                  <a:srgbClr val="3C78D8"/>
                </a:solidFill>
                <a:latin typeface="Caveat"/>
                <a:ea typeface="Caveat"/>
                <a:cs typeface="Caveat"/>
                <a:sym typeface="Caveat"/>
              </a:rPr>
              <a:t>1-  Performance data recorded by fitness  machines</a:t>
            </a:r>
            <a:endParaRPr b="1" i="1">
              <a:solidFill>
                <a:srgbClr val="3C78D8"/>
              </a:solidFill>
              <a:latin typeface="Caveat"/>
              <a:ea typeface="Caveat"/>
              <a:cs typeface="Caveat"/>
              <a:sym typeface="Caveat"/>
            </a:endParaRPr>
          </a:p>
          <a:p>
            <a:pPr marL="0" lvl="0" indent="0" algn="l" rtl="0">
              <a:spcBef>
                <a:spcPts val="0"/>
              </a:spcBef>
              <a:spcAft>
                <a:spcPts val="0"/>
              </a:spcAft>
              <a:buNone/>
            </a:pPr>
            <a:r>
              <a:rPr lang="fr" b="1" i="1">
                <a:solidFill>
                  <a:srgbClr val="3C78D8"/>
                </a:solidFill>
                <a:latin typeface="Caveat"/>
                <a:ea typeface="Caveat"/>
                <a:cs typeface="Caveat"/>
                <a:sym typeface="Caveat"/>
              </a:rPr>
              <a:t>2- Individual body measurements via body scan</a:t>
            </a:r>
            <a:endParaRPr b="1" i="1">
              <a:solidFill>
                <a:srgbClr val="3C78D8"/>
              </a:solidFill>
              <a:latin typeface="Caveat"/>
              <a:ea typeface="Caveat"/>
              <a:cs typeface="Caveat"/>
              <a:sym typeface="Caveat"/>
            </a:endParaRPr>
          </a:p>
          <a:p>
            <a:pPr marL="0" lvl="0" indent="0" algn="l" rtl="0">
              <a:spcBef>
                <a:spcPts val="0"/>
              </a:spcBef>
              <a:spcAft>
                <a:spcPts val="0"/>
              </a:spcAft>
              <a:buNone/>
            </a:pPr>
            <a:r>
              <a:rPr lang="fr" b="1" i="1">
                <a:solidFill>
                  <a:srgbClr val="3C78D8"/>
                </a:solidFill>
                <a:latin typeface="Caveat"/>
                <a:ea typeface="Caveat"/>
                <a:cs typeface="Caveat"/>
                <a:sym typeface="Caveat"/>
              </a:rPr>
              <a:t>3- Google Fit / Apple Health</a:t>
            </a:r>
            <a:endParaRPr b="1" i="1">
              <a:solidFill>
                <a:srgbClr val="3C78D8"/>
              </a:solidFill>
              <a:latin typeface="Caveat"/>
              <a:ea typeface="Caveat"/>
              <a:cs typeface="Caveat"/>
              <a:sym typeface="Caveat"/>
            </a:endParaRPr>
          </a:p>
          <a:p>
            <a:pPr marL="0" lvl="0" indent="0" algn="l" rtl="0">
              <a:spcBef>
                <a:spcPts val="0"/>
              </a:spcBef>
              <a:spcAft>
                <a:spcPts val="0"/>
              </a:spcAft>
              <a:buNone/>
            </a:pPr>
            <a:endParaRPr b="1" i="1">
              <a:solidFill>
                <a:srgbClr val="3C78D8"/>
              </a:solidFill>
              <a:latin typeface="Caveat"/>
              <a:ea typeface="Caveat"/>
              <a:cs typeface="Caveat"/>
              <a:sym typeface="Caveat"/>
            </a:endParaRPr>
          </a:p>
        </p:txBody>
      </p:sp>
      <p:sp>
        <p:nvSpPr>
          <p:cNvPr id="253" name="Google Shape;253;p32"/>
          <p:cNvSpPr txBox="1"/>
          <p:nvPr/>
        </p:nvSpPr>
        <p:spPr>
          <a:xfrm>
            <a:off x="6664825" y="5273250"/>
            <a:ext cx="1916400" cy="110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 sz="1000" b="1" i="1">
                <a:solidFill>
                  <a:srgbClr val="3C78D8"/>
                </a:solidFill>
                <a:latin typeface="Caveat"/>
                <a:ea typeface="Caveat"/>
                <a:cs typeface="Caveat"/>
                <a:sym typeface="Caveat"/>
              </a:rPr>
              <a:t>- Suggestion : recommendation of fitness activities</a:t>
            </a:r>
            <a:endParaRPr sz="1000" b="1" i="1">
              <a:solidFill>
                <a:srgbClr val="3C78D8"/>
              </a:solidFill>
              <a:latin typeface="Caveat"/>
              <a:ea typeface="Caveat"/>
              <a:cs typeface="Caveat"/>
              <a:sym typeface="Caveat"/>
            </a:endParaRPr>
          </a:p>
          <a:p>
            <a:pPr marL="0" lvl="0" indent="0" algn="l" rtl="0">
              <a:spcBef>
                <a:spcPts val="0"/>
              </a:spcBef>
              <a:spcAft>
                <a:spcPts val="0"/>
              </a:spcAft>
              <a:buNone/>
            </a:pPr>
            <a:r>
              <a:rPr lang="fr" sz="1000" b="1" i="1">
                <a:solidFill>
                  <a:srgbClr val="3C78D8"/>
                </a:solidFill>
                <a:latin typeface="Caveat"/>
                <a:ea typeface="Caveat"/>
                <a:cs typeface="Caveat"/>
                <a:sym typeface="Caveat"/>
              </a:rPr>
              <a:t>- Comparaison :  individual can benchmark with other members</a:t>
            </a:r>
            <a:endParaRPr sz="1000" b="1" i="1">
              <a:solidFill>
                <a:srgbClr val="3C78D8"/>
              </a:solidFill>
              <a:latin typeface="Caveat"/>
              <a:ea typeface="Caveat"/>
              <a:cs typeface="Caveat"/>
              <a:sym typeface="Caveat"/>
            </a:endParaRPr>
          </a:p>
          <a:p>
            <a:pPr marL="0" lvl="0" indent="0" algn="l" rtl="0">
              <a:spcBef>
                <a:spcPts val="0"/>
              </a:spcBef>
              <a:spcAft>
                <a:spcPts val="0"/>
              </a:spcAft>
              <a:buNone/>
            </a:pPr>
            <a:r>
              <a:rPr lang="fr" sz="1000" b="1" i="1">
                <a:solidFill>
                  <a:srgbClr val="3C78D8"/>
                </a:solidFill>
                <a:latin typeface="Caveat"/>
                <a:ea typeface="Caveat"/>
                <a:cs typeface="Caveat"/>
                <a:sym typeface="Caveat"/>
              </a:rPr>
              <a:t>- Segmentation : définition of types of members (fitness, body-building, etc.)</a:t>
            </a:r>
            <a:endParaRPr sz="1000" b="1" i="1">
              <a:solidFill>
                <a:srgbClr val="3C78D8"/>
              </a:solidFill>
              <a:latin typeface="Caveat"/>
              <a:ea typeface="Caveat"/>
              <a:cs typeface="Caveat"/>
              <a:sym typeface="Caveat"/>
            </a:endParaRPr>
          </a:p>
        </p:txBody>
      </p:sp>
      <p:sp>
        <p:nvSpPr>
          <p:cNvPr id="254" name="Google Shape;254;p32"/>
          <p:cNvSpPr txBox="1"/>
          <p:nvPr/>
        </p:nvSpPr>
        <p:spPr>
          <a:xfrm>
            <a:off x="4300150" y="0"/>
            <a:ext cx="47817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100"/>
              <a:t>Designed by: </a:t>
            </a:r>
            <a:r>
              <a:rPr lang="fr" sz="1500" b="1" i="1">
                <a:solidFill>
                  <a:srgbClr val="3C78D8"/>
                </a:solidFill>
                <a:latin typeface="Caveat"/>
                <a:ea typeface="Caveat"/>
                <a:cs typeface="Caveat"/>
                <a:sym typeface="Caveat"/>
              </a:rPr>
              <a:t>Mark Spencer, VP Marketing Gym Sports</a:t>
            </a:r>
            <a:endParaRPr sz="1500" b="1" i="1">
              <a:solidFill>
                <a:srgbClr val="3C78D8"/>
              </a:solidFill>
              <a:latin typeface="Caveat"/>
              <a:ea typeface="Caveat"/>
              <a:cs typeface="Caveat"/>
              <a:sym typeface="Caveat"/>
            </a:endParaRPr>
          </a:p>
        </p:txBody>
      </p:sp>
      <p:sp>
        <p:nvSpPr>
          <p:cNvPr id="255" name="Google Shape;255;p32"/>
          <p:cNvSpPr txBox="1"/>
          <p:nvPr/>
        </p:nvSpPr>
        <p:spPr>
          <a:xfrm>
            <a:off x="4314425" y="263575"/>
            <a:ext cx="42390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100"/>
              <a:t>Date: 	   _____</a:t>
            </a:r>
            <a:r>
              <a:rPr lang="fr" sz="1500" b="1" i="1">
                <a:solidFill>
                  <a:srgbClr val="3C78D8"/>
                </a:solidFill>
                <a:latin typeface="Caveat"/>
                <a:ea typeface="Caveat"/>
                <a:cs typeface="Caveat"/>
                <a:sym typeface="Caveat"/>
              </a:rPr>
              <a:t>May 15</a:t>
            </a:r>
            <a:r>
              <a:rPr lang="fr" sz="1100"/>
              <a:t>_____</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3"/>
          <p:cNvSpPr/>
          <p:nvPr/>
        </p:nvSpPr>
        <p:spPr>
          <a:xfrm>
            <a:off x="473850" y="696325"/>
            <a:ext cx="8196300" cy="5764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a:t> </a:t>
            </a:r>
            <a:endParaRPr/>
          </a:p>
        </p:txBody>
      </p:sp>
      <p:sp>
        <p:nvSpPr>
          <p:cNvPr id="261" name="Google Shape;261;p33"/>
          <p:cNvSpPr txBox="1"/>
          <p:nvPr/>
        </p:nvSpPr>
        <p:spPr>
          <a:xfrm>
            <a:off x="438075" y="0"/>
            <a:ext cx="4263000" cy="67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600" b="1"/>
              <a:t>Canvas #08</a:t>
            </a:r>
            <a:endParaRPr sz="1600" b="1"/>
          </a:p>
          <a:p>
            <a:pPr marL="0" lvl="0" indent="0" algn="l" rtl="0">
              <a:spcBef>
                <a:spcPts val="0"/>
              </a:spcBef>
              <a:spcAft>
                <a:spcPts val="0"/>
              </a:spcAft>
              <a:buNone/>
            </a:pPr>
            <a:r>
              <a:rPr lang="fr" sz="1600" b="1"/>
              <a:t>Value map</a:t>
            </a:r>
            <a:endParaRPr sz="1600" b="1"/>
          </a:p>
        </p:txBody>
      </p:sp>
      <p:sp>
        <p:nvSpPr>
          <p:cNvPr id="262" name="Google Shape;262;p33"/>
          <p:cNvSpPr txBox="1"/>
          <p:nvPr/>
        </p:nvSpPr>
        <p:spPr>
          <a:xfrm>
            <a:off x="1370400" y="2743725"/>
            <a:ext cx="6403200" cy="1514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a:t>The solution is… </a:t>
            </a:r>
            <a:r>
              <a:rPr lang="fr">
                <a:highlight>
                  <a:srgbClr val="F4CCCC"/>
                </a:highlight>
              </a:rPr>
              <a:t>an augmented coaching app</a:t>
            </a:r>
            <a:endParaRPr>
              <a:highlight>
                <a:srgbClr val="F4CCCC"/>
              </a:highlight>
            </a:endParaRPr>
          </a:p>
          <a:p>
            <a:pPr marL="0" lvl="0" indent="0" algn="l" rtl="0">
              <a:spcBef>
                <a:spcPts val="0"/>
              </a:spcBef>
              <a:spcAft>
                <a:spcPts val="0"/>
              </a:spcAft>
              <a:buClr>
                <a:schemeClr val="dk1"/>
              </a:buClr>
              <a:buSzPts val="1100"/>
              <a:buFont typeface="Arial"/>
              <a:buNone/>
            </a:pPr>
            <a:r>
              <a:rPr lang="fr" sz="1500" b="1" i="1">
                <a:solidFill>
                  <a:srgbClr val="3C78D8"/>
                </a:solidFill>
                <a:latin typeface="Caveat"/>
                <a:ea typeface="Caveat"/>
                <a:cs typeface="Caveat"/>
                <a:sym typeface="Caveat"/>
              </a:rPr>
              <a:t>- a mobile / web app</a:t>
            </a:r>
            <a:endParaRPr sz="1500" b="1" i="1">
              <a:solidFill>
                <a:srgbClr val="3C78D8"/>
              </a:solidFill>
              <a:latin typeface="Caveat"/>
              <a:ea typeface="Caveat"/>
              <a:cs typeface="Caveat"/>
              <a:sym typeface="Caveat"/>
            </a:endParaRPr>
          </a:p>
          <a:p>
            <a:pPr marL="0" lvl="0" indent="0" algn="l" rtl="0">
              <a:spcBef>
                <a:spcPts val="0"/>
              </a:spcBef>
              <a:spcAft>
                <a:spcPts val="0"/>
              </a:spcAft>
              <a:buClr>
                <a:schemeClr val="dk1"/>
              </a:buClr>
              <a:buSzPts val="1100"/>
              <a:buFont typeface="Arial"/>
              <a:buNone/>
            </a:pPr>
            <a:r>
              <a:rPr lang="fr" sz="1500" b="1" i="1">
                <a:solidFill>
                  <a:srgbClr val="3C78D8"/>
                </a:solidFill>
                <a:latin typeface="Caveat"/>
                <a:ea typeface="Caveat"/>
                <a:cs typeface="Caveat"/>
                <a:sym typeface="Caveat"/>
              </a:rPr>
              <a:t>- providing a personalized coaching plan</a:t>
            </a:r>
            <a:endParaRPr sz="1500" b="1" i="1">
              <a:solidFill>
                <a:srgbClr val="3C78D8"/>
              </a:solidFill>
              <a:latin typeface="Caveat"/>
              <a:ea typeface="Caveat"/>
              <a:cs typeface="Caveat"/>
              <a:sym typeface="Caveat"/>
            </a:endParaRPr>
          </a:p>
          <a:p>
            <a:pPr marL="0" lvl="0" indent="0" algn="l" rtl="0">
              <a:spcBef>
                <a:spcPts val="0"/>
              </a:spcBef>
              <a:spcAft>
                <a:spcPts val="0"/>
              </a:spcAft>
              <a:buNone/>
            </a:pPr>
            <a:r>
              <a:rPr lang="fr" sz="1500" b="1" i="1">
                <a:solidFill>
                  <a:srgbClr val="3C78D8"/>
                </a:solidFill>
                <a:latin typeface="Caveat"/>
                <a:ea typeface="Caveat"/>
                <a:cs typeface="Caveat"/>
                <a:sym typeface="Caveat"/>
              </a:rPr>
              <a:t>- with notifications / recommendations / feedback </a:t>
            </a:r>
            <a:endParaRPr sz="1500" b="1" i="1">
              <a:solidFill>
                <a:srgbClr val="3C78D8"/>
              </a:solidFill>
              <a:latin typeface="Caveat"/>
              <a:ea typeface="Caveat"/>
              <a:cs typeface="Caveat"/>
              <a:sym typeface="Caveat"/>
            </a:endParaRPr>
          </a:p>
          <a:p>
            <a:pPr marL="0" lvl="0" indent="0" algn="l" rtl="0">
              <a:spcBef>
                <a:spcPts val="0"/>
              </a:spcBef>
              <a:spcAft>
                <a:spcPts val="0"/>
              </a:spcAft>
              <a:buNone/>
            </a:pPr>
            <a:r>
              <a:rPr lang="fr" sz="1500" b="1" i="1">
                <a:solidFill>
                  <a:srgbClr val="3C78D8"/>
                </a:solidFill>
                <a:latin typeface="Caveat"/>
                <a:ea typeface="Caveat"/>
                <a:cs typeface="Caveat"/>
                <a:sym typeface="Caveat"/>
              </a:rPr>
              <a:t>- enabled by the measurements of the member’s use of machines via IoT </a:t>
            </a:r>
            <a:endParaRPr sz="1500" b="1" i="1">
              <a:solidFill>
                <a:srgbClr val="3C78D8"/>
              </a:solidFill>
              <a:latin typeface="Caveat"/>
              <a:ea typeface="Caveat"/>
              <a:cs typeface="Caveat"/>
              <a:sym typeface="Caveat"/>
            </a:endParaRPr>
          </a:p>
          <a:p>
            <a:pPr marL="0" lvl="0" indent="0" algn="l" rtl="0">
              <a:spcBef>
                <a:spcPts val="0"/>
              </a:spcBef>
              <a:spcAft>
                <a:spcPts val="0"/>
              </a:spcAft>
              <a:buClr>
                <a:schemeClr val="dk1"/>
              </a:buClr>
              <a:buSzPts val="1100"/>
              <a:buFont typeface="Arial"/>
              <a:buNone/>
            </a:pPr>
            <a:r>
              <a:rPr lang="fr" sz="1500" b="1" i="1">
                <a:solidFill>
                  <a:srgbClr val="3C78D8"/>
                </a:solidFill>
                <a:latin typeface="Caveat"/>
                <a:ea typeface="Caveat"/>
                <a:cs typeface="Caveat"/>
                <a:sym typeface="Caveat"/>
              </a:rPr>
              <a:t>-&gt; will reduce churn and will generate an extra stream of revenue</a:t>
            </a:r>
            <a:endParaRPr b="1" i="1">
              <a:solidFill>
                <a:srgbClr val="3C78D8"/>
              </a:solidFill>
              <a:latin typeface="Caveat"/>
              <a:ea typeface="Caveat"/>
              <a:cs typeface="Caveat"/>
              <a:sym typeface="Caveat"/>
            </a:endParaRPr>
          </a:p>
          <a:p>
            <a:pPr marL="0" lvl="0" indent="0" algn="l" rtl="0">
              <a:spcBef>
                <a:spcPts val="0"/>
              </a:spcBef>
              <a:spcAft>
                <a:spcPts val="0"/>
              </a:spcAft>
              <a:buNone/>
            </a:pPr>
            <a:endParaRPr>
              <a:highlight>
                <a:srgbClr val="FFFFFF"/>
              </a:highlight>
            </a:endParaRPr>
          </a:p>
        </p:txBody>
      </p:sp>
      <p:sp>
        <p:nvSpPr>
          <p:cNvPr id="263" name="Google Shape;263;p33"/>
          <p:cNvSpPr/>
          <p:nvPr/>
        </p:nvSpPr>
        <p:spPr>
          <a:xfrm rot="-8100000">
            <a:off x="3079729" y="2397379"/>
            <a:ext cx="541785" cy="277893"/>
          </a:xfrm>
          <a:prstGeom prst="rightArrow">
            <a:avLst>
              <a:gd name="adj1" fmla="val 50000"/>
              <a:gd name="adj2" fmla="val 5000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3"/>
          <p:cNvSpPr txBox="1"/>
          <p:nvPr/>
        </p:nvSpPr>
        <p:spPr>
          <a:xfrm>
            <a:off x="642950" y="790575"/>
            <a:ext cx="3847200" cy="1430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a:t>It helps the user’s acquisition of resources by </a:t>
            </a:r>
            <a:endParaRPr/>
          </a:p>
          <a:p>
            <a:pPr marL="0" lvl="0" indent="0" algn="l" rtl="0">
              <a:spcBef>
                <a:spcPts val="0"/>
              </a:spcBef>
              <a:spcAft>
                <a:spcPts val="0"/>
              </a:spcAft>
              <a:buNone/>
            </a:pPr>
            <a:r>
              <a:rPr lang="fr" sz="1300" b="1" i="1">
                <a:solidFill>
                  <a:srgbClr val="3C78D8"/>
                </a:solidFill>
                <a:latin typeface="Caveat"/>
                <a:ea typeface="Caveat"/>
                <a:cs typeface="Caveat"/>
                <a:sym typeface="Caveat"/>
              </a:rPr>
              <a:t>- Providing a personalized plan for fitness: types of machines to use and program of exercises over weeks.</a:t>
            </a:r>
            <a:endParaRPr sz="1300" b="1" i="1">
              <a:solidFill>
                <a:srgbClr val="3C78D8"/>
              </a:solidFill>
              <a:latin typeface="Caveat"/>
              <a:ea typeface="Caveat"/>
              <a:cs typeface="Caveat"/>
              <a:sym typeface="Caveat"/>
            </a:endParaRPr>
          </a:p>
          <a:p>
            <a:pPr marL="0" lvl="0" indent="0" algn="l" rtl="0">
              <a:spcBef>
                <a:spcPts val="0"/>
              </a:spcBef>
              <a:spcAft>
                <a:spcPts val="0"/>
              </a:spcAft>
              <a:buClr>
                <a:schemeClr val="dk1"/>
              </a:buClr>
              <a:buSzPts val="1100"/>
              <a:buFont typeface="Arial"/>
              <a:buNone/>
            </a:pPr>
            <a:r>
              <a:rPr lang="fr" sz="1300" b="1" i="1">
                <a:solidFill>
                  <a:srgbClr val="3C78D8"/>
                </a:solidFill>
                <a:latin typeface="Caveat"/>
                <a:ea typeface="Caveat"/>
                <a:cs typeface="Caveat"/>
                <a:sym typeface="Caveat"/>
              </a:rPr>
              <a:t>- Assists the user with how-to guides for machines and exercises.</a:t>
            </a:r>
            <a:endParaRPr sz="1300" b="1" i="1">
              <a:solidFill>
                <a:srgbClr val="3C78D8"/>
              </a:solidFill>
              <a:latin typeface="Caveat"/>
              <a:ea typeface="Caveat"/>
              <a:cs typeface="Caveat"/>
              <a:sym typeface="Caveat"/>
            </a:endParaRPr>
          </a:p>
          <a:p>
            <a:pPr marL="0" lvl="0" indent="0" algn="l" rtl="0">
              <a:spcBef>
                <a:spcPts val="0"/>
              </a:spcBef>
              <a:spcAft>
                <a:spcPts val="0"/>
              </a:spcAft>
              <a:buNone/>
            </a:pPr>
            <a:endParaRPr/>
          </a:p>
        </p:txBody>
      </p:sp>
      <p:sp>
        <p:nvSpPr>
          <p:cNvPr id="265" name="Google Shape;265;p33"/>
          <p:cNvSpPr txBox="1"/>
          <p:nvPr/>
        </p:nvSpPr>
        <p:spPr>
          <a:xfrm>
            <a:off x="4642600" y="790575"/>
            <a:ext cx="3925200" cy="1675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a:t>It helps the user deliver x or y because…</a:t>
            </a:r>
            <a:endParaRPr/>
          </a:p>
          <a:p>
            <a:pPr marL="0" lvl="0" indent="0" algn="l" rtl="0">
              <a:spcBef>
                <a:spcPts val="0"/>
              </a:spcBef>
              <a:spcAft>
                <a:spcPts val="0"/>
              </a:spcAft>
              <a:buClr>
                <a:schemeClr val="dk1"/>
              </a:buClr>
              <a:buSzPts val="1100"/>
              <a:buFont typeface="Arial"/>
              <a:buNone/>
            </a:pPr>
            <a:r>
              <a:rPr lang="fr" b="1" i="1">
                <a:solidFill>
                  <a:srgbClr val="3C78D8"/>
                </a:solidFill>
                <a:latin typeface="Caveat"/>
                <a:ea typeface="Caveat"/>
                <a:cs typeface="Caveat"/>
                <a:sym typeface="Caveat"/>
              </a:rPr>
              <a:t>- defines a programme that fits the user objectives (health,, fitness,  wellness, , bodybuilding...)</a:t>
            </a:r>
            <a:endParaRPr b="1" i="1">
              <a:solidFill>
                <a:srgbClr val="3C78D8"/>
              </a:solidFill>
              <a:latin typeface="Caveat"/>
              <a:ea typeface="Caveat"/>
              <a:cs typeface="Caveat"/>
              <a:sym typeface="Caveat"/>
            </a:endParaRPr>
          </a:p>
          <a:p>
            <a:pPr marL="0" lvl="0" indent="0" algn="l" rtl="0">
              <a:spcBef>
                <a:spcPts val="0"/>
              </a:spcBef>
              <a:spcAft>
                <a:spcPts val="0"/>
              </a:spcAft>
              <a:buNone/>
            </a:pPr>
            <a:r>
              <a:rPr lang="fr" b="1" i="1">
                <a:solidFill>
                  <a:srgbClr val="3C78D8"/>
                </a:solidFill>
                <a:latin typeface="Caveat"/>
                <a:ea typeface="Caveat"/>
                <a:cs typeface="Caveat"/>
                <a:sym typeface="Caveat"/>
              </a:rPr>
              <a:t>- keeps the user engaged thanks to push notififications and positive feedback</a:t>
            </a:r>
            <a:endParaRPr b="1" i="1">
              <a:solidFill>
                <a:srgbClr val="3C78D8"/>
              </a:solidFill>
              <a:latin typeface="Caveat"/>
              <a:ea typeface="Caveat"/>
              <a:cs typeface="Caveat"/>
              <a:sym typeface="Caveat"/>
            </a:endParaRPr>
          </a:p>
          <a:p>
            <a:pPr marL="0" lvl="0" indent="0" algn="l" rtl="0">
              <a:spcBef>
                <a:spcPts val="0"/>
              </a:spcBef>
              <a:spcAft>
                <a:spcPts val="0"/>
              </a:spcAft>
              <a:buClr>
                <a:schemeClr val="dk1"/>
              </a:buClr>
              <a:buSzPts val="1100"/>
              <a:buFont typeface="Arial"/>
              <a:buNone/>
            </a:pPr>
            <a:r>
              <a:rPr lang="fr" b="1" i="1">
                <a:solidFill>
                  <a:srgbClr val="3C78D8"/>
                </a:solidFill>
                <a:latin typeface="Caveat"/>
                <a:ea typeface="Caveat"/>
                <a:cs typeface="Caveat"/>
                <a:sym typeface="Caveat"/>
              </a:rPr>
              <a:t>- helps to manage time effectively thanks to a taylored programme, dematerialized. </a:t>
            </a:r>
            <a:endParaRPr/>
          </a:p>
        </p:txBody>
      </p:sp>
      <p:sp>
        <p:nvSpPr>
          <p:cNvPr id="266" name="Google Shape;266;p33"/>
          <p:cNvSpPr txBox="1"/>
          <p:nvPr/>
        </p:nvSpPr>
        <p:spPr>
          <a:xfrm>
            <a:off x="606975" y="4848950"/>
            <a:ext cx="4063200" cy="1514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a:t>It removes or decreases these constraints for the user:</a:t>
            </a:r>
            <a:endParaRPr/>
          </a:p>
          <a:p>
            <a:pPr marL="0" lvl="0" indent="0" algn="l" rtl="0">
              <a:spcBef>
                <a:spcPts val="0"/>
              </a:spcBef>
              <a:spcAft>
                <a:spcPts val="0"/>
              </a:spcAft>
              <a:buNone/>
            </a:pPr>
            <a:r>
              <a:rPr lang="fr" sz="1300" b="1" i="1">
                <a:solidFill>
                  <a:srgbClr val="3C78D8"/>
                </a:solidFill>
                <a:latin typeface="Caveat"/>
                <a:ea typeface="Caveat"/>
                <a:cs typeface="Caveat"/>
                <a:sym typeface="Caveat"/>
              </a:rPr>
              <a:t>- Optimisation of the agenda</a:t>
            </a:r>
            <a:endParaRPr sz="1300" b="1" i="1">
              <a:solidFill>
                <a:srgbClr val="3C78D8"/>
              </a:solidFill>
              <a:latin typeface="Caveat"/>
              <a:ea typeface="Caveat"/>
              <a:cs typeface="Caveat"/>
              <a:sym typeface="Caveat"/>
            </a:endParaRPr>
          </a:p>
          <a:p>
            <a:pPr marL="0" lvl="0" indent="0" algn="l" rtl="0">
              <a:spcBef>
                <a:spcPts val="0"/>
              </a:spcBef>
              <a:spcAft>
                <a:spcPts val="0"/>
              </a:spcAft>
              <a:buNone/>
            </a:pPr>
            <a:r>
              <a:rPr lang="fr" sz="1300" b="1" i="1">
                <a:solidFill>
                  <a:srgbClr val="3C78D8"/>
                </a:solidFill>
                <a:latin typeface="Caveat"/>
                <a:ea typeface="Caveat"/>
                <a:cs typeface="Caveat"/>
                <a:sym typeface="Caveat"/>
              </a:rPr>
              <a:t>- Cost of membership gets justified by measurable performance</a:t>
            </a:r>
            <a:endParaRPr sz="1300" b="1" i="1">
              <a:solidFill>
                <a:srgbClr val="3C78D8"/>
              </a:solidFill>
              <a:latin typeface="Caveat"/>
              <a:ea typeface="Caveat"/>
              <a:cs typeface="Caveat"/>
              <a:sym typeface="Caveat"/>
            </a:endParaRPr>
          </a:p>
          <a:p>
            <a:pPr marL="0" lvl="0" indent="0" algn="l" rtl="0">
              <a:spcBef>
                <a:spcPts val="0"/>
              </a:spcBef>
              <a:spcAft>
                <a:spcPts val="0"/>
              </a:spcAft>
              <a:buNone/>
            </a:pPr>
            <a:r>
              <a:rPr lang="fr" sz="1300" b="1" i="1">
                <a:solidFill>
                  <a:srgbClr val="3C78D8"/>
                </a:solidFill>
                <a:latin typeface="Caveat"/>
                <a:ea typeface="Caveat"/>
                <a:cs typeface="Caveat"/>
                <a:sym typeface="Caveat"/>
              </a:rPr>
              <a:t>- Virtual coach that extends the benefits: fitness can also be tracked at home and in other Gym Sports clubs</a:t>
            </a:r>
            <a:endParaRPr sz="1300" b="1" i="1">
              <a:solidFill>
                <a:srgbClr val="3C78D8"/>
              </a:solidFill>
              <a:latin typeface="Caveat"/>
              <a:ea typeface="Caveat"/>
              <a:cs typeface="Caveat"/>
              <a:sym typeface="Caveat"/>
            </a:endParaRPr>
          </a:p>
          <a:p>
            <a:pPr marL="0" lvl="0" indent="0" algn="l" rtl="0">
              <a:spcBef>
                <a:spcPts val="0"/>
              </a:spcBef>
              <a:spcAft>
                <a:spcPts val="0"/>
              </a:spcAft>
              <a:buNone/>
            </a:pPr>
            <a:endParaRPr/>
          </a:p>
        </p:txBody>
      </p:sp>
      <p:sp>
        <p:nvSpPr>
          <p:cNvPr id="267" name="Google Shape;267;p33"/>
          <p:cNvSpPr txBox="1"/>
          <p:nvPr/>
        </p:nvSpPr>
        <p:spPr>
          <a:xfrm>
            <a:off x="4701075" y="4848953"/>
            <a:ext cx="3925200" cy="1514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a:t>The solution helps the user perform better on these KPIs:</a:t>
            </a:r>
            <a:endParaRPr/>
          </a:p>
          <a:p>
            <a:pPr marL="457200" lvl="0" indent="-317500" algn="l" rtl="0">
              <a:spcBef>
                <a:spcPts val="0"/>
              </a:spcBef>
              <a:spcAft>
                <a:spcPts val="0"/>
              </a:spcAft>
              <a:buClr>
                <a:schemeClr val="dk1"/>
              </a:buClr>
              <a:buSzPts val="1400"/>
              <a:buChar char="-"/>
            </a:pPr>
            <a:r>
              <a:rPr lang="fr" b="1" i="1">
                <a:solidFill>
                  <a:srgbClr val="3C78D8"/>
                </a:solidFill>
                <a:latin typeface="Caveat"/>
                <a:ea typeface="Caveat"/>
                <a:cs typeface="Caveat"/>
                <a:sym typeface="Caveat"/>
              </a:rPr>
              <a:t>Performances  (in sports, health, etc.)</a:t>
            </a:r>
            <a:endParaRPr b="1" i="1">
              <a:solidFill>
                <a:srgbClr val="3C78D8"/>
              </a:solidFill>
              <a:latin typeface="Caveat"/>
              <a:ea typeface="Caveat"/>
              <a:cs typeface="Caveat"/>
              <a:sym typeface="Caveat"/>
            </a:endParaRPr>
          </a:p>
          <a:p>
            <a:pPr marL="457200" lvl="0" indent="-317500" algn="l" rtl="0">
              <a:spcBef>
                <a:spcPts val="0"/>
              </a:spcBef>
              <a:spcAft>
                <a:spcPts val="0"/>
              </a:spcAft>
              <a:buClr>
                <a:schemeClr val="dk1"/>
              </a:buClr>
              <a:buSzPts val="1400"/>
              <a:buChar char="-"/>
            </a:pPr>
            <a:r>
              <a:rPr lang="fr" b="1" i="1">
                <a:solidFill>
                  <a:srgbClr val="3C78D8"/>
                </a:solidFill>
                <a:latin typeface="Caveat"/>
                <a:ea typeface="Caveat"/>
                <a:cs typeface="Caveat"/>
                <a:sym typeface="Caveat"/>
              </a:rPr>
              <a:t>Body measurements (hip size, etc.)</a:t>
            </a:r>
            <a:endParaRPr b="1" i="1">
              <a:solidFill>
                <a:srgbClr val="3C78D8"/>
              </a:solidFill>
              <a:latin typeface="Caveat"/>
              <a:ea typeface="Caveat"/>
              <a:cs typeface="Caveat"/>
              <a:sym typeface="Caveat"/>
            </a:endParaRPr>
          </a:p>
          <a:p>
            <a:pPr marL="457200" lvl="0" indent="-317500" algn="l" rtl="0">
              <a:spcBef>
                <a:spcPts val="0"/>
              </a:spcBef>
              <a:spcAft>
                <a:spcPts val="0"/>
              </a:spcAft>
              <a:buClr>
                <a:schemeClr val="dk1"/>
              </a:buClr>
              <a:buSzPts val="1400"/>
              <a:buChar char="-"/>
            </a:pPr>
            <a:r>
              <a:rPr lang="fr" b="1" i="1">
                <a:solidFill>
                  <a:srgbClr val="3C78D8"/>
                </a:solidFill>
                <a:latin typeface="Caveat"/>
                <a:ea typeface="Caveat"/>
                <a:cs typeface="Caveat"/>
                <a:sym typeface="Caveat"/>
              </a:rPr>
              <a:t>Frequency of visits to the club and activity on machines</a:t>
            </a:r>
            <a:endParaRPr>
              <a:solidFill>
                <a:schemeClr val="dk1"/>
              </a:solidFill>
            </a:endParaRPr>
          </a:p>
          <a:p>
            <a:pPr marL="0" lvl="0" indent="0" algn="l" rtl="0">
              <a:spcBef>
                <a:spcPts val="0"/>
              </a:spcBef>
              <a:spcAft>
                <a:spcPts val="0"/>
              </a:spcAft>
              <a:buNone/>
            </a:pPr>
            <a:endParaRPr/>
          </a:p>
        </p:txBody>
      </p:sp>
      <p:sp>
        <p:nvSpPr>
          <p:cNvPr id="268" name="Google Shape;268;p33"/>
          <p:cNvSpPr/>
          <p:nvPr/>
        </p:nvSpPr>
        <p:spPr>
          <a:xfrm rot="-2128833">
            <a:off x="5470767" y="2492015"/>
            <a:ext cx="524614" cy="277704"/>
          </a:xfrm>
          <a:prstGeom prst="rightArrow">
            <a:avLst>
              <a:gd name="adj1" fmla="val 50000"/>
              <a:gd name="adj2" fmla="val 5000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rot="2700000">
            <a:off x="5044089" y="4454353"/>
            <a:ext cx="347472" cy="277893"/>
          </a:xfrm>
          <a:prstGeom prst="rightArrow">
            <a:avLst>
              <a:gd name="adj1" fmla="val 50000"/>
              <a:gd name="adj2" fmla="val 5000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3"/>
          <p:cNvSpPr/>
          <p:nvPr/>
        </p:nvSpPr>
        <p:spPr>
          <a:xfrm rot="8100000">
            <a:off x="3245589" y="4454353"/>
            <a:ext cx="347472" cy="277893"/>
          </a:xfrm>
          <a:prstGeom prst="rightArrow">
            <a:avLst>
              <a:gd name="adj1" fmla="val 50000"/>
              <a:gd name="adj2" fmla="val 5000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3"/>
          <p:cNvSpPr txBox="1"/>
          <p:nvPr/>
        </p:nvSpPr>
        <p:spPr>
          <a:xfrm>
            <a:off x="4300150" y="0"/>
            <a:ext cx="47817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100"/>
              <a:t>Designed by: </a:t>
            </a:r>
            <a:r>
              <a:rPr lang="fr" sz="1500" b="1" i="1">
                <a:solidFill>
                  <a:srgbClr val="3C78D8"/>
                </a:solidFill>
                <a:latin typeface="Caveat"/>
                <a:ea typeface="Caveat"/>
                <a:cs typeface="Caveat"/>
                <a:sym typeface="Caveat"/>
              </a:rPr>
              <a:t>Mark Spencer, VP Marketing Gym Sports</a:t>
            </a:r>
            <a:endParaRPr sz="1500" b="1" i="1">
              <a:solidFill>
                <a:srgbClr val="3C78D8"/>
              </a:solidFill>
              <a:latin typeface="Caveat"/>
              <a:ea typeface="Caveat"/>
              <a:cs typeface="Caveat"/>
              <a:sym typeface="Caveat"/>
            </a:endParaRPr>
          </a:p>
        </p:txBody>
      </p:sp>
      <p:sp>
        <p:nvSpPr>
          <p:cNvPr id="272" name="Google Shape;272;p33"/>
          <p:cNvSpPr txBox="1"/>
          <p:nvPr/>
        </p:nvSpPr>
        <p:spPr>
          <a:xfrm>
            <a:off x="4314425" y="263575"/>
            <a:ext cx="42390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100"/>
              <a:t>Date: 	   _____</a:t>
            </a:r>
            <a:r>
              <a:rPr lang="fr" sz="1500" b="1" i="1">
                <a:solidFill>
                  <a:srgbClr val="3C78D8"/>
                </a:solidFill>
                <a:latin typeface="Caveat"/>
                <a:ea typeface="Caveat"/>
                <a:cs typeface="Caveat"/>
                <a:sym typeface="Caveat"/>
              </a:rPr>
              <a:t>May 15</a:t>
            </a:r>
            <a:r>
              <a:rPr lang="fr" sz="1100"/>
              <a:t>_____</a:t>
            </a:r>
            <a:endParaRPr sz="1100"/>
          </a:p>
        </p:txBody>
      </p:sp>
      <p:sp>
        <p:nvSpPr>
          <p:cNvPr id="273" name="Google Shape;273;p33"/>
          <p:cNvSpPr txBox="1"/>
          <p:nvPr/>
        </p:nvSpPr>
        <p:spPr>
          <a:xfrm>
            <a:off x="638350" y="6520700"/>
            <a:ext cx="8196300" cy="278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 sz="800" b="1"/>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2575</Words>
  <Application>Microsoft Office PowerPoint</Application>
  <PresentationFormat>Affichage à l'écran (4:3)</PresentationFormat>
  <Paragraphs>302</Paragraphs>
  <Slides>11</Slides>
  <Notes>11</Notes>
  <HiddenSlides>0</HiddenSlides>
  <MMClips>0</MMClips>
  <ScaleCrop>false</ScaleCrop>
  <HeadingPairs>
    <vt:vector size="6" baseType="variant">
      <vt:variant>
        <vt:lpstr>Polices utilisées</vt:lpstr>
      </vt:variant>
      <vt:variant>
        <vt:i4>5</vt:i4>
      </vt:variant>
      <vt:variant>
        <vt:lpstr>Thème</vt:lpstr>
      </vt:variant>
      <vt:variant>
        <vt:i4>2</vt:i4>
      </vt:variant>
      <vt:variant>
        <vt:lpstr>Titres des diapositives</vt:lpstr>
      </vt:variant>
      <vt:variant>
        <vt:i4>11</vt:i4>
      </vt:variant>
    </vt:vector>
  </HeadingPairs>
  <TitlesOfParts>
    <vt:vector size="18" baseType="lpstr">
      <vt:lpstr>Arial</vt:lpstr>
      <vt:lpstr>Calibri</vt:lpstr>
      <vt:lpstr>Caveat</vt:lpstr>
      <vt:lpstr>Century Gothic</vt:lpstr>
      <vt:lpstr>Roboto</vt:lpstr>
      <vt:lpstr>Simple Light</vt:lpstr>
      <vt:lpstr>Simple Light</vt:lpstr>
      <vt:lpstr>Gym Sports business case description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Gym Sports business case description</dc:title>
  <dc:creator>LEVALLOIS Clément</dc:creator>
  <cp:lastModifiedBy>LEVALLOIS Clément</cp:lastModifiedBy>
  <cp:revision>2</cp:revision>
  <dcterms:modified xsi:type="dcterms:W3CDTF">2018-12-04T12:41:17Z</dcterms:modified>
</cp:coreProperties>
</file>