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CA90AB9-4401-4964-85EE-9F67EDAADABD}">
  <a:tblStyle styleId="{1CA90AB9-4401-4964-85EE-9F67EDAADABD}"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e de titre"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nevas 8">
  <p:cSld name="Canevas 8">
    <p:spTree>
      <p:nvGrpSpPr>
        <p:cNvPr id="36" name="Shape 36"/>
        <p:cNvGrpSpPr/>
        <p:nvPr/>
      </p:nvGrpSpPr>
      <p:grpSpPr>
        <a:xfrm>
          <a:off x="0" y="0"/>
          <a:ext cx="0" cy="0"/>
          <a:chOff x="0" y="0"/>
          <a:chExt cx="0" cy="0"/>
        </a:xfrm>
      </p:grpSpPr>
      <p:sp>
        <p:nvSpPr>
          <p:cNvPr id="37" name="Google Shape;37;p12"/>
          <p:cNvSpPr txBox="1"/>
          <p:nvPr/>
        </p:nvSpPr>
        <p:spPr>
          <a:xfrm>
            <a:off x="257182" y="126790"/>
            <a:ext cx="5838900" cy="4002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600"/>
              <a:buFont typeface="Arial"/>
              <a:buNone/>
            </a:pPr>
            <a:r>
              <a:rPr lang="fr-FR" sz="1600">
                <a:solidFill>
                  <a:schemeClr val="dk1"/>
                </a:solidFill>
                <a:latin typeface="Arial"/>
                <a:ea typeface="Arial"/>
                <a:cs typeface="Arial"/>
                <a:sym typeface="Arial"/>
              </a:rPr>
              <a:t>Canvas #08</a:t>
            </a:r>
            <a:br>
              <a:rPr lang="fr-FR" sz="1600">
                <a:solidFill>
                  <a:schemeClr val="dk1"/>
                </a:solidFill>
                <a:latin typeface="Arial"/>
                <a:ea typeface="Arial"/>
                <a:cs typeface="Arial"/>
                <a:sym typeface="Arial"/>
              </a:rPr>
            </a:br>
            <a:r>
              <a:rPr lang="fr-FR" sz="1600">
                <a:solidFill>
                  <a:srgbClr val="B02065"/>
                </a:solidFill>
              </a:rPr>
              <a:t>VALUE MAP</a:t>
            </a:r>
            <a:endParaRPr sz="1600" cap="none">
              <a:solidFill>
                <a:srgbClr val="B02065"/>
              </a:solidFill>
              <a:latin typeface="Arial"/>
              <a:ea typeface="Arial"/>
              <a:cs typeface="Arial"/>
              <a:sym typeface="Arial"/>
            </a:endParaRPr>
          </a:p>
        </p:txBody>
      </p:sp>
      <p:sp>
        <p:nvSpPr>
          <p:cNvPr id="38" name="Google Shape;38;p12"/>
          <p:cNvSpPr txBox="1"/>
          <p:nvPr/>
        </p:nvSpPr>
        <p:spPr>
          <a:xfrm>
            <a:off x="6199126" y="126790"/>
            <a:ext cx="5838900" cy="400200"/>
          </a:xfrm>
          <a:prstGeom prst="rect">
            <a:avLst/>
          </a:prstGeom>
          <a:noFill/>
          <a:ln>
            <a:noFill/>
          </a:ln>
        </p:spPr>
        <p:txBody>
          <a:bodyPr anchorCtr="0" anchor="t" bIns="91450" lIns="91450" spcFirstLastPara="1" rIns="91450" wrap="square" tIns="91450">
            <a:noAutofit/>
          </a:bodyPr>
          <a:lstStyle/>
          <a:p>
            <a:pPr indent="0" lvl="0" marL="0" marR="0" rtl="0" algn="l">
              <a:lnSpc>
                <a:spcPct val="200000"/>
              </a:lnSpc>
              <a:spcBef>
                <a:spcPts val="0"/>
              </a:spcBef>
              <a:spcAft>
                <a:spcPts val="600"/>
              </a:spcAft>
              <a:buNone/>
            </a:pPr>
            <a:r>
              <a:rPr lang="fr-FR" sz="1600">
                <a:solidFill>
                  <a:schemeClr val="dk1"/>
                </a:solidFill>
              </a:rPr>
              <a:t>Designed by</a:t>
            </a:r>
            <a:r>
              <a:rPr lang="fr-FR" sz="1600">
                <a:solidFill>
                  <a:schemeClr val="dk1"/>
                </a:solidFill>
                <a:latin typeface="Arial"/>
                <a:ea typeface="Arial"/>
                <a:cs typeface="Arial"/>
                <a:sym typeface="Arial"/>
              </a:rPr>
              <a:t> : ----------------------------------- Date : ---- / ---- / -----</a:t>
            </a:r>
            <a:endParaRPr sz="1600" cap="none">
              <a:solidFill>
                <a:srgbClr val="00206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nevas 9">
  <p:cSld name="Canevas 9">
    <p:spTree>
      <p:nvGrpSpPr>
        <p:cNvPr id="39" name="Shape 39"/>
        <p:cNvGrpSpPr/>
        <p:nvPr/>
      </p:nvGrpSpPr>
      <p:grpSpPr>
        <a:xfrm>
          <a:off x="0" y="0"/>
          <a:ext cx="0" cy="0"/>
          <a:chOff x="0" y="0"/>
          <a:chExt cx="0" cy="0"/>
        </a:xfrm>
      </p:grpSpPr>
      <p:sp>
        <p:nvSpPr>
          <p:cNvPr id="40" name="Google Shape;40;p13"/>
          <p:cNvSpPr txBox="1"/>
          <p:nvPr/>
        </p:nvSpPr>
        <p:spPr>
          <a:xfrm>
            <a:off x="257182" y="126790"/>
            <a:ext cx="5838900" cy="4002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600"/>
              <a:buFont typeface="Arial"/>
              <a:buNone/>
            </a:pPr>
            <a:r>
              <a:rPr lang="fr-FR" sz="1600">
                <a:solidFill>
                  <a:schemeClr val="dk1"/>
                </a:solidFill>
                <a:latin typeface="Arial"/>
                <a:ea typeface="Arial"/>
                <a:cs typeface="Arial"/>
                <a:sym typeface="Arial"/>
              </a:rPr>
              <a:t>Canvas #09.1</a:t>
            </a:r>
            <a:br>
              <a:rPr lang="fr-FR" sz="1600">
                <a:solidFill>
                  <a:schemeClr val="dk1"/>
                </a:solidFill>
                <a:latin typeface="Arial"/>
                <a:ea typeface="Arial"/>
                <a:cs typeface="Arial"/>
                <a:sym typeface="Arial"/>
              </a:rPr>
            </a:br>
            <a:r>
              <a:rPr lang="fr-FR" sz="1600">
                <a:solidFill>
                  <a:srgbClr val="73428E"/>
                </a:solidFill>
              </a:rPr>
              <a:t>GRAPHICAL SYNTHESIS</a:t>
            </a:r>
            <a:endParaRPr sz="1600" cap="none">
              <a:solidFill>
                <a:srgbClr val="73428E"/>
              </a:solidFill>
              <a:latin typeface="Arial"/>
              <a:ea typeface="Arial"/>
              <a:cs typeface="Arial"/>
              <a:sym typeface="Arial"/>
            </a:endParaRPr>
          </a:p>
        </p:txBody>
      </p:sp>
      <p:sp>
        <p:nvSpPr>
          <p:cNvPr id="41" name="Google Shape;41;p13"/>
          <p:cNvSpPr txBox="1"/>
          <p:nvPr/>
        </p:nvSpPr>
        <p:spPr>
          <a:xfrm>
            <a:off x="6199126" y="126790"/>
            <a:ext cx="5838900" cy="400200"/>
          </a:xfrm>
          <a:prstGeom prst="rect">
            <a:avLst/>
          </a:prstGeom>
          <a:noFill/>
          <a:ln>
            <a:noFill/>
          </a:ln>
        </p:spPr>
        <p:txBody>
          <a:bodyPr anchorCtr="0" anchor="t" bIns="91450" lIns="91450" spcFirstLastPara="1" rIns="91450" wrap="square" tIns="91450">
            <a:noAutofit/>
          </a:bodyPr>
          <a:lstStyle/>
          <a:p>
            <a:pPr indent="0" lvl="0" marL="0" marR="0" rtl="0" algn="l">
              <a:lnSpc>
                <a:spcPct val="200000"/>
              </a:lnSpc>
              <a:spcBef>
                <a:spcPts val="0"/>
              </a:spcBef>
              <a:spcAft>
                <a:spcPts val="600"/>
              </a:spcAft>
              <a:buNone/>
            </a:pPr>
            <a:r>
              <a:rPr lang="fr-FR" sz="1600">
                <a:solidFill>
                  <a:schemeClr val="dk1"/>
                </a:solidFill>
              </a:rPr>
              <a:t>Designed by</a:t>
            </a:r>
            <a:r>
              <a:rPr lang="fr-FR" sz="1600">
                <a:solidFill>
                  <a:schemeClr val="dk1"/>
                </a:solidFill>
                <a:latin typeface="Arial"/>
                <a:ea typeface="Arial"/>
                <a:cs typeface="Arial"/>
                <a:sym typeface="Arial"/>
              </a:rPr>
              <a:t> : ----------------------------------- Date : ---- / ---- / -----</a:t>
            </a:r>
            <a:endParaRPr sz="1600" cap="none">
              <a:solidFill>
                <a:srgbClr val="00206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nevas 9 bis">
  <p:cSld name="Canevas 9 bis">
    <p:spTree>
      <p:nvGrpSpPr>
        <p:cNvPr id="42" name="Shape 42"/>
        <p:cNvGrpSpPr/>
        <p:nvPr/>
      </p:nvGrpSpPr>
      <p:grpSpPr>
        <a:xfrm>
          <a:off x="0" y="0"/>
          <a:ext cx="0" cy="0"/>
          <a:chOff x="0" y="0"/>
          <a:chExt cx="0" cy="0"/>
        </a:xfrm>
      </p:grpSpPr>
      <p:sp>
        <p:nvSpPr>
          <p:cNvPr id="43" name="Google Shape;43;p14"/>
          <p:cNvSpPr txBox="1"/>
          <p:nvPr/>
        </p:nvSpPr>
        <p:spPr>
          <a:xfrm>
            <a:off x="257182" y="126790"/>
            <a:ext cx="5838900" cy="4002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600"/>
              <a:buFont typeface="Arial"/>
              <a:buNone/>
            </a:pPr>
            <a:r>
              <a:rPr lang="fr-FR" sz="1600">
                <a:solidFill>
                  <a:schemeClr val="dk1"/>
                </a:solidFill>
                <a:latin typeface="Arial"/>
                <a:ea typeface="Arial"/>
                <a:cs typeface="Arial"/>
                <a:sym typeface="Arial"/>
              </a:rPr>
              <a:t>Canvas #09.2</a:t>
            </a:r>
            <a:br>
              <a:rPr lang="fr-FR" sz="1600">
                <a:solidFill>
                  <a:schemeClr val="dk1"/>
                </a:solidFill>
                <a:latin typeface="Arial"/>
                <a:ea typeface="Arial"/>
                <a:cs typeface="Arial"/>
                <a:sym typeface="Arial"/>
              </a:rPr>
            </a:br>
            <a:r>
              <a:rPr lang="fr-FR" sz="1600">
                <a:solidFill>
                  <a:srgbClr val="73428E"/>
                </a:solidFill>
              </a:rPr>
              <a:t>MEMO SYNTHESIS</a:t>
            </a:r>
            <a:endParaRPr sz="1600" cap="none">
              <a:solidFill>
                <a:srgbClr val="73428E"/>
              </a:solidFill>
              <a:latin typeface="Arial"/>
              <a:ea typeface="Arial"/>
              <a:cs typeface="Arial"/>
              <a:sym typeface="Arial"/>
            </a:endParaRPr>
          </a:p>
        </p:txBody>
      </p:sp>
      <p:sp>
        <p:nvSpPr>
          <p:cNvPr id="44" name="Google Shape;44;p14"/>
          <p:cNvSpPr txBox="1"/>
          <p:nvPr/>
        </p:nvSpPr>
        <p:spPr>
          <a:xfrm>
            <a:off x="6199126" y="126790"/>
            <a:ext cx="5838900" cy="400200"/>
          </a:xfrm>
          <a:prstGeom prst="rect">
            <a:avLst/>
          </a:prstGeom>
          <a:noFill/>
          <a:ln>
            <a:noFill/>
          </a:ln>
        </p:spPr>
        <p:txBody>
          <a:bodyPr anchorCtr="0" anchor="t" bIns="91450" lIns="91450" spcFirstLastPara="1" rIns="91450" wrap="square" tIns="91450">
            <a:noAutofit/>
          </a:bodyPr>
          <a:lstStyle/>
          <a:p>
            <a:pPr indent="0" lvl="0" marL="0" marR="0" rtl="0" algn="l">
              <a:lnSpc>
                <a:spcPct val="200000"/>
              </a:lnSpc>
              <a:spcBef>
                <a:spcPts val="0"/>
              </a:spcBef>
              <a:spcAft>
                <a:spcPts val="600"/>
              </a:spcAft>
              <a:buNone/>
            </a:pPr>
            <a:r>
              <a:rPr lang="fr-FR" sz="1600">
                <a:solidFill>
                  <a:schemeClr val="dk1"/>
                </a:solidFill>
              </a:rPr>
              <a:t>Designed by</a:t>
            </a:r>
            <a:r>
              <a:rPr lang="fr-FR" sz="1600">
                <a:solidFill>
                  <a:schemeClr val="dk1"/>
                </a:solidFill>
                <a:latin typeface="Arial"/>
                <a:ea typeface="Arial"/>
                <a:cs typeface="Arial"/>
                <a:sym typeface="Arial"/>
              </a:rPr>
              <a:t> : ----------------------------------- Date : ---- / ---- / -----</a:t>
            </a:r>
            <a:endParaRPr sz="1600" cap="none">
              <a:solidFill>
                <a:srgbClr val="00206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nevas 1" type="blank">
  <p:cSld name="BLANK">
    <p:spTree>
      <p:nvGrpSpPr>
        <p:cNvPr id="12" name="Shape 12"/>
        <p:cNvGrpSpPr/>
        <p:nvPr/>
      </p:nvGrpSpPr>
      <p:grpSpPr>
        <a:xfrm>
          <a:off x="0" y="0"/>
          <a:ext cx="0" cy="0"/>
          <a:chOff x="0" y="0"/>
          <a:chExt cx="0" cy="0"/>
        </a:xfrm>
      </p:grpSpPr>
      <p:sp>
        <p:nvSpPr>
          <p:cNvPr id="13" name="Google Shape;13;p4"/>
          <p:cNvSpPr txBox="1"/>
          <p:nvPr/>
        </p:nvSpPr>
        <p:spPr>
          <a:xfrm>
            <a:off x="257182" y="126790"/>
            <a:ext cx="5838900" cy="4002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600"/>
              <a:buFont typeface="Arial"/>
              <a:buNone/>
            </a:pPr>
            <a:r>
              <a:rPr lang="fr-FR" sz="1600">
                <a:solidFill>
                  <a:schemeClr val="dk1"/>
                </a:solidFill>
                <a:latin typeface="Arial"/>
                <a:ea typeface="Arial"/>
                <a:cs typeface="Arial"/>
                <a:sym typeface="Arial"/>
              </a:rPr>
              <a:t>Canvas #01</a:t>
            </a:r>
            <a:br>
              <a:rPr lang="fr-FR" sz="1600">
                <a:solidFill>
                  <a:schemeClr val="dk1"/>
                </a:solidFill>
                <a:latin typeface="Arial"/>
                <a:ea typeface="Arial"/>
                <a:cs typeface="Arial"/>
                <a:sym typeface="Arial"/>
              </a:rPr>
            </a:br>
            <a:r>
              <a:rPr lang="fr-FR" sz="1600">
                <a:solidFill>
                  <a:srgbClr val="002060"/>
                </a:solidFill>
              </a:rPr>
              <a:t>STRATEGIC OBJECTIVES OF THE ORGANISATION</a:t>
            </a:r>
            <a:endParaRPr sz="1600" cap="none">
              <a:solidFill>
                <a:srgbClr val="002060"/>
              </a:solidFill>
              <a:latin typeface="Arial"/>
              <a:ea typeface="Arial"/>
              <a:cs typeface="Arial"/>
              <a:sym typeface="Arial"/>
            </a:endParaRPr>
          </a:p>
        </p:txBody>
      </p:sp>
      <p:sp>
        <p:nvSpPr>
          <p:cNvPr id="14" name="Google Shape;14;p4"/>
          <p:cNvSpPr txBox="1"/>
          <p:nvPr/>
        </p:nvSpPr>
        <p:spPr>
          <a:xfrm>
            <a:off x="6199126" y="126790"/>
            <a:ext cx="5838900" cy="400200"/>
          </a:xfrm>
          <a:prstGeom prst="rect">
            <a:avLst/>
          </a:prstGeom>
          <a:noFill/>
          <a:ln>
            <a:noFill/>
          </a:ln>
        </p:spPr>
        <p:txBody>
          <a:bodyPr anchorCtr="0" anchor="t" bIns="91450" lIns="91450" spcFirstLastPara="1" rIns="91450" wrap="square" tIns="91450">
            <a:noAutofit/>
          </a:bodyPr>
          <a:lstStyle/>
          <a:p>
            <a:pPr indent="0" lvl="0" marL="0" marR="0" rtl="0" algn="l">
              <a:lnSpc>
                <a:spcPct val="200000"/>
              </a:lnSpc>
              <a:spcBef>
                <a:spcPts val="0"/>
              </a:spcBef>
              <a:spcAft>
                <a:spcPts val="600"/>
              </a:spcAft>
              <a:buNone/>
            </a:pPr>
            <a:r>
              <a:rPr lang="fr-FR" sz="1600">
                <a:solidFill>
                  <a:schemeClr val="dk1"/>
                </a:solidFill>
              </a:rPr>
              <a:t>Designed by</a:t>
            </a:r>
            <a:r>
              <a:rPr lang="fr-FR" sz="1600">
                <a:solidFill>
                  <a:schemeClr val="dk1"/>
                </a:solidFill>
                <a:latin typeface="Arial"/>
                <a:ea typeface="Arial"/>
                <a:cs typeface="Arial"/>
                <a:sym typeface="Arial"/>
              </a:rPr>
              <a:t> : ----------------------------------- Date : ---- / ---- / -----</a:t>
            </a:r>
            <a:endParaRPr sz="1600" cap="none">
              <a:solidFill>
                <a:srgbClr val="00206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nevas 2">
  <p:cSld name="Canevas 2">
    <p:spTree>
      <p:nvGrpSpPr>
        <p:cNvPr id="15" name="Shape 15"/>
        <p:cNvGrpSpPr/>
        <p:nvPr/>
      </p:nvGrpSpPr>
      <p:grpSpPr>
        <a:xfrm>
          <a:off x="0" y="0"/>
          <a:ext cx="0" cy="0"/>
          <a:chOff x="0" y="0"/>
          <a:chExt cx="0" cy="0"/>
        </a:xfrm>
      </p:grpSpPr>
      <p:sp>
        <p:nvSpPr>
          <p:cNvPr id="16" name="Google Shape;16;p5"/>
          <p:cNvSpPr txBox="1"/>
          <p:nvPr/>
        </p:nvSpPr>
        <p:spPr>
          <a:xfrm>
            <a:off x="257182" y="126790"/>
            <a:ext cx="5838900" cy="4002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600"/>
              <a:buFont typeface="Arial"/>
              <a:buNone/>
            </a:pPr>
            <a:r>
              <a:rPr lang="fr-FR" sz="1600">
                <a:solidFill>
                  <a:schemeClr val="dk1"/>
                </a:solidFill>
                <a:latin typeface="Arial"/>
                <a:ea typeface="Arial"/>
                <a:cs typeface="Arial"/>
                <a:sym typeface="Arial"/>
              </a:rPr>
              <a:t>Canvas #02</a:t>
            </a:r>
            <a:br>
              <a:rPr lang="fr-FR" sz="1600">
                <a:solidFill>
                  <a:schemeClr val="dk1"/>
                </a:solidFill>
                <a:latin typeface="Arial"/>
                <a:ea typeface="Arial"/>
                <a:cs typeface="Arial"/>
                <a:sym typeface="Arial"/>
              </a:rPr>
            </a:br>
            <a:r>
              <a:rPr lang="fr-FR" sz="1600">
                <a:solidFill>
                  <a:srgbClr val="7030A0"/>
                </a:solidFill>
              </a:rPr>
              <a:t>IDENTIFYING THE TARGET</a:t>
            </a:r>
            <a:endParaRPr sz="1600" cap="none">
              <a:solidFill>
                <a:srgbClr val="7030A0"/>
              </a:solidFill>
              <a:latin typeface="Arial"/>
              <a:ea typeface="Arial"/>
              <a:cs typeface="Arial"/>
              <a:sym typeface="Arial"/>
            </a:endParaRPr>
          </a:p>
        </p:txBody>
      </p:sp>
      <p:sp>
        <p:nvSpPr>
          <p:cNvPr id="17" name="Google Shape;17;p5"/>
          <p:cNvSpPr txBox="1"/>
          <p:nvPr/>
        </p:nvSpPr>
        <p:spPr>
          <a:xfrm>
            <a:off x="6199126" y="126790"/>
            <a:ext cx="5838900" cy="400200"/>
          </a:xfrm>
          <a:prstGeom prst="rect">
            <a:avLst/>
          </a:prstGeom>
          <a:noFill/>
          <a:ln>
            <a:noFill/>
          </a:ln>
        </p:spPr>
        <p:txBody>
          <a:bodyPr anchorCtr="0" anchor="t" bIns="91450" lIns="91450" spcFirstLastPara="1" rIns="91450" wrap="square" tIns="91450">
            <a:noAutofit/>
          </a:bodyPr>
          <a:lstStyle/>
          <a:p>
            <a:pPr indent="0" lvl="0" marL="0" marR="0" rtl="0" algn="l">
              <a:lnSpc>
                <a:spcPct val="200000"/>
              </a:lnSpc>
              <a:spcBef>
                <a:spcPts val="0"/>
              </a:spcBef>
              <a:spcAft>
                <a:spcPts val="600"/>
              </a:spcAft>
              <a:buNone/>
            </a:pPr>
            <a:r>
              <a:rPr lang="fr-FR" sz="1600">
                <a:solidFill>
                  <a:schemeClr val="dk1"/>
                </a:solidFill>
              </a:rPr>
              <a:t>Designed by</a:t>
            </a:r>
            <a:r>
              <a:rPr lang="fr-FR" sz="1600">
                <a:solidFill>
                  <a:schemeClr val="dk1"/>
                </a:solidFill>
                <a:latin typeface="Arial"/>
                <a:ea typeface="Arial"/>
                <a:cs typeface="Arial"/>
                <a:sym typeface="Arial"/>
              </a:rPr>
              <a:t> : ----------------------------------- Date : ---- / ---- / -----</a:t>
            </a:r>
            <a:endParaRPr sz="1600" cap="none">
              <a:solidFill>
                <a:srgbClr val="00206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nevas 3">
  <p:cSld name="Canevas 3">
    <p:spTree>
      <p:nvGrpSpPr>
        <p:cNvPr id="18" name="Shape 18"/>
        <p:cNvGrpSpPr/>
        <p:nvPr/>
      </p:nvGrpSpPr>
      <p:grpSpPr>
        <a:xfrm>
          <a:off x="0" y="0"/>
          <a:ext cx="0" cy="0"/>
          <a:chOff x="0" y="0"/>
          <a:chExt cx="0" cy="0"/>
        </a:xfrm>
      </p:grpSpPr>
      <p:sp>
        <p:nvSpPr>
          <p:cNvPr id="19" name="Google Shape;19;p6"/>
          <p:cNvSpPr txBox="1"/>
          <p:nvPr/>
        </p:nvSpPr>
        <p:spPr>
          <a:xfrm>
            <a:off x="257182" y="126790"/>
            <a:ext cx="5838900" cy="4002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600"/>
              <a:buFont typeface="Arial"/>
              <a:buNone/>
            </a:pPr>
            <a:r>
              <a:rPr lang="fr-FR" sz="1600">
                <a:solidFill>
                  <a:schemeClr val="dk1"/>
                </a:solidFill>
                <a:latin typeface="Arial"/>
                <a:ea typeface="Arial"/>
                <a:cs typeface="Arial"/>
                <a:sym typeface="Arial"/>
              </a:rPr>
              <a:t>Canvas #03.1 (version B2C)</a:t>
            </a:r>
            <a:br>
              <a:rPr lang="fr-FR" sz="1600">
                <a:solidFill>
                  <a:schemeClr val="dk1"/>
                </a:solidFill>
                <a:latin typeface="Arial"/>
                <a:ea typeface="Arial"/>
                <a:cs typeface="Arial"/>
                <a:sym typeface="Arial"/>
              </a:rPr>
            </a:br>
            <a:r>
              <a:rPr lang="fr-FR" sz="1600">
                <a:solidFill>
                  <a:srgbClr val="548135"/>
                </a:solidFill>
              </a:rPr>
              <a:t>PROFILING THE TARGET USER</a:t>
            </a:r>
            <a:endParaRPr sz="1600" cap="none">
              <a:solidFill>
                <a:srgbClr val="548135"/>
              </a:solidFill>
              <a:latin typeface="Arial"/>
              <a:ea typeface="Arial"/>
              <a:cs typeface="Arial"/>
              <a:sym typeface="Arial"/>
            </a:endParaRPr>
          </a:p>
        </p:txBody>
      </p:sp>
      <p:sp>
        <p:nvSpPr>
          <p:cNvPr id="20" name="Google Shape;20;p6"/>
          <p:cNvSpPr txBox="1"/>
          <p:nvPr/>
        </p:nvSpPr>
        <p:spPr>
          <a:xfrm>
            <a:off x="6199126" y="126790"/>
            <a:ext cx="5838900" cy="400200"/>
          </a:xfrm>
          <a:prstGeom prst="rect">
            <a:avLst/>
          </a:prstGeom>
          <a:noFill/>
          <a:ln>
            <a:noFill/>
          </a:ln>
        </p:spPr>
        <p:txBody>
          <a:bodyPr anchorCtr="0" anchor="t" bIns="91450" lIns="91450" spcFirstLastPara="1" rIns="91450" wrap="square" tIns="91450">
            <a:noAutofit/>
          </a:bodyPr>
          <a:lstStyle/>
          <a:p>
            <a:pPr indent="0" lvl="0" marL="0" marR="0" rtl="0" algn="l">
              <a:lnSpc>
                <a:spcPct val="200000"/>
              </a:lnSpc>
              <a:spcBef>
                <a:spcPts val="0"/>
              </a:spcBef>
              <a:spcAft>
                <a:spcPts val="600"/>
              </a:spcAft>
              <a:buNone/>
            </a:pPr>
            <a:r>
              <a:rPr lang="fr-FR" sz="1600">
                <a:solidFill>
                  <a:schemeClr val="dk1"/>
                </a:solidFill>
              </a:rPr>
              <a:t>Designed by</a:t>
            </a:r>
            <a:r>
              <a:rPr lang="fr-FR" sz="1600">
                <a:solidFill>
                  <a:schemeClr val="dk1"/>
                </a:solidFill>
                <a:latin typeface="Arial"/>
                <a:ea typeface="Arial"/>
                <a:cs typeface="Arial"/>
                <a:sym typeface="Arial"/>
              </a:rPr>
              <a:t> : ----------------------------------- Date : ---- / ---- / -----</a:t>
            </a:r>
            <a:endParaRPr sz="1600" cap="none">
              <a:solidFill>
                <a:srgbClr val="00206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nevas 3 bis">
  <p:cSld name="Canevas 3 bis">
    <p:spTree>
      <p:nvGrpSpPr>
        <p:cNvPr id="21" name="Shape 21"/>
        <p:cNvGrpSpPr/>
        <p:nvPr/>
      </p:nvGrpSpPr>
      <p:grpSpPr>
        <a:xfrm>
          <a:off x="0" y="0"/>
          <a:ext cx="0" cy="0"/>
          <a:chOff x="0" y="0"/>
          <a:chExt cx="0" cy="0"/>
        </a:xfrm>
      </p:grpSpPr>
      <p:sp>
        <p:nvSpPr>
          <p:cNvPr id="22" name="Google Shape;22;p7"/>
          <p:cNvSpPr txBox="1"/>
          <p:nvPr/>
        </p:nvSpPr>
        <p:spPr>
          <a:xfrm>
            <a:off x="257182" y="126790"/>
            <a:ext cx="5838900" cy="4002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600"/>
              <a:buFont typeface="Arial"/>
              <a:buNone/>
            </a:pPr>
            <a:r>
              <a:rPr lang="fr-FR" sz="1600">
                <a:solidFill>
                  <a:schemeClr val="dk1"/>
                </a:solidFill>
                <a:latin typeface="Arial"/>
                <a:ea typeface="Arial"/>
                <a:cs typeface="Arial"/>
                <a:sym typeface="Arial"/>
              </a:rPr>
              <a:t>Canvas #03.2 (version B2B)</a:t>
            </a:r>
            <a:br>
              <a:rPr lang="fr-FR" sz="1600">
                <a:solidFill>
                  <a:schemeClr val="dk1"/>
                </a:solidFill>
                <a:latin typeface="Arial"/>
                <a:ea typeface="Arial"/>
                <a:cs typeface="Arial"/>
                <a:sym typeface="Arial"/>
              </a:rPr>
            </a:br>
            <a:r>
              <a:rPr lang="fr-FR" sz="1600">
                <a:solidFill>
                  <a:srgbClr val="548135"/>
                </a:solidFill>
              </a:rPr>
              <a:t>PROFILING THE TARGET USER</a:t>
            </a:r>
            <a:endParaRPr sz="1600" cap="none">
              <a:solidFill>
                <a:srgbClr val="548135"/>
              </a:solidFill>
              <a:latin typeface="Arial"/>
              <a:ea typeface="Arial"/>
              <a:cs typeface="Arial"/>
              <a:sym typeface="Arial"/>
            </a:endParaRPr>
          </a:p>
        </p:txBody>
      </p:sp>
      <p:sp>
        <p:nvSpPr>
          <p:cNvPr id="23" name="Google Shape;23;p7"/>
          <p:cNvSpPr txBox="1"/>
          <p:nvPr/>
        </p:nvSpPr>
        <p:spPr>
          <a:xfrm>
            <a:off x="6199126" y="126790"/>
            <a:ext cx="5838900" cy="400200"/>
          </a:xfrm>
          <a:prstGeom prst="rect">
            <a:avLst/>
          </a:prstGeom>
          <a:noFill/>
          <a:ln>
            <a:noFill/>
          </a:ln>
        </p:spPr>
        <p:txBody>
          <a:bodyPr anchorCtr="0" anchor="t" bIns="91450" lIns="91450" spcFirstLastPara="1" rIns="91450" wrap="square" tIns="91450">
            <a:noAutofit/>
          </a:bodyPr>
          <a:lstStyle/>
          <a:p>
            <a:pPr indent="0" lvl="0" marL="0" marR="0" rtl="0" algn="l">
              <a:lnSpc>
                <a:spcPct val="200000"/>
              </a:lnSpc>
              <a:spcBef>
                <a:spcPts val="0"/>
              </a:spcBef>
              <a:spcAft>
                <a:spcPts val="600"/>
              </a:spcAft>
              <a:buNone/>
            </a:pPr>
            <a:r>
              <a:rPr lang="fr-FR" sz="1600">
                <a:solidFill>
                  <a:schemeClr val="dk1"/>
                </a:solidFill>
              </a:rPr>
              <a:t>Designed by</a:t>
            </a:r>
            <a:r>
              <a:rPr lang="fr-FR" sz="1600">
                <a:solidFill>
                  <a:schemeClr val="dk1"/>
                </a:solidFill>
                <a:latin typeface="Arial"/>
                <a:ea typeface="Arial"/>
                <a:cs typeface="Arial"/>
                <a:sym typeface="Arial"/>
              </a:rPr>
              <a:t> : ----------------------------------- Date : ---- / ---- / -----</a:t>
            </a:r>
            <a:endParaRPr sz="1600" cap="none">
              <a:solidFill>
                <a:srgbClr val="00206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nevas 4">
  <p:cSld name="Canevas 4">
    <p:spTree>
      <p:nvGrpSpPr>
        <p:cNvPr id="24" name="Shape 24"/>
        <p:cNvGrpSpPr/>
        <p:nvPr/>
      </p:nvGrpSpPr>
      <p:grpSpPr>
        <a:xfrm>
          <a:off x="0" y="0"/>
          <a:ext cx="0" cy="0"/>
          <a:chOff x="0" y="0"/>
          <a:chExt cx="0" cy="0"/>
        </a:xfrm>
      </p:grpSpPr>
      <p:sp>
        <p:nvSpPr>
          <p:cNvPr id="25" name="Google Shape;25;p8"/>
          <p:cNvSpPr txBox="1"/>
          <p:nvPr/>
        </p:nvSpPr>
        <p:spPr>
          <a:xfrm>
            <a:off x="257182" y="126790"/>
            <a:ext cx="5838900" cy="4002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600"/>
              <a:buFont typeface="Arial"/>
              <a:buNone/>
            </a:pPr>
            <a:r>
              <a:rPr lang="fr-FR" sz="1600">
                <a:solidFill>
                  <a:schemeClr val="dk1"/>
                </a:solidFill>
                <a:latin typeface="Arial"/>
                <a:ea typeface="Arial"/>
                <a:cs typeface="Arial"/>
                <a:sym typeface="Arial"/>
              </a:rPr>
              <a:t>Canvas #04</a:t>
            </a:r>
            <a:br>
              <a:rPr lang="fr-FR" sz="1600">
                <a:solidFill>
                  <a:schemeClr val="dk1"/>
                </a:solidFill>
                <a:latin typeface="Arial"/>
                <a:ea typeface="Arial"/>
                <a:cs typeface="Arial"/>
                <a:sym typeface="Arial"/>
              </a:rPr>
            </a:br>
            <a:r>
              <a:rPr lang="fr-FR" sz="1600">
                <a:solidFill>
                  <a:srgbClr val="C55A11"/>
                </a:solidFill>
              </a:rPr>
              <a:t>CUSTOMER NEEDS ANALYSIS</a:t>
            </a:r>
            <a:endParaRPr sz="1600" cap="none">
              <a:solidFill>
                <a:srgbClr val="C55A11"/>
              </a:solidFill>
              <a:latin typeface="Arial"/>
              <a:ea typeface="Arial"/>
              <a:cs typeface="Arial"/>
              <a:sym typeface="Arial"/>
            </a:endParaRPr>
          </a:p>
        </p:txBody>
      </p:sp>
      <p:sp>
        <p:nvSpPr>
          <p:cNvPr id="26" name="Google Shape;26;p8"/>
          <p:cNvSpPr txBox="1"/>
          <p:nvPr/>
        </p:nvSpPr>
        <p:spPr>
          <a:xfrm>
            <a:off x="6199126" y="126790"/>
            <a:ext cx="5838900" cy="400200"/>
          </a:xfrm>
          <a:prstGeom prst="rect">
            <a:avLst/>
          </a:prstGeom>
          <a:noFill/>
          <a:ln>
            <a:noFill/>
          </a:ln>
        </p:spPr>
        <p:txBody>
          <a:bodyPr anchorCtr="0" anchor="t" bIns="91450" lIns="91450" spcFirstLastPara="1" rIns="91450" wrap="square" tIns="91450">
            <a:noAutofit/>
          </a:bodyPr>
          <a:lstStyle/>
          <a:p>
            <a:pPr indent="0" lvl="0" marL="0" marR="0" rtl="0" algn="l">
              <a:lnSpc>
                <a:spcPct val="200000"/>
              </a:lnSpc>
              <a:spcBef>
                <a:spcPts val="0"/>
              </a:spcBef>
              <a:spcAft>
                <a:spcPts val="600"/>
              </a:spcAft>
              <a:buNone/>
            </a:pPr>
            <a:r>
              <a:rPr lang="fr-FR" sz="1600">
                <a:solidFill>
                  <a:schemeClr val="dk1"/>
                </a:solidFill>
              </a:rPr>
              <a:t>Designed by</a:t>
            </a:r>
            <a:r>
              <a:rPr lang="fr-FR" sz="1600">
                <a:solidFill>
                  <a:schemeClr val="dk1"/>
                </a:solidFill>
                <a:latin typeface="Arial"/>
                <a:ea typeface="Arial"/>
                <a:cs typeface="Arial"/>
                <a:sym typeface="Arial"/>
              </a:rPr>
              <a:t> : ----------------------------------- Date : ---- / ---- / -----</a:t>
            </a:r>
            <a:endParaRPr sz="1600" cap="none">
              <a:solidFill>
                <a:srgbClr val="00206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nevas 5">
  <p:cSld name="Canevas 5">
    <p:spTree>
      <p:nvGrpSpPr>
        <p:cNvPr id="27" name="Shape 27"/>
        <p:cNvGrpSpPr/>
        <p:nvPr/>
      </p:nvGrpSpPr>
      <p:grpSpPr>
        <a:xfrm>
          <a:off x="0" y="0"/>
          <a:ext cx="0" cy="0"/>
          <a:chOff x="0" y="0"/>
          <a:chExt cx="0" cy="0"/>
        </a:xfrm>
      </p:grpSpPr>
      <p:sp>
        <p:nvSpPr>
          <p:cNvPr id="28" name="Google Shape;28;p9"/>
          <p:cNvSpPr txBox="1"/>
          <p:nvPr/>
        </p:nvSpPr>
        <p:spPr>
          <a:xfrm>
            <a:off x="257182" y="126790"/>
            <a:ext cx="5838900" cy="4002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600"/>
              <a:buFont typeface="Arial"/>
              <a:buNone/>
            </a:pPr>
            <a:r>
              <a:rPr lang="fr-FR" sz="1600">
                <a:solidFill>
                  <a:schemeClr val="dk1"/>
                </a:solidFill>
                <a:latin typeface="Arial"/>
                <a:ea typeface="Arial"/>
                <a:cs typeface="Arial"/>
                <a:sym typeface="Arial"/>
              </a:rPr>
              <a:t>Canvas #05</a:t>
            </a:r>
            <a:br>
              <a:rPr lang="fr-FR" sz="1600">
                <a:solidFill>
                  <a:schemeClr val="dk1"/>
                </a:solidFill>
                <a:latin typeface="Arial"/>
                <a:ea typeface="Arial"/>
                <a:cs typeface="Arial"/>
                <a:sym typeface="Arial"/>
              </a:rPr>
            </a:br>
            <a:r>
              <a:rPr lang="fr-FR" sz="1600" cap="none">
                <a:solidFill>
                  <a:srgbClr val="2F5496"/>
                </a:solidFill>
                <a:latin typeface="Arial"/>
                <a:ea typeface="Arial"/>
                <a:cs typeface="Arial"/>
                <a:sym typeface="Arial"/>
              </a:rPr>
              <a:t>SOURCES </a:t>
            </a:r>
            <a:r>
              <a:rPr lang="fr-FR" sz="1600">
                <a:solidFill>
                  <a:srgbClr val="2F5496"/>
                </a:solidFill>
              </a:rPr>
              <a:t>OF DATA</a:t>
            </a:r>
            <a:endParaRPr sz="1600" cap="none">
              <a:solidFill>
                <a:srgbClr val="2F5496"/>
              </a:solidFill>
              <a:latin typeface="Arial"/>
              <a:ea typeface="Arial"/>
              <a:cs typeface="Arial"/>
              <a:sym typeface="Arial"/>
            </a:endParaRPr>
          </a:p>
        </p:txBody>
      </p:sp>
      <p:sp>
        <p:nvSpPr>
          <p:cNvPr id="29" name="Google Shape;29;p9"/>
          <p:cNvSpPr txBox="1"/>
          <p:nvPr/>
        </p:nvSpPr>
        <p:spPr>
          <a:xfrm>
            <a:off x="6199126" y="126790"/>
            <a:ext cx="5838900" cy="400200"/>
          </a:xfrm>
          <a:prstGeom prst="rect">
            <a:avLst/>
          </a:prstGeom>
          <a:noFill/>
          <a:ln>
            <a:noFill/>
          </a:ln>
        </p:spPr>
        <p:txBody>
          <a:bodyPr anchorCtr="0" anchor="t" bIns="91450" lIns="91450" spcFirstLastPara="1" rIns="91450" wrap="square" tIns="91450">
            <a:noAutofit/>
          </a:bodyPr>
          <a:lstStyle/>
          <a:p>
            <a:pPr indent="0" lvl="0" marL="0" marR="0" rtl="0" algn="l">
              <a:lnSpc>
                <a:spcPct val="200000"/>
              </a:lnSpc>
              <a:spcBef>
                <a:spcPts val="0"/>
              </a:spcBef>
              <a:spcAft>
                <a:spcPts val="600"/>
              </a:spcAft>
              <a:buNone/>
            </a:pPr>
            <a:r>
              <a:rPr lang="fr-FR" sz="1600">
                <a:solidFill>
                  <a:schemeClr val="dk1"/>
                </a:solidFill>
              </a:rPr>
              <a:t>Designed by</a:t>
            </a:r>
            <a:r>
              <a:rPr lang="fr-FR" sz="1600">
                <a:solidFill>
                  <a:schemeClr val="dk1"/>
                </a:solidFill>
                <a:latin typeface="Arial"/>
                <a:ea typeface="Arial"/>
                <a:cs typeface="Arial"/>
                <a:sym typeface="Arial"/>
              </a:rPr>
              <a:t> : ----------------------------------- Date : ---- / ---- / -----</a:t>
            </a:r>
            <a:endParaRPr sz="1600" cap="none">
              <a:solidFill>
                <a:srgbClr val="00206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nevas 6">
  <p:cSld name="Canevas 6">
    <p:spTree>
      <p:nvGrpSpPr>
        <p:cNvPr id="30" name="Shape 30"/>
        <p:cNvGrpSpPr/>
        <p:nvPr/>
      </p:nvGrpSpPr>
      <p:grpSpPr>
        <a:xfrm>
          <a:off x="0" y="0"/>
          <a:ext cx="0" cy="0"/>
          <a:chOff x="0" y="0"/>
          <a:chExt cx="0" cy="0"/>
        </a:xfrm>
      </p:grpSpPr>
      <p:sp>
        <p:nvSpPr>
          <p:cNvPr id="31" name="Google Shape;31;p10"/>
          <p:cNvSpPr txBox="1"/>
          <p:nvPr/>
        </p:nvSpPr>
        <p:spPr>
          <a:xfrm>
            <a:off x="257182" y="126790"/>
            <a:ext cx="5838900" cy="4002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600"/>
              <a:buFont typeface="Arial"/>
              <a:buNone/>
            </a:pPr>
            <a:r>
              <a:rPr lang="fr-FR" sz="1600">
                <a:solidFill>
                  <a:schemeClr val="dk1"/>
                </a:solidFill>
                <a:latin typeface="Arial"/>
                <a:ea typeface="Arial"/>
                <a:cs typeface="Arial"/>
                <a:sym typeface="Arial"/>
              </a:rPr>
              <a:t>Canvas #06</a:t>
            </a:r>
            <a:br>
              <a:rPr lang="fr-FR" sz="1600">
                <a:solidFill>
                  <a:schemeClr val="dk1"/>
                </a:solidFill>
                <a:latin typeface="Arial"/>
                <a:ea typeface="Arial"/>
                <a:cs typeface="Arial"/>
                <a:sym typeface="Arial"/>
              </a:rPr>
            </a:br>
            <a:r>
              <a:rPr lang="fr-FR" sz="1600">
                <a:solidFill>
                  <a:srgbClr val="C00000"/>
                </a:solidFill>
              </a:rPr>
              <a:t>DETAILS OF DATASETS</a:t>
            </a:r>
            <a:endParaRPr sz="1600" cap="none">
              <a:solidFill>
                <a:srgbClr val="C00000"/>
              </a:solidFill>
              <a:latin typeface="Arial"/>
              <a:ea typeface="Arial"/>
              <a:cs typeface="Arial"/>
              <a:sym typeface="Arial"/>
            </a:endParaRPr>
          </a:p>
        </p:txBody>
      </p:sp>
      <p:sp>
        <p:nvSpPr>
          <p:cNvPr id="32" name="Google Shape;32;p10"/>
          <p:cNvSpPr txBox="1"/>
          <p:nvPr/>
        </p:nvSpPr>
        <p:spPr>
          <a:xfrm>
            <a:off x="6199126" y="126790"/>
            <a:ext cx="5838900" cy="400200"/>
          </a:xfrm>
          <a:prstGeom prst="rect">
            <a:avLst/>
          </a:prstGeom>
          <a:noFill/>
          <a:ln>
            <a:noFill/>
          </a:ln>
        </p:spPr>
        <p:txBody>
          <a:bodyPr anchorCtr="0" anchor="t" bIns="91450" lIns="91450" spcFirstLastPara="1" rIns="91450" wrap="square" tIns="91450">
            <a:noAutofit/>
          </a:bodyPr>
          <a:lstStyle/>
          <a:p>
            <a:pPr indent="0" lvl="0" marL="0" marR="0" rtl="0" algn="l">
              <a:lnSpc>
                <a:spcPct val="200000"/>
              </a:lnSpc>
              <a:spcBef>
                <a:spcPts val="0"/>
              </a:spcBef>
              <a:spcAft>
                <a:spcPts val="600"/>
              </a:spcAft>
              <a:buNone/>
            </a:pPr>
            <a:r>
              <a:rPr lang="fr-FR" sz="1600">
                <a:solidFill>
                  <a:schemeClr val="dk1"/>
                </a:solidFill>
              </a:rPr>
              <a:t>Designed by</a:t>
            </a:r>
            <a:r>
              <a:rPr lang="fr-FR" sz="1600">
                <a:solidFill>
                  <a:schemeClr val="dk1"/>
                </a:solidFill>
                <a:latin typeface="Arial"/>
                <a:ea typeface="Arial"/>
                <a:cs typeface="Arial"/>
                <a:sym typeface="Arial"/>
              </a:rPr>
              <a:t> : ----------------------------------- Date : ---- / ---- / -----</a:t>
            </a:r>
            <a:endParaRPr sz="1600" cap="none">
              <a:solidFill>
                <a:srgbClr val="00206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nevas 7">
  <p:cSld name="Canevas 7">
    <p:spTree>
      <p:nvGrpSpPr>
        <p:cNvPr id="33" name="Shape 33"/>
        <p:cNvGrpSpPr/>
        <p:nvPr/>
      </p:nvGrpSpPr>
      <p:grpSpPr>
        <a:xfrm>
          <a:off x="0" y="0"/>
          <a:ext cx="0" cy="0"/>
          <a:chOff x="0" y="0"/>
          <a:chExt cx="0" cy="0"/>
        </a:xfrm>
      </p:grpSpPr>
      <p:sp>
        <p:nvSpPr>
          <p:cNvPr id="34" name="Google Shape;34;p11"/>
          <p:cNvSpPr txBox="1"/>
          <p:nvPr/>
        </p:nvSpPr>
        <p:spPr>
          <a:xfrm>
            <a:off x="257182" y="126790"/>
            <a:ext cx="5838900" cy="4002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600"/>
              <a:buFont typeface="Arial"/>
              <a:buNone/>
            </a:pPr>
            <a:r>
              <a:rPr lang="fr-FR" sz="1600">
                <a:solidFill>
                  <a:schemeClr val="dk1"/>
                </a:solidFill>
                <a:latin typeface="Arial"/>
                <a:ea typeface="Arial"/>
                <a:cs typeface="Arial"/>
                <a:sym typeface="Arial"/>
              </a:rPr>
              <a:t>Canvas #07</a:t>
            </a:r>
            <a:br>
              <a:rPr lang="fr-FR" sz="1600">
                <a:solidFill>
                  <a:schemeClr val="dk1"/>
                </a:solidFill>
                <a:latin typeface="Arial"/>
                <a:ea typeface="Arial"/>
                <a:cs typeface="Arial"/>
                <a:sym typeface="Arial"/>
              </a:rPr>
            </a:br>
            <a:r>
              <a:rPr lang="fr-FR" sz="1600" cap="none">
                <a:solidFill>
                  <a:srgbClr val="2B8385"/>
                </a:solidFill>
                <a:latin typeface="Arial"/>
                <a:ea typeface="Arial"/>
                <a:cs typeface="Arial"/>
                <a:sym typeface="Arial"/>
              </a:rPr>
              <a:t>AID </a:t>
            </a:r>
            <a:r>
              <a:rPr lang="fr-FR" sz="1600">
                <a:solidFill>
                  <a:srgbClr val="2B8385"/>
                </a:solidFill>
              </a:rPr>
              <a:t>TO BRAINSTORMING</a:t>
            </a:r>
            <a:endParaRPr sz="1600" cap="none">
              <a:solidFill>
                <a:srgbClr val="2B8385"/>
              </a:solidFill>
              <a:latin typeface="Arial"/>
              <a:ea typeface="Arial"/>
              <a:cs typeface="Arial"/>
              <a:sym typeface="Arial"/>
            </a:endParaRPr>
          </a:p>
        </p:txBody>
      </p:sp>
      <p:sp>
        <p:nvSpPr>
          <p:cNvPr id="35" name="Google Shape;35;p11"/>
          <p:cNvSpPr txBox="1"/>
          <p:nvPr/>
        </p:nvSpPr>
        <p:spPr>
          <a:xfrm>
            <a:off x="6199126" y="126790"/>
            <a:ext cx="5838900" cy="400200"/>
          </a:xfrm>
          <a:prstGeom prst="rect">
            <a:avLst/>
          </a:prstGeom>
          <a:noFill/>
          <a:ln>
            <a:noFill/>
          </a:ln>
        </p:spPr>
        <p:txBody>
          <a:bodyPr anchorCtr="0" anchor="t" bIns="91450" lIns="91450" spcFirstLastPara="1" rIns="91450" wrap="square" tIns="91450">
            <a:noAutofit/>
          </a:bodyPr>
          <a:lstStyle/>
          <a:p>
            <a:pPr indent="0" lvl="0" marL="0" marR="0" rtl="0" algn="l">
              <a:lnSpc>
                <a:spcPct val="200000"/>
              </a:lnSpc>
              <a:spcBef>
                <a:spcPts val="0"/>
              </a:spcBef>
              <a:spcAft>
                <a:spcPts val="600"/>
              </a:spcAft>
              <a:buNone/>
            </a:pPr>
            <a:r>
              <a:rPr lang="fr-FR" sz="1600">
                <a:solidFill>
                  <a:schemeClr val="dk1"/>
                </a:solidFill>
              </a:rPr>
              <a:t>Designed by</a:t>
            </a:r>
            <a:r>
              <a:rPr lang="fr-FR" sz="1600">
                <a:solidFill>
                  <a:schemeClr val="dk1"/>
                </a:solidFill>
                <a:latin typeface="Arial"/>
                <a:ea typeface="Arial"/>
                <a:cs typeface="Arial"/>
                <a:sym typeface="Arial"/>
              </a:rPr>
              <a:t> : ----------------------------------- Date : ---- / ---- / -----</a:t>
            </a:r>
            <a:endParaRPr sz="1600" cap="none">
              <a:solidFill>
                <a:srgbClr val="00206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nvSpPr>
        <p:spPr>
          <a:xfrm>
            <a:off x="279124" y="6553200"/>
            <a:ext cx="11633751"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fr-FR" sz="900" u="none" cap="none" strike="noStrike">
                <a:solidFill>
                  <a:srgbClr val="888888"/>
                </a:solidFill>
                <a:latin typeface="Arial"/>
                <a:ea typeface="Arial"/>
                <a:cs typeface="Arial"/>
                <a:sym typeface="Arial"/>
              </a:rPr>
              <a:t>DATOM is for you to use without restriction in modeling your own or other people’s businesses</a:t>
            </a:r>
            <a:endParaRPr/>
          </a:p>
          <a:p>
            <a:pPr indent="0" lvl="0" marL="0" marR="0" rtl="0" algn="ctr">
              <a:spcBef>
                <a:spcPts val="0"/>
              </a:spcBef>
              <a:spcAft>
                <a:spcPts val="0"/>
              </a:spcAft>
              <a:buNone/>
            </a:pPr>
            <a:r>
              <a:t/>
            </a:r>
            <a:endParaRPr b="0" i="0" sz="900" u="none" cap="none" strike="noStrike">
              <a:solidFill>
                <a:srgbClr val="888888"/>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 name="Shape 10"/>
        <p:cNvGrpSpPr/>
        <p:nvPr/>
      </p:nvGrpSpPr>
      <p:grpSpPr>
        <a:xfrm>
          <a:off x="0" y="0"/>
          <a:ext cx="0" cy="0"/>
          <a:chOff x="0" y="0"/>
          <a:chExt cx="0" cy="0"/>
        </a:xfrm>
      </p:grpSpPr>
      <p:sp>
        <p:nvSpPr>
          <p:cNvPr id="11" name="Google Shape;11;p3"/>
          <p:cNvSpPr txBox="1"/>
          <p:nvPr/>
        </p:nvSpPr>
        <p:spPr>
          <a:xfrm>
            <a:off x="279124" y="6350169"/>
            <a:ext cx="11633700" cy="507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lang="fr-FR" sz="900">
                <a:solidFill>
                  <a:srgbClr val="888888"/>
                </a:solidFill>
                <a:latin typeface="Arial"/>
                <a:ea typeface="Arial"/>
                <a:cs typeface="Arial"/>
                <a:sym typeface="Arial"/>
              </a:rPr>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a:p>
          <a:p>
            <a:pPr indent="0" lvl="0" marL="0" marR="0" rtl="0" algn="ctr">
              <a:spcBef>
                <a:spcPts val="0"/>
              </a:spcBef>
              <a:spcAft>
                <a:spcPts val="0"/>
              </a:spcAft>
              <a:buNone/>
            </a:pPr>
            <a:r>
              <a:t/>
            </a:r>
            <a:endParaRPr b="0" sz="900">
              <a:solidFill>
                <a:srgbClr val="888888"/>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hyperlink" Target="https://datom-method.github.io/ma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grpSp>
        <p:nvGrpSpPr>
          <p:cNvPr id="49" name="Google Shape;49;p15"/>
          <p:cNvGrpSpPr/>
          <p:nvPr/>
        </p:nvGrpSpPr>
        <p:grpSpPr>
          <a:xfrm>
            <a:off x="0" y="0"/>
            <a:ext cx="12192000" cy="6419850"/>
            <a:chOff x="0" y="0"/>
            <a:chExt cx="12192000" cy="6419850"/>
          </a:xfrm>
        </p:grpSpPr>
        <p:pic>
          <p:nvPicPr>
            <p:cNvPr id="50" name="Google Shape;50;p15"/>
            <p:cNvPicPr preferRelativeResize="0"/>
            <p:nvPr/>
          </p:nvPicPr>
          <p:blipFill rotWithShape="1">
            <a:blip r:embed="rId3">
              <a:alphaModFix/>
            </a:blip>
            <a:srcRect b="11095" l="0" r="0" t="9967"/>
            <a:stretch/>
          </p:blipFill>
          <p:spPr>
            <a:xfrm>
              <a:off x="0" y="0"/>
              <a:ext cx="12192000" cy="6419850"/>
            </a:xfrm>
            <a:prstGeom prst="rect">
              <a:avLst/>
            </a:prstGeom>
            <a:noFill/>
            <a:ln>
              <a:noFill/>
            </a:ln>
          </p:spPr>
        </p:pic>
        <p:sp>
          <p:nvSpPr>
            <p:cNvPr id="51" name="Google Shape;51;p15"/>
            <p:cNvSpPr/>
            <p:nvPr/>
          </p:nvSpPr>
          <p:spPr>
            <a:xfrm>
              <a:off x="4896853" y="1978819"/>
              <a:ext cx="6460959" cy="868903"/>
            </a:xfrm>
            <a:prstGeom prst="rect">
              <a:avLst/>
            </a:prstGeom>
            <a:gradFill>
              <a:gsLst>
                <a:gs pos="0">
                  <a:srgbClr val="F5F7FC">
                    <a:alpha val="0"/>
                  </a:srgbClr>
                </a:gs>
                <a:gs pos="26000">
                  <a:srgbClr val="F5F7FC"/>
                </a:gs>
                <a:gs pos="70000">
                  <a:srgbClr val="FAFBFD"/>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2" name="Google Shape;52;p15"/>
            <p:cNvSpPr txBox="1"/>
            <p:nvPr/>
          </p:nvSpPr>
          <p:spPr>
            <a:xfrm>
              <a:off x="1343025" y="438150"/>
              <a:ext cx="9477375" cy="186204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fr-FR" sz="11500" u="none" cap="none" strike="noStrike">
                  <a:solidFill>
                    <a:schemeClr val="lt1"/>
                  </a:solidFill>
                  <a:latin typeface="Arial"/>
                  <a:ea typeface="Arial"/>
                  <a:cs typeface="Arial"/>
                  <a:sym typeface="Arial"/>
                </a:rPr>
                <a:t>DATOM</a:t>
              </a:r>
              <a:endParaRPr/>
            </a:p>
          </p:txBody>
        </p:sp>
        <p:sp>
          <p:nvSpPr>
            <p:cNvPr id="53" name="Google Shape;53;p15"/>
            <p:cNvSpPr txBox="1"/>
            <p:nvPr/>
          </p:nvSpPr>
          <p:spPr>
            <a:xfrm>
              <a:off x="5682414" y="2037206"/>
              <a:ext cx="4532397"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fr-FR" sz="2400" u="none" cap="none" strike="noStrike">
                  <a:solidFill>
                    <a:srgbClr val="0070C0"/>
                  </a:solidFill>
                  <a:latin typeface="Arial"/>
                  <a:ea typeface="Arial"/>
                  <a:cs typeface="Arial"/>
                  <a:sym typeface="Arial"/>
                </a:rPr>
                <a:t>A CANVAS-BASED METHOD</a:t>
              </a:r>
              <a:r>
                <a:rPr b="1" i="0" lang="fr-FR" sz="1800" u="none" cap="none" strike="noStrike">
                  <a:solidFill>
                    <a:srgbClr val="0070C0"/>
                  </a:solidFill>
                  <a:latin typeface="Arial"/>
                  <a:ea typeface="Arial"/>
                  <a:cs typeface="Arial"/>
                  <a:sym typeface="Arial"/>
                </a:rPr>
                <a:t> </a:t>
              </a:r>
              <a:endParaRPr/>
            </a:p>
            <a:p>
              <a:pPr indent="0" lvl="0" marL="0" marR="0" rtl="0" algn="l">
                <a:spcBef>
                  <a:spcPts val="0"/>
                </a:spcBef>
                <a:spcAft>
                  <a:spcPts val="0"/>
                </a:spcAft>
                <a:buNone/>
              </a:pPr>
              <a:r>
                <a:rPr lang="fr-FR" sz="1600">
                  <a:solidFill>
                    <a:srgbClr val="0070C0"/>
                  </a:solidFill>
                  <a:latin typeface="Arial"/>
                  <a:ea typeface="Arial"/>
                  <a:cs typeface="Arial"/>
                  <a:sym typeface="Arial"/>
                </a:rPr>
                <a:t>to create value from data in a business context</a:t>
              </a:r>
              <a:endParaRPr/>
            </a:p>
          </p:txBody>
        </p:sp>
        <p:sp>
          <p:nvSpPr>
            <p:cNvPr id="54" name="Google Shape;54;p15"/>
            <p:cNvSpPr txBox="1"/>
            <p:nvPr/>
          </p:nvSpPr>
          <p:spPr>
            <a:xfrm>
              <a:off x="1362075" y="5862548"/>
              <a:ext cx="9467850"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fr-FR" sz="1600">
                  <a:solidFill>
                    <a:srgbClr val="FFFFFF"/>
                  </a:solidFill>
                  <a:latin typeface="Arial"/>
                  <a:ea typeface="Arial"/>
                  <a:cs typeface="Arial"/>
                  <a:sym typeface="Arial"/>
                </a:rPr>
                <a:t>Visit </a:t>
              </a:r>
              <a:r>
                <a:rPr lang="fr-FR" sz="1600" u="sng">
                  <a:solidFill>
                    <a:srgbClr val="FFFFFF"/>
                  </a:solidFill>
                  <a:latin typeface="Arial"/>
                  <a:ea typeface="Arial"/>
                  <a:cs typeface="Arial"/>
                  <a:sym typeface="Arial"/>
                  <a:hlinkClick r:id="rId4"/>
                </a:rPr>
                <a:t>https://datom-method.github.io/main/</a:t>
              </a:r>
              <a:r>
                <a:rPr lang="fr-FR" sz="1600">
                  <a:solidFill>
                    <a:srgbClr val="FFFFFF"/>
                  </a:solidFill>
                  <a:latin typeface="Arial"/>
                  <a:ea typeface="Arial"/>
                  <a:cs typeface="Arial"/>
                  <a:sym typeface="Arial"/>
                </a:rPr>
                <a:t> for more content.</a:t>
              </a:r>
              <a:endParaRPr>
                <a:solidFill>
                  <a:srgbClr val="FFFFFF"/>
                </a:solidFil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4"/>
          <p:cNvSpPr txBox="1"/>
          <p:nvPr/>
        </p:nvSpPr>
        <p:spPr>
          <a:xfrm>
            <a:off x="270854" y="1036320"/>
            <a:ext cx="4682146" cy="355599"/>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1800"/>
              </a:spcAft>
              <a:buNone/>
            </a:pPr>
            <a:r>
              <a:rPr b="1" lang="fr-FR" sz="1200">
                <a:solidFill>
                  <a:schemeClr val="dk1"/>
                </a:solidFill>
              </a:rPr>
              <a:t>It helps the user’s acquisition of resources by:</a:t>
            </a:r>
            <a:endParaRPr/>
          </a:p>
        </p:txBody>
      </p:sp>
      <p:sp>
        <p:nvSpPr>
          <p:cNvPr id="188" name="Google Shape;188;p24"/>
          <p:cNvSpPr/>
          <p:nvPr/>
        </p:nvSpPr>
        <p:spPr>
          <a:xfrm>
            <a:off x="345439" y="1391919"/>
            <a:ext cx="5674361" cy="1381761"/>
          </a:xfrm>
          <a:prstGeom prst="rect">
            <a:avLst/>
          </a:prstGeom>
          <a:noFill/>
          <a:ln cap="flat" cmpd="sng" w="9525">
            <a:solidFill>
              <a:srgbClr val="B0206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1800">
                <a:solidFill>
                  <a:schemeClr val="dk1"/>
                </a:solidFill>
                <a:latin typeface="Calibri"/>
                <a:ea typeface="Calibri"/>
                <a:cs typeface="Calibri"/>
                <a:sym typeface="Calibri"/>
              </a:rPr>
              <a:t>_____________________________________________________________________________________________________________________________________________________________________________________________</a:t>
            </a:r>
            <a:endParaRPr/>
          </a:p>
        </p:txBody>
      </p:sp>
      <p:sp>
        <p:nvSpPr>
          <p:cNvPr id="189" name="Google Shape;189;p24"/>
          <p:cNvSpPr txBox="1"/>
          <p:nvPr/>
        </p:nvSpPr>
        <p:spPr>
          <a:xfrm>
            <a:off x="6094385" y="1040961"/>
            <a:ext cx="4844704" cy="350958"/>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SzPts val="1100"/>
              <a:buNone/>
            </a:pPr>
            <a:r>
              <a:rPr b="1" lang="fr-FR" sz="1200">
                <a:solidFill>
                  <a:schemeClr val="dk1"/>
                </a:solidFill>
              </a:rPr>
              <a:t>It helps the user deliver x or y, or perform on these KPIs:</a:t>
            </a:r>
            <a:endParaRPr b="1" sz="1200">
              <a:solidFill>
                <a:schemeClr val="dk1"/>
              </a:solidFill>
            </a:endParaRPr>
          </a:p>
          <a:p>
            <a:pPr indent="0" lvl="0" marL="0" marR="0" rtl="0" algn="ctr">
              <a:spcBef>
                <a:spcPts val="1800"/>
              </a:spcBef>
              <a:spcAft>
                <a:spcPts val="1800"/>
              </a:spcAft>
              <a:buNone/>
            </a:pPr>
            <a:r>
              <a:t/>
            </a:r>
            <a:endParaRPr sz="1200">
              <a:solidFill>
                <a:schemeClr val="dk1"/>
              </a:solidFill>
              <a:latin typeface="Arial"/>
              <a:ea typeface="Arial"/>
              <a:cs typeface="Arial"/>
              <a:sym typeface="Arial"/>
            </a:endParaRPr>
          </a:p>
        </p:txBody>
      </p:sp>
      <p:sp>
        <p:nvSpPr>
          <p:cNvPr id="190" name="Google Shape;190;p24"/>
          <p:cNvSpPr/>
          <p:nvPr/>
        </p:nvSpPr>
        <p:spPr>
          <a:xfrm>
            <a:off x="6172200" y="1391919"/>
            <a:ext cx="5674362" cy="1381761"/>
          </a:xfrm>
          <a:prstGeom prst="rect">
            <a:avLst/>
          </a:prstGeom>
          <a:noFill/>
          <a:ln cap="flat" cmpd="sng" w="9525">
            <a:solidFill>
              <a:srgbClr val="B0206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1800">
                <a:solidFill>
                  <a:schemeClr val="dk1"/>
                </a:solidFill>
                <a:latin typeface="Calibri"/>
                <a:ea typeface="Calibri"/>
                <a:cs typeface="Calibri"/>
                <a:sym typeface="Calibri"/>
              </a:rPr>
              <a:t>______________________________________________________________________________________________________________________________________________________________________________________________</a:t>
            </a:r>
            <a:endParaRPr/>
          </a:p>
        </p:txBody>
      </p:sp>
      <p:sp>
        <p:nvSpPr>
          <p:cNvPr id="191" name="Google Shape;191;p24"/>
          <p:cNvSpPr txBox="1"/>
          <p:nvPr/>
        </p:nvSpPr>
        <p:spPr>
          <a:xfrm>
            <a:off x="270854" y="5806439"/>
            <a:ext cx="5545746" cy="630357"/>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SzPts val="1100"/>
              <a:buNone/>
            </a:pPr>
            <a:r>
              <a:rPr b="1" lang="fr-FR" sz="1200">
                <a:solidFill>
                  <a:schemeClr val="dk1"/>
                </a:solidFill>
              </a:rPr>
              <a:t>It removes or decreases these constraints for the user:</a:t>
            </a:r>
            <a:endParaRPr b="1" sz="1200">
              <a:solidFill>
                <a:schemeClr val="dk1"/>
              </a:solidFill>
            </a:endParaRPr>
          </a:p>
          <a:p>
            <a:pPr indent="0" lvl="0" marL="0" marR="0" rtl="0" algn="l">
              <a:spcBef>
                <a:spcPts val="1800"/>
              </a:spcBef>
              <a:spcAft>
                <a:spcPts val="1800"/>
              </a:spcAft>
              <a:buNone/>
            </a:pPr>
            <a:r>
              <a:t/>
            </a:r>
            <a:endParaRPr b="1" sz="1200">
              <a:solidFill>
                <a:schemeClr val="dk1"/>
              </a:solidFill>
              <a:latin typeface="Arial"/>
              <a:ea typeface="Arial"/>
              <a:cs typeface="Arial"/>
              <a:sym typeface="Arial"/>
            </a:endParaRPr>
          </a:p>
        </p:txBody>
      </p:sp>
      <p:sp>
        <p:nvSpPr>
          <p:cNvPr id="192" name="Google Shape;192;p24"/>
          <p:cNvSpPr/>
          <p:nvPr/>
        </p:nvSpPr>
        <p:spPr>
          <a:xfrm>
            <a:off x="345440" y="4439919"/>
            <a:ext cx="5674360" cy="1381761"/>
          </a:xfrm>
          <a:prstGeom prst="rect">
            <a:avLst/>
          </a:prstGeom>
          <a:noFill/>
          <a:ln cap="flat" cmpd="sng" w="9525">
            <a:solidFill>
              <a:srgbClr val="B0206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1800">
                <a:solidFill>
                  <a:schemeClr val="dk1"/>
                </a:solidFill>
                <a:latin typeface="Calibri"/>
                <a:ea typeface="Calibri"/>
                <a:cs typeface="Calibri"/>
                <a:sym typeface="Calibri"/>
              </a:rPr>
              <a:t>______________________________________________________________________________________________________________________________________________________________________________________________</a:t>
            </a:r>
            <a:endParaRPr/>
          </a:p>
        </p:txBody>
      </p:sp>
      <p:sp>
        <p:nvSpPr>
          <p:cNvPr id="193" name="Google Shape;193;p24"/>
          <p:cNvSpPr txBox="1"/>
          <p:nvPr/>
        </p:nvSpPr>
        <p:spPr>
          <a:xfrm>
            <a:off x="6094385" y="5806439"/>
            <a:ext cx="5545746" cy="630357"/>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b="1" lang="fr-FR" sz="1200">
                <a:solidFill>
                  <a:schemeClr val="dk1"/>
                </a:solidFill>
              </a:rPr>
              <a:t>The solution provides these rewards to the user:</a:t>
            </a:r>
            <a:endParaRPr/>
          </a:p>
          <a:p>
            <a:pPr indent="0" lvl="0" marL="0" marR="0" rtl="0" algn="l">
              <a:spcBef>
                <a:spcPts val="1800"/>
              </a:spcBef>
              <a:spcAft>
                <a:spcPts val="1800"/>
              </a:spcAft>
              <a:buNone/>
            </a:pPr>
            <a:r>
              <a:t/>
            </a:r>
            <a:endParaRPr b="1" sz="1200">
              <a:solidFill>
                <a:schemeClr val="dk1"/>
              </a:solidFill>
              <a:latin typeface="Arial"/>
              <a:ea typeface="Arial"/>
              <a:cs typeface="Arial"/>
              <a:sym typeface="Arial"/>
            </a:endParaRPr>
          </a:p>
        </p:txBody>
      </p:sp>
      <p:sp>
        <p:nvSpPr>
          <p:cNvPr id="194" name="Google Shape;194;p24"/>
          <p:cNvSpPr/>
          <p:nvPr/>
        </p:nvSpPr>
        <p:spPr>
          <a:xfrm>
            <a:off x="6172200" y="4439919"/>
            <a:ext cx="5689602" cy="1381761"/>
          </a:xfrm>
          <a:prstGeom prst="rect">
            <a:avLst/>
          </a:prstGeom>
          <a:noFill/>
          <a:ln cap="flat" cmpd="sng" w="9525">
            <a:solidFill>
              <a:srgbClr val="B0206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1800">
                <a:solidFill>
                  <a:schemeClr val="dk1"/>
                </a:solidFill>
                <a:latin typeface="Calibri"/>
                <a:ea typeface="Calibri"/>
                <a:cs typeface="Calibri"/>
                <a:sym typeface="Calibri"/>
              </a:rPr>
              <a:t>______________________________________________________________________________________________________________________________________________________________________________________________</a:t>
            </a:r>
            <a:endParaRPr/>
          </a:p>
        </p:txBody>
      </p:sp>
      <p:sp>
        <p:nvSpPr>
          <p:cNvPr id="195" name="Google Shape;195;p24"/>
          <p:cNvSpPr/>
          <p:nvPr/>
        </p:nvSpPr>
        <p:spPr>
          <a:xfrm>
            <a:off x="3257200" y="2936251"/>
            <a:ext cx="5674500" cy="1381800"/>
          </a:xfrm>
          <a:prstGeom prst="rect">
            <a:avLst/>
          </a:prstGeom>
          <a:noFill/>
          <a:ln cap="flat" cmpd="sng" w="9525">
            <a:solidFill>
              <a:srgbClr val="B0206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fr-FR">
                <a:solidFill>
                  <a:srgbClr val="B02065"/>
                </a:solidFill>
              </a:rPr>
              <a:t>The</a:t>
            </a:r>
            <a:r>
              <a:rPr b="1" lang="fr-FR" sz="1400">
                <a:solidFill>
                  <a:srgbClr val="B02065"/>
                </a:solidFill>
                <a:latin typeface="Arial"/>
                <a:ea typeface="Arial"/>
                <a:cs typeface="Arial"/>
                <a:sym typeface="Arial"/>
              </a:rPr>
              <a:t> solution </a:t>
            </a:r>
            <a:r>
              <a:rPr b="1" lang="fr-FR">
                <a:solidFill>
                  <a:srgbClr val="B02065"/>
                </a:solidFill>
              </a:rPr>
              <a:t>is</a:t>
            </a:r>
            <a:r>
              <a:rPr b="1" lang="fr-FR" sz="1400">
                <a:solidFill>
                  <a:srgbClr val="B02065"/>
                </a:solidFill>
                <a:latin typeface="Arial"/>
                <a:ea typeface="Arial"/>
                <a:cs typeface="Arial"/>
                <a:sym typeface="Arial"/>
              </a:rPr>
              <a:t>…</a:t>
            </a:r>
            <a:endParaRPr/>
          </a:p>
          <a:p>
            <a:pPr indent="0" lvl="0" marL="0" marR="0" rtl="0" algn="l">
              <a:spcBef>
                <a:spcPts val="0"/>
              </a:spcBef>
              <a:spcAft>
                <a:spcPts val="0"/>
              </a:spcAft>
              <a:buNone/>
            </a:pPr>
            <a:r>
              <a:rPr b="1" lang="fr-FR" sz="1400">
                <a:solidFill>
                  <a:schemeClr val="dk1"/>
                </a:solidFill>
                <a:latin typeface="Arial"/>
                <a:ea typeface="Arial"/>
                <a:cs typeface="Arial"/>
                <a:sym typeface="Arial"/>
              </a:rPr>
              <a:t>_______________________________________________________</a:t>
            </a:r>
            <a:endParaRPr b="1" sz="1400">
              <a:solidFill>
                <a:schemeClr val="dk1"/>
              </a:solidFill>
              <a:latin typeface="Arial"/>
              <a:ea typeface="Arial"/>
              <a:cs typeface="Arial"/>
              <a:sym typeface="Arial"/>
            </a:endParaRPr>
          </a:p>
          <a:p>
            <a:pPr indent="0" lvl="0" marL="0" marR="0" rtl="0" algn="l">
              <a:spcBef>
                <a:spcPts val="0"/>
              </a:spcBef>
              <a:spcAft>
                <a:spcPts val="0"/>
              </a:spcAft>
              <a:buNone/>
            </a:pPr>
            <a:r>
              <a:t/>
            </a:r>
            <a:endParaRPr b="1">
              <a:solidFill>
                <a:schemeClr val="dk1"/>
              </a:solidFill>
            </a:endParaRPr>
          </a:p>
          <a:p>
            <a:pPr indent="0" lvl="0" marL="0" marR="0" rtl="0" algn="l">
              <a:spcBef>
                <a:spcPts val="0"/>
              </a:spcBef>
              <a:spcAft>
                <a:spcPts val="0"/>
              </a:spcAft>
              <a:buNone/>
            </a:pPr>
            <a:r>
              <a:rPr b="1" lang="fr-FR" sz="1400">
                <a:solidFill>
                  <a:schemeClr val="dk1"/>
                </a:solidFill>
                <a:latin typeface="Arial"/>
                <a:ea typeface="Arial"/>
                <a:cs typeface="Arial"/>
                <a:sym typeface="Arial"/>
              </a:rPr>
              <a:t>_______________________________________________________</a:t>
            </a:r>
            <a:endParaRPr b="1" sz="1400">
              <a:solidFill>
                <a:schemeClr val="dk1"/>
              </a:solidFill>
              <a:latin typeface="Arial"/>
              <a:ea typeface="Arial"/>
              <a:cs typeface="Arial"/>
              <a:sym typeface="Arial"/>
            </a:endParaRPr>
          </a:p>
          <a:p>
            <a:pPr indent="0" lvl="0" marL="0" marR="0" rtl="0" algn="l">
              <a:spcBef>
                <a:spcPts val="0"/>
              </a:spcBef>
              <a:spcAft>
                <a:spcPts val="0"/>
              </a:spcAft>
              <a:buNone/>
            </a:pPr>
            <a:r>
              <a:t/>
            </a:r>
            <a:endParaRPr b="1">
              <a:solidFill>
                <a:schemeClr val="dk1"/>
              </a:solidFill>
            </a:endParaRPr>
          </a:p>
          <a:p>
            <a:pPr indent="0" lvl="0" marL="0" marR="0" rtl="0" algn="l">
              <a:spcBef>
                <a:spcPts val="0"/>
              </a:spcBef>
              <a:spcAft>
                <a:spcPts val="0"/>
              </a:spcAft>
              <a:buNone/>
            </a:pPr>
            <a:r>
              <a:rPr b="1" lang="fr-FR" sz="1400">
                <a:solidFill>
                  <a:schemeClr val="dk1"/>
                </a:solidFill>
                <a:latin typeface="Arial"/>
                <a:ea typeface="Arial"/>
                <a:cs typeface="Arial"/>
                <a:sym typeface="Arial"/>
              </a:rPr>
              <a:t>_______________________________________________________</a:t>
            </a:r>
            <a:endParaRPr/>
          </a:p>
        </p:txBody>
      </p:sp>
      <p:sp>
        <p:nvSpPr>
          <p:cNvPr id="196" name="Google Shape;196;p24"/>
          <p:cNvSpPr/>
          <p:nvPr/>
        </p:nvSpPr>
        <p:spPr>
          <a:xfrm flipH="1" rot="8045394">
            <a:off x="2512031" y="2813335"/>
            <a:ext cx="351097" cy="776104"/>
          </a:xfrm>
          <a:prstGeom prst="curvedRightArrow">
            <a:avLst>
              <a:gd fmla="val 25000" name="adj1"/>
              <a:gd fmla="val 50000" name="adj2"/>
              <a:gd fmla="val 25000" name="adj3"/>
            </a:avLst>
          </a:prstGeom>
          <a:solidFill>
            <a:srgbClr val="B0206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p24"/>
          <p:cNvSpPr/>
          <p:nvPr/>
        </p:nvSpPr>
        <p:spPr>
          <a:xfrm rot="-8190490">
            <a:off x="9266991" y="2910135"/>
            <a:ext cx="370628" cy="752707"/>
          </a:xfrm>
          <a:prstGeom prst="curvedRightArrow">
            <a:avLst>
              <a:gd fmla="val 25000" name="adj1"/>
              <a:gd fmla="val 50000" name="adj2"/>
              <a:gd fmla="val 25000" name="adj3"/>
            </a:avLst>
          </a:prstGeom>
          <a:solidFill>
            <a:srgbClr val="B0206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24"/>
          <p:cNvSpPr/>
          <p:nvPr/>
        </p:nvSpPr>
        <p:spPr>
          <a:xfrm flipH="1" rot="-2768275">
            <a:off x="9271131" y="3582825"/>
            <a:ext cx="384674" cy="752707"/>
          </a:xfrm>
          <a:prstGeom prst="curvedRightArrow">
            <a:avLst>
              <a:gd fmla="val 25000" name="adj1"/>
              <a:gd fmla="val 50000" name="adj2"/>
              <a:gd fmla="val 25000" name="adj3"/>
            </a:avLst>
          </a:prstGeom>
          <a:solidFill>
            <a:srgbClr val="B0206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24"/>
          <p:cNvSpPr/>
          <p:nvPr/>
        </p:nvSpPr>
        <p:spPr>
          <a:xfrm rot="2975851">
            <a:off x="2524447" y="3581043"/>
            <a:ext cx="367751" cy="794284"/>
          </a:xfrm>
          <a:prstGeom prst="curvedRightArrow">
            <a:avLst>
              <a:gd fmla="val 25000" name="adj1"/>
              <a:gd fmla="val 50000" name="adj2"/>
              <a:gd fmla="val 25000" name="adj3"/>
            </a:avLst>
          </a:prstGeom>
          <a:solidFill>
            <a:srgbClr val="B0206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grpSp>
        <p:nvGrpSpPr>
          <p:cNvPr id="204" name="Google Shape;204;p25"/>
          <p:cNvGrpSpPr/>
          <p:nvPr/>
        </p:nvGrpSpPr>
        <p:grpSpPr>
          <a:xfrm>
            <a:off x="3315086" y="213361"/>
            <a:ext cx="2077720" cy="890441"/>
            <a:chOff x="365058" y="804402"/>
            <a:chExt cx="2077720" cy="890441"/>
          </a:xfrm>
        </p:grpSpPr>
        <p:sp>
          <p:nvSpPr>
            <p:cNvPr id="205" name="Google Shape;205;p25"/>
            <p:cNvSpPr/>
            <p:nvPr/>
          </p:nvSpPr>
          <p:spPr>
            <a:xfrm>
              <a:off x="365058" y="804402"/>
              <a:ext cx="2077720" cy="890441"/>
            </a:xfrm>
            <a:prstGeom prst="roundRect">
              <a:avLst>
                <a:gd fmla="val 50000" name="adj"/>
              </a:avLst>
            </a:prstGeom>
            <a:solidFill>
              <a:srgbClr val="73428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6" name="Google Shape;206;p25"/>
            <p:cNvSpPr txBox="1"/>
            <p:nvPr/>
          </p:nvSpPr>
          <p:spPr>
            <a:xfrm>
              <a:off x="629810" y="820578"/>
              <a:ext cx="1547773"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fr-FR" sz="1200">
                  <a:solidFill>
                    <a:schemeClr val="lt1"/>
                  </a:solidFill>
                </a:rPr>
                <a:t>For each dimension, rate the strength of your project from 1 to 4</a:t>
              </a:r>
              <a:endParaRPr sz="1200">
                <a:solidFill>
                  <a:schemeClr val="lt1"/>
                </a:solidFill>
              </a:endParaRPr>
            </a:p>
            <a:p>
              <a:pPr indent="0" lvl="0" marL="0" marR="0" rtl="0" algn="ctr">
                <a:spcBef>
                  <a:spcPts val="0"/>
                </a:spcBef>
                <a:spcAft>
                  <a:spcPts val="0"/>
                </a:spcAft>
                <a:buClr>
                  <a:schemeClr val="dk1"/>
                </a:buClr>
                <a:buSzPts val="1100"/>
                <a:buFont typeface="Arial"/>
                <a:buNone/>
              </a:pPr>
              <a:r>
                <a:t/>
              </a:r>
              <a:endParaRPr sz="1200">
                <a:solidFill>
                  <a:schemeClr val="lt1"/>
                </a:solidFill>
              </a:endParaRPr>
            </a:p>
            <a:p>
              <a:pPr indent="0" lvl="0" marL="0" marR="0" rtl="0" algn="ctr">
                <a:spcBef>
                  <a:spcPts val="0"/>
                </a:spcBef>
                <a:spcAft>
                  <a:spcPts val="0"/>
                </a:spcAft>
                <a:buNone/>
              </a:pPr>
              <a:r>
                <a:t/>
              </a:r>
              <a:endParaRPr sz="1200">
                <a:solidFill>
                  <a:schemeClr val="lt1"/>
                </a:solidFill>
              </a:endParaRPr>
            </a:p>
          </p:txBody>
        </p:sp>
      </p:grpSp>
      <p:cxnSp>
        <p:nvCxnSpPr>
          <p:cNvPr id="207" name="Google Shape;207;p25"/>
          <p:cNvCxnSpPr/>
          <p:nvPr/>
        </p:nvCxnSpPr>
        <p:spPr>
          <a:xfrm>
            <a:off x="2687438" y="2187401"/>
            <a:ext cx="6817360" cy="3450195"/>
          </a:xfrm>
          <a:prstGeom prst="straightConnector1">
            <a:avLst/>
          </a:prstGeom>
          <a:noFill/>
          <a:ln cap="flat" cmpd="sng" w="9525">
            <a:solidFill>
              <a:srgbClr val="3F3F3F"/>
            </a:solidFill>
            <a:prstDash val="solid"/>
            <a:miter lim="800000"/>
            <a:headEnd len="sm" w="sm" type="none"/>
            <a:tailEnd len="sm" w="sm" type="none"/>
          </a:ln>
        </p:spPr>
      </p:cxnSp>
      <p:cxnSp>
        <p:nvCxnSpPr>
          <p:cNvPr id="208" name="Google Shape;208;p25"/>
          <p:cNvCxnSpPr/>
          <p:nvPr/>
        </p:nvCxnSpPr>
        <p:spPr>
          <a:xfrm flipH="1" rot="10800000">
            <a:off x="2687438" y="2187401"/>
            <a:ext cx="6849870" cy="3450195"/>
          </a:xfrm>
          <a:prstGeom prst="straightConnector1">
            <a:avLst/>
          </a:prstGeom>
          <a:noFill/>
          <a:ln cap="flat" cmpd="sng" w="9525">
            <a:solidFill>
              <a:srgbClr val="3F3F3F"/>
            </a:solidFill>
            <a:prstDash val="solid"/>
            <a:miter lim="800000"/>
            <a:headEnd len="sm" w="sm" type="none"/>
            <a:tailEnd len="sm" w="sm" type="none"/>
          </a:ln>
        </p:spPr>
      </p:cxnSp>
      <p:cxnSp>
        <p:nvCxnSpPr>
          <p:cNvPr id="209" name="Google Shape;209;p25"/>
          <p:cNvCxnSpPr/>
          <p:nvPr/>
        </p:nvCxnSpPr>
        <p:spPr>
          <a:xfrm flipH="1">
            <a:off x="6089937" y="2128163"/>
            <a:ext cx="26924" cy="3566978"/>
          </a:xfrm>
          <a:prstGeom prst="straightConnector1">
            <a:avLst/>
          </a:prstGeom>
          <a:noFill/>
          <a:ln cap="flat" cmpd="sng" w="9525">
            <a:solidFill>
              <a:srgbClr val="3F3F3F"/>
            </a:solidFill>
            <a:prstDash val="solid"/>
            <a:miter lim="800000"/>
            <a:headEnd len="sm" w="sm" type="none"/>
            <a:tailEnd len="sm" w="sm" type="none"/>
          </a:ln>
        </p:spPr>
      </p:cxnSp>
      <p:sp>
        <p:nvSpPr>
          <p:cNvPr id="210" name="Google Shape;210;p25"/>
          <p:cNvSpPr txBox="1"/>
          <p:nvPr/>
        </p:nvSpPr>
        <p:spPr>
          <a:xfrm>
            <a:off x="223157" y="1216350"/>
            <a:ext cx="3429387"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fr-FR" sz="1200">
                <a:solidFill>
                  <a:schemeClr val="dk1"/>
                </a:solidFill>
              </a:rPr>
              <a:t>Contributes to</a:t>
            </a:r>
            <a:endParaRPr/>
          </a:p>
          <a:p>
            <a:pPr indent="0" lvl="0" marL="0" marR="0" rtl="0" algn="ctr">
              <a:spcBef>
                <a:spcPts val="0"/>
              </a:spcBef>
              <a:spcAft>
                <a:spcPts val="0"/>
              </a:spcAft>
              <a:buNone/>
            </a:pPr>
            <a:r>
              <a:rPr b="1" lang="fr-FR" sz="1600">
                <a:solidFill>
                  <a:srgbClr val="73428E"/>
                </a:solidFill>
              </a:rPr>
              <a:t>Strategic objective</a:t>
            </a:r>
            <a:r>
              <a:rPr b="1" lang="fr-FR" sz="1600">
                <a:solidFill>
                  <a:srgbClr val="73428E"/>
                </a:solidFill>
                <a:latin typeface="Arial"/>
                <a:ea typeface="Arial"/>
                <a:cs typeface="Arial"/>
                <a:sym typeface="Arial"/>
              </a:rPr>
              <a:t> 1:</a:t>
            </a:r>
            <a:endParaRPr/>
          </a:p>
          <a:p>
            <a:pPr indent="0" lvl="0" marL="0" marR="0" rtl="0" algn="ctr">
              <a:spcBef>
                <a:spcPts val="0"/>
              </a:spcBef>
              <a:spcAft>
                <a:spcPts val="0"/>
              </a:spcAft>
              <a:buNone/>
            </a:pPr>
            <a:r>
              <a:rPr lang="fr-FR" sz="1600">
                <a:solidFill>
                  <a:schemeClr val="dk1"/>
                </a:solidFill>
                <a:latin typeface="Arial"/>
                <a:ea typeface="Arial"/>
                <a:cs typeface="Arial"/>
                <a:sym typeface="Arial"/>
              </a:rPr>
              <a:t>____________________</a:t>
            </a:r>
            <a:endParaRPr/>
          </a:p>
        </p:txBody>
      </p:sp>
      <p:cxnSp>
        <p:nvCxnSpPr>
          <p:cNvPr id="211" name="Google Shape;211;p25"/>
          <p:cNvCxnSpPr/>
          <p:nvPr/>
        </p:nvCxnSpPr>
        <p:spPr>
          <a:xfrm>
            <a:off x="2639178" y="3911652"/>
            <a:ext cx="6955366" cy="0"/>
          </a:xfrm>
          <a:prstGeom prst="straightConnector1">
            <a:avLst/>
          </a:prstGeom>
          <a:noFill/>
          <a:ln cap="flat" cmpd="sng" w="9525">
            <a:solidFill>
              <a:srgbClr val="3F3F3F"/>
            </a:solidFill>
            <a:prstDash val="solid"/>
            <a:miter lim="800000"/>
            <a:headEnd len="sm" w="sm" type="none"/>
            <a:tailEnd len="sm" w="sm" type="none"/>
          </a:ln>
        </p:spPr>
      </p:cxnSp>
      <p:sp>
        <p:nvSpPr>
          <p:cNvPr id="212" name="Google Shape;212;p25"/>
          <p:cNvSpPr txBox="1"/>
          <p:nvPr/>
        </p:nvSpPr>
        <p:spPr>
          <a:xfrm>
            <a:off x="4484768" y="1216350"/>
            <a:ext cx="3429387"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fr-FR" sz="1200">
                <a:solidFill>
                  <a:schemeClr val="dk1"/>
                </a:solidFill>
              </a:rPr>
              <a:t>Contributes to</a:t>
            </a:r>
            <a:endParaRPr/>
          </a:p>
          <a:p>
            <a:pPr indent="0" lvl="0" marL="0" marR="0" rtl="0" algn="ctr">
              <a:spcBef>
                <a:spcPts val="0"/>
              </a:spcBef>
              <a:spcAft>
                <a:spcPts val="0"/>
              </a:spcAft>
              <a:buNone/>
            </a:pPr>
            <a:r>
              <a:rPr b="1" lang="fr-FR" sz="1600">
                <a:solidFill>
                  <a:srgbClr val="73428E"/>
                </a:solidFill>
              </a:rPr>
              <a:t>Strategic objective </a:t>
            </a:r>
            <a:r>
              <a:rPr b="1" lang="fr-FR" sz="1600">
                <a:solidFill>
                  <a:srgbClr val="73428E"/>
                </a:solidFill>
                <a:latin typeface="Arial"/>
                <a:ea typeface="Arial"/>
                <a:cs typeface="Arial"/>
                <a:sym typeface="Arial"/>
              </a:rPr>
              <a:t>2:</a:t>
            </a:r>
            <a:endParaRPr/>
          </a:p>
          <a:p>
            <a:pPr indent="0" lvl="0" marL="0" marR="0" rtl="0" algn="ctr">
              <a:spcBef>
                <a:spcPts val="0"/>
              </a:spcBef>
              <a:spcAft>
                <a:spcPts val="0"/>
              </a:spcAft>
              <a:buNone/>
            </a:pPr>
            <a:r>
              <a:rPr lang="fr-FR" sz="1600">
                <a:solidFill>
                  <a:schemeClr val="dk1"/>
                </a:solidFill>
                <a:latin typeface="Arial"/>
                <a:ea typeface="Arial"/>
                <a:cs typeface="Arial"/>
                <a:sym typeface="Arial"/>
              </a:rPr>
              <a:t>____________________</a:t>
            </a:r>
            <a:endParaRPr/>
          </a:p>
        </p:txBody>
      </p:sp>
      <p:sp>
        <p:nvSpPr>
          <p:cNvPr id="213" name="Google Shape;213;p25"/>
          <p:cNvSpPr txBox="1"/>
          <p:nvPr/>
        </p:nvSpPr>
        <p:spPr>
          <a:xfrm>
            <a:off x="8539458" y="1211761"/>
            <a:ext cx="3429387"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fr-FR" sz="1200">
                <a:solidFill>
                  <a:schemeClr val="dk1"/>
                </a:solidFill>
              </a:rPr>
              <a:t>Contributes to</a:t>
            </a:r>
            <a:endParaRPr/>
          </a:p>
          <a:p>
            <a:pPr indent="0" lvl="0" marL="0" marR="0" rtl="0" algn="ctr">
              <a:spcBef>
                <a:spcPts val="0"/>
              </a:spcBef>
              <a:spcAft>
                <a:spcPts val="0"/>
              </a:spcAft>
              <a:buNone/>
            </a:pPr>
            <a:r>
              <a:rPr b="1" lang="fr-FR" sz="1600">
                <a:solidFill>
                  <a:srgbClr val="73428E"/>
                </a:solidFill>
              </a:rPr>
              <a:t>Strategic objective </a:t>
            </a:r>
            <a:r>
              <a:rPr b="1" lang="fr-FR" sz="1600">
                <a:solidFill>
                  <a:srgbClr val="73428E"/>
                </a:solidFill>
                <a:latin typeface="Arial"/>
                <a:ea typeface="Arial"/>
                <a:cs typeface="Arial"/>
                <a:sym typeface="Arial"/>
              </a:rPr>
              <a:t>3:</a:t>
            </a:r>
            <a:endParaRPr/>
          </a:p>
          <a:p>
            <a:pPr indent="0" lvl="0" marL="0" marR="0" rtl="0" algn="ctr">
              <a:spcBef>
                <a:spcPts val="0"/>
              </a:spcBef>
              <a:spcAft>
                <a:spcPts val="0"/>
              </a:spcAft>
              <a:buNone/>
            </a:pPr>
            <a:r>
              <a:rPr lang="fr-FR" sz="1600">
                <a:solidFill>
                  <a:schemeClr val="dk1"/>
                </a:solidFill>
                <a:latin typeface="Arial"/>
                <a:ea typeface="Arial"/>
                <a:cs typeface="Arial"/>
                <a:sym typeface="Arial"/>
              </a:rPr>
              <a:t>____________________</a:t>
            </a:r>
            <a:endParaRPr/>
          </a:p>
        </p:txBody>
      </p:sp>
      <p:sp>
        <p:nvSpPr>
          <p:cNvPr id="214" name="Google Shape;214;p25"/>
          <p:cNvSpPr txBox="1"/>
          <p:nvPr/>
        </p:nvSpPr>
        <p:spPr>
          <a:xfrm>
            <a:off x="223157" y="3652163"/>
            <a:ext cx="3429387"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600">
                <a:solidFill>
                  <a:srgbClr val="73428E"/>
                </a:solidFill>
              </a:rPr>
              <a:t>Network effects</a:t>
            </a:r>
            <a:r>
              <a:rPr b="1" lang="fr-FR" sz="1600">
                <a:solidFill>
                  <a:srgbClr val="73428E"/>
                </a:solidFill>
                <a:latin typeface="Arial"/>
                <a:ea typeface="Arial"/>
                <a:cs typeface="Arial"/>
                <a:sym typeface="Arial"/>
              </a:rPr>
              <a:t> /</a:t>
            </a:r>
            <a:endParaRPr/>
          </a:p>
          <a:p>
            <a:pPr indent="0" lvl="0" marL="0" marR="0" rtl="0" algn="l">
              <a:spcBef>
                <a:spcPts val="0"/>
              </a:spcBef>
              <a:spcAft>
                <a:spcPts val="0"/>
              </a:spcAft>
              <a:buNone/>
            </a:pPr>
            <a:r>
              <a:rPr b="1" lang="fr-FR" sz="1600">
                <a:solidFill>
                  <a:srgbClr val="73428E"/>
                </a:solidFill>
              </a:rPr>
              <a:t>Learning effects</a:t>
            </a:r>
            <a:endParaRPr/>
          </a:p>
        </p:txBody>
      </p:sp>
      <p:sp>
        <p:nvSpPr>
          <p:cNvPr id="215" name="Google Shape;215;p25"/>
          <p:cNvSpPr txBox="1"/>
          <p:nvPr/>
        </p:nvSpPr>
        <p:spPr>
          <a:xfrm>
            <a:off x="8539458" y="3619264"/>
            <a:ext cx="3429387" cy="584775"/>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fr-FR" sz="1600">
                <a:solidFill>
                  <a:srgbClr val="73428E"/>
                </a:solidFill>
              </a:rPr>
              <a:t>ROI</a:t>
            </a:r>
            <a:endParaRPr/>
          </a:p>
        </p:txBody>
      </p:sp>
      <p:sp>
        <p:nvSpPr>
          <p:cNvPr id="216" name="Google Shape;216;p25"/>
          <p:cNvSpPr txBox="1"/>
          <p:nvPr/>
        </p:nvSpPr>
        <p:spPr>
          <a:xfrm>
            <a:off x="8500358" y="5887639"/>
            <a:ext cx="3429387"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600">
                <a:solidFill>
                  <a:srgbClr val="73428E"/>
                </a:solidFill>
              </a:rPr>
              <a:t>Differentiation</a:t>
            </a:r>
            <a:endParaRPr/>
          </a:p>
        </p:txBody>
      </p:sp>
      <p:sp>
        <p:nvSpPr>
          <p:cNvPr id="217" name="Google Shape;217;p25"/>
          <p:cNvSpPr txBox="1"/>
          <p:nvPr/>
        </p:nvSpPr>
        <p:spPr>
          <a:xfrm>
            <a:off x="386442" y="5887639"/>
            <a:ext cx="3429387"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600">
                <a:solidFill>
                  <a:srgbClr val="73428E"/>
                </a:solidFill>
              </a:rPr>
              <a:t>Time to market</a:t>
            </a:r>
            <a:endParaRPr/>
          </a:p>
        </p:txBody>
      </p:sp>
      <p:sp>
        <p:nvSpPr>
          <p:cNvPr id="218" name="Google Shape;218;p25"/>
          <p:cNvSpPr txBox="1"/>
          <p:nvPr/>
        </p:nvSpPr>
        <p:spPr>
          <a:xfrm>
            <a:off x="4375243" y="5887639"/>
            <a:ext cx="3429387"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600">
                <a:solidFill>
                  <a:srgbClr val="73428E"/>
                </a:solidFill>
              </a:rPr>
              <a:t>Organisation readiness</a:t>
            </a:r>
            <a:endParaRPr/>
          </a:p>
        </p:txBody>
      </p:sp>
      <p:sp>
        <p:nvSpPr>
          <p:cNvPr id="219" name="Google Shape;219;p25"/>
          <p:cNvSpPr/>
          <p:nvPr/>
        </p:nvSpPr>
        <p:spPr>
          <a:xfrm>
            <a:off x="5256767" y="3408298"/>
            <a:ext cx="1696969" cy="1052269"/>
          </a:xfrm>
          <a:prstGeom prst="ellipse">
            <a:avLst/>
          </a:prstGeom>
          <a:noFill/>
          <a:ln cap="flat" cmpd="sng" w="28575">
            <a:solidFill>
              <a:srgbClr val="73428E"/>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0" name="Google Shape;220;p25"/>
          <p:cNvSpPr/>
          <p:nvPr/>
        </p:nvSpPr>
        <p:spPr>
          <a:xfrm>
            <a:off x="4603535" y="3003237"/>
            <a:ext cx="3003432" cy="1862390"/>
          </a:xfrm>
          <a:prstGeom prst="ellipse">
            <a:avLst/>
          </a:prstGeom>
          <a:noFill/>
          <a:ln cap="flat" cmpd="sng" w="28575">
            <a:solidFill>
              <a:srgbClr val="73428E"/>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p25"/>
          <p:cNvSpPr/>
          <p:nvPr/>
        </p:nvSpPr>
        <p:spPr>
          <a:xfrm>
            <a:off x="3953693" y="2600279"/>
            <a:ext cx="4303117" cy="2668307"/>
          </a:xfrm>
          <a:prstGeom prst="ellipse">
            <a:avLst/>
          </a:prstGeom>
          <a:noFill/>
          <a:ln cap="flat" cmpd="sng" w="28575">
            <a:solidFill>
              <a:srgbClr val="73428E"/>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p25"/>
          <p:cNvSpPr/>
          <p:nvPr/>
        </p:nvSpPr>
        <p:spPr>
          <a:xfrm>
            <a:off x="3349348" y="2231269"/>
            <a:ext cx="5493304" cy="3406327"/>
          </a:xfrm>
          <a:prstGeom prst="ellipse">
            <a:avLst/>
          </a:prstGeom>
          <a:noFill/>
          <a:ln cap="flat" cmpd="sng" w="28575">
            <a:solidFill>
              <a:srgbClr val="73428E"/>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3" name="Google Shape;223;p25"/>
          <p:cNvSpPr txBox="1"/>
          <p:nvPr/>
        </p:nvSpPr>
        <p:spPr>
          <a:xfrm>
            <a:off x="4846764" y="3429000"/>
            <a:ext cx="315582"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2000">
                <a:solidFill>
                  <a:srgbClr val="73428E"/>
                </a:solidFill>
                <a:latin typeface="Arial"/>
                <a:ea typeface="Arial"/>
                <a:cs typeface="Arial"/>
                <a:sym typeface="Arial"/>
              </a:rPr>
              <a:t>1</a:t>
            </a:r>
            <a:endParaRPr/>
          </a:p>
        </p:txBody>
      </p:sp>
      <p:sp>
        <p:nvSpPr>
          <p:cNvPr id="224" name="Google Shape;224;p25"/>
          <p:cNvSpPr txBox="1"/>
          <p:nvPr/>
        </p:nvSpPr>
        <p:spPr>
          <a:xfrm>
            <a:off x="4285731" y="3228945"/>
            <a:ext cx="315582"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2000">
                <a:solidFill>
                  <a:srgbClr val="73428E"/>
                </a:solidFill>
                <a:latin typeface="Arial"/>
                <a:ea typeface="Arial"/>
                <a:cs typeface="Arial"/>
                <a:sym typeface="Arial"/>
              </a:rPr>
              <a:t>2</a:t>
            </a:r>
            <a:endParaRPr/>
          </a:p>
        </p:txBody>
      </p:sp>
      <p:sp>
        <p:nvSpPr>
          <p:cNvPr id="225" name="Google Shape;225;p25"/>
          <p:cNvSpPr txBox="1"/>
          <p:nvPr/>
        </p:nvSpPr>
        <p:spPr>
          <a:xfrm>
            <a:off x="3796985" y="2990315"/>
            <a:ext cx="315582"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2000">
                <a:solidFill>
                  <a:srgbClr val="73428E"/>
                </a:solidFill>
                <a:latin typeface="Arial"/>
                <a:ea typeface="Arial"/>
                <a:cs typeface="Arial"/>
                <a:sym typeface="Arial"/>
              </a:rPr>
              <a:t>3</a:t>
            </a:r>
            <a:endParaRPr/>
          </a:p>
        </p:txBody>
      </p:sp>
      <p:sp>
        <p:nvSpPr>
          <p:cNvPr id="226" name="Google Shape;226;p25"/>
          <p:cNvSpPr txBox="1"/>
          <p:nvPr/>
        </p:nvSpPr>
        <p:spPr>
          <a:xfrm>
            <a:off x="3308340" y="2726906"/>
            <a:ext cx="315582"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2000">
                <a:solidFill>
                  <a:srgbClr val="73428E"/>
                </a:solidFill>
                <a:latin typeface="Arial"/>
                <a:ea typeface="Arial"/>
                <a:cs typeface="Arial"/>
                <a:sym typeface="Arial"/>
              </a:rPr>
              <a:t>4</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graphicFrame>
        <p:nvGraphicFramePr>
          <p:cNvPr id="231" name="Google Shape;231;p26"/>
          <p:cNvGraphicFramePr/>
          <p:nvPr/>
        </p:nvGraphicFramePr>
        <p:xfrm>
          <a:off x="324757" y="997250"/>
          <a:ext cx="3000000" cy="3000000"/>
        </p:xfrm>
        <a:graphic>
          <a:graphicData uri="http://schemas.openxmlformats.org/drawingml/2006/table">
            <a:tbl>
              <a:tblPr bandRow="1" firstRow="1">
                <a:noFill/>
                <a:tableStyleId>{1CA90AB9-4401-4964-85EE-9F67EDAADABD}</a:tableStyleId>
              </a:tblPr>
              <a:tblGrid>
                <a:gridCol w="5771250"/>
                <a:gridCol w="5771250"/>
              </a:tblGrid>
              <a:tr h="288000">
                <a:tc>
                  <a:txBody>
                    <a:bodyPr>
                      <a:noAutofit/>
                    </a:bodyPr>
                    <a:lstStyle/>
                    <a:p>
                      <a:pPr indent="0" lvl="0" marL="0" marR="0" rtl="0" algn="ctr">
                        <a:spcBef>
                          <a:spcPts val="0"/>
                        </a:spcBef>
                        <a:spcAft>
                          <a:spcPts val="0"/>
                        </a:spcAft>
                        <a:buNone/>
                      </a:pPr>
                      <a:r>
                        <a:rPr b="1" lang="fr-FR" sz="1200">
                          <a:solidFill>
                            <a:schemeClr val="lt1"/>
                          </a:solidFill>
                          <a:latin typeface="Arial"/>
                          <a:ea typeface="Arial"/>
                          <a:cs typeface="Arial"/>
                          <a:sym typeface="Arial"/>
                        </a:rPr>
                        <a:t>Name of the organisation</a:t>
                      </a:r>
                      <a:endParaRPr/>
                    </a:p>
                  </a:txBody>
                  <a:tcPr marT="45725" marB="45725" marR="91450" marL="91450" anchor="ctr">
                    <a:solidFill>
                      <a:srgbClr val="73428E"/>
                    </a:solidFill>
                  </a:tcPr>
                </a:tc>
                <a:tc>
                  <a:txBody>
                    <a:bodyPr>
                      <a:noAutofit/>
                    </a:bodyPr>
                    <a:lstStyle/>
                    <a:p>
                      <a:pPr indent="0" lvl="0" marL="0" marR="0" rtl="0" algn="ctr">
                        <a:spcBef>
                          <a:spcPts val="0"/>
                        </a:spcBef>
                        <a:spcAft>
                          <a:spcPts val="0"/>
                        </a:spcAft>
                        <a:buNone/>
                      </a:pPr>
                      <a:r>
                        <a:rPr b="1" lang="fr-FR" sz="1200">
                          <a:solidFill>
                            <a:schemeClr val="lt1"/>
                          </a:solidFill>
                          <a:latin typeface="Arial"/>
                          <a:ea typeface="Arial"/>
                          <a:cs typeface="Arial"/>
                          <a:sym typeface="Arial"/>
                        </a:rPr>
                        <a:t>Title of the idea</a:t>
                      </a:r>
                      <a:endParaRPr/>
                    </a:p>
                  </a:txBody>
                  <a:tcPr marT="45725" marB="45725" marR="91450" marL="91450" anchor="ctr">
                    <a:solidFill>
                      <a:srgbClr val="73428E"/>
                    </a:solidFill>
                  </a:tcPr>
                </a:tc>
              </a:tr>
              <a:tr h="370850">
                <a:tc>
                  <a:txBody>
                    <a:bodyPr>
                      <a:noAutofit/>
                    </a:bodyPr>
                    <a:lstStyle/>
                    <a:p>
                      <a:pPr indent="0" lvl="0" marL="0" marR="0" rtl="0" algn="ctr">
                        <a:spcBef>
                          <a:spcPts val="0"/>
                        </a:spcBef>
                        <a:spcAft>
                          <a:spcPts val="0"/>
                        </a:spcAft>
                        <a:buNone/>
                      </a:pPr>
                      <a:r>
                        <a:t/>
                      </a:r>
                      <a:endParaRPr sz="18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1800">
                        <a:latin typeface="Arial"/>
                        <a:ea typeface="Arial"/>
                        <a:cs typeface="Arial"/>
                        <a:sym typeface="Arial"/>
                      </a:endParaRPr>
                    </a:p>
                  </a:txBody>
                  <a:tcPr marT="45725" marB="45725" marR="91450" marL="91450"/>
                </a:tc>
              </a:tr>
              <a:tr h="288000">
                <a:tc gridSpan="2">
                  <a:txBody>
                    <a:bodyPr>
                      <a:noAutofit/>
                    </a:bodyPr>
                    <a:lstStyle/>
                    <a:p>
                      <a:pPr indent="0" lvl="0" marL="0" marR="0" rtl="0" algn="ctr">
                        <a:lnSpc>
                          <a:spcPct val="100000"/>
                        </a:lnSpc>
                        <a:spcBef>
                          <a:spcPts val="0"/>
                        </a:spcBef>
                        <a:spcAft>
                          <a:spcPts val="0"/>
                        </a:spcAft>
                        <a:buClr>
                          <a:schemeClr val="dk1"/>
                        </a:buClr>
                        <a:buSzPts val="1100"/>
                        <a:buFont typeface="Arial"/>
                        <a:buNone/>
                      </a:pPr>
                      <a:r>
                        <a:rPr b="1" lang="fr-FR" sz="1200">
                          <a:solidFill>
                            <a:schemeClr val="lt1"/>
                          </a:solidFill>
                          <a:latin typeface="Arial"/>
                          <a:ea typeface="Arial"/>
                          <a:cs typeface="Arial"/>
                          <a:sym typeface="Arial"/>
                        </a:rPr>
                        <a:t>Target users and their </a:t>
                      </a:r>
                      <a:r>
                        <a:rPr b="1" lang="fr-FR" sz="1200">
                          <a:solidFill>
                            <a:schemeClr val="lt1"/>
                          </a:solidFill>
                          <a:latin typeface="Arial"/>
                          <a:ea typeface="Arial"/>
                          <a:cs typeface="Arial"/>
                          <a:sym typeface="Arial"/>
                        </a:rPr>
                        <a:t>needs / problems to solve</a:t>
                      </a:r>
                      <a:endParaRPr b="1" sz="1200">
                        <a:solidFill>
                          <a:schemeClr val="lt1"/>
                        </a:solidFill>
                        <a:latin typeface="Arial"/>
                        <a:ea typeface="Arial"/>
                        <a:cs typeface="Arial"/>
                        <a:sym typeface="Arial"/>
                      </a:endParaRPr>
                    </a:p>
                  </a:txBody>
                  <a:tcPr marT="45725" marB="45725" marR="91450" marL="91450" anchor="ctr">
                    <a:solidFill>
                      <a:srgbClr val="73428E"/>
                    </a:solidFill>
                  </a:tcPr>
                </a:tc>
                <a:tc hMerge="1"/>
              </a:tr>
              <a:tr h="540000">
                <a:tc gridSpan="2">
                  <a:txBody>
                    <a:bodyPr>
                      <a:noAutofit/>
                    </a:bodyPr>
                    <a:lstStyle/>
                    <a:p>
                      <a:pPr indent="0" lvl="0" marL="0" marR="0" rtl="0" algn="l">
                        <a:spcBef>
                          <a:spcPts val="0"/>
                        </a:spcBef>
                        <a:spcAft>
                          <a:spcPts val="0"/>
                        </a:spcAft>
                        <a:buNone/>
                      </a:pPr>
                      <a:r>
                        <a:t/>
                      </a:r>
                      <a:endParaRPr sz="1800">
                        <a:latin typeface="Arial"/>
                        <a:ea typeface="Arial"/>
                        <a:cs typeface="Arial"/>
                        <a:sym typeface="Arial"/>
                      </a:endParaRPr>
                    </a:p>
                  </a:txBody>
                  <a:tcPr marT="45725" marB="45725" marR="91450" marL="91450"/>
                </a:tc>
                <a:tc hMerge="1"/>
              </a:tr>
              <a:tr h="288000">
                <a:tc gridSpan="2">
                  <a:txBody>
                    <a:bodyPr>
                      <a:noAutofit/>
                    </a:bodyPr>
                    <a:lstStyle/>
                    <a:p>
                      <a:pPr indent="0" lvl="0" marL="0" marR="0" rtl="0" algn="ctr">
                        <a:lnSpc>
                          <a:spcPct val="100000"/>
                        </a:lnSpc>
                        <a:spcBef>
                          <a:spcPts val="0"/>
                        </a:spcBef>
                        <a:spcAft>
                          <a:spcPts val="0"/>
                        </a:spcAft>
                        <a:buClr>
                          <a:schemeClr val="lt1"/>
                        </a:buClr>
                        <a:buSzPts val="1200"/>
                        <a:buFont typeface="Arial"/>
                        <a:buNone/>
                      </a:pPr>
                      <a:r>
                        <a:rPr b="1" lang="fr-FR" sz="1200">
                          <a:solidFill>
                            <a:schemeClr val="lt1"/>
                          </a:solidFill>
                          <a:latin typeface="Arial"/>
                          <a:ea typeface="Arial"/>
                          <a:cs typeface="Arial"/>
                          <a:sym typeface="Arial"/>
                        </a:rPr>
                        <a:t>Description of the idea</a:t>
                      </a:r>
                      <a:endParaRPr/>
                    </a:p>
                  </a:txBody>
                  <a:tcPr marT="45725" marB="45725" marR="91450" marL="91450" anchor="ctr">
                    <a:solidFill>
                      <a:srgbClr val="73428E"/>
                    </a:solidFill>
                  </a:tcPr>
                </a:tc>
                <a:tc hMerge="1"/>
              </a:tr>
              <a:tr h="749450">
                <a:tc gridSpan="2">
                  <a:txBody>
                    <a:bodyPr>
                      <a:noAutofit/>
                    </a:bodyPr>
                    <a:lstStyle/>
                    <a:p>
                      <a:pPr indent="0" lvl="0" marL="0" marR="0" rtl="0" algn="l">
                        <a:spcBef>
                          <a:spcPts val="0"/>
                        </a:spcBef>
                        <a:spcAft>
                          <a:spcPts val="0"/>
                        </a:spcAft>
                        <a:buNone/>
                      </a:pPr>
                      <a:r>
                        <a:t/>
                      </a:r>
                      <a:endParaRPr sz="1800">
                        <a:latin typeface="Arial"/>
                        <a:ea typeface="Arial"/>
                        <a:cs typeface="Arial"/>
                        <a:sym typeface="Arial"/>
                      </a:endParaRPr>
                    </a:p>
                  </a:txBody>
                  <a:tcPr marT="45725" marB="45725" marR="91450" marL="91450"/>
                </a:tc>
                <a:tc hMerge="1"/>
              </a:tr>
              <a:tr h="288000">
                <a:tc gridSpan="2">
                  <a:txBody>
                    <a:bodyPr>
                      <a:noAutofit/>
                    </a:bodyPr>
                    <a:lstStyle/>
                    <a:p>
                      <a:pPr indent="0" lvl="0" marL="0" marR="0" rtl="0" algn="ctr">
                        <a:lnSpc>
                          <a:spcPct val="100000"/>
                        </a:lnSpc>
                        <a:spcBef>
                          <a:spcPts val="0"/>
                        </a:spcBef>
                        <a:spcAft>
                          <a:spcPts val="0"/>
                        </a:spcAft>
                        <a:buClr>
                          <a:schemeClr val="dk1"/>
                        </a:buClr>
                        <a:buSzPts val="1100"/>
                        <a:buFont typeface="Arial"/>
                        <a:buNone/>
                      </a:pPr>
                      <a:r>
                        <a:rPr b="1" lang="fr-FR" sz="1200">
                          <a:solidFill>
                            <a:schemeClr val="lt1"/>
                          </a:solidFill>
                          <a:latin typeface="Arial"/>
                          <a:ea typeface="Arial"/>
                          <a:cs typeface="Arial"/>
                          <a:sym typeface="Arial"/>
                        </a:rPr>
                        <a:t>How does it match the strategic priorities of the org</a:t>
                      </a:r>
                      <a:endParaRPr b="1" sz="1200">
                        <a:solidFill>
                          <a:schemeClr val="lt1"/>
                        </a:solidFill>
                        <a:latin typeface="Arial"/>
                        <a:ea typeface="Arial"/>
                        <a:cs typeface="Arial"/>
                        <a:sym typeface="Arial"/>
                      </a:endParaRPr>
                    </a:p>
                  </a:txBody>
                  <a:tcPr marT="45725" marB="45725" marR="91450" marL="91450" anchor="ctr">
                    <a:solidFill>
                      <a:srgbClr val="73428E"/>
                    </a:solidFill>
                  </a:tcPr>
                </a:tc>
                <a:tc hMerge="1"/>
              </a:tr>
              <a:tr h="566525">
                <a:tc gridSpan="2">
                  <a:txBody>
                    <a:bodyPr>
                      <a:noAutofit/>
                    </a:bodyPr>
                    <a:lstStyle/>
                    <a:p>
                      <a:pPr indent="0" lvl="0" marL="0" marR="0" rtl="0" algn="l">
                        <a:spcBef>
                          <a:spcPts val="0"/>
                        </a:spcBef>
                        <a:spcAft>
                          <a:spcPts val="0"/>
                        </a:spcAft>
                        <a:buNone/>
                      </a:pPr>
                      <a:r>
                        <a:t/>
                      </a:r>
                      <a:endParaRPr sz="1800">
                        <a:latin typeface="Arial"/>
                        <a:ea typeface="Arial"/>
                        <a:cs typeface="Arial"/>
                        <a:sym typeface="Arial"/>
                      </a:endParaRPr>
                    </a:p>
                  </a:txBody>
                  <a:tcPr marT="45725" marB="45725" marR="91450" marL="91450"/>
                </a:tc>
                <a:tc hMerge="1"/>
              </a:tr>
              <a:tr h="288000">
                <a:tc gridSpan="2">
                  <a:txBody>
                    <a:bodyPr>
                      <a:noAutofit/>
                    </a:bodyPr>
                    <a:lstStyle/>
                    <a:p>
                      <a:pPr indent="0" lvl="0" marL="0" marR="0" rtl="0" algn="ctr">
                        <a:lnSpc>
                          <a:spcPct val="100000"/>
                        </a:lnSpc>
                        <a:spcBef>
                          <a:spcPts val="0"/>
                        </a:spcBef>
                        <a:spcAft>
                          <a:spcPts val="0"/>
                        </a:spcAft>
                        <a:buClr>
                          <a:schemeClr val="dk1"/>
                        </a:buClr>
                        <a:buSzPts val="1100"/>
                        <a:buFont typeface="Arial"/>
                        <a:buNone/>
                      </a:pPr>
                      <a:r>
                        <a:rPr b="1" lang="fr-FR" sz="1200">
                          <a:solidFill>
                            <a:schemeClr val="lt1"/>
                          </a:solidFill>
                          <a:latin typeface="Arial"/>
                          <a:ea typeface="Arial"/>
                          <a:cs typeface="Arial"/>
                          <a:sym typeface="Arial"/>
                        </a:rPr>
                        <a:t>Datasets / data sources contributing to the solution</a:t>
                      </a:r>
                      <a:endParaRPr b="1" sz="1200">
                        <a:solidFill>
                          <a:schemeClr val="lt1"/>
                        </a:solidFill>
                        <a:latin typeface="Arial"/>
                        <a:ea typeface="Arial"/>
                        <a:cs typeface="Arial"/>
                        <a:sym typeface="Arial"/>
                      </a:endParaRPr>
                    </a:p>
                  </a:txBody>
                  <a:tcPr marT="45725" marB="45725" marR="91450" marL="91450" anchor="ctr">
                    <a:solidFill>
                      <a:srgbClr val="73428E"/>
                    </a:solidFill>
                  </a:tcPr>
                </a:tc>
                <a:tc hMerge="1"/>
              </a:tr>
              <a:tr h="463125">
                <a:tc gridSpan="2">
                  <a:txBody>
                    <a:bodyPr>
                      <a:noAutofit/>
                    </a:bodyPr>
                    <a:lstStyle/>
                    <a:p>
                      <a:pPr indent="0" lvl="0" marL="0" marR="0" rtl="0" algn="l">
                        <a:spcBef>
                          <a:spcPts val="0"/>
                        </a:spcBef>
                        <a:spcAft>
                          <a:spcPts val="0"/>
                        </a:spcAft>
                        <a:buNone/>
                      </a:pPr>
                      <a:r>
                        <a:t/>
                      </a:r>
                      <a:endParaRPr sz="1800">
                        <a:latin typeface="Arial"/>
                        <a:ea typeface="Arial"/>
                        <a:cs typeface="Arial"/>
                        <a:sym typeface="Arial"/>
                      </a:endParaRPr>
                    </a:p>
                  </a:txBody>
                  <a:tcPr marT="45725" marB="45725" marR="91450" marL="91450"/>
                </a:tc>
                <a:tc hMerge="1"/>
              </a:tr>
              <a:tr h="288000">
                <a:tc gridSpan="2">
                  <a:txBody>
                    <a:bodyPr>
                      <a:noAutofit/>
                    </a:bodyPr>
                    <a:lstStyle/>
                    <a:p>
                      <a:pPr indent="0" lvl="0" marL="0" marR="0" rtl="0" algn="ctr">
                        <a:lnSpc>
                          <a:spcPct val="100000"/>
                        </a:lnSpc>
                        <a:spcBef>
                          <a:spcPts val="0"/>
                        </a:spcBef>
                        <a:spcAft>
                          <a:spcPts val="0"/>
                        </a:spcAft>
                        <a:buClr>
                          <a:schemeClr val="lt1"/>
                        </a:buClr>
                        <a:buSzPts val="1200"/>
                        <a:buFont typeface="Arial"/>
                        <a:buNone/>
                      </a:pPr>
                      <a:r>
                        <a:rPr b="1" lang="fr-FR" sz="1200">
                          <a:solidFill>
                            <a:schemeClr val="lt1"/>
                          </a:solidFill>
                          <a:latin typeface="Arial"/>
                          <a:ea typeface="Arial"/>
                          <a:cs typeface="Arial"/>
                          <a:sym typeface="Arial"/>
                        </a:rPr>
                        <a:t>Expected benefits</a:t>
                      </a:r>
                      <a:endParaRPr/>
                    </a:p>
                  </a:txBody>
                  <a:tcPr marT="45725" marB="45725" marR="91450" marL="91450" anchor="ctr">
                    <a:solidFill>
                      <a:srgbClr val="73428E"/>
                    </a:solidFill>
                  </a:tcPr>
                </a:tc>
                <a:tc hMerge="1"/>
              </a:tr>
              <a:tr h="925750">
                <a:tc gridSpan="2">
                  <a:txBody>
                    <a:bodyPr>
                      <a:noAutofit/>
                    </a:bodyPr>
                    <a:lstStyle/>
                    <a:p>
                      <a:pPr indent="0" lvl="0" marL="0" marR="0" rtl="0" algn="l">
                        <a:spcBef>
                          <a:spcPts val="0"/>
                        </a:spcBef>
                        <a:spcAft>
                          <a:spcPts val="0"/>
                        </a:spcAft>
                        <a:buNone/>
                      </a:pPr>
                      <a:r>
                        <a:t/>
                      </a:r>
                      <a:endParaRPr sz="1800">
                        <a:latin typeface="Arial"/>
                        <a:ea typeface="Arial"/>
                        <a:cs typeface="Arial"/>
                        <a:sym typeface="Arial"/>
                      </a:endParaRPr>
                    </a:p>
                  </a:txBody>
                  <a:tcPr marT="45725" marB="45725" marR="91450" marL="91450"/>
                </a:tc>
                <a:tc hMerge="1"/>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6"/>
          <p:cNvSpPr/>
          <p:nvPr/>
        </p:nvSpPr>
        <p:spPr>
          <a:xfrm>
            <a:off x="253449" y="979002"/>
            <a:ext cx="6584231" cy="3684438"/>
          </a:xfrm>
          <a:prstGeom prst="wedgeRoundRectCallout">
            <a:avLst>
              <a:gd fmla="val -1416" name="adj1"/>
              <a:gd fmla="val 62954" name="adj2"/>
              <a:gd fmla="val 16667" name="adj3"/>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fr-FR" sz="1100">
                <a:solidFill>
                  <a:schemeClr val="dk1"/>
                </a:solidFill>
              </a:rPr>
              <a:t>“In 5 years time, </a:t>
            </a:r>
            <a:r>
              <a:rPr b="1" lang="fr-FR" sz="1100">
                <a:solidFill>
                  <a:schemeClr val="dk1"/>
                </a:solidFill>
              </a:rPr>
              <a:t>we must be the leader of</a:t>
            </a:r>
            <a:r>
              <a:rPr lang="fr-FR" sz="1100">
                <a:solidFill>
                  <a:schemeClr val="dk1"/>
                </a:solidFill>
              </a:rPr>
              <a:t>………………………….</a:t>
            </a:r>
            <a:endParaRPr/>
          </a:p>
          <a:p>
            <a:pPr indent="0" lvl="0" marL="0" marR="0" rtl="0" algn="l">
              <a:lnSpc>
                <a:spcPct val="200000"/>
              </a:lnSpc>
              <a:spcBef>
                <a:spcPts val="1200"/>
              </a:spcBef>
              <a:spcAft>
                <a:spcPts val="0"/>
              </a:spcAft>
              <a:buNone/>
            </a:pPr>
            <a:r>
              <a:rPr b="1" lang="fr-FR" sz="1200">
                <a:solidFill>
                  <a:srgbClr val="002060"/>
                </a:solidFill>
              </a:rPr>
              <a:t>By providing</a:t>
            </a:r>
            <a:r>
              <a:rPr b="1" lang="fr-FR" sz="1200">
                <a:solidFill>
                  <a:srgbClr val="002060"/>
                </a:solidFill>
                <a:latin typeface="Arial"/>
                <a:ea typeface="Arial"/>
                <a:cs typeface="Arial"/>
                <a:sym typeface="Arial"/>
              </a:rPr>
              <a:t> </a:t>
            </a:r>
            <a:r>
              <a:rPr lang="fr-FR" sz="1200">
                <a:solidFill>
                  <a:srgbClr val="002060"/>
                </a:solidFill>
                <a:latin typeface="Arial"/>
                <a:ea typeface="Arial"/>
                <a:cs typeface="Arial"/>
                <a:sym typeface="Arial"/>
              </a:rPr>
              <a:t>------------------------------------------ </a:t>
            </a:r>
            <a:r>
              <a:rPr b="1" lang="fr-FR" sz="1200">
                <a:solidFill>
                  <a:srgbClr val="002060"/>
                </a:solidFill>
              </a:rPr>
              <a:t>to</a:t>
            </a:r>
            <a:r>
              <a:rPr lang="fr-FR" sz="1200">
                <a:solidFill>
                  <a:srgbClr val="002060"/>
                </a:solidFill>
                <a:latin typeface="Arial"/>
                <a:ea typeface="Arial"/>
                <a:cs typeface="Arial"/>
                <a:sym typeface="Arial"/>
              </a:rPr>
              <a:t> ---------------------------------------------------</a:t>
            </a:r>
            <a:endParaRPr/>
          </a:p>
          <a:p>
            <a:pPr indent="0" lvl="0" marL="0" rtl="0" algn="l">
              <a:spcBef>
                <a:spcPts val="0"/>
              </a:spcBef>
              <a:spcAft>
                <a:spcPts val="0"/>
              </a:spcAft>
              <a:buClr>
                <a:schemeClr val="dk1"/>
              </a:buClr>
              <a:buSzPts val="1100"/>
              <a:buFont typeface="Arial"/>
              <a:buNone/>
            </a:pPr>
            <a:r>
              <a:rPr lang="fr-FR" sz="1100">
                <a:solidFill>
                  <a:schemeClr val="dk1"/>
                </a:solidFill>
              </a:rPr>
              <a:t>Which translates into these 3 strategic objectives:</a:t>
            </a:r>
            <a:endParaRPr/>
          </a:p>
          <a:p>
            <a:pPr indent="0" lvl="0" marL="0" marR="0" rtl="0" algn="l">
              <a:lnSpc>
                <a:spcPct val="200000"/>
              </a:lnSpc>
              <a:spcBef>
                <a:spcPts val="1200"/>
              </a:spcBef>
              <a:spcAft>
                <a:spcPts val="0"/>
              </a:spcAft>
              <a:buNone/>
            </a:pPr>
            <a:r>
              <a:rPr lang="fr-FR" sz="1200">
                <a:solidFill>
                  <a:srgbClr val="002060"/>
                </a:solidFill>
                <a:latin typeface="Arial"/>
                <a:ea typeface="Arial"/>
                <a:cs typeface="Arial"/>
                <a:sym typeface="Arial"/>
              </a:rPr>
              <a:t>#1 ----------------------------------------------------------------------------------------------------------------</a:t>
            </a:r>
            <a:endParaRPr/>
          </a:p>
          <a:p>
            <a:pPr indent="0" lvl="0" marL="0" marR="0" rtl="0" algn="l">
              <a:lnSpc>
                <a:spcPct val="200000"/>
              </a:lnSpc>
              <a:spcBef>
                <a:spcPts val="1200"/>
              </a:spcBef>
              <a:spcAft>
                <a:spcPts val="0"/>
              </a:spcAft>
              <a:buNone/>
            </a:pPr>
            <a:r>
              <a:rPr lang="fr-FR" sz="1200">
                <a:solidFill>
                  <a:srgbClr val="002060"/>
                </a:solidFill>
                <a:latin typeface="Arial"/>
                <a:ea typeface="Arial"/>
                <a:cs typeface="Arial"/>
                <a:sym typeface="Arial"/>
              </a:rPr>
              <a:t>#2 ----------------------------------------------------------------------------------------------------------------</a:t>
            </a:r>
            <a:endParaRPr/>
          </a:p>
          <a:p>
            <a:pPr indent="0" lvl="0" marL="0" marR="0" rtl="0" algn="l">
              <a:lnSpc>
                <a:spcPct val="200000"/>
              </a:lnSpc>
              <a:spcBef>
                <a:spcPts val="1200"/>
              </a:spcBef>
              <a:spcAft>
                <a:spcPts val="0"/>
              </a:spcAft>
              <a:buNone/>
            </a:pPr>
            <a:r>
              <a:rPr lang="fr-FR" sz="1200">
                <a:solidFill>
                  <a:srgbClr val="002060"/>
                </a:solidFill>
                <a:latin typeface="Arial"/>
                <a:ea typeface="Arial"/>
                <a:cs typeface="Arial"/>
                <a:sym typeface="Arial"/>
              </a:rPr>
              <a:t>#3 ---------------------------------------------------------------------------------------------------------------</a:t>
            </a:r>
            <a:endParaRPr/>
          </a:p>
        </p:txBody>
      </p:sp>
      <p:sp>
        <p:nvSpPr>
          <p:cNvPr id="60" name="Google Shape;60;p16"/>
          <p:cNvSpPr/>
          <p:nvPr/>
        </p:nvSpPr>
        <p:spPr>
          <a:xfrm>
            <a:off x="7079422" y="912962"/>
            <a:ext cx="4757529" cy="4381501"/>
          </a:xfrm>
          <a:prstGeom prst="wedgeRoundRectCallout">
            <a:avLst>
              <a:gd fmla="val -53921" name="adj1"/>
              <a:gd fmla="val 60740" name="adj2"/>
              <a:gd fmla="val 16667" name="adj3"/>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200000"/>
              </a:lnSpc>
              <a:spcBef>
                <a:spcPts val="0"/>
              </a:spcBef>
              <a:spcAft>
                <a:spcPts val="0"/>
              </a:spcAft>
              <a:buNone/>
            </a:pPr>
            <a:r>
              <a:rPr lang="fr-FR" sz="1200">
                <a:solidFill>
                  <a:srgbClr val="002060"/>
                </a:solidFill>
                <a:latin typeface="Arial"/>
                <a:ea typeface="Arial"/>
                <a:cs typeface="Arial"/>
                <a:sym typeface="Arial"/>
              </a:rPr>
              <a:t>O</a:t>
            </a:r>
            <a:r>
              <a:rPr lang="fr-FR" sz="1200">
                <a:solidFill>
                  <a:srgbClr val="002060"/>
                </a:solidFill>
              </a:rPr>
              <a:t>r, in your own words:</a:t>
            </a:r>
            <a:endParaRPr/>
          </a:p>
          <a:p>
            <a:pPr indent="0" lvl="0" marL="0" marR="0" rtl="0" algn="l">
              <a:lnSpc>
                <a:spcPct val="200000"/>
              </a:lnSpc>
              <a:spcBef>
                <a:spcPts val="1200"/>
              </a:spcBef>
              <a:spcAft>
                <a:spcPts val="0"/>
              </a:spcAft>
              <a:buNone/>
            </a:pPr>
            <a:r>
              <a:rPr lang="fr-FR" sz="1200">
                <a:solidFill>
                  <a:srgbClr val="002060"/>
                </a:solidFill>
                <a:latin typeface="Arial"/>
                <a:ea typeface="Arial"/>
                <a:cs typeface="Arial"/>
                <a:sym typeface="Arial"/>
              </a:rPr>
              <a:t>------------------------------------------------------------------------------------------------------------------------------------------------------------------------------------------------------------------------------------------------------------------------------------------------------------------------------------------------------------------------------------------------------------------------------------------------------------------------------------------------------------------------------------------------------------------------------------------------------------------------------------------------------------------------</a:t>
            </a:r>
            <a:endParaRPr/>
          </a:p>
        </p:txBody>
      </p:sp>
      <p:pic>
        <p:nvPicPr>
          <p:cNvPr id="61" name="Google Shape;61;p16"/>
          <p:cNvPicPr preferRelativeResize="0"/>
          <p:nvPr/>
        </p:nvPicPr>
        <p:blipFill rotWithShape="1">
          <a:blip r:embed="rId3">
            <a:alphaModFix/>
          </a:blip>
          <a:srcRect b="0" l="0" r="0" t="0"/>
          <a:stretch/>
        </p:blipFill>
        <p:spPr>
          <a:xfrm flipH="1">
            <a:off x="3747674" y="4371827"/>
            <a:ext cx="3090006" cy="26551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7"/>
          <p:cNvSpPr/>
          <p:nvPr/>
        </p:nvSpPr>
        <p:spPr>
          <a:xfrm>
            <a:off x="208280" y="4992719"/>
            <a:ext cx="11790680" cy="1160301"/>
          </a:xfrm>
          <a:prstGeom prst="rect">
            <a:avLst/>
          </a:prstGeom>
          <a:noFill/>
          <a:ln cap="flat" cmpd="sng" w="9525">
            <a:solidFill>
              <a:srgbClr val="7030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 name="Google Shape;67;p17"/>
          <p:cNvSpPr/>
          <p:nvPr/>
        </p:nvSpPr>
        <p:spPr>
          <a:xfrm>
            <a:off x="208280" y="3832418"/>
            <a:ext cx="11790680" cy="1160301"/>
          </a:xfrm>
          <a:prstGeom prst="rect">
            <a:avLst/>
          </a:prstGeom>
          <a:noFill/>
          <a:ln cap="flat" cmpd="sng" w="9525">
            <a:solidFill>
              <a:srgbClr val="7030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 name="Google Shape;68;p17"/>
          <p:cNvSpPr/>
          <p:nvPr/>
        </p:nvSpPr>
        <p:spPr>
          <a:xfrm>
            <a:off x="208280" y="2615147"/>
            <a:ext cx="11790680" cy="1221303"/>
          </a:xfrm>
          <a:prstGeom prst="rect">
            <a:avLst/>
          </a:prstGeom>
          <a:noFill/>
          <a:ln cap="flat" cmpd="sng" w="9525">
            <a:solidFill>
              <a:srgbClr val="7030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 name="Google Shape;69;p17"/>
          <p:cNvSpPr/>
          <p:nvPr/>
        </p:nvSpPr>
        <p:spPr>
          <a:xfrm>
            <a:off x="208280" y="1137920"/>
            <a:ext cx="11790600" cy="1477200"/>
          </a:xfrm>
          <a:prstGeom prst="rect">
            <a:avLst/>
          </a:prstGeom>
          <a:noFill/>
          <a:ln cap="flat" cmpd="sng" w="9525">
            <a:solidFill>
              <a:srgbClr val="7030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0" name="Google Shape;70;p17"/>
          <p:cNvSpPr txBox="1"/>
          <p:nvPr/>
        </p:nvSpPr>
        <p:spPr>
          <a:xfrm>
            <a:off x="4030054" y="1608307"/>
            <a:ext cx="7740305" cy="8280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Clr>
                <a:schemeClr val="dk1"/>
              </a:buClr>
              <a:buFont typeface="Arial"/>
              <a:buNone/>
            </a:pPr>
            <a:r>
              <a:rPr lang="fr-FR">
                <a:solidFill>
                  <a:schemeClr val="dk1"/>
                </a:solidFill>
              </a:rPr>
              <a:t>Name of the target department / user / segment:</a:t>
            </a:r>
            <a:endParaRPr sz="14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400"/>
              <a:buFont typeface="Calibri"/>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fr-FR" sz="1400">
                <a:solidFill>
                  <a:schemeClr val="dk1"/>
                </a:solidFill>
                <a:latin typeface="Arial"/>
                <a:ea typeface="Arial"/>
                <a:cs typeface="Arial"/>
                <a:sym typeface="Arial"/>
              </a:rPr>
              <a:t>____________________________________________________________________________</a:t>
            </a:r>
            <a:endParaRPr/>
          </a:p>
          <a:p>
            <a:pPr indent="0" lvl="0" marL="0" marR="0" rtl="0" algn="l">
              <a:spcBef>
                <a:spcPts val="0"/>
              </a:spcBef>
              <a:spcAft>
                <a:spcPts val="0"/>
              </a:spcAft>
              <a:buClr>
                <a:schemeClr val="dk1"/>
              </a:buClr>
              <a:buSzPts val="1400"/>
              <a:buFont typeface="Calibri"/>
              <a:buNone/>
            </a:pPr>
            <a:r>
              <a:t/>
            </a:r>
            <a:endParaRPr sz="1400">
              <a:solidFill>
                <a:schemeClr val="dk1"/>
              </a:solidFill>
              <a:latin typeface="Arial"/>
              <a:ea typeface="Arial"/>
              <a:cs typeface="Arial"/>
              <a:sym typeface="Arial"/>
            </a:endParaRPr>
          </a:p>
        </p:txBody>
      </p:sp>
      <p:sp>
        <p:nvSpPr>
          <p:cNvPr id="71" name="Google Shape;71;p17"/>
          <p:cNvSpPr txBox="1"/>
          <p:nvPr/>
        </p:nvSpPr>
        <p:spPr>
          <a:xfrm>
            <a:off x="4030055" y="2846425"/>
            <a:ext cx="7740304" cy="8280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Clr>
                <a:schemeClr val="dk1"/>
              </a:buClr>
              <a:buFont typeface="Arial"/>
              <a:buNone/>
            </a:pPr>
            <a:r>
              <a:rPr lang="fr-FR">
                <a:solidFill>
                  <a:schemeClr val="dk1"/>
                </a:solidFill>
              </a:rPr>
              <a:t>Name of the target department / user / segment:</a:t>
            </a:r>
            <a:endParaRPr sz="14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400"/>
              <a:buFont typeface="Calibri"/>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fr-FR" sz="1400">
                <a:solidFill>
                  <a:schemeClr val="dk1"/>
                </a:solidFill>
                <a:latin typeface="Arial"/>
                <a:ea typeface="Arial"/>
                <a:cs typeface="Arial"/>
                <a:sym typeface="Arial"/>
              </a:rPr>
              <a:t>____________________________________________________________________________</a:t>
            </a:r>
            <a:endParaRPr/>
          </a:p>
        </p:txBody>
      </p:sp>
      <p:sp>
        <p:nvSpPr>
          <p:cNvPr id="72" name="Google Shape;72;p17"/>
          <p:cNvSpPr txBox="1"/>
          <p:nvPr/>
        </p:nvSpPr>
        <p:spPr>
          <a:xfrm>
            <a:off x="4030054" y="3947306"/>
            <a:ext cx="7740303" cy="8280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Clr>
                <a:schemeClr val="dk1"/>
              </a:buClr>
              <a:buFont typeface="Arial"/>
              <a:buNone/>
            </a:pPr>
            <a:r>
              <a:rPr lang="fr-FR">
                <a:solidFill>
                  <a:schemeClr val="dk1"/>
                </a:solidFill>
              </a:rPr>
              <a:t>Name of the target department / user / segment:</a:t>
            </a:r>
            <a:endParaRPr sz="14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400"/>
              <a:buFont typeface="Calibri"/>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fr-FR" sz="1400">
                <a:solidFill>
                  <a:schemeClr val="dk1"/>
                </a:solidFill>
                <a:latin typeface="Arial"/>
                <a:ea typeface="Arial"/>
                <a:cs typeface="Arial"/>
                <a:sym typeface="Arial"/>
              </a:rPr>
              <a:t>____________________________________________________________________________</a:t>
            </a:r>
            <a:endParaRPr/>
          </a:p>
          <a:p>
            <a:pPr indent="0" lvl="0" marL="0" marR="0" rtl="0" algn="l">
              <a:spcBef>
                <a:spcPts val="0"/>
              </a:spcBef>
              <a:spcAft>
                <a:spcPts val="0"/>
              </a:spcAft>
              <a:buClr>
                <a:schemeClr val="dk1"/>
              </a:buClr>
              <a:buSzPts val="1400"/>
              <a:buFont typeface="Calibri"/>
              <a:buNone/>
            </a:pPr>
            <a:r>
              <a:t/>
            </a:r>
            <a:endParaRPr sz="1400">
              <a:solidFill>
                <a:schemeClr val="dk1"/>
              </a:solidFill>
              <a:latin typeface="Arial"/>
              <a:ea typeface="Arial"/>
              <a:cs typeface="Arial"/>
              <a:sym typeface="Arial"/>
            </a:endParaRPr>
          </a:p>
        </p:txBody>
      </p:sp>
      <p:sp>
        <p:nvSpPr>
          <p:cNvPr id="73" name="Google Shape;73;p17"/>
          <p:cNvSpPr txBox="1"/>
          <p:nvPr/>
        </p:nvSpPr>
        <p:spPr>
          <a:xfrm>
            <a:off x="4030054" y="5149787"/>
            <a:ext cx="7740303" cy="8280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Clr>
                <a:schemeClr val="dk1"/>
              </a:buClr>
              <a:buFont typeface="Arial"/>
              <a:buNone/>
            </a:pPr>
            <a:r>
              <a:rPr lang="fr-FR">
                <a:solidFill>
                  <a:schemeClr val="dk1"/>
                </a:solidFill>
              </a:rPr>
              <a:t>Name of the target department / user / segment:</a:t>
            </a:r>
            <a:endParaRPr sz="14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400"/>
              <a:buFont typeface="Calibri"/>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fr-FR" sz="1400">
                <a:solidFill>
                  <a:schemeClr val="dk1"/>
                </a:solidFill>
                <a:latin typeface="Arial"/>
                <a:ea typeface="Arial"/>
                <a:cs typeface="Arial"/>
                <a:sym typeface="Arial"/>
              </a:rPr>
              <a:t>____________________________________________________________________________</a:t>
            </a:r>
            <a:endParaRPr/>
          </a:p>
          <a:p>
            <a:pPr indent="0" lvl="0" marL="0" marR="0" rtl="0" algn="l">
              <a:spcBef>
                <a:spcPts val="0"/>
              </a:spcBef>
              <a:spcAft>
                <a:spcPts val="0"/>
              </a:spcAft>
              <a:buClr>
                <a:schemeClr val="dk1"/>
              </a:buClr>
              <a:buSzPts val="1400"/>
              <a:buFont typeface="Calibri"/>
              <a:buNone/>
            </a:pPr>
            <a:r>
              <a:t/>
            </a:r>
            <a:endParaRPr sz="1400">
              <a:solidFill>
                <a:schemeClr val="dk1"/>
              </a:solidFill>
              <a:latin typeface="Arial"/>
              <a:ea typeface="Arial"/>
              <a:cs typeface="Arial"/>
              <a:sym typeface="Arial"/>
            </a:endParaRPr>
          </a:p>
        </p:txBody>
      </p:sp>
      <p:sp>
        <p:nvSpPr>
          <p:cNvPr id="74" name="Google Shape;74;p17"/>
          <p:cNvSpPr txBox="1"/>
          <p:nvPr/>
        </p:nvSpPr>
        <p:spPr>
          <a:xfrm>
            <a:off x="282050" y="1851532"/>
            <a:ext cx="3159760"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a:solidFill>
                  <a:srgbClr val="7030A0"/>
                </a:solidFill>
              </a:rPr>
              <a:t>Headquarters / Corporate / Support functions</a:t>
            </a:r>
            <a:r>
              <a:rPr b="1" lang="fr-FR" sz="1400">
                <a:solidFill>
                  <a:srgbClr val="7030A0"/>
                </a:solidFill>
                <a:latin typeface="Arial"/>
                <a:ea typeface="Arial"/>
                <a:cs typeface="Arial"/>
                <a:sym typeface="Arial"/>
              </a:rPr>
              <a:t> </a:t>
            </a:r>
            <a:endParaRPr/>
          </a:p>
        </p:txBody>
      </p:sp>
      <p:sp>
        <p:nvSpPr>
          <p:cNvPr id="75" name="Google Shape;75;p17"/>
          <p:cNvSpPr txBox="1"/>
          <p:nvPr/>
        </p:nvSpPr>
        <p:spPr>
          <a:xfrm>
            <a:off x="274430" y="3427773"/>
            <a:ext cx="3159760"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400">
                <a:solidFill>
                  <a:srgbClr val="7030A0"/>
                </a:solidFill>
                <a:latin typeface="Arial"/>
                <a:ea typeface="Arial"/>
                <a:cs typeface="Arial"/>
                <a:sym typeface="Arial"/>
              </a:rPr>
              <a:t>Production</a:t>
            </a:r>
            <a:endParaRPr/>
          </a:p>
        </p:txBody>
      </p:sp>
      <p:sp>
        <p:nvSpPr>
          <p:cNvPr id="76" name="Google Shape;76;p17"/>
          <p:cNvSpPr txBox="1"/>
          <p:nvPr/>
        </p:nvSpPr>
        <p:spPr>
          <a:xfrm>
            <a:off x="274430" y="4548176"/>
            <a:ext cx="3159760"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a:solidFill>
                  <a:srgbClr val="7030A0"/>
                </a:solidFill>
              </a:rPr>
              <a:t>Customers / users</a:t>
            </a:r>
            <a:endParaRPr/>
          </a:p>
        </p:txBody>
      </p:sp>
      <p:sp>
        <p:nvSpPr>
          <p:cNvPr id="77" name="Google Shape;77;p17"/>
          <p:cNvSpPr txBox="1"/>
          <p:nvPr/>
        </p:nvSpPr>
        <p:spPr>
          <a:xfrm>
            <a:off x="274430" y="5669280"/>
            <a:ext cx="3159760"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a:solidFill>
                  <a:srgbClr val="7030A0"/>
                </a:solidFill>
              </a:rPr>
              <a:t>New markets</a:t>
            </a:r>
            <a:endParaRPr/>
          </a:p>
        </p:txBody>
      </p:sp>
      <p:pic>
        <p:nvPicPr>
          <p:cNvPr descr="office.png" id="78" name="Google Shape;78;p17"/>
          <p:cNvPicPr preferRelativeResize="0"/>
          <p:nvPr/>
        </p:nvPicPr>
        <p:blipFill rotWithShape="1">
          <a:blip r:embed="rId3">
            <a:alphaModFix/>
          </a:blip>
          <a:srcRect b="0" l="0" r="0" t="0"/>
          <a:stretch/>
        </p:blipFill>
        <p:spPr>
          <a:xfrm>
            <a:off x="1591377" y="1307001"/>
            <a:ext cx="517043" cy="517043"/>
          </a:xfrm>
          <a:prstGeom prst="rect">
            <a:avLst/>
          </a:prstGeom>
          <a:noFill/>
          <a:ln>
            <a:noFill/>
          </a:ln>
        </p:spPr>
      </p:pic>
      <p:pic>
        <p:nvPicPr>
          <p:cNvPr descr="factory.png" id="79" name="Google Shape;79;p17"/>
          <p:cNvPicPr preferRelativeResize="0"/>
          <p:nvPr/>
        </p:nvPicPr>
        <p:blipFill rotWithShape="1">
          <a:blip r:embed="rId4">
            <a:alphaModFix/>
          </a:blip>
          <a:srcRect b="0" l="0" r="0" t="0"/>
          <a:stretch/>
        </p:blipFill>
        <p:spPr>
          <a:xfrm>
            <a:off x="1540375" y="2737205"/>
            <a:ext cx="643110" cy="643110"/>
          </a:xfrm>
          <a:prstGeom prst="rect">
            <a:avLst/>
          </a:prstGeom>
          <a:noFill/>
          <a:ln>
            <a:noFill/>
          </a:ln>
        </p:spPr>
      </p:pic>
      <p:pic>
        <p:nvPicPr>
          <p:cNvPr id="80" name="Google Shape;80;p17"/>
          <p:cNvPicPr preferRelativeResize="0"/>
          <p:nvPr/>
        </p:nvPicPr>
        <p:blipFill rotWithShape="1">
          <a:blip r:embed="rId5">
            <a:alphaModFix/>
          </a:blip>
          <a:srcRect b="0" l="0" r="0" t="0"/>
          <a:stretch/>
        </p:blipFill>
        <p:spPr>
          <a:xfrm>
            <a:off x="1603397" y="4017366"/>
            <a:ext cx="517066" cy="517066"/>
          </a:xfrm>
          <a:prstGeom prst="rect">
            <a:avLst/>
          </a:prstGeom>
          <a:noFill/>
          <a:ln>
            <a:noFill/>
          </a:ln>
        </p:spPr>
      </p:pic>
      <p:pic>
        <p:nvPicPr>
          <p:cNvPr id="81" name="Google Shape;81;p17"/>
          <p:cNvPicPr preferRelativeResize="0"/>
          <p:nvPr/>
        </p:nvPicPr>
        <p:blipFill rotWithShape="1">
          <a:blip r:embed="rId6">
            <a:alphaModFix/>
          </a:blip>
          <a:srcRect b="0" l="0" r="0" t="0"/>
          <a:stretch/>
        </p:blipFill>
        <p:spPr>
          <a:xfrm>
            <a:off x="1641092" y="5200116"/>
            <a:ext cx="441676" cy="4416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p:nvPr/>
        </p:nvSpPr>
        <p:spPr>
          <a:xfrm>
            <a:off x="208280" y="4320243"/>
            <a:ext cx="11775440" cy="1968797"/>
          </a:xfrm>
          <a:prstGeom prst="rect">
            <a:avLst/>
          </a:prstGeom>
          <a:noFill/>
          <a:ln cap="flat" cmpd="sng" w="9525">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 name="Google Shape;87;p18"/>
          <p:cNvSpPr/>
          <p:nvPr/>
        </p:nvSpPr>
        <p:spPr>
          <a:xfrm>
            <a:off x="7235536" y="1244600"/>
            <a:ext cx="4748184" cy="2956560"/>
          </a:xfrm>
          <a:prstGeom prst="rect">
            <a:avLst/>
          </a:prstGeom>
          <a:noFill/>
          <a:ln cap="flat" cmpd="sng" w="9525">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 name="Google Shape;88;p18"/>
          <p:cNvSpPr txBox="1"/>
          <p:nvPr/>
        </p:nvSpPr>
        <p:spPr>
          <a:xfrm>
            <a:off x="7352375" y="1327982"/>
            <a:ext cx="542036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600">
                <a:solidFill>
                  <a:srgbClr val="548135"/>
                </a:solidFill>
              </a:rPr>
              <a:t>Lifestyle</a:t>
            </a:r>
            <a:endParaRPr/>
          </a:p>
        </p:txBody>
      </p:sp>
      <p:sp>
        <p:nvSpPr>
          <p:cNvPr id="89" name="Google Shape;89;p18"/>
          <p:cNvSpPr/>
          <p:nvPr/>
        </p:nvSpPr>
        <p:spPr>
          <a:xfrm>
            <a:off x="208280" y="1244600"/>
            <a:ext cx="6898640" cy="2956560"/>
          </a:xfrm>
          <a:prstGeom prst="rect">
            <a:avLst/>
          </a:prstGeom>
          <a:noFill/>
          <a:ln cap="flat" cmpd="sng" w="9525">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 name="Google Shape;90;p18"/>
          <p:cNvSpPr txBox="1"/>
          <p:nvPr/>
        </p:nvSpPr>
        <p:spPr>
          <a:xfrm>
            <a:off x="326735" y="1327983"/>
            <a:ext cx="542036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Font typeface="Arial"/>
              <a:buNone/>
            </a:pPr>
            <a:r>
              <a:rPr b="1" lang="fr-FR" sz="1600">
                <a:solidFill>
                  <a:srgbClr val="548135"/>
                </a:solidFill>
              </a:rPr>
              <a:t>Sociodemographic attributes</a:t>
            </a:r>
            <a:endParaRPr/>
          </a:p>
        </p:txBody>
      </p:sp>
      <p:sp>
        <p:nvSpPr>
          <p:cNvPr id="91" name="Google Shape;91;p18"/>
          <p:cNvSpPr txBox="1"/>
          <p:nvPr/>
        </p:nvSpPr>
        <p:spPr>
          <a:xfrm>
            <a:off x="326735" y="4403626"/>
            <a:ext cx="542036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600">
                <a:solidFill>
                  <a:srgbClr val="548135"/>
                </a:solidFill>
              </a:rPr>
              <a:t>Media and cultural preferences</a:t>
            </a:r>
            <a:endParaRPr/>
          </a:p>
        </p:txBody>
      </p:sp>
      <p:sp>
        <p:nvSpPr>
          <p:cNvPr id="92" name="Google Shape;92;p18"/>
          <p:cNvSpPr txBox="1"/>
          <p:nvPr/>
        </p:nvSpPr>
        <p:spPr>
          <a:xfrm>
            <a:off x="326725" y="1785626"/>
            <a:ext cx="3244500" cy="22785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sz="1400">
                <a:solidFill>
                  <a:schemeClr val="dk1"/>
                </a:solidFill>
                <a:latin typeface="Arial"/>
                <a:ea typeface="Arial"/>
                <a:cs typeface="Arial"/>
                <a:sym typeface="Arial"/>
              </a:rPr>
              <a:t>Age: _______</a:t>
            </a:r>
            <a:endParaRPr/>
          </a:p>
          <a:p>
            <a:pPr indent="0" lvl="0" marL="0" marR="0" rtl="0" algn="l">
              <a:spcBef>
                <a:spcPts val="1800"/>
              </a:spcBef>
              <a:spcAft>
                <a:spcPts val="0"/>
              </a:spcAft>
              <a:buNone/>
            </a:pPr>
            <a:r>
              <a:rPr lang="fr-FR">
                <a:solidFill>
                  <a:schemeClr val="dk1"/>
                </a:solidFill>
              </a:rPr>
              <a:t>Gender</a:t>
            </a:r>
            <a:r>
              <a:rPr lang="fr-FR" sz="1400">
                <a:solidFill>
                  <a:schemeClr val="dk1"/>
                </a:solidFill>
                <a:latin typeface="Arial"/>
                <a:ea typeface="Arial"/>
                <a:cs typeface="Arial"/>
                <a:sym typeface="Arial"/>
              </a:rPr>
              <a:t>: _______________________</a:t>
            </a:r>
            <a:endParaRPr/>
          </a:p>
          <a:p>
            <a:pPr indent="0" lvl="0" marL="0" marR="0" rtl="0" algn="l">
              <a:spcBef>
                <a:spcPts val="1800"/>
              </a:spcBef>
              <a:spcAft>
                <a:spcPts val="0"/>
              </a:spcAft>
              <a:buNone/>
            </a:pPr>
            <a:r>
              <a:rPr lang="fr-FR">
                <a:solidFill>
                  <a:schemeClr val="dk1"/>
                </a:solidFill>
              </a:rPr>
              <a:t>Marital status</a:t>
            </a:r>
            <a:r>
              <a:rPr lang="fr-FR" sz="1400">
                <a:solidFill>
                  <a:schemeClr val="dk1"/>
                </a:solidFill>
                <a:latin typeface="Arial"/>
                <a:ea typeface="Arial"/>
                <a:cs typeface="Arial"/>
                <a:sym typeface="Arial"/>
              </a:rPr>
              <a:t>: __________________</a:t>
            </a:r>
            <a:endParaRPr/>
          </a:p>
          <a:p>
            <a:pPr indent="0" lvl="0" marL="0" marR="0" rtl="0" algn="l">
              <a:spcBef>
                <a:spcPts val="1800"/>
              </a:spcBef>
              <a:spcAft>
                <a:spcPts val="0"/>
              </a:spcAft>
              <a:buNone/>
            </a:pPr>
            <a:r>
              <a:rPr lang="fr-FR">
                <a:solidFill>
                  <a:schemeClr val="dk1"/>
                </a:solidFill>
              </a:rPr>
              <a:t>Country of residence</a:t>
            </a:r>
            <a:r>
              <a:rPr lang="fr-FR" sz="1400">
                <a:solidFill>
                  <a:schemeClr val="dk1"/>
                </a:solidFill>
                <a:latin typeface="Arial"/>
                <a:ea typeface="Arial"/>
                <a:cs typeface="Arial"/>
                <a:sym typeface="Arial"/>
              </a:rPr>
              <a:t>: ____________</a:t>
            </a:r>
            <a:endParaRPr/>
          </a:p>
          <a:p>
            <a:pPr indent="0" lvl="0" marL="0" marR="0" rtl="0" algn="l">
              <a:spcBef>
                <a:spcPts val="1800"/>
              </a:spcBef>
              <a:spcAft>
                <a:spcPts val="0"/>
              </a:spcAft>
              <a:buNone/>
            </a:pPr>
            <a:r>
              <a:rPr lang="fr-FR">
                <a:solidFill>
                  <a:schemeClr val="dk1"/>
                </a:solidFill>
              </a:rPr>
              <a:t>City</a:t>
            </a:r>
            <a:r>
              <a:rPr lang="fr-FR" sz="1400">
                <a:solidFill>
                  <a:schemeClr val="dk1"/>
                </a:solidFill>
                <a:latin typeface="Arial"/>
                <a:ea typeface="Arial"/>
                <a:cs typeface="Arial"/>
                <a:sym typeface="Arial"/>
              </a:rPr>
              <a:t>: _______________</a:t>
            </a:r>
            <a:endParaRPr sz="1400">
              <a:solidFill>
                <a:schemeClr val="dk1"/>
              </a:solidFill>
              <a:latin typeface="Arial"/>
              <a:ea typeface="Arial"/>
              <a:cs typeface="Arial"/>
              <a:sym typeface="Arial"/>
            </a:endParaRPr>
          </a:p>
        </p:txBody>
      </p:sp>
      <p:sp>
        <p:nvSpPr>
          <p:cNvPr id="93" name="Google Shape;93;p18"/>
          <p:cNvSpPr txBox="1"/>
          <p:nvPr/>
        </p:nvSpPr>
        <p:spPr>
          <a:xfrm>
            <a:off x="3689696" y="1635760"/>
            <a:ext cx="3371504" cy="2174239"/>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sz="1400">
                <a:solidFill>
                  <a:schemeClr val="dk1"/>
                </a:solidFill>
                <a:latin typeface="Arial"/>
                <a:ea typeface="Arial"/>
                <a:cs typeface="Arial"/>
                <a:sym typeface="Arial"/>
              </a:rPr>
              <a:t>Nb </a:t>
            </a:r>
            <a:r>
              <a:rPr lang="fr-FR">
                <a:solidFill>
                  <a:schemeClr val="dk1"/>
                </a:solidFill>
              </a:rPr>
              <a:t>kids</a:t>
            </a:r>
            <a:r>
              <a:rPr lang="fr-FR" sz="1400">
                <a:solidFill>
                  <a:schemeClr val="dk1"/>
                </a:solidFill>
                <a:latin typeface="Arial"/>
                <a:ea typeface="Arial"/>
                <a:cs typeface="Arial"/>
                <a:sym typeface="Arial"/>
              </a:rPr>
              <a:t> : _______</a:t>
            </a:r>
            <a:endParaRPr/>
          </a:p>
          <a:p>
            <a:pPr indent="0" lvl="0" marL="0" marR="0" rtl="0" algn="l">
              <a:spcBef>
                <a:spcPts val="1800"/>
              </a:spcBef>
              <a:spcAft>
                <a:spcPts val="0"/>
              </a:spcAft>
              <a:buNone/>
            </a:pPr>
            <a:r>
              <a:rPr lang="fr-FR">
                <a:solidFill>
                  <a:schemeClr val="dk1"/>
                </a:solidFill>
              </a:rPr>
              <a:t>Occupation</a:t>
            </a:r>
            <a:r>
              <a:rPr lang="fr-FR" sz="1400">
                <a:solidFill>
                  <a:schemeClr val="dk1"/>
                </a:solidFill>
                <a:latin typeface="Arial"/>
                <a:ea typeface="Arial"/>
                <a:cs typeface="Arial"/>
                <a:sym typeface="Arial"/>
              </a:rPr>
              <a:t>: ______________________</a:t>
            </a:r>
            <a:endParaRPr/>
          </a:p>
          <a:p>
            <a:pPr indent="0" lvl="0" marL="0" marR="0" rtl="0" algn="l">
              <a:spcBef>
                <a:spcPts val="1800"/>
              </a:spcBef>
              <a:spcAft>
                <a:spcPts val="0"/>
              </a:spcAft>
              <a:buNone/>
            </a:pPr>
            <a:r>
              <a:rPr lang="fr-FR">
                <a:solidFill>
                  <a:schemeClr val="dk1"/>
                </a:solidFill>
              </a:rPr>
              <a:t>Monthly net income:</a:t>
            </a:r>
            <a:r>
              <a:rPr lang="fr-FR" sz="1400">
                <a:solidFill>
                  <a:schemeClr val="dk1"/>
                </a:solidFill>
                <a:latin typeface="Arial"/>
                <a:ea typeface="Arial"/>
                <a:cs typeface="Arial"/>
                <a:sym typeface="Arial"/>
              </a:rPr>
              <a:t> _____________</a:t>
            </a:r>
            <a:endParaRPr/>
          </a:p>
          <a:p>
            <a:pPr indent="0" lvl="0" marL="0" marR="0" rtl="0" algn="l">
              <a:spcBef>
                <a:spcPts val="1800"/>
              </a:spcBef>
              <a:spcAft>
                <a:spcPts val="0"/>
              </a:spcAft>
              <a:buNone/>
            </a:pPr>
            <a:r>
              <a:rPr lang="fr-FR">
                <a:solidFill>
                  <a:schemeClr val="dk1"/>
                </a:solidFill>
              </a:rPr>
              <a:t>Education</a:t>
            </a:r>
            <a:r>
              <a:rPr lang="fr-FR" sz="1400">
                <a:solidFill>
                  <a:schemeClr val="dk1"/>
                </a:solidFill>
                <a:latin typeface="Arial"/>
                <a:ea typeface="Arial"/>
                <a:cs typeface="Arial"/>
                <a:sym typeface="Arial"/>
              </a:rPr>
              <a:t>: </a:t>
            </a:r>
            <a:endParaRPr/>
          </a:p>
          <a:p>
            <a:pPr indent="0" lvl="0" marL="0" marR="0" rtl="0" algn="l">
              <a:spcBef>
                <a:spcPts val="0"/>
              </a:spcBef>
              <a:spcAft>
                <a:spcPts val="0"/>
              </a:spcAft>
              <a:buNone/>
            </a:pPr>
            <a:r>
              <a:rPr lang="fr-FR">
                <a:solidFill>
                  <a:schemeClr val="dk1"/>
                </a:solidFill>
              </a:rPr>
              <a:t>high school</a:t>
            </a:r>
            <a:r>
              <a:rPr lang="fr-FR" sz="1400">
                <a:solidFill>
                  <a:schemeClr val="dk1"/>
                </a:solidFill>
                <a:latin typeface="Arial"/>
                <a:ea typeface="Arial"/>
                <a:cs typeface="Arial"/>
                <a:sym typeface="Arial"/>
              </a:rPr>
              <a:t>, </a:t>
            </a:r>
            <a:r>
              <a:rPr lang="fr-FR">
                <a:solidFill>
                  <a:schemeClr val="dk1"/>
                </a:solidFill>
              </a:rPr>
              <a:t>undergrad, graduate,</a:t>
            </a:r>
            <a:endParaRPr>
              <a:solidFill>
                <a:schemeClr val="dk1"/>
              </a:solidFill>
            </a:endParaRPr>
          </a:p>
          <a:p>
            <a:pPr indent="0" lvl="0" marL="0" marR="0" rtl="0" algn="l">
              <a:spcBef>
                <a:spcPts val="0"/>
              </a:spcBef>
              <a:spcAft>
                <a:spcPts val="0"/>
              </a:spcAft>
              <a:buNone/>
            </a:pPr>
            <a:r>
              <a:rPr lang="fr-FR">
                <a:solidFill>
                  <a:schemeClr val="dk1"/>
                </a:solidFill>
              </a:rPr>
              <a:t>other:</a:t>
            </a:r>
            <a:r>
              <a:rPr lang="fr-FR" sz="1400">
                <a:solidFill>
                  <a:schemeClr val="dk1"/>
                </a:solidFill>
                <a:latin typeface="Arial"/>
                <a:ea typeface="Arial"/>
                <a:cs typeface="Arial"/>
                <a:sym typeface="Arial"/>
              </a:rPr>
              <a:t> ______________________</a:t>
            </a:r>
            <a:endParaRPr sz="1400">
              <a:solidFill>
                <a:schemeClr val="dk1"/>
              </a:solidFill>
              <a:latin typeface="Arial"/>
              <a:ea typeface="Arial"/>
              <a:cs typeface="Arial"/>
              <a:sym typeface="Arial"/>
            </a:endParaRPr>
          </a:p>
        </p:txBody>
      </p:sp>
      <p:sp>
        <p:nvSpPr>
          <p:cNvPr id="94" name="Google Shape;94;p18"/>
          <p:cNvSpPr txBox="1"/>
          <p:nvPr/>
        </p:nvSpPr>
        <p:spPr>
          <a:xfrm>
            <a:off x="7352375" y="1719141"/>
            <a:ext cx="3371504" cy="704019"/>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a:solidFill>
                  <a:schemeClr val="dk1"/>
                </a:solidFill>
              </a:rPr>
              <a:t>Fitness level:</a:t>
            </a:r>
            <a:endParaRPr/>
          </a:p>
          <a:p>
            <a:pPr indent="0" lvl="0" marL="0" marR="0" rtl="0" algn="l">
              <a:spcBef>
                <a:spcPts val="600"/>
              </a:spcBef>
              <a:spcAft>
                <a:spcPts val="0"/>
              </a:spcAft>
              <a:buNone/>
            </a:pPr>
            <a:r>
              <a:rPr i="1" lang="fr-FR">
                <a:solidFill>
                  <a:schemeClr val="dk1"/>
                </a:solidFill>
              </a:rPr>
              <a:t>Low</a:t>
            </a:r>
            <a:r>
              <a:rPr i="1" lang="fr-FR" sz="1400">
                <a:solidFill>
                  <a:schemeClr val="dk1"/>
                </a:solidFill>
                <a:latin typeface="Arial"/>
                <a:ea typeface="Arial"/>
                <a:cs typeface="Arial"/>
                <a:sym typeface="Arial"/>
              </a:rPr>
              <a:t> / </a:t>
            </a:r>
            <a:r>
              <a:rPr i="1" lang="fr-FR">
                <a:solidFill>
                  <a:schemeClr val="dk1"/>
                </a:solidFill>
              </a:rPr>
              <a:t>average </a:t>
            </a:r>
            <a:r>
              <a:rPr i="1" lang="fr-FR" sz="1400">
                <a:solidFill>
                  <a:schemeClr val="dk1"/>
                </a:solidFill>
                <a:latin typeface="Arial"/>
                <a:ea typeface="Arial"/>
                <a:cs typeface="Arial"/>
                <a:sym typeface="Arial"/>
              </a:rPr>
              <a:t>/ </a:t>
            </a:r>
            <a:r>
              <a:rPr i="1" lang="fr-FR">
                <a:solidFill>
                  <a:schemeClr val="dk1"/>
                </a:solidFill>
              </a:rPr>
              <a:t>competititve</a:t>
            </a:r>
            <a:endParaRPr/>
          </a:p>
          <a:p>
            <a:pPr indent="0" lvl="0" marL="0" marR="0" rtl="0" algn="l">
              <a:spcBef>
                <a:spcPts val="1800"/>
              </a:spcBef>
              <a:spcAft>
                <a:spcPts val="0"/>
              </a:spcAft>
              <a:buNone/>
            </a:pPr>
            <a:r>
              <a:t/>
            </a:r>
            <a:endParaRPr sz="1400">
              <a:solidFill>
                <a:schemeClr val="dk1"/>
              </a:solidFill>
              <a:latin typeface="Arial"/>
              <a:ea typeface="Arial"/>
              <a:cs typeface="Arial"/>
              <a:sym typeface="Arial"/>
            </a:endParaRPr>
          </a:p>
        </p:txBody>
      </p:sp>
      <p:sp>
        <p:nvSpPr>
          <p:cNvPr id="95" name="Google Shape;95;p18"/>
          <p:cNvSpPr txBox="1"/>
          <p:nvPr/>
        </p:nvSpPr>
        <p:spPr>
          <a:xfrm>
            <a:off x="7352375" y="2423160"/>
            <a:ext cx="3371504" cy="704019"/>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a:solidFill>
                  <a:schemeClr val="dk1"/>
                </a:solidFill>
              </a:rPr>
              <a:t>Social life</a:t>
            </a:r>
            <a:r>
              <a:rPr lang="fr-FR" sz="1400">
                <a:solidFill>
                  <a:schemeClr val="dk1"/>
                </a:solidFill>
                <a:latin typeface="Arial"/>
                <a:ea typeface="Arial"/>
                <a:cs typeface="Arial"/>
                <a:sym typeface="Arial"/>
              </a:rPr>
              <a:t>:</a:t>
            </a:r>
            <a:endParaRPr/>
          </a:p>
          <a:p>
            <a:pPr indent="0" lvl="0" marL="0" marR="0" rtl="0" algn="l">
              <a:spcBef>
                <a:spcPts val="600"/>
              </a:spcBef>
              <a:spcAft>
                <a:spcPts val="0"/>
              </a:spcAft>
              <a:buNone/>
            </a:pPr>
            <a:r>
              <a:rPr i="1" lang="fr-FR">
                <a:solidFill>
                  <a:schemeClr val="dk1"/>
                </a:solidFill>
              </a:rPr>
              <a:t>None</a:t>
            </a:r>
            <a:r>
              <a:rPr i="1" lang="fr-FR" sz="1400">
                <a:solidFill>
                  <a:schemeClr val="dk1"/>
                </a:solidFill>
                <a:latin typeface="Arial"/>
                <a:ea typeface="Arial"/>
                <a:cs typeface="Arial"/>
                <a:sym typeface="Arial"/>
              </a:rPr>
              <a:t>/ </a:t>
            </a:r>
            <a:r>
              <a:rPr i="1" lang="fr-FR">
                <a:solidFill>
                  <a:schemeClr val="dk1"/>
                </a:solidFill>
              </a:rPr>
              <a:t>occasional</a:t>
            </a:r>
            <a:r>
              <a:rPr i="1" lang="fr-FR" sz="1400">
                <a:solidFill>
                  <a:schemeClr val="dk1"/>
                </a:solidFill>
                <a:latin typeface="Arial"/>
                <a:ea typeface="Arial"/>
                <a:cs typeface="Arial"/>
                <a:sym typeface="Arial"/>
              </a:rPr>
              <a:t>/ </a:t>
            </a:r>
            <a:r>
              <a:rPr i="1" lang="fr-FR">
                <a:solidFill>
                  <a:schemeClr val="dk1"/>
                </a:solidFill>
              </a:rPr>
              <a:t>regular</a:t>
            </a:r>
            <a:r>
              <a:rPr i="1" lang="fr-FR" sz="1400">
                <a:solidFill>
                  <a:schemeClr val="dk1"/>
                </a:solidFill>
                <a:latin typeface="Arial"/>
                <a:ea typeface="Arial"/>
                <a:cs typeface="Arial"/>
                <a:sym typeface="Arial"/>
              </a:rPr>
              <a:t> / </a:t>
            </a:r>
            <a:r>
              <a:rPr i="1" lang="fr-FR">
                <a:solidFill>
                  <a:schemeClr val="dk1"/>
                </a:solidFill>
              </a:rPr>
              <a:t>party animal</a:t>
            </a:r>
            <a:endParaRPr/>
          </a:p>
          <a:p>
            <a:pPr indent="0" lvl="0" marL="0" marR="0" rtl="0" algn="l">
              <a:spcBef>
                <a:spcPts val="1800"/>
              </a:spcBef>
              <a:spcAft>
                <a:spcPts val="0"/>
              </a:spcAft>
              <a:buNone/>
            </a:pPr>
            <a:r>
              <a:t/>
            </a:r>
            <a:endParaRPr sz="1400">
              <a:solidFill>
                <a:schemeClr val="dk1"/>
              </a:solidFill>
              <a:latin typeface="Arial"/>
              <a:ea typeface="Arial"/>
              <a:cs typeface="Arial"/>
              <a:sym typeface="Arial"/>
            </a:endParaRPr>
          </a:p>
        </p:txBody>
      </p:sp>
      <p:sp>
        <p:nvSpPr>
          <p:cNvPr id="96" name="Google Shape;96;p18"/>
          <p:cNvSpPr txBox="1"/>
          <p:nvPr/>
        </p:nvSpPr>
        <p:spPr>
          <a:xfrm>
            <a:off x="7352375" y="3183670"/>
            <a:ext cx="3371504" cy="704019"/>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a:solidFill>
                  <a:schemeClr val="dk1"/>
                </a:solidFill>
              </a:rPr>
              <a:t>Community involvement</a:t>
            </a:r>
            <a:r>
              <a:rPr lang="fr-FR" sz="1400">
                <a:solidFill>
                  <a:schemeClr val="dk1"/>
                </a:solidFill>
                <a:latin typeface="Arial"/>
                <a:ea typeface="Arial"/>
                <a:cs typeface="Arial"/>
                <a:sym typeface="Arial"/>
              </a:rPr>
              <a:t>:</a:t>
            </a:r>
            <a:endParaRPr/>
          </a:p>
          <a:p>
            <a:pPr indent="0" lvl="0" marL="0" marR="0" rtl="0" algn="l">
              <a:spcBef>
                <a:spcPts val="600"/>
              </a:spcBef>
              <a:spcAft>
                <a:spcPts val="0"/>
              </a:spcAft>
              <a:buNone/>
            </a:pPr>
            <a:r>
              <a:rPr i="1" lang="fr-FR">
                <a:solidFill>
                  <a:schemeClr val="dk1"/>
                </a:solidFill>
              </a:rPr>
              <a:t>None</a:t>
            </a:r>
            <a:r>
              <a:rPr i="1" lang="fr-FR" sz="1400">
                <a:solidFill>
                  <a:schemeClr val="dk1"/>
                </a:solidFill>
                <a:latin typeface="Arial"/>
                <a:ea typeface="Arial"/>
                <a:cs typeface="Arial"/>
                <a:sym typeface="Arial"/>
              </a:rPr>
              <a:t> / </a:t>
            </a:r>
            <a:r>
              <a:rPr i="1" lang="fr-FR">
                <a:solidFill>
                  <a:schemeClr val="dk1"/>
                </a:solidFill>
              </a:rPr>
              <a:t>occasional</a:t>
            </a:r>
            <a:r>
              <a:rPr i="1" lang="fr-FR" sz="1400">
                <a:solidFill>
                  <a:schemeClr val="dk1"/>
                </a:solidFill>
                <a:latin typeface="Arial"/>
                <a:ea typeface="Arial"/>
                <a:cs typeface="Arial"/>
                <a:sym typeface="Arial"/>
              </a:rPr>
              <a:t>/ </a:t>
            </a:r>
            <a:r>
              <a:rPr i="1" lang="fr-FR">
                <a:solidFill>
                  <a:schemeClr val="dk1"/>
                </a:solidFill>
              </a:rPr>
              <a:t>regular</a:t>
            </a:r>
            <a:r>
              <a:rPr i="1" lang="fr-FR" sz="1400">
                <a:solidFill>
                  <a:schemeClr val="dk1"/>
                </a:solidFill>
                <a:latin typeface="Arial"/>
                <a:ea typeface="Arial"/>
                <a:cs typeface="Arial"/>
                <a:sym typeface="Arial"/>
              </a:rPr>
              <a:t> / leader</a:t>
            </a:r>
            <a:endParaRPr/>
          </a:p>
          <a:p>
            <a:pPr indent="0" lvl="0" marL="0" marR="0" rtl="0" algn="l">
              <a:spcBef>
                <a:spcPts val="1800"/>
              </a:spcBef>
              <a:spcAft>
                <a:spcPts val="0"/>
              </a:spcAft>
              <a:buNone/>
            </a:pPr>
            <a:r>
              <a:t/>
            </a:r>
            <a:endParaRPr sz="1400">
              <a:solidFill>
                <a:schemeClr val="dk1"/>
              </a:solidFill>
              <a:latin typeface="Arial"/>
              <a:ea typeface="Arial"/>
              <a:cs typeface="Arial"/>
              <a:sym typeface="Arial"/>
            </a:endParaRPr>
          </a:p>
        </p:txBody>
      </p:sp>
      <p:sp>
        <p:nvSpPr>
          <p:cNvPr id="97" name="Google Shape;97;p18"/>
          <p:cNvSpPr txBox="1"/>
          <p:nvPr/>
        </p:nvSpPr>
        <p:spPr>
          <a:xfrm>
            <a:off x="326734" y="4888231"/>
            <a:ext cx="5906400" cy="13398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a:solidFill>
                  <a:schemeClr val="dk1"/>
                </a:solidFill>
              </a:rPr>
              <a:t>Last book they read</a:t>
            </a:r>
            <a:r>
              <a:rPr lang="fr-FR" sz="1400">
                <a:solidFill>
                  <a:schemeClr val="dk1"/>
                </a:solidFill>
                <a:latin typeface="Arial"/>
                <a:ea typeface="Arial"/>
                <a:cs typeface="Arial"/>
                <a:sym typeface="Arial"/>
              </a:rPr>
              <a:t>: _______________________________________</a:t>
            </a:r>
            <a:endParaRPr/>
          </a:p>
          <a:p>
            <a:pPr indent="0" lvl="0" marL="0" marR="0" rtl="0" algn="l">
              <a:spcBef>
                <a:spcPts val="1800"/>
              </a:spcBef>
              <a:spcAft>
                <a:spcPts val="0"/>
              </a:spcAft>
              <a:buNone/>
            </a:pPr>
            <a:r>
              <a:rPr lang="fr-FR">
                <a:solidFill>
                  <a:schemeClr val="dk1"/>
                </a:solidFill>
              </a:rPr>
              <a:t>Their preferred TV show</a:t>
            </a:r>
            <a:r>
              <a:rPr lang="fr-FR" sz="1400">
                <a:solidFill>
                  <a:schemeClr val="dk1"/>
                </a:solidFill>
                <a:latin typeface="Arial"/>
                <a:ea typeface="Arial"/>
                <a:cs typeface="Arial"/>
                <a:sym typeface="Arial"/>
              </a:rPr>
              <a:t>: ___________________________________</a:t>
            </a:r>
            <a:endParaRPr/>
          </a:p>
          <a:p>
            <a:pPr indent="0" lvl="0" marL="0" marR="0" rtl="0" algn="l">
              <a:spcBef>
                <a:spcPts val="1800"/>
              </a:spcBef>
              <a:spcAft>
                <a:spcPts val="0"/>
              </a:spcAft>
              <a:buNone/>
            </a:pPr>
            <a:r>
              <a:rPr lang="fr-FR">
                <a:solidFill>
                  <a:schemeClr val="dk1"/>
                </a:solidFill>
              </a:rPr>
              <a:t>Last movie</a:t>
            </a:r>
            <a:r>
              <a:rPr lang="fr-FR" sz="1400">
                <a:solidFill>
                  <a:schemeClr val="dk1"/>
                </a:solidFill>
                <a:latin typeface="Arial"/>
                <a:ea typeface="Arial"/>
                <a:cs typeface="Arial"/>
                <a:sym typeface="Arial"/>
              </a:rPr>
              <a:t> (</a:t>
            </a:r>
            <a:r>
              <a:rPr lang="fr-FR">
                <a:solidFill>
                  <a:schemeClr val="dk1"/>
                </a:solidFill>
              </a:rPr>
              <a:t>movie theater or</a:t>
            </a:r>
            <a:r>
              <a:rPr lang="fr-FR" sz="1400">
                <a:solidFill>
                  <a:schemeClr val="dk1"/>
                </a:solidFill>
                <a:latin typeface="Arial"/>
                <a:ea typeface="Arial"/>
                <a:cs typeface="Arial"/>
                <a:sym typeface="Arial"/>
              </a:rPr>
              <a:t> Netflix) : __________________________</a:t>
            </a:r>
            <a:endParaRPr/>
          </a:p>
          <a:p>
            <a:pPr indent="0" lvl="0" marL="0" marR="0" rtl="0" algn="l">
              <a:spcBef>
                <a:spcPts val="1800"/>
              </a:spcBef>
              <a:spcAft>
                <a:spcPts val="0"/>
              </a:spcAft>
              <a:buNone/>
            </a:pPr>
            <a:r>
              <a:t/>
            </a:r>
            <a:endParaRPr sz="1400">
              <a:solidFill>
                <a:schemeClr val="dk1"/>
              </a:solidFill>
              <a:latin typeface="Arial"/>
              <a:ea typeface="Arial"/>
              <a:cs typeface="Arial"/>
              <a:sym typeface="Arial"/>
            </a:endParaRPr>
          </a:p>
        </p:txBody>
      </p:sp>
      <p:sp>
        <p:nvSpPr>
          <p:cNvPr id="98" name="Google Shape;98;p18"/>
          <p:cNvSpPr txBox="1"/>
          <p:nvPr/>
        </p:nvSpPr>
        <p:spPr>
          <a:xfrm>
            <a:off x="6444906" y="4445000"/>
            <a:ext cx="5472774" cy="170688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a:solidFill>
                  <a:schemeClr val="dk1"/>
                </a:solidFill>
              </a:rPr>
              <a:t>Digital literacy</a:t>
            </a:r>
            <a:r>
              <a:rPr lang="fr-FR" sz="1400">
                <a:solidFill>
                  <a:schemeClr val="dk1"/>
                </a:solidFill>
                <a:latin typeface="Arial"/>
                <a:ea typeface="Arial"/>
                <a:cs typeface="Arial"/>
                <a:sym typeface="Arial"/>
              </a:rPr>
              <a:t>:</a:t>
            </a:r>
            <a:r>
              <a:rPr lang="fr-FR"/>
              <a:t> </a:t>
            </a:r>
            <a:r>
              <a:rPr i="1" lang="fr-FR">
                <a:solidFill>
                  <a:schemeClr val="dk1"/>
                </a:solidFill>
              </a:rPr>
              <a:t>Low </a:t>
            </a:r>
            <a:r>
              <a:rPr i="1" lang="fr-FR" sz="1400">
                <a:solidFill>
                  <a:schemeClr val="dk1"/>
                </a:solidFill>
                <a:latin typeface="Arial"/>
                <a:ea typeface="Arial"/>
                <a:cs typeface="Arial"/>
                <a:sym typeface="Arial"/>
              </a:rPr>
              <a:t>/ </a:t>
            </a:r>
            <a:r>
              <a:rPr i="1" lang="fr-FR">
                <a:solidFill>
                  <a:schemeClr val="dk1"/>
                </a:solidFill>
              </a:rPr>
              <a:t>average</a:t>
            </a:r>
            <a:r>
              <a:rPr i="1" lang="fr-FR" sz="1400">
                <a:solidFill>
                  <a:schemeClr val="dk1"/>
                </a:solidFill>
                <a:latin typeface="Arial"/>
                <a:ea typeface="Arial"/>
                <a:cs typeface="Arial"/>
                <a:sym typeface="Arial"/>
              </a:rPr>
              <a:t> / </a:t>
            </a:r>
            <a:r>
              <a:rPr i="1" lang="fr-FR">
                <a:solidFill>
                  <a:schemeClr val="dk1"/>
                </a:solidFill>
              </a:rPr>
              <a:t>strong</a:t>
            </a:r>
            <a:endParaRPr/>
          </a:p>
          <a:p>
            <a:pPr indent="0" lvl="0" marL="0" marR="0" rtl="0" algn="l">
              <a:spcBef>
                <a:spcPts val="1800"/>
              </a:spcBef>
              <a:spcAft>
                <a:spcPts val="0"/>
              </a:spcAft>
              <a:buNone/>
            </a:pPr>
            <a:r>
              <a:rPr lang="fr-FR">
                <a:solidFill>
                  <a:schemeClr val="dk1"/>
                </a:solidFill>
              </a:rPr>
              <a:t>Extra professional activities</a:t>
            </a:r>
            <a:r>
              <a:rPr lang="fr-FR" sz="1400">
                <a:solidFill>
                  <a:schemeClr val="dk1"/>
                </a:solidFill>
                <a:latin typeface="Arial"/>
                <a:ea typeface="Arial"/>
                <a:cs typeface="Arial"/>
                <a:sym typeface="Arial"/>
              </a:rPr>
              <a:t>: _____________________________</a:t>
            </a:r>
            <a:endParaRPr/>
          </a:p>
          <a:p>
            <a:pPr indent="0" lvl="0" marL="0" marR="0" rtl="0" algn="l">
              <a:spcBef>
                <a:spcPts val="1200"/>
              </a:spcBef>
              <a:spcAft>
                <a:spcPts val="0"/>
              </a:spcAft>
              <a:buNone/>
            </a:pPr>
            <a:r>
              <a:rPr lang="fr-FR">
                <a:solidFill>
                  <a:schemeClr val="dk1"/>
                </a:solidFill>
              </a:rPr>
              <a:t>Social media they use on a daily basis</a:t>
            </a:r>
            <a:r>
              <a:rPr lang="fr-FR" sz="1400">
                <a:solidFill>
                  <a:schemeClr val="dk1"/>
                </a:solidFill>
                <a:latin typeface="Arial"/>
                <a:ea typeface="Arial"/>
                <a:cs typeface="Arial"/>
                <a:sym typeface="Arial"/>
              </a:rPr>
              <a:t>:</a:t>
            </a:r>
            <a:endParaRPr/>
          </a:p>
          <a:p>
            <a:pPr indent="0" lvl="0" marL="0" marR="0" rtl="0" algn="l">
              <a:spcBef>
                <a:spcPts val="600"/>
              </a:spcBef>
              <a:spcAft>
                <a:spcPts val="0"/>
              </a:spcAft>
              <a:buNone/>
            </a:pPr>
            <a:r>
              <a:rPr i="1" lang="fr-FR" sz="1400">
                <a:solidFill>
                  <a:schemeClr val="dk1"/>
                </a:solidFill>
                <a:latin typeface="Arial"/>
                <a:ea typeface="Arial"/>
                <a:cs typeface="Arial"/>
                <a:sym typeface="Arial"/>
              </a:rPr>
              <a:t>Facebook / Instagram / Snapchat / LinkedIn / Twitter / Youtube</a:t>
            </a:r>
            <a:endParaRPr i="1" sz="1400">
              <a:solidFill>
                <a:schemeClr val="dk1"/>
              </a:solidFill>
              <a:latin typeface="Arial"/>
              <a:ea typeface="Arial"/>
              <a:cs typeface="Arial"/>
              <a:sym typeface="Arial"/>
            </a:endParaRPr>
          </a:p>
          <a:p>
            <a:pPr indent="0" lvl="0" marL="0" marR="0" rtl="0" algn="l">
              <a:spcBef>
                <a:spcPts val="1800"/>
              </a:spcBef>
              <a:spcAft>
                <a:spcPts val="0"/>
              </a:spcAft>
              <a:buNone/>
            </a:pPr>
            <a:r>
              <a:t/>
            </a:r>
            <a:endParaRPr sz="1400">
              <a:solidFill>
                <a:schemeClr val="dk1"/>
              </a:solidFill>
              <a:latin typeface="Arial"/>
              <a:ea typeface="Arial"/>
              <a:cs typeface="Arial"/>
              <a:sym typeface="Arial"/>
            </a:endParaRPr>
          </a:p>
        </p:txBody>
      </p:sp>
      <p:sp>
        <p:nvSpPr>
          <p:cNvPr id="99" name="Google Shape;99;p18"/>
          <p:cNvSpPr txBox="1"/>
          <p:nvPr/>
        </p:nvSpPr>
        <p:spPr>
          <a:xfrm>
            <a:off x="326734" y="799365"/>
            <a:ext cx="6434746"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600">
                <a:solidFill>
                  <a:srgbClr val="548135"/>
                </a:solidFill>
              </a:rPr>
              <a:t>Name of the avatar</a:t>
            </a:r>
            <a:r>
              <a:rPr b="1" lang="fr-FR" sz="1600">
                <a:solidFill>
                  <a:srgbClr val="548135"/>
                </a:solidFill>
                <a:latin typeface="Arial"/>
                <a:ea typeface="Arial"/>
                <a:cs typeface="Arial"/>
                <a:sym typeface="Arial"/>
              </a:rPr>
              <a:t> : ________________________________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p:nvPr/>
        </p:nvSpPr>
        <p:spPr>
          <a:xfrm>
            <a:off x="7235536" y="1244600"/>
            <a:ext cx="4748184" cy="2778760"/>
          </a:xfrm>
          <a:prstGeom prst="rect">
            <a:avLst/>
          </a:prstGeom>
          <a:noFill/>
          <a:ln cap="flat" cmpd="sng" w="9525">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19"/>
          <p:cNvSpPr/>
          <p:nvPr/>
        </p:nvSpPr>
        <p:spPr>
          <a:xfrm>
            <a:off x="208280" y="1244600"/>
            <a:ext cx="6898640" cy="2778760"/>
          </a:xfrm>
          <a:prstGeom prst="rect">
            <a:avLst/>
          </a:prstGeom>
          <a:noFill/>
          <a:ln cap="flat" cmpd="sng" w="9525">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 name="Google Shape;106;p19"/>
          <p:cNvSpPr txBox="1"/>
          <p:nvPr/>
        </p:nvSpPr>
        <p:spPr>
          <a:xfrm>
            <a:off x="326735" y="1785620"/>
            <a:ext cx="3244506" cy="2174239"/>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sz="1400">
                <a:solidFill>
                  <a:schemeClr val="dk1"/>
                </a:solidFill>
                <a:latin typeface="Arial"/>
                <a:ea typeface="Arial"/>
                <a:cs typeface="Arial"/>
                <a:sym typeface="Arial"/>
              </a:rPr>
              <a:t>Age : _______</a:t>
            </a:r>
            <a:endParaRPr/>
          </a:p>
          <a:p>
            <a:pPr indent="0" lvl="0" marL="0" marR="0" rtl="0" algn="l">
              <a:spcBef>
                <a:spcPts val="1800"/>
              </a:spcBef>
              <a:spcAft>
                <a:spcPts val="0"/>
              </a:spcAft>
              <a:buNone/>
            </a:pPr>
            <a:r>
              <a:rPr lang="fr-FR">
                <a:solidFill>
                  <a:schemeClr val="dk1"/>
                </a:solidFill>
              </a:rPr>
              <a:t>Gender</a:t>
            </a:r>
            <a:r>
              <a:rPr lang="fr-FR" sz="1400">
                <a:solidFill>
                  <a:schemeClr val="dk1"/>
                </a:solidFill>
                <a:latin typeface="Arial"/>
                <a:ea typeface="Arial"/>
                <a:cs typeface="Arial"/>
                <a:sym typeface="Arial"/>
              </a:rPr>
              <a:t>: _______________________</a:t>
            </a:r>
            <a:endParaRPr/>
          </a:p>
          <a:p>
            <a:pPr indent="0" lvl="0" marL="0" marR="0" rtl="0" algn="l">
              <a:spcBef>
                <a:spcPts val="1800"/>
              </a:spcBef>
              <a:spcAft>
                <a:spcPts val="0"/>
              </a:spcAft>
              <a:buNone/>
            </a:pPr>
            <a:r>
              <a:rPr lang="fr-FR">
                <a:solidFill>
                  <a:schemeClr val="dk1"/>
                </a:solidFill>
              </a:rPr>
              <a:t>Contry of residence</a:t>
            </a:r>
            <a:r>
              <a:rPr lang="fr-FR" sz="1400">
                <a:solidFill>
                  <a:schemeClr val="dk1"/>
                </a:solidFill>
                <a:latin typeface="Arial"/>
                <a:ea typeface="Arial"/>
                <a:cs typeface="Arial"/>
                <a:sym typeface="Arial"/>
              </a:rPr>
              <a:t>: ______________</a:t>
            </a:r>
            <a:endParaRPr/>
          </a:p>
          <a:p>
            <a:pPr indent="0" lvl="0" marL="0" marR="0" rtl="0" algn="l">
              <a:spcBef>
                <a:spcPts val="1800"/>
              </a:spcBef>
              <a:spcAft>
                <a:spcPts val="0"/>
              </a:spcAft>
              <a:buNone/>
            </a:pPr>
            <a:r>
              <a:rPr lang="fr-FR">
                <a:solidFill>
                  <a:schemeClr val="dk1"/>
                </a:solidFill>
              </a:rPr>
              <a:t>City of </a:t>
            </a:r>
            <a:r>
              <a:rPr lang="fr-FR" sz="1400">
                <a:solidFill>
                  <a:schemeClr val="dk1"/>
                </a:solidFill>
                <a:latin typeface="Arial"/>
                <a:ea typeface="Arial"/>
                <a:cs typeface="Arial"/>
                <a:sym typeface="Arial"/>
              </a:rPr>
              <a:t>r</a:t>
            </a:r>
            <a:r>
              <a:rPr lang="fr-FR">
                <a:solidFill>
                  <a:schemeClr val="dk1"/>
                </a:solidFill>
              </a:rPr>
              <a:t>e</a:t>
            </a:r>
            <a:r>
              <a:rPr lang="fr-FR" sz="1400">
                <a:solidFill>
                  <a:schemeClr val="dk1"/>
                </a:solidFill>
                <a:latin typeface="Arial"/>
                <a:ea typeface="Arial"/>
                <a:cs typeface="Arial"/>
                <a:sym typeface="Arial"/>
              </a:rPr>
              <a:t>sidence: _______________</a:t>
            </a:r>
            <a:endParaRPr/>
          </a:p>
          <a:p>
            <a:pPr indent="0" lvl="0" marL="0" marR="0" rtl="0" algn="l">
              <a:spcBef>
                <a:spcPts val="1800"/>
              </a:spcBef>
              <a:spcAft>
                <a:spcPts val="0"/>
              </a:spcAft>
              <a:buNone/>
            </a:pPr>
            <a:r>
              <a:t/>
            </a:r>
            <a:endParaRPr sz="1400">
              <a:solidFill>
                <a:schemeClr val="dk1"/>
              </a:solidFill>
              <a:latin typeface="Arial"/>
              <a:ea typeface="Arial"/>
              <a:cs typeface="Arial"/>
              <a:sym typeface="Arial"/>
            </a:endParaRPr>
          </a:p>
          <a:p>
            <a:pPr indent="0" lvl="0" marL="0" marR="0" rtl="0" algn="l">
              <a:spcBef>
                <a:spcPts val="1800"/>
              </a:spcBef>
              <a:spcAft>
                <a:spcPts val="0"/>
              </a:spcAft>
              <a:buNone/>
            </a:pPr>
            <a:r>
              <a:t/>
            </a:r>
            <a:endParaRPr sz="1400">
              <a:solidFill>
                <a:schemeClr val="dk1"/>
              </a:solidFill>
              <a:latin typeface="Arial"/>
              <a:ea typeface="Arial"/>
              <a:cs typeface="Arial"/>
              <a:sym typeface="Arial"/>
            </a:endParaRPr>
          </a:p>
        </p:txBody>
      </p:sp>
      <p:sp>
        <p:nvSpPr>
          <p:cNvPr id="107" name="Google Shape;107;p19"/>
          <p:cNvSpPr txBox="1"/>
          <p:nvPr/>
        </p:nvSpPr>
        <p:spPr>
          <a:xfrm>
            <a:off x="3699857" y="1826260"/>
            <a:ext cx="3371504" cy="179324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a:solidFill>
                  <a:schemeClr val="dk1"/>
                </a:solidFill>
              </a:rPr>
              <a:t>Education</a:t>
            </a:r>
            <a:r>
              <a:rPr lang="fr-FR" sz="1400">
                <a:solidFill>
                  <a:schemeClr val="dk1"/>
                </a:solidFill>
                <a:latin typeface="Arial"/>
                <a:ea typeface="Arial"/>
                <a:cs typeface="Arial"/>
                <a:sym typeface="Arial"/>
              </a:rPr>
              <a:t>: </a:t>
            </a:r>
            <a:endParaRPr/>
          </a:p>
          <a:p>
            <a:pPr indent="0" lvl="0" marL="0" marR="0" rtl="0" algn="l">
              <a:spcBef>
                <a:spcPts val="0"/>
              </a:spcBef>
              <a:spcAft>
                <a:spcPts val="0"/>
              </a:spcAft>
              <a:buNone/>
            </a:pPr>
            <a:r>
              <a:rPr lang="fr-FR">
                <a:solidFill>
                  <a:schemeClr val="dk1"/>
                </a:solidFill>
              </a:rPr>
              <a:t>high school</a:t>
            </a:r>
            <a:r>
              <a:rPr lang="fr-FR" sz="1400">
                <a:solidFill>
                  <a:schemeClr val="dk1"/>
                </a:solidFill>
                <a:latin typeface="Arial"/>
                <a:ea typeface="Arial"/>
                <a:cs typeface="Arial"/>
                <a:sym typeface="Arial"/>
              </a:rPr>
              <a:t>, </a:t>
            </a:r>
            <a:r>
              <a:rPr lang="fr-FR">
                <a:solidFill>
                  <a:schemeClr val="dk1"/>
                </a:solidFill>
              </a:rPr>
              <a:t>college</a:t>
            </a:r>
            <a:r>
              <a:rPr lang="fr-FR" sz="1400">
                <a:solidFill>
                  <a:schemeClr val="dk1"/>
                </a:solidFill>
                <a:latin typeface="Arial"/>
                <a:ea typeface="Arial"/>
                <a:cs typeface="Arial"/>
                <a:sym typeface="Arial"/>
              </a:rPr>
              <a:t>, </a:t>
            </a:r>
            <a:r>
              <a:rPr lang="fr-FR">
                <a:solidFill>
                  <a:schemeClr val="dk1"/>
                </a:solidFill>
              </a:rPr>
              <a:t>other</a:t>
            </a:r>
            <a:r>
              <a:rPr lang="fr-FR" sz="1400">
                <a:solidFill>
                  <a:schemeClr val="dk1"/>
                </a:solidFill>
                <a:latin typeface="Arial"/>
                <a:ea typeface="Arial"/>
                <a:cs typeface="Arial"/>
                <a:sym typeface="Arial"/>
              </a:rPr>
              <a:t>: ___________</a:t>
            </a:r>
            <a:endParaRPr/>
          </a:p>
          <a:p>
            <a:pPr indent="0" lvl="0" marL="0" marR="0" rtl="0" algn="l">
              <a:spcBef>
                <a:spcPts val="1800"/>
              </a:spcBef>
              <a:spcAft>
                <a:spcPts val="0"/>
              </a:spcAft>
              <a:buNone/>
            </a:pPr>
            <a:r>
              <a:rPr lang="fr-FR">
                <a:solidFill>
                  <a:schemeClr val="dk1"/>
                </a:solidFill>
              </a:rPr>
              <a:t>Spoken languages</a:t>
            </a:r>
            <a:r>
              <a:rPr lang="fr-FR" sz="1400">
                <a:solidFill>
                  <a:schemeClr val="dk1"/>
                </a:solidFill>
                <a:latin typeface="Arial"/>
                <a:ea typeface="Arial"/>
                <a:cs typeface="Arial"/>
                <a:sym typeface="Arial"/>
              </a:rPr>
              <a:t>: ____________</a:t>
            </a:r>
            <a:endParaRPr/>
          </a:p>
          <a:p>
            <a:pPr indent="0" lvl="0" marL="0" marR="0" rtl="0" algn="l">
              <a:spcBef>
                <a:spcPts val="1800"/>
              </a:spcBef>
              <a:spcAft>
                <a:spcPts val="0"/>
              </a:spcAft>
              <a:buNone/>
            </a:pPr>
            <a:r>
              <a:rPr lang="fr-FR">
                <a:solidFill>
                  <a:schemeClr val="dk1"/>
                </a:solidFill>
              </a:rPr>
              <a:t>Digital literacy</a:t>
            </a:r>
            <a:r>
              <a:rPr lang="fr-FR" sz="1400">
                <a:solidFill>
                  <a:schemeClr val="dk1"/>
                </a:solidFill>
                <a:latin typeface="Arial"/>
                <a:ea typeface="Arial"/>
                <a:cs typeface="Arial"/>
                <a:sym typeface="Arial"/>
              </a:rPr>
              <a:t>:</a:t>
            </a:r>
            <a:endParaRPr/>
          </a:p>
          <a:p>
            <a:pPr indent="0" lvl="0" marL="0" marR="0" rtl="0" algn="l">
              <a:spcBef>
                <a:spcPts val="600"/>
              </a:spcBef>
              <a:spcAft>
                <a:spcPts val="0"/>
              </a:spcAft>
              <a:buNone/>
            </a:pPr>
            <a:r>
              <a:rPr i="1" lang="fr-FR">
                <a:solidFill>
                  <a:schemeClr val="dk1"/>
                </a:solidFill>
              </a:rPr>
              <a:t>low / average / strong</a:t>
            </a:r>
            <a:endParaRPr/>
          </a:p>
          <a:p>
            <a:pPr indent="0" lvl="0" marL="0" marR="0" rtl="0" algn="l">
              <a:spcBef>
                <a:spcPts val="1800"/>
              </a:spcBef>
              <a:spcAft>
                <a:spcPts val="0"/>
              </a:spcAft>
              <a:buNone/>
            </a:pPr>
            <a:r>
              <a:t/>
            </a:r>
            <a:endParaRPr sz="1400">
              <a:solidFill>
                <a:schemeClr val="dk1"/>
              </a:solidFill>
              <a:latin typeface="Arial"/>
              <a:ea typeface="Arial"/>
              <a:cs typeface="Arial"/>
              <a:sym typeface="Arial"/>
            </a:endParaRPr>
          </a:p>
        </p:txBody>
      </p:sp>
      <p:sp>
        <p:nvSpPr>
          <p:cNvPr id="108" name="Google Shape;108;p19"/>
          <p:cNvSpPr txBox="1"/>
          <p:nvPr/>
        </p:nvSpPr>
        <p:spPr>
          <a:xfrm>
            <a:off x="7352375" y="1327982"/>
            <a:ext cx="542036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600">
                <a:solidFill>
                  <a:srgbClr val="548135"/>
                </a:solidFill>
              </a:rPr>
              <a:t>Job id</a:t>
            </a:r>
            <a:endParaRPr/>
          </a:p>
        </p:txBody>
      </p:sp>
      <p:sp>
        <p:nvSpPr>
          <p:cNvPr id="109" name="Google Shape;109;p19"/>
          <p:cNvSpPr txBox="1"/>
          <p:nvPr/>
        </p:nvSpPr>
        <p:spPr>
          <a:xfrm>
            <a:off x="326735" y="1327983"/>
            <a:ext cx="542036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600">
                <a:solidFill>
                  <a:srgbClr val="548135"/>
                </a:solidFill>
              </a:rPr>
              <a:t>Sociodemographic attributes</a:t>
            </a:r>
            <a:endParaRPr/>
          </a:p>
        </p:txBody>
      </p:sp>
      <p:sp>
        <p:nvSpPr>
          <p:cNvPr id="110" name="Google Shape;110;p19"/>
          <p:cNvSpPr/>
          <p:nvPr/>
        </p:nvSpPr>
        <p:spPr>
          <a:xfrm>
            <a:off x="208280" y="4183083"/>
            <a:ext cx="11775440" cy="2105957"/>
          </a:xfrm>
          <a:prstGeom prst="rect">
            <a:avLst/>
          </a:prstGeom>
          <a:noFill/>
          <a:ln cap="flat" cmpd="sng" w="9525">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 name="Google Shape;111;p19"/>
          <p:cNvSpPr txBox="1"/>
          <p:nvPr/>
        </p:nvSpPr>
        <p:spPr>
          <a:xfrm>
            <a:off x="326734" y="4304426"/>
            <a:ext cx="542036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600">
                <a:solidFill>
                  <a:srgbClr val="548135"/>
                </a:solidFill>
              </a:rPr>
              <a:t>Work environment</a:t>
            </a:r>
            <a:endParaRPr/>
          </a:p>
        </p:txBody>
      </p:sp>
      <p:sp>
        <p:nvSpPr>
          <p:cNvPr id="112" name="Google Shape;112;p19"/>
          <p:cNvSpPr txBox="1"/>
          <p:nvPr/>
        </p:nvSpPr>
        <p:spPr>
          <a:xfrm>
            <a:off x="326734" y="4764323"/>
            <a:ext cx="5472774" cy="1294312"/>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a:solidFill>
                  <a:schemeClr val="dk1"/>
                </a:solidFill>
              </a:rPr>
              <a:t>Has access to computer and digital devices: YES / NO</a:t>
            </a:r>
            <a:endParaRPr/>
          </a:p>
          <a:p>
            <a:pPr indent="0" lvl="0" marL="0" marR="0" rtl="0" algn="l">
              <a:spcBef>
                <a:spcPts val="1800"/>
              </a:spcBef>
              <a:spcAft>
                <a:spcPts val="0"/>
              </a:spcAft>
              <a:buNone/>
            </a:pPr>
            <a:r>
              <a:rPr lang="fr-FR">
                <a:solidFill>
                  <a:schemeClr val="dk1"/>
                </a:solidFill>
              </a:rPr>
              <a:t>Has a voice in investment decisions</a:t>
            </a:r>
            <a:r>
              <a:rPr lang="fr-FR" sz="1400">
                <a:solidFill>
                  <a:schemeClr val="dk1"/>
                </a:solidFill>
                <a:latin typeface="Arial"/>
                <a:ea typeface="Arial"/>
                <a:cs typeface="Arial"/>
                <a:sym typeface="Arial"/>
              </a:rPr>
              <a:t>: </a:t>
            </a:r>
            <a:r>
              <a:rPr lang="fr-FR">
                <a:solidFill>
                  <a:schemeClr val="dk1"/>
                </a:solidFill>
                <a:latin typeface="Calibri"/>
                <a:ea typeface="Calibri"/>
                <a:cs typeface="Calibri"/>
                <a:sym typeface="Calibri"/>
              </a:rPr>
              <a:t>YES / NO</a:t>
            </a:r>
            <a:endParaRPr sz="1400">
              <a:solidFill>
                <a:srgbClr val="000000"/>
              </a:solidFill>
              <a:latin typeface="Arial"/>
              <a:ea typeface="Arial"/>
              <a:cs typeface="Arial"/>
              <a:sym typeface="Arial"/>
            </a:endParaRPr>
          </a:p>
          <a:p>
            <a:pPr indent="0" lvl="0" marL="0" marR="0" rtl="0" algn="l">
              <a:spcBef>
                <a:spcPts val="1800"/>
              </a:spcBef>
              <a:spcAft>
                <a:spcPts val="1800"/>
              </a:spcAft>
              <a:buNone/>
            </a:pPr>
            <a:r>
              <a:rPr lang="fr-FR">
                <a:solidFill>
                  <a:schemeClr val="dk1"/>
                </a:solidFill>
              </a:rPr>
              <a:t>Can engage operational expenses</a:t>
            </a:r>
            <a:r>
              <a:rPr lang="fr-FR" sz="1400">
                <a:solidFill>
                  <a:schemeClr val="dk1"/>
                </a:solidFill>
                <a:latin typeface="Arial"/>
                <a:ea typeface="Arial"/>
                <a:cs typeface="Arial"/>
                <a:sym typeface="Arial"/>
              </a:rPr>
              <a:t>:   </a:t>
            </a:r>
            <a:r>
              <a:rPr lang="fr-FR">
                <a:solidFill>
                  <a:schemeClr val="dk1"/>
                </a:solidFill>
                <a:latin typeface="Calibri"/>
                <a:ea typeface="Calibri"/>
                <a:cs typeface="Calibri"/>
                <a:sym typeface="Calibri"/>
              </a:rPr>
              <a:t>YES/NO</a:t>
            </a:r>
            <a:endParaRPr sz="1400">
              <a:solidFill>
                <a:srgbClr val="000000"/>
              </a:solidFill>
              <a:latin typeface="Arial"/>
              <a:ea typeface="Arial"/>
              <a:cs typeface="Arial"/>
              <a:sym typeface="Arial"/>
            </a:endParaRPr>
          </a:p>
        </p:txBody>
      </p:sp>
      <p:sp>
        <p:nvSpPr>
          <p:cNvPr id="113" name="Google Shape;113;p19"/>
          <p:cNvSpPr txBox="1"/>
          <p:nvPr/>
        </p:nvSpPr>
        <p:spPr>
          <a:xfrm>
            <a:off x="326734" y="799365"/>
            <a:ext cx="6434746"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600">
                <a:solidFill>
                  <a:srgbClr val="548135"/>
                </a:solidFill>
              </a:rPr>
              <a:t>Name of the </a:t>
            </a:r>
            <a:r>
              <a:rPr b="1" lang="fr-FR" sz="1600">
                <a:solidFill>
                  <a:srgbClr val="548135"/>
                </a:solidFill>
                <a:latin typeface="Arial"/>
                <a:ea typeface="Arial"/>
                <a:cs typeface="Arial"/>
                <a:sym typeface="Arial"/>
              </a:rPr>
              <a:t>avatar : ________________________________ </a:t>
            </a:r>
            <a:endParaRPr/>
          </a:p>
        </p:txBody>
      </p:sp>
      <p:sp>
        <p:nvSpPr>
          <p:cNvPr id="114" name="Google Shape;114;p19"/>
          <p:cNvSpPr txBox="1"/>
          <p:nvPr/>
        </p:nvSpPr>
        <p:spPr>
          <a:xfrm>
            <a:off x="7352375" y="1826249"/>
            <a:ext cx="4512900" cy="20340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a:solidFill>
                  <a:schemeClr val="dk1"/>
                </a:solidFill>
              </a:rPr>
              <a:t>Industry</a:t>
            </a:r>
            <a:r>
              <a:rPr lang="fr-FR" sz="1400">
                <a:solidFill>
                  <a:schemeClr val="dk1"/>
                </a:solidFill>
                <a:latin typeface="Arial"/>
                <a:ea typeface="Arial"/>
                <a:cs typeface="Arial"/>
                <a:sym typeface="Arial"/>
              </a:rPr>
              <a:t>: ______________________________</a:t>
            </a:r>
            <a:endParaRPr/>
          </a:p>
          <a:p>
            <a:pPr indent="0" lvl="0" marL="0" marR="0" rtl="0" algn="l">
              <a:spcBef>
                <a:spcPts val="1800"/>
              </a:spcBef>
              <a:spcAft>
                <a:spcPts val="0"/>
              </a:spcAft>
              <a:buNone/>
            </a:pPr>
            <a:r>
              <a:rPr lang="fr-FR">
                <a:solidFill>
                  <a:schemeClr val="dk1"/>
                </a:solidFill>
              </a:rPr>
              <a:t>Job title</a:t>
            </a:r>
            <a:r>
              <a:rPr lang="fr-FR" sz="1400">
                <a:solidFill>
                  <a:schemeClr val="dk1"/>
                </a:solidFill>
                <a:latin typeface="Arial"/>
                <a:ea typeface="Arial"/>
                <a:cs typeface="Arial"/>
                <a:sym typeface="Arial"/>
              </a:rPr>
              <a:t>: ________________________</a:t>
            </a:r>
            <a:endParaRPr/>
          </a:p>
          <a:p>
            <a:pPr indent="0" lvl="0" marL="0" marR="0" rtl="0" algn="l">
              <a:spcBef>
                <a:spcPts val="1800"/>
              </a:spcBef>
              <a:spcAft>
                <a:spcPts val="0"/>
              </a:spcAft>
              <a:buNone/>
            </a:pPr>
            <a:r>
              <a:rPr lang="fr-FR">
                <a:solidFill>
                  <a:schemeClr val="dk1"/>
                </a:solidFill>
              </a:rPr>
              <a:t>Years in the job</a:t>
            </a:r>
            <a:r>
              <a:rPr lang="fr-FR" sz="1400">
                <a:solidFill>
                  <a:schemeClr val="dk1"/>
                </a:solidFill>
                <a:latin typeface="Arial"/>
                <a:ea typeface="Arial"/>
                <a:cs typeface="Arial"/>
                <a:sym typeface="Arial"/>
              </a:rPr>
              <a:t>: ____________</a:t>
            </a:r>
            <a:endParaRPr/>
          </a:p>
          <a:p>
            <a:pPr indent="0" lvl="0" marL="0" marR="0" rtl="0" algn="l">
              <a:spcBef>
                <a:spcPts val="1800"/>
              </a:spcBef>
              <a:spcAft>
                <a:spcPts val="0"/>
              </a:spcAft>
              <a:buNone/>
            </a:pPr>
            <a:r>
              <a:rPr lang="fr-FR">
                <a:solidFill>
                  <a:schemeClr val="dk1"/>
                </a:solidFill>
              </a:rPr>
              <a:t>Type of job</a:t>
            </a:r>
            <a:r>
              <a:rPr lang="fr-FR" sz="1400">
                <a:solidFill>
                  <a:schemeClr val="dk1"/>
                </a:solidFill>
                <a:latin typeface="Arial"/>
                <a:ea typeface="Arial"/>
                <a:cs typeface="Arial"/>
                <a:sym typeface="Arial"/>
              </a:rPr>
              <a:t>:</a:t>
            </a:r>
            <a:endParaRPr/>
          </a:p>
          <a:p>
            <a:pPr indent="0" lvl="0" marL="0" marR="0" rtl="0" algn="l">
              <a:spcBef>
                <a:spcPts val="600"/>
              </a:spcBef>
              <a:spcAft>
                <a:spcPts val="0"/>
              </a:spcAft>
              <a:buNone/>
            </a:pPr>
            <a:r>
              <a:rPr i="1" lang="fr-FR">
                <a:solidFill>
                  <a:schemeClr val="dk1"/>
                </a:solidFill>
              </a:rPr>
              <a:t>Blue collar / Employee</a:t>
            </a:r>
            <a:r>
              <a:rPr i="1" lang="fr-FR" sz="1400">
                <a:solidFill>
                  <a:schemeClr val="dk1"/>
                </a:solidFill>
                <a:latin typeface="Arial"/>
                <a:ea typeface="Arial"/>
                <a:cs typeface="Arial"/>
                <a:sym typeface="Arial"/>
              </a:rPr>
              <a:t>/ </a:t>
            </a:r>
            <a:r>
              <a:rPr i="1" lang="fr-FR">
                <a:solidFill>
                  <a:schemeClr val="dk1"/>
                </a:solidFill>
              </a:rPr>
              <a:t>Manager </a:t>
            </a:r>
            <a:r>
              <a:rPr i="1" lang="fr-FR" sz="1400">
                <a:solidFill>
                  <a:schemeClr val="dk1"/>
                </a:solidFill>
                <a:latin typeface="Arial"/>
                <a:ea typeface="Arial"/>
                <a:cs typeface="Arial"/>
                <a:sym typeface="Arial"/>
              </a:rPr>
              <a:t>/ VP / CxO</a:t>
            </a:r>
            <a:endParaRPr i="1" sz="1400">
              <a:solidFill>
                <a:schemeClr val="dk1"/>
              </a:solidFill>
              <a:latin typeface="Arial"/>
              <a:ea typeface="Arial"/>
              <a:cs typeface="Arial"/>
              <a:sym typeface="Arial"/>
            </a:endParaRPr>
          </a:p>
          <a:p>
            <a:pPr indent="0" lvl="0" marL="0" marR="0" rtl="0" algn="l">
              <a:spcBef>
                <a:spcPts val="1800"/>
              </a:spcBef>
              <a:spcAft>
                <a:spcPts val="0"/>
              </a:spcAft>
              <a:buNone/>
            </a:pPr>
            <a:r>
              <a:t/>
            </a:r>
            <a:endParaRPr sz="1400">
              <a:solidFill>
                <a:schemeClr val="dk1"/>
              </a:solidFill>
              <a:latin typeface="Arial"/>
              <a:ea typeface="Arial"/>
              <a:cs typeface="Arial"/>
              <a:sym typeface="Arial"/>
            </a:endParaRPr>
          </a:p>
        </p:txBody>
      </p:sp>
      <p:sp>
        <p:nvSpPr>
          <p:cNvPr id="115" name="Google Shape;115;p19"/>
          <p:cNvSpPr txBox="1"/>
          <p:nvPr/>
        </p:nvSpPr>
        <p:spPr>
          <a:xfrm>
            <a:off x="5858854" y="4722966"/>
            <a:ext cx="6006412" cy="890434"/>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a:solidFill>
                  <a:schemeClr val="dk1"/>
                </a:solidFill>
              </a:rPr>
              <a:t>Which social media is relevant to their working environment</a:t>
            </a:r>
            <a:r>
              <a:rPr lang="fr-FR" sz="1400">
                <a:solidFill>
                  <a:schemeClr val="dk1"/>
                </a:solidFill>
                <a:latin typeface="Arial"/>
                <a:ea typeface="Arial"/>
                <a:cs typeface="Arial"/>
                <a:sym typeface="Arial"/>
              </a:rPr>
              <a:t>: </a:t>
            </a:r>
            <a:endParaRPr/>
          </a:p>
          <a:p>
            <a:pPr indent="0" lvl="0" marL="0" marR="0" rtl="0" algn="l">
              <a:spcBef>
                <a:spcPts val="600"/>
              </a:spcBef>
              <a:spcAft>
                <a:spcPts val="0"/>
              </a:spcAft>
              <a:buNone/>
            </a:pPr>
            <a:r>
              <a:rPr i="1" lang="fr-FR" sz="1400">
                <a:solidFill>
                  <a:schemeClr val="dk1"/>
                </a:solidFill>
                <a:latin typeface="Arial"/>
                <a:ea typeface="Arial"/>
                <a:cs typeface="Arial"/>
                <a:sym typeface="Arial"/>
              </a:rPr>
              <a:t>Facebook / Instagram / Snapchat / LinkedIn / Twitter / Youtube / </a:t>
            </a:r>
            <a:r>
              <a:rPr i="1" lang="fr-FR">
                <a:solidFill>
                  <a:schemeClr val="dk1"/>
                </a:solidFill>
              </a:rPr>
              <a:t>none / other __________________</a:t>
            </a:r>
            <a:endParaRPr i="1" sz="14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0"/>
          <p:cNvSpPr txBox="1"/>
          <p:nvPr/>
        </p:nvSpPr>
        <p:spPr>
          <a:xfrm>
            <a:off x="270854" y="858082"/>
            <a:ext cx="3645826" cy="630357"/>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1800"/>
              </a:spcAft>
              <a:buNone/>
            </a:pPr>
            <a:r>
              <a:rPr b="1" lang="fr-FR" sz="1200">
                <a:solidFill>
                  <a:schemeClr val="dk1"/>
                </a:solidFill>
              </a:rPr>
              <a:t>What resources do they need to perform their tasks?</a:t>
            </a:r>
            <a:endParaRPr/>
          </a:p>
        </p:txBody>
      </p:sp>
      <p:sp>
        <p:nvSpPr>
          <p:cNvPr id="121" name="Google Shape;121;p20"/>
          <p:cNvSpPr/>
          <p:nvPr/>
        </p:nvSpPr>
        <p:spPr>
          <a:xfrm>
            <a:off x="345439" y="1391919"/>
            <a:ext cx="5674361" cy="1381761"/>
          </a:xfrm>
          <a:prstGeom prst="rect">
            <a:avLst/>
          </a:prstGeom>
          <a:noFill/>
          <a:ln cap="flat" cmpd="sng" w="9525">
            <a:solidFill>
              <a:srgbClr val="C55A1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1800">
                <a:solidFill>
                  <a:schemeClr val="dk1"/>
                </a:solidFill>
                <a:latin typeface="Calibri"/>
                <a:ea typeface="Calibri"/>
                <a:cs typeface="Calibri"/>
                <a:sym typeface="Calibri"/>
              </a:rPr>
              <a:t>_____________________________________________________________________________________________________________________________________________________________________________________________</a:t>
            </a:r>
            <a:endParaRPr/>
          </a:p>
        </p:txBody>
      </p:sp>
      <p:sp>
        <p:nvSpPr>
          <p:cNvPr id="122" name="Google Shape;122;p20"/>
          <p:cNvSpPr txBox="1"/>
          <p:nvPr/>
        </p:nvSpPr>
        <p:spPr>
          <a:xfrm>
            <a:off x="6094385" y="1040961"/>
            <a:ext cx="4844704" cy="447478"/>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b="1" lang="fr-FR" sz="1200">
                <a:solidFill>
                  <a:schemeClr val="dk1"/>
                </a:solidFill>
              </a:rPr>
              <a:t>What do they need to deliver? </a:t>
            </a:r>
            <a:r>
              <a:rPr b="1" lang="fr-FR" sz="1200">
                <a:solidFill>
                  <a:schemeClr val="dk1"/>
                </a:solidFill>
              </a:rPr>
              <a:t> (mention KPIs if relevant)</a:t>
            </a:r>
            <a:endParaRPr/>
          </a:p>
          <a:p>
            <a:pPr indent="0" lvl="0" marL="0" marR="0" rtl="0" algn="ctr">
              <a:spcBef>
                <a:spcPts val="1800"/>
              </a:spcBef>
              <a:spcAft>
                <a:spcPts val="1800"/>
              </a:spcAft>
              <a:buNone/>
            </a:pPr>
            <a:r>
              <a:t/>
            </a:r>
            <a:endParaRPr sz="1200">
              <a:solidFill>
                <a:schemeClr val="dk1"/>
              </a:solidFill>
              <a:latin typeface="Arial"/>
              <a:ea typeface="Arial"/>
              <a:cs typeface="Arial"/>
              <a:sym typeface="Arial"/>
            </a:endParaRPr>
          </a:p>
        </p:txBody>
      </p:sp>
      <p:sp>
        <p:nvSpPr>
          <p:cNvPr id="123" name="Google Shape;123;p20"/>
          <p:cNvSpPr/>
          <p:nvPr/>
        </p:nvSpPr>
        <p:spPr>
          <a:xfrm>
            <a:off x="6172200" y="1391919"/>
            <a:ext cx="5674362" cy="1381761"/>
          </a:xfrm>
          <a:prstGeom prst="rect">
            <a:avLst/>
          </a:prstGeom>
          <a:noFill/>
          <a:ln cap="flat" cmpd="sng" w="9525">
            <a:solidFill>
              <a:srgbClr val="C55A1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1800">
                <a:solidFill>
                  <a:schemeClr val="dk1"/>
                </a:solidFill>
                <a:latin typeface="Calibri"/>
                <a:ea typeface="Calibri"/>
                <a:cs typeface="Calibri"/>
                <a:sym typeface="Calibri"/>
              </a:rPr>
              <a:t>______________________________________________________________________________________________________________________________________________________________________________________________</a:t>
            </a:r>
            <a:endParaRPr/>
          </a:p>
        </p:txBody>
      </p:sp>
      <p:sp>
        <p:nvSpPr>
          <p:cNvPr id="124" name="Google Shape;124;p20"/>
          <p:cNvSpPr txBox="1"/>
          <p:nvPr/>
        </p:nvSpPr>
        <p:spPr>
          <a:xfrm>
            <a:off x="270854" y="5806439"/>
            <a:ext cx="5545746" cy="630357"/>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b="1" lang="fr-FR" sz="1200">
                <a:solidFill>
                  <a:schemeClr val="dk1"/>
                </a:solidFill>
              </a:rPr>
              <a:t>What constraints do they face</a:t>
            </a:r>
            <a:r>
              <a:rPr b="1" lang="fr-FR" sz="1200">
                <a:solidFill>
                  <a:schemeClr val="dk1"/>
                </a:solidFill>
                <a:latin typeface="Arial"/>
                <a:ea typeface="Arial"/>
                <a:cs typeface="Arial"/>
                <a:sym typeface="Arial"/>
              </a:rPr>
              <a:t>? (</a:t>
            </a:r>
            <a:r>
              <a:rPr b="1" lang="fr-FR" sz="1200">
                <a:solidFill>
                  <a:schemeClr val="dk1"/>
                </a:solidFill>
              </a:rPr>
              <a:t>time? distance? budget? legal? etc.</a:t>
            </a:r>
            <a:r>
              <a:rPr b="1" lang="fr-FR" sz="1200">
                <a:solidFill>
                  <a:schemeClr val="dk1"/>
                </a:solidFill>
                <a:latin typeface="Arial"/>
                <a:ea typeface="Arial"/>
                <a:cs typeface="Arial"/>
                <a:sym typeface="Arial"/>
              </a:rPr>
              <a:t>)</a:t>
            </a:r>
            <a:endParaRPr/>
          </a:p>
          <a:p>
            <a:pPr indent="0" lvl="0" marL="0" marR="0" rtl="0" algn="l">
              <a:spcBef>
                <a:spcPts val="1800"/>
              </a:spcBef>
              <a:spcAft>
                <a:spcPts val="1800"/>
              </a:spcAft>
              <a:buNone/>
            </a:pPr>
            <a:r>
              <a:t/>
            </a:r>
            <a:endParaRPr b="1" sz="1200">
              <a:solidFill>
                <a:schemeClr val="dk1"/>
              </a:solidFill>
              <a:latin typeface="Arial"/>
              <a:ea typeface="Arial"/>
              <a:cs typeface="Arial"/>
              <a:sym typeface="Arial"/>
            </a:endParaRPr>
          </a:p>
        </p:txBody>
      </p:sp>
      <p:sp>
        <p:nvSpPr>
          <p:cNvPr id="125" name="Google Shape;125;p20"/>
          <p:cNvSpPr/>
          <p:nvPr/>
        </p:nvSpPr>
        <p:spPr>
          <a:xfrm>
            <a:off x="345440" y="4439919"/>
            <a:ext cx="5674360" cy="1381761"/>
          </a:xfrm>
          <a:prstGeom prst="rect">
            <a:avLst/>
          </a:prstGeom>
          <a:noFill/>
          <a:ln cap="flat" cmpd="sng" w="9525">
            <a:solidFill>
              <a:srgbClr val="C55A1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1800">
                <a:solidFill>
                  <a:schemeClr val="dk1"/>
                </a:solidFill>
                <a:latin typeface="Calibri"/>
                <a:ea typeface="Calibri"/>
                <a:cs typeface="Calibri"/>
                <a:sym typeface="Calibri"/>
              </a:rPr>
              <a:t>______________________________________________________________________________________________________________________________________________________________________________________________</a:t>
            </a:r>
            <a:endParaRPr/>
          </a:p>
        </p:txBody>
      </p:sp>
      <p:sp>
        <p:nvSpPr>
          <p:cNvPr id="126" name="Google Shape;126;p20"/>
          <p:cNvSpPr txBox="1"/>
          <p:nvPr/>
        </p:nvSpPr>
        <p:spPr>
          <a:xfrm>
            <a:off x="6094385" y="5806439"/>
            <a:ext cx="5545746" cy="630357"/>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b="1" lang="fr-FR" sz="1200">
                <a:solidFill>
                  <a:schemeClr val="dk1"/>
                </a:solidFill>
              </a:rPr>
              <a:t>What rewards do they expect from it?</a:t>
            </a:r>
            <a:endParaRPr/>
          </a:p>
          <a:p>
            <a:pPr indent="0" lvl="0" marL="0" marR="0" rtl="0" algn="l">
              <a:spcBef>
                <a:spcPts val="1800"/>
              </a:spcBef>
              <a:spcAft>
                <a:spcPts val="1800"/>
              </a:spcAft>
              <a:buNone/>
            </a:pPr>
            <a:r>
              <a:t/>
            </a:r>
            <a:endParaRPr b="1" sz="1200">
              <a:solidFill>
                <a:schemeClr val="dk1"/>
              </a:solidFill>
              <a:latin typeface="Arial"/>
              <a:ea typeface="Arial"/>
              <a:cs typeface="Arial"/>
              <a:sym typeface="Arial"/>
            </a:endParaRPr>
          </a:p>
        </p:txBody>
      </p:sp>
      <p:sp>
        <p:nvSpPr>
          <p:cNvPr id="127" name="Google Shape;127;p20"/>
          <p:cNvSpPr/>
          <p:nvPr/>
        </p:nvSpPr>
        <p:spPr>
          <a:xfrm>
            <a:off x="6172200" y="4439919"/>
            <a:ext cx="5689602" cy="1381761"/>
          </a:xfrm>
          <a:prstGeom prst="rect">
            <a:avLst/>
          </a:prstGeom>
          <a:noFill/>
          <a:ln cap="flat" cmpd="sng" w="9525">
            <a:solidFill>
              <a:srgbClr val="C55A1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1800">
                <a:solidFill>
                  <a:schemeClr val="dk1"/>
                </a:solidFill>
                <a:latin typeface="Calibri"/>
                <a:ea typeface="Calibri"/>
                <a:cs typeface="Calibri"/>
                <a:sym typeface="Calibri"/>
              </a:rPr>
              <a:t>______________________________________________________________________________________________________________________________________________________________________________________________</a:t>
            </a:r>
            <a:endParaRPr/>
          </a:p>
        </p:txBody>
      </p:sp>
      <p:sp>
        <p:nvSpPr>
          <p:cNvPr id="128" name="Google Shape;128;p20"/>
          <p:cNvSpPr/>
          <p:nvPr/>
        </p:nvSpPr>
        <p:spPr>
          <a:xfrm>
            <a:off x="3257204" y="3012440"/>
            <a:ext cx="5674361" cy="1209040"/>
          </a:xfrm>
          <a:prstGeom prst="rect">
            <a:avLst/>
          </a:prstGeom>
          <a:noFill/>
          <a:ln cap="flat" cmpd="sng" w="9525">
            <a:solidFill>
              <a:srgbClr val="C55A1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fr-FR">
                <a:solidFill>
                  <a:srgbClr val="C55A11"/>
                </a:solidFill>
              </a:rPr>
              <a:t>What frustrations do they experience</a:t>
            </a:r>
            <a:r>
              <a:rPr b="1" lang="fr-FR" sz="1400">
                <a:solidFill>
                  <a:srgbClr val="C55A11"/>
                </a:solidFill>
                <a:latin typeface="Arial"/>
                <a:ea typeface="Arial"/>
                <a:cs typeface="Arial"/>
                <a:sym typeface="Arial"/>
              </a:rPr>
              <a:t>?</a:t>
            </a:r>
            <a:endParaRPr/>
          </a:p>
          <a:p>
            <a:pPr indent="0" lvl="0" marL="0" marR="0" rtl="0" algn="l">
              <a:spcBef>
                <a:spcPts val="0"/>
              </a:spcBef>
              <a:spcAft>
                <a:spcPts val="0"/>
              </a:spcAft>
              <a:buNone/>
            </a:pPr>
            <a:r>
              <a:rPr b="1" lang="fr-FR" sz="1400">
                <a:solidFill>
                  <a:schemeClr val="dk1"/>
                </a:solidFill>
                <a:latin typeface="Arial"/>
                <a:ea typeface="Arial"/>
                <a:cs typeface="Arial"/>
                <a:sym typeface="Arial"/>
              </a:rPr>
              <a:t>____________________________________________________________________________________________________________________________________________________________________________________________________________________________</a:t>
            </a:r>
            <a:endParaRPr/>
          </a:p>
        </p:txBody>
      </p:sp>
      <p:sp>
        <p:nvSpPr>
          <p:cNvPr id="129" name="Google Shape;129;p20"/>
          <p:cNvSpPr/>
          <p:nvPr/>
        </p:nvSpPr>
        <p:spPr>
          <a:xfrm rot="-2725495">
            <a:off x="2565724" y="2864027"/>
            <a:ext cx="360918" cy="721836"/>
          </a:xfrm>
          <a:prstGeom prst="curvedRightArrow">
            <a:avLst>
              <a:gd fmla="val 25000" name="adj1"/>
              <a:gd fmla="val 50000" name="adj2"/>
              <a:gd fmla="val 25000" name="adj3"/>
            </a:avLst>
          </a:prstGeom>
          <a:gradFill>
            <a:gsLst>
              <a:gs pos="0">
                <a:srgbClr val="783201"/>
              </a:gs>
              <a:gs pos="50000">
                <a:srgbClr val="AF4802"/>
              </a:gs>
              <a:gs pos="100000">
                <a:srgbClr val="D25703"/>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0" name="Google Shape;130;p20"/>
          <p:cNvSpPr/>
          <p:nvPr/>
        </p:nvSpPr>
        <p:spPr>
          <a:xfrm rot="-8190490">
            <a:off x="9266991" y="2910135"/>
            <a:ext cx="370628" cy="752707"/>
          </a:xfrm>
          <a:prstGeom prst="curvedRightArrow">
            <a:avLst>
              <a:gd fmla="val 25000" name="adj1"/>
              <a:gd fmla="val 50000" name="adj2"/>
              <a:gd fmla="val 25000" name="adj3"/>
            </a:avLst>
          </a:prstGeom>
          <a:gradFill>
            <a:gsLst>
              <a:gs pos="0">
                <a:srgbClr val="783201"/>
              </a:gs>
              <a:gs pos="50000">
                <a:srgbClr val="AF4802"/>
              </a:gs>
              <a:gs pos="100000">
                <a:srgbClr val="D25703"/>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20"/>
          <p:cNvSpPr/>
          <p:nvPr/>
        </p:nvSpPr>
        <p:spPr>
          <a:xfrm flipH="1" rot="-2768275">
            <a:off x="9271131" y="3582825"/>
            <a:ext cx="384674" cy="752707"/>
          </a:xfrm>
          <a:prstGeom prst="curvedRightArrow">
            <a:avLst>
              <a:gd fmla="val 25000" name="adj1"/>
              <a:gd fmla="val 50000" name="adj2"/>
              <a:gd fmla="val 25000" name="adj3"/>
            </a:avLst>
          </a:prstGeom>
          <a:gradFill>
            <a:gsLst>
              <a:gs pos="0">
                <a:srgbClr val="783201"/>
              </a:gs>
              <a:gs pos="50000">
                <a:srgbClr val="AF4802"/>
              </a:gs>
              <a:gs pos="100000">
                <a:srgbClr val="D25703"/>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2" name="Google Shape;132;p20"/>
          <p:cNvSpPr/>
          <p:nvPr/>
        </p:nvSpPr>
        <p:spPr>
          <a:xfrm flipH="1" rot="-7572234">
            <a:off x="2559310" y="3649904"/>
            <a:ext cx="360918" cy="756196"/>
          </a:xfrm>
          <a:prstGeom prst="curvedRightArrow">
            <a:avLst>
              <a:gd fmla="val 25000" name="adj1"/>
              <a:gd fmla="val 50000" name="adj2"/>
              <a:gd fmla="val 25000" name="adj3"/>
            </a:avLst>
          </a:prstGeom>
          <a:gradFill>
            <a:gsLst>
              <a:gs pos="0">
                <a:srgbClr val="783201"/>
              </a:gs>
              <a:gs pos="50000">
                <a:srgbClr val="AF4802"/>
              </a:gs>
              <a:gs pos="100000">
                <a:srgbClr val="D25703"/>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p:nvPr/>
        </p:nvSpPr>
        <p:spPr>
          <a:xfrm>
            <a:off x="208280" y="1137920"/>
            <a:ext cx="11790680" cy="5019040"/>
          </a:xfrm>
          <a:prstGeom prst="rect">
            <a:avLst/>
          </a:prstGeom>
          <a:no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38" name="Google Shape;138;p21"/>
          <p:cNvCxnSpPr/>
          <p:nvPr/>
        </p:nvCxnSpPr>
        <p:spPr>
          <a:xfrm>
            <a:off x="259080" y="1203960"/>
            <a:ext cx="11658600" cy="4856480"/>
          </a:xfrm>
          <a:prstGeom prst="straightConnector1">
            <a:avLst/>
          </a:prstGeom>
          <a:noFill/>
          <a:ln cap="flat" cmpd="sng" w="9525">
            <a:solidFill>
              <a:schemeClr val="accent1"/>
            </a:solidFill>
            <a:prstDash val="solid"/>
            <a:miter lim="800000"/>
            <a:headEnd len="sm" w="sm" type="none"/>
            <a:tailEnd len="sm" w="sm" type="none"/>
          </a:ln>
        </p:spPr>
      </p:cxnSp>
      <p:cxnSp>
        <p:nvCxnSpPr>
          <p:cNvPr id="139" name="Google Shape;139;p21"/>
          <p:cNvCxnSpPr/>
          <p:nvPr/>
        </p:nvCxnSpPr>
        <p:spPr>
          <a:xfrm flipH="1" rot="10800000">
            <a:off x="314960" y="1234440"/>
            <a:ext cx="11602720" cy="4826000"/>
          </a:xfrm>
          <a:prstGeom prst="straightConnector1">
            <a:avLst/>
          </a:prstGeom>
          <a:noFill/>
          <a:ln cap="flat" cmpd="sng" w="9525">
            <a:solidFill>
              <a:schemeClr val="accent1"/>
            </a:solidFill>
            <a:prstDash val="solid"/>
            <a:miter lim="800000"/>
            <a:headEnd len="sm" w="sm" type="none"/>
            <a:tailEnd len="sm" w="sm" type="none"/>
          </a:ln>
        </p:spPr>
      </p:cxnSp>
      <p:cxnSp>
        <p:nvCxnSpPr>
          <p:cNvPr id="140" name="Google Shape;140;p21"/>
          <p:cNvCxnSpPr>
            <a:stCxn id="137" idx="0"/>
            <a:endCxn id="137" idx="2"/>
          </p:cNvCxnSpPr>
          <p:nvPr/>
        </p:nvCxnSpPr>
        <p:spPr>
          <a:xfrm>
            <a:off x="6103620" y="1137920"/>
            <a:ext cx="0" cy="5019000"/>
          </a:xfrm>
          <a:prstGeom prst="straightConnector1">
            <a:avLst/>
          </a:prstGeom>
          <a:noFill/>
          <a:ln cap="flat" cmpd="sng" w="9525">
            <a:solidFill>
              <a:schemeClr val="accent1"/>
            </a:solidFill>
            <a:prstDash val="solid"/>
            <a:miter lim="800000"/>
            <a:headEnd len="sm" w="sm" type="none"/>
            <a:tailEnd len="sm" w="sm" type="none"/>
          </a:ln>
        </p:spPr>
      </p:cxnSp>
      <p:sp>
        <p:nvSpPr>
          <p:cNvPr id="141" name="Google Shape;141;p21"/>
          <p:cNvSpPr txBox="1"/>
          <p:nvPr/>
        </p:nvSpPr>
        <p:spPr>
          <a:xfrm>
            <a:off x="5886105" y="1326112"/>
            <a:ext cx="5420360"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600">
                <a:solidFill>
                  <a:srgbClr val="0070C0"/>
                </a:solidFill>
              </a:rPr>
              <a:t>about people (personal data)</a:t>
            </a:r>
            <a:endParaRPr/>
          </a:p>
        </p:txBody>
      </p:sp>
      <p:sp>
        <p:nvSpPr>
          <p:cNvPr id="142" name="Google Shape;142;p21"/>
          <p:cNvSpPr txBox="1"/>
          <p:nvPr/>
        </p:nvSpPr>
        <p:spPr>
          <a:xfrm>
            <a:off x="885535" y="1326112"/>
            <a:ext cx="5420360"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600">
                <a:solidFill>
                  <a:srgbClr val="0070C0"/>
                </a:solidFill>
              </a:rPr>
              <a:t>via (connected) objects (IoT)</a:t>
            </a:r>
            <a:endParaRPr/>
          </a:p>
        </p:txBody>
      </p:sp>
      <p:sp>
        <p:nvSpPr>
          <p:cNvPr id="143" name="Google Shape;143;p21"/>
          <p:cNvSpPr txBox="1"/>
          <p:nvPr/>
        </p:nvSpPr>
        <p:spPr>
          <a:xfrm>
            <a:off x="6239938" y="5691664"/>
            <a:ext cx="4712700" cy="338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600">
                <a:solidFill>
                  <a:srgbClr val="0070C0"/>
                </a:solidFill>
              </a:rPr>
              <a:t>third party data or open data</a:t>
            </a:r>
            <a:endParaRPr/>
          </a:p>
        </p:txBody>
      </p:sp>
      <p:sp>
        <p:nvSpPr>
          <p:cNvPr id="144" name="Google Shape;144;p21"/>
          <p:cNvSpPr txBox="1"/>
          <p:nvPr/>
        </p:nvSpPr>
        <p:spPr>
          <a:xfrm>
            <a:off x="10346228" y="3136612"/>
            <a:ext cx="1563024"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600">
                <a:solidFill>
                  <a:srgbClr val="0070C0"/>
                </a:solidFill>
                <a:latin typeface="Arial"/>
                <a:ea typeface="Arial"/>
                <a:cs typeface="Arial"/>
                <a:sym typeface="Arial"/>
              </a:rPr>
              <a:t>Données en ligne / web</a:t>
            </a:r>
            <a:endParaRPr/>
          </a:p>
        </p:txBody>
      </p:sp>
      <p:sp>
        <p:nvSpPr>
          <p:cNvPr id="145" name="Google Shape;145;p21"/>
          <p:cNvSpPr txBox="1"/>
          <p:nvPr/>
        </p:nvSpPr>
        <p:spPr>
          <a:xfrm>
            <a:off x="1403697" y="5691734"/>
            <a:ext cx="4712623"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600">
                <a:solidFill>
                  <a:srgbClr val="0070C0"/>
                </a:solidFill>
              </a:rPr>
              <a:t>related to an event</a:t>
            </a:r>
            <a:endParaRPr/>
          </a:p>
        </p:txBody>
      </p:sp>
      <p:sp>
        <p:nvSpPr>
          <p:cNvPr id="146" name="Google Shape;146;p21"/>
          <p:cNvSpPr txBox="1"/>
          <p:nvPr/>
        </p:nvSpPr>
        <p:spPr>
          <a:xfrm>
            <a:off x="403398" y="2902039"/>
            <a:ext cx="1563024" cy="15696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600">
                <a:solidFill>
                  <a:srgbClr val="0070C0"/>
                </a:solidFill>
              </a:rPr>
              <a:t>from the past</a:t>
            </a:r>
            <a:endParaRPr b="1" sz="1600">
              <a:solidFill>
                <a:srgbClr val="0070C0"/>
              </a:solidFill>
            </a:endParaRPr>
          </a:p>
          <a:p>
            <a:pPr indent="0" lvl="0" marL="0" marR="0" rtl="0" algn="ctr">
              <a:spcBef>
                <a:spcPts val="0"/>
              </a:spcBef>
              <a:spcAft>
                <a:spcPts val="0"/>
              </a:spcAft>
              <a:buNone/>
            </a:pPr>
            <a:r>
              <a:rPr b="1" lang="fr-FR" sz="1600">
                <a:solidFill>
                  <a:srgbClr val="0070C0"/>
                </a:solidFill>
              </a:rPr>
              <a:t>(archives, databases, …)</a:t>
            </a:r>
            <a:endParaRPr b="1" sz="1600">
              <a:solidFill>
                <a:srgbClr val="0070C0"/>
              </a:solidFill>
            </a:endParaRPr>
          </a:p>
        </p:txBody>
      </p:sp>
      <p:sp>
        <p:nvSpPr>
          <p:cNvPr id="147" name="Google Shape;147;p21"/>
          <p:cNvSpPr/>
          <p:nvPr/>
        </p:nvSpPr>
        <p:spPr>
          <a:xfrm>
            <a:off x="4107180" y="2758440"/>
            <a:ext cx="3977640" cy="1778000"/>
          </a:xfrm>
          <a:prstGeom prst="roundRect">
            <a:avLst>
              <a:gd fmla="val 50000" name="adj"/>
            </a:avLst>
          </a:prstGeom>
          <a:solidFill>
            <a:srgbClr val="0070C0"/>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b="1" lang="fr-FR" sz="1600">
                <a:solidFill>
                  <a:schemeClr val="lt1"/>
                </a:solidFill>
              </a:rPr>
              <a:t>Note</a:t>
            </a:r>
            <a:r>
              <a:rPr lang="fr-FR" sz="1600">
                <a:solidFill>
                  <a:schemeClr val="lt1"/>
                </a:solidFill>
              </a:rPr>
              <a:t>: you can identify existing data sources, or imagine data sources that would need to be created or acquired.</a:t>
            </a: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graphicFrame>
        <p:nvGraphicFramePr>
          <p:cNvPr id="152" name="Google Shape;152;p22"/>
          <p:cNvGraphicFramePr/>
          <p:nvPr/>
        </p:nvGraphicFramePr>
        <p:xfrm>
          <a:off x="309880" y="953346"/>
          <a:ext cx="3000000" cy="3000000"/>
        </p:xfrm>
        <a:graphic>
          <a:graphicData uri="http://schemas.openxmlformats.org/drawingml/2006/table">
            <a:tbl>
              <a:tblPr bandRow="1" firstRow="1">
                <a:noFill/>
                <a:tableStyleId>{1CA90AB9-4401-4964-85EE-9F67EDAADABD}</a:tableStyleId>
              </a:tblPr>
              <a:tblGrid>
                <a:gridCol w="2288025"/>
                <a:gridCol w="3888000"/>
                <a:gridCol w="1800000"/>
                <a:gridCol w="1800000"/>
                <a:gridCol w="1800000"/>
              </a:tblGrid>
              <a:tr h="633300">
                <a:tc>
                  <a:txBody>
                    <a:bodyPr>
                      <a:noAutofit/>
                    </a:bodyPr>
                    <a:lstStyle/>
                    <a:p>
                      <a:pPr indent="0" lvl="0" marL="0" marR="0" rtl="0" algn="l">
                        <a:spcBef>
                          <a:spcPts val="0"/>
                        </a:spcBef>
                        <a:spcAft>
                          <a:spcPts val="0"/>
                        </a:spcAft>
                        <a:buNone/>
                      </a:pPr>
                      <a:r>
                        <a:rPr b="1" lang="fr-FR" sz="1400" u="none" cap="none" strike="noStrike">
                          <a:solidFill>
                            <a:schemeClr val="dk1"/>
                          </a:solidFill>
                          <a:latin typeface="Arial"/>
                          <a:ea typeface="Arial"/>
                          <a:cs typeface="Arial"/>
                          <a:sym typeface="Arial"/>
                        </a:rPr>
                        <a:t>BONUS POINTS</a:t>
                      </a:r>
                      <a:endParaRPr/>
                    </a:p>
                    <a:p>
                      <a:pPr indent="0" lvl="0" marL="0" marR="0" rtl="0" algn="l">
                        <a:spcBef>
                          <a:spcPts val="0"/>
                        </a:spcBef>
                        <a:spcAft>
                          <a:spcPts val="0"/>
                        </a:spcAft>
                        <a:buNone/>
                      </a:pPr>
                      <a:r>
                        <a:rPr b="0" lang="fr-FR" sz="1400">
                          <a:solidFill>
                            <a:schemeClr val="dk1"/>
                          </a:solidFill>
                          <a:latin typeface="Arial"/>
                          <a:ea typeface="Arial"/>
                          <a:cs typeface="Arial"/>
                          <a:sym typeface="Arial"/>
                        </a:rPr>
                        <a:t>1 = </a:t>
                      </a:r>
                      <a:r>
                        <a:rPr lang="fr-FR">
                          <a:latin typeface="Arial"/>
                          <a:ea typeface="Arial"/>
                          <a:cs typeface="Arial"/>
                          <a:sym typeface="Arial"/>
                        </a:rPr>
                        <a:t>Hard</a:t>
                      </a:r>
                      <a:endParaRPr/>
                    </a:p>
                    <a:p>
                      <a:pPr indent="0" lvl="0" marL="0" marR="0" rtl="0" algn="l">
                        <a:spcBef>
                          <a:spcPts val="0"/>
                        </a:spcBef>
                        <a:spcAft>
                          <a:spcPts val="0"/>
                        </a:spcAft>
                        <a:buNone/>
                      </a:pPr>
                      <a:r>
                        <a:rPr b="0" lang="fr-FR" sz="1400">
                          <a:solidFill>
                            <a:schemeClr val="dk1"/>
                          </a:solidFill>
                          <a:latin typeface="Arial"/>
                          <a:ea typeface="Arial"/>
                          <a:cs typeface="Arial"/>
                          <a:sym typeface="Arial"/>
                        </a:rPr>
                        <a:t>5 = </a:t>
                      </a:r>
                      <a:r>
                        <a:rPr lang="fr-FR">
                          <a:latin typeface="Arial"/>
                          <a:ea typeface="Arial"/>
                          <a:cs typeface="Arial"/>
                          <a:sym typeface="Arial"/>
                        </a:rPr>
                        <a:t>Easy</a:t>
                      </a:r>
                      <a:endParaRPr/>
                    </a:p>
                  </a:txBody>
                  <a:tcPr marT="45725" marB="45725" marR="91450" marL="91450">
                    <a:lnB cap="flat" cmpd="sng" w="9525">
                      <a:solidFill>
                        <a:srgbClr val="000000"/>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b="1" lang="fr-FR">
                          <a:latin typeface="Arial"/>
                          <a:ea typeface="Arial"/>
                          <a:cs typeface="Arial"/>
                          <a:sym typeface="Arial"/>
                        </a:rPr>
                        <a:t>Explanations</a:t>
                      </a:r>
                      <a:endParaRPr/>
                    </a:p>
                  </a:txBody>
                  <a:tcPr marT="45725" marB="45725" marR="91450" marL="91450">
                    <a:lnB cap="flat" cmpd="sng" w="9525">
                      <a:solidFill>
                        <a:srgbClr val="000000"/>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b="1" lang="fr-FR" sz="1400">
                          <a:solidFill>
                            <a:schemeClr val="dk1"/>
                          </a:solidFill>
                          <a:latin typeface="Arial"/>
                          <a:ea typeface="Arial"/>
                          <a:cs typeface="Arial"/>
                          <a:sym typeface="Arial"/>
                        </a:rPr>
                        <a:t>Dataset 1 :</a:t>
                      </a:r>
                      <a:endParaRPr/>
                    </a:p>
                    <a:p>
                      <a:pPr indent="0" lvl="0" marL="0" marR="0" rtl="0" algn="l">
                        <a:spcBef>
                          <a:spcPts val="0"/>
                        </a:spcBef>
                        <a:spcAft>
                          <a:spcPts val="0"/>
                        </a:spcAft>
                        <a:buNone/>
                      </a:pPr>
                      <a:r>
                        <a:rPr b="0" lang="fr-FR" sz="1400">
                          <a:solidFill>
                            <a:schemeClr val="dk1"/>
                          </a:solidFill>
                          <a:latin typeface="Arial"/>
                          <a:ea typeface="Arial"/>
                          <a:cs typeface="Arial"/>
                          <a:sym typeface="Arial"/>
                        </a:rPr>
                        <a:t>___________</a:t>
                      </a:r>
                      <a:endParaRPr/>
                    </a:p>
                  </a:txBody>
                  <a:tcPr marT="45725" marB="45725" marR="91450" marL="91450">
                    <a:solidFill>
                      <a:schemeClr val="lt1"/>
                    </a:solidFill>
                  </a:tcPr>
                </a:tc>
                <a:tc>
                  <a:txBody>
                    <a:bodyPr>
                      <a:noAutofit/>
                    </a:bodyPr>
                    <a:lstStyle/>
                    <a:p>
                      <a:pPr indent="0" lvl="0" marL="0" marR="0" rtl="0" algn="l">
                        <a:spcBef>
                          <a:spcPts val="0"/>
                        </a:spcBef>
                        <a:spcAft>
                          <a:spcPts val="0"/>
                        </a:spcAft>
                        <a:buNone/>
                      </a:pPr>
                      <a:r>
                        <a:rPr b="1" lang="fr-FR" sz="1400">
                          <a:solidFill>
                            <a:schemeClr val="dk1"/>
                          </a:solidFill>
                          <a:latin typeface="Arial"/>
                          <a:ea typeface="Arial"/>
                          <a:cs typeface="Arial"/>
                          <a:sym typeface="Arial"/>
                        </a:rPr>
                        <a:t>Dataset 2:</a:t>
                      </a:r>
                      <a:endParaRPr/>
                    </a:p>
                    <a:p>
                      <a:pPr indent="0" lvl="0" marL="0" marR="0" rtl="0" algn="l">
                        <a:spcBef>
                          <a:spcPts val="0"/>
                        </a:spcBef>
                        <a:spcAft>
                          <a:spcPts val="0"/>
                        </a:spcAft>
                        <a:buNone/>
                      </a:pPr>
                      <a:r>
                        <a:rPr b="0" lang="fr-FR" sz="1400">
                          <a:solidFill>
                            <a:schemeClr val="dk1"/>
                          </a:solidFill>
                          <a:latin typeface="Arial"/>
                          <a:ea typeface="Arial"/>
                          <a:cs typeface="Arial"/>
                          <a:sym typeface="Arial"/>
                        </a:rPr>
                        <a:t>___________</a:t>
                      </a:r>
                      <a:endParaRPr/>
                    </a:p>
                  </a:txBody>
                  <a:tcPr marT="45725" marB="45725" marR="91450" marL="91450">
                    <a:solidFill>
                      <a:schemeClr val="lt1"/>
                    </a:solidFill>
                  </a:tcPr>
                </a:tc>
                <a:tc>
                  <a:txBody>
                    <a:bodyPr>
                      <a:noAutofit/>
                    </a:bodyPr>
                    <a:lstStyle/>
                    <a:p>
                      <a:pPr indent="0" lvl="0" marL="0" marR="0" rtl="0" algn="l">
                        <a:spcBef>
                          <a:spcPts val="0"/>
                        </a:spcBef>
                        <a:spcAft>
                          <a:spcPts val="0"/>
                        </a:spcAft>
                        <a:buNone/>
                      </a:pPr>
                      <a:r>
                        <a:rPr b="1" lang="fr-FR" sz="1400">
                          <a:solidFill>
                            <a:schemeClr val="dk1"/>
                          </a:solidFill>
                          <a:latin typeface="Arial"/>
                          <a:ea typeface="Arial"/>
                          <a:cs typeface="Arial"/>
                          <a:sym typeface="Arial"/>
                        </a:rPr>
                        <a:t>Dataset 3:</a:t>
                      </a:r>
                      <a:endParaRPr/>
                    </a:p>
                    <a:p>
                      <a:pPr indent="0" lvl="0" marL="0" marR="0" rtl="0" algn="l">
                        <a:lnSpc>
                          <a:spcPct val="100000"/>
                        </a:lnSpc>
                        <a:spcBef>
                          <a:spcPts val="0"/>
                        </a:spcBef>
                        <a:spcAft>
                          <a:spcPts val="0"/>
                        </a:spcAft>
                        <a:buClr>
                          <a:schemeClr val="dk1"/>
                        </a:buClr>
                        <a:buSzPts val="1400"/>
                        <a:buFont typeface="Arial"/>
                        <a:buNone/>
                      </a:pPr>
                      <a:r>
                        <a:rPr b="0" lang="fr-FR" sz="1400">
                          <a:solidFill>
                            <a:schemeClr val="dk1"/>
                          </a:solidFill>
                          <a:latin typeface="Arial"/>
                          <a:ea typeface="Arial"/>
                          <a:cs typeface="Arial"/>
                          <a:sym typeface="Arial"/>
                        </a:rPr>
                        <a:t>___________</a:t>
                      </a:r>
                      <a:endParaRPr/>
                    </a:p>
                  </a:txBody>
                  <a:tcPr marT="45725" marB="45725" marR="91450" marL="91450">
                    <a:solidFill>
                      <a:schemeClr val="lt1"/>
                    </a:solidFill>
                  </a:tcPr>
                </a:tc>
              </a:tr>
              <a:tr h="633300">
                <a:tc>
                  <a:txBody>
                    <a:bodyPr>
                      <a:noAutofit/>
                    </a:bodyPr>
                    <a:lstStyle/>
                    <a:p>
                      <a:pPr indent="0" lvl="0" marL="0" marR="0" rtl="0" algn="l">
                        <a:lnSpc>
                          <a:spcPct val="100000"/>
                        </a:lnSpc>
                        <a:spcBef>
                          <a:spcPts val="0"/>
                        </a:spcBef>
                        <a:spcAft>
                          <a:spcPts val="0"/>
                        </a:spcAft>
                        <a:buClr>
                          <a:srgbClr val="000000"/>
                        </a:buClr>
                        <a:buSzPts val="800"/>
                        <a:buFont typeface="Arial"/>
                        <a:buNone/>
                      </a:pPr>
                      <a:r>
                        <a:rPr lang="fr-FR" u="none" cap="none" strike="noStrike"/>
                        <a:t>Machine readable?</a:t>
                      </a:r>
                      <a:endParaRPr i="1"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rPr i="1" lang="fr-FR" sz="1200" u="none" cap="none" strike="noStrike"/>
                        <a:t>if the data is a .docx or pdf file, software can’t read it. A database or even a csv file is better.</a:t>
                      </a:r>
                      <a:endParaRPr sz="12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1800"/>
                    </a:p>
                  </a:txBody>
                  <a:tcPr marT="45725" marB="45725" marR="91450" marL="91450">
                    <a:lnL cap="flat" cmpd="sng" w="9525">
                      <a:solidFill>
                        <a:srgbClr val="000000"/>
                      </a:solidFill>
                      <a:prstDash val="solid"/>
                      <a:round/>
                      <a:headEnd len="sm" w="sm" type="none"/>
                      <a:tailEnd len="sm" w="sm" type="none"/>
                    </a:lnL>
                  </a:tcPr>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r h="633300">
                <a:tc>
                  <a:txBody>
                    <a:bodyPr>
                      <a:noAutofit/>
                    </a:bodyPr>
                    <a:lstStyle/>
                    <a:p>
                      <a:pPr indent="0" lvl="0" marL="0" marR="0" rtl="0" algn="l">
                        <a:lnSpc>
                          <a:spcPct val="100000"/>
                        </a:lnSpc>
                        <a:spcBef>
                          <a:spcPts val="0"/>
                        </a:spcBef>
                        <a:spcAft>
                          <a:spcPts val="0"/>
                        </a:spcAft>
                        <a:buClr>
                          <a:srgbClr val="000000"/>
                        </a:buClr>
                        <a:buSzPts val="800"/>
                        <a:buFont typeface="Arial"/>
                        <a:buNone/>
                      </a:pPr>
                      <a:r>
                        <a:rPr lang="fr-FR" u="none" cap="none" strike="noStrike"/>
                        <a:t>Structured or not?</a:t>
                      </a:r>
                      <a:endParaRPr u="none" cap="none" strike="noStrike"/>
                    </a:p>
                    <a:p>
                      <a:pPr indent="0" lvl="0" marL="0" marR="0" rtl="0" algn="l">
                        <a:lnSpc>
                          <a:spcPct val="100000"/>
                        </a:lnSpc>
                        <a:spcBef>
                          <a:spcPts val="0"/>
                        </a:spcBef>
                        <a:spcAft>
                          <a:spcPts val="0"/>
                        </a:spcAft>
                        <a:buClr>
                          <a:srgbClr val="000000"/>
                        </a:buClr>
                        <a:buSzPts val="800"/>
                        <a:buFont typeface="Arial"/>
                        <a:buNone/>
                      </a:pPr>
                      <a:r>
                        <a:t/>
                      </a:r>
                      <a:endParaRPr u="none" cap="none" strike="noStrike"/>
                    </a:p>
                    <a:p>
                      <a:pPr indent="0" lvl="0" marL="0" marR="0" rtl="0" algn="l">
                        <a:lnSpc>
                          <a:spcPct val="100000"/>
                        </a:lnSpc>
                        <a:spcBef>
                          <a:spcPts val="0"/>
                        </a:spcBef>
                        <a:spcAft>
                          <a:spcPts val="0"/>
                        </a:spcAft>
                        <a:buClr>
                          <a:srgbClr val="000000"/>
                        </a:buClr>
                        <a:buSzPts val="800"/>
                        <a:buFont typeface="Arial"/>
                        <a:buNone/>
                      </a:pPr>
                      <a:r>
                        <a:t/>
                      </a:r>
                      <a:endParaRPr i="1"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rPr i="1" lang="fr-FR" sz="1200" u="none" cap="none" strike="noStrike"/>
                        <a:t>if the dataset is “Excel like’ then it is quite structured.  Free text, web pages or pictures are typically very unstructured.</a:t>
                      </a:r>
                      <a:endParaRPr sz="12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1800"/>
                    </a:p>
                  </a:txBody>
                  <a:tcPr marT="45725" marB="45725" marR="91450" marL="91450">
                    <a:lnL cap="flat" cmpd="sng" w="9525">
                      <a:solidFill>
                        <a:srgbClr val="000000"/>
                      </a:solidFill>
                      <a:prstDash val="solid"/>
                      <a:round/>
                      <a:headEnd len="sm" w="sm" type="none"/>
                      <a:tailEnd len="sm" w="sm" type="none"/>
                    </a:lnL>
                  </a:tcPr>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r h="633300">
                <a:tc>
                  <a:txBody>
                    <a:bodyPr>
                      <a:noAutofit/>
                    </a:bodyPr>
                    <a:lstStyle/>
                    <a:p>
                      <a:pPr indent="0" lvl="0" marL="0" marR="0" rtl="0" algn="l">
                        <a:lnSpc>
                          <a:spcPct val="100000"/>
                        </a:lnSpc>
                        <a:spcBef>
                          <a:spcPts val="0"/>
                        </a:spcBef>
                        <a:spcAft>
                          <a:spcPts val="0"/>
                        </a:spcAft>
                        <a:buClr>
                          <a:srgbClr val="000000"/>
                        </a:buClr>
                        <a:buSzPts val="800"/>
                        <a:buFont typeface="Arial"/>
                        <a:buNone/>
                      </a:pPr>
                      <a:r>
                        <a:rPr lang="fr-FR" u="none" cap="none" strike="noStrike"/>
                        <a:t>Follows universal categories or is it firm specific?</a:t>
                      </a:r>
                      <a:endParaRPr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rPr i="1" lang="fr-FR" sz="1200" u="none" cap="none" strike="noStrike"/>
                        <a:t>a dataset following INSEE or Eurostat categories is quite universal.</a:t>
                      </a:r>
                      <a:endParaRPr sz="12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1800"/>
                    </a:p>
                  </a:txBody>
                  <a:tcPr marT="45725" marB="45725" marR="91450" marL="91450">
                    <a:lnL cap="flat" cmpd="sng" w="9525">
                      <a:solidFill>
                        <a:srgbClr val="000000"/>
                      </a:solidFill>
                      <a:prstDash val="solid"/>
                      <a:round/>
                      <a:headEnd len="sm" w="sm" type="none"/>
                      <a:tailEnd len="sm" w="sm" type="none"/>
                    </a:lnL>
                  </a:tcPr>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r h="633300">
                <a:tc>
                  <a:txBody>
                    <a:bodyPr>
                      <a:noAutofit/>
                    </a:bodyPr>
                    <a:lstStyle/>
                    <a:p>
                      <a:pPr indent="0" lvl="0" marL="0" marR="0" rtl="0" algn="l">
                        <a:lnSpc>
                          <a:spcPct val="100000"/>
                        </a:lnSpc>
                        <a:spcBef>
                          <a:spcPts val="0"/>
                        </a:spcBef>
                        <a:spcAft>
                          <a:spcPts val="0"/>
                        </a:spcAft>
                        <a:buClr>
                          <a:srgbClr val="000000"/>
                        </a:buClr>
                        <a:buSzPts val="800"/>
                        <a:buFont typeface="Arial"/>
                        <a:buNone/>
                      </a:pPr>
                      <a:r>
                        <a:rPr lang="fr-FR" u="none" cap="none" strike="noStrike"/>
                        <a:t>Time series?</a:t>
                      </a:r>
                      <a:endParaRPr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rPr i="1" lang="fr-FR" sz="1200" u="none" cap="none" strike="noStrike"/>
                        <a:t>is the data collected several times across months or years?</a:t>
                      </a:r>
                      <a:endParaRPr sz="12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1800"/>
                    </a:p>
                  </a:txBody>
                  <a:tcPr marT="45725" marB="45725" marR="91450" marL="91450">
                    <a:lnL cap="flat" cmpd="sng" w="9525">
                      <a:solidFill>
                        <a:srgbClr val="000000"/>
                      </a:solidFill>
                      <a:prstDash val="solid"/>
                      <a:round/>
                      <a:headEnd len="sm" w="sm" type="none"/>
                      <a:tailEnd len="sm" w="sm" type="none"/>
                    </a:lnL>
                  </a:tcPr>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r h="633300">
                <a:tc>
                  <a:txBody>
                    <a:bodyPr>
                      <a:noAutofit/>
                    </a:bodyPr>
                    <a:lstStyle/>
                    <a:p>
                      <a:pPr indent="0" lvl="0" marL="0" marR="0" rtl="0" algn="l">
                        <a:lnSpc>
                          <a:spcPct val="100000"/>
                        </a:lnSpc>
                        <a:spcBef>
                          <a:spcPts val="0"/>
                        </a:spcBef>
                        <a:spcAft>
                          <a:spcPts val="0"/>
                        </a:spcAft>
                        <a:buClr>
                          <a:srgbClr val="000000"/>
                        </a:buClr>
                        <a:buSzPts val="800"/>
                        <a:buFont typeface="Arial"/>
                        <a:buNone/>
                      </a:pPr>
                      <a:r>
                        <a:rPr lang="fr-FR" u="none" cap="none" strike="noStrike"/>
                        <a:t>Personal and sensitive data?</a:t>
                      </a:r>
                      <a:endParaRPr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rPr i="1" lang="fr-FR" sz="1200" u="none" cap="none" strike="noStrike"/>
                        <a:t>Personal data comes with more constraints. Sensitive data even more.</a:t>
                      </a:r>
                      <a:endParaRPr i="1" sz="12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1800"/>
                    </a:p>
                  </a:txBody>
                  <a:tcPr marT="45725" marB="45725" marR="91450" marL="91450">
                    <a:lnL cap="flat" cmpd="sng" w="9525">
                      <a:solidFill>
                        <a:srgbClr val="000000"/>
                      </a:solidFill>
                      <a:prstDash val="solid"/>
                      <a:round/>
                      <a:headEnd len="sm" w="sm" type="none"/>
                      <a:tailEnd len="sm" w="sm" type="none"/>
                    </a:lnL>
                  </a:tcPr>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r h="633300">
                <a:tc>
                  <a:txBody>
                    <a:bodyPr>
                      <a:noAutofit/>
                    </a:bodyPr>
                    <a:lstStyle/>
                    <a:p>
                      <a:pPr indent="0" lvl="0" marL="0" marR="0" rtl="0" algn="l">
                        <a:lnSpc>
                          <a:spcPct val="100000"/>
                        </a:lnSpc>
                        <a:spcBef>
                          <a:spcPts val="0"/>
                        </a:spcBef>
                        <a:spcAft>
                          <a:spcPts val="0"/>
                        </a:spcAft>
                        <a:buClr>
                          <a:srgbClr val="000000"/>
                        </a:buClr>
                        <a:buSzPts val="800"/>
                        <a:buFont typeface="Arial"/>
                        <a:buNone/>
                      </a:pPr>
                      <a:r>
                        <a:rPr lang="fr-FR" u="none" cap="none" strike="noStrike"/>
                        <a:t>Complete?</a:t>
                      </a:r>
                      <a:endParaRPr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rPr i="1" lang="fr-FR" sz="1200" u="none" cap="none" strike="noStrike"/>
                        <a:t>No missing records, years, values, and no errors.</a:t>
                      </a:r>
                      <a:endParaRPr i="1" sz="12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1800"/>
                    </a:p>
                  </a:txBody>
                  <a:tcPr marT="45725" marB="45725" marR="91450" marL="91450">
                    <a:lnL cap="flat" cmpd="sng" w="9525">
                      <a:solidFill>
                        <a:srgbClr val="000000"/>
                      </a:solidFill>
                      <a:prstDash val="solid"/>
                      <a:round/>
                      <a:headEnd len="sm" w="sm" type="none"/>
                      <a:tailEnd len="sm" w="sm" type="none"/>
                    </a:lnL>
                  </a:tcPr>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r h="633300">
                <a:tc>
                  <a:txBody>
                    <a:bodyPr>
                      <a:noAutofit/>
                    </a:bodyPr>
                    <a:lstStyle/>
                    <a:p>
                      <a:pPr indent="0" lvl="0" marL="0" marR="0" rtl="0" algn="l">
                        <a:lnSpc>
                          <a:spcPct val="100000"/>
                        </a:lnSpc>
                        <a:spcBef>
                          <a:spcPts val="0"/>
                        </a:spcBef>
                        <a:spcAft>
                          <a:spcPts val="0"/>
                        </a:spcAft>
                        <a:buClr>
                          <a:srgbClr val="000000"/>
                        </a:buClr>
                        <a:buSzPts val="800"/>
                        <a:buFont typeface="Arial"/>
                        <a:buNone/>
                      </a:pPr>
                      <a:r>
                        <a:rPr b="1" lang="fr-FR">
                          <a:solidFill>
                            <a:srgbClr val="C55A11"/>
                          </a:solidFill>
                        </a:rPr>
                        <a:t>TOTAL</a:t>
                      </a:r>
                      <a:r>
                        <a:rPr lang="fr-FR" u="none" cap="none" strike="noStrike"/>
                        <a:t>: sum of points per dataset</a:t>
                      </a:r>
                      <a:endParaRPr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rPr i="1" lang="fr-FR" sz="1200" u="none" cap="none" strike="noStrike"/>
                        <a:t>Add up the points to get a total. A higher total shows a more favorable dataset</a:t>
                      </a:r>
                      <a:endParaRPr i="1" sz="12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1800"/>
                    </a:p>
                  </a:txBody>
                  <a:tcPr marT="45725" marB="45725" marR="91450" marL="91450">
                    <a:lnL cap="flat" cmpd="sng" w="9525">
                      <a:solidFill>
                        <a:srgbClr val="000000"/>
                      </a:solidFill>
                      <a:prstDash val="solid"/>
                      <a:round/>
                      <a:headEnd len="sm" w="sm" type="none"/>
                      <a:tailEnd len="sm" w="sm" type="none"/>
                    </a:lnL>
                  </a:tcPr>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grpSp>
        <p:nvGrpSpPr>
          <p:cNvPr id="157" name="Google Shape;157;p23"/>
          <p:cNvGrpSpPr/>
          <p:nvPr/>
        </p:nvGrpSpPr>
        <p:grpSpPr>
          <a:xfrm>
            <a:off x="3479799" y="1576643"/>
            <a:ext cx="5252721" cy="4561367"/>
            <a:chOff x="2846907" y="779373"/>
            <a:chExt cx="3175200" cy="3175200"/>
          </a:xfrm>
        </p:grpSpPr>
        <p:sp>
          <p:nvSpPr>
            <p:cNvPr id="158" name="Google Shape;158;p23"/>
            <p:cNvSpPr/>
            <p:nvPr/>
          </p:nvSpPr>
          <p:spPr>
            <a:xfrm rot="10800000">
              <a:off x="2846907" y="779373"/>
              <a:ext cx="3175200" cy="3175200"/>
            </a:xfrm>
            <a:prstGeom prst="blockArc">
              <a:avLst>
                <a:gd fmla="val 5399801" name="adj1"/>
                <a:gd fmla="val 2407189" name="adj2"/>
                <a:gd fmla="val 5305" name="adj3"/>
              </a:avLst>
            </a:prstGeom>
            <a:solidFill>
              <a:srgbClr val="3F3F3F"/>
            </a:solidFill>
            <a:ln>
              <a:noFill/>
            </a:ln>
          </p:spPr>
          <p:txBody>
            <a:bodyPr anchorCtr="0" anchor="ctr" bIns="91450" lIns="91450" spcFirstLastPara="1" rIns="91450" wrap="square" tIns="9145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59" name="Google Shape;159;p23"/>
            <p:cNvSpPr/>
            <p:nvPr/>
          </p:nvSpPr>
          <p:spPr>
            <a:xfrm rot="10800000">
              <a:off x="3123417" y="1155167"/>
              <a:ext cx="379449" cy="439873"/>
            </a:xfrm>
            <a:custGeom>
              <a:rect b="b" l="l" r="r" t="t"/>
              <a:pathLst>
                <a:path extrusionOk="0" h="657943" w="650181">
                  <a:moveTo>
                    <a:pt x="0" y="657943"/>
                  </a:moveTo>
                  <a:cubicBezTo>
                    <a:pt x="1693" y="438629"/>
                    <a:pt x="3387" y="219314"/>
                    <a:pt x="5080" y="0"/>
                  </a:cubicBezTo>
                  <a:lnTo>
                    <a:pt x="650181" y="652863"/>
                  </a:lnTo>
                  <a:lnTo>
                    <a:pt x="0" y="657943"/>
                  </a:lnTo>
                  <a:close/>
                </a:path>
              </a:pathLst>
            </a:custGeom>
            <a:solidFill>
              <a:srgbClr val="3F3F3F"/>
            </a:solidFill>
            <a:ln>
              <a:noFill/>
            </a:ln>
          </p:spPr>
          <p:txBody>
            <a:bodyPr anchorCtr="0" anchor="ctr" bIns="91450" lIns="91450" spcFirstLastPara="1" rIns="91450" wrap="square" tIns="9145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160" name="Google Shape;160;p23"/>
          <p:cNvSpPr txBox="1"/>
          <p:nvPr/>
        </p:nvSpPr>
        <p:spPr>
          <a:xfrm>
            <a:off x="5506465" y="4172363"/>
            <a:ext cx="2022095" cy="899160"/>
          </a:xfrm>
          <a:prstGeom prst="rect">
            <a:avLst/>
          </a:prstGeom>
          <a:noFill/>
          <a:ln>
            <a:noFill/>
          </a:ln>
        </p:spPr>
        <p:txBody>
          <a:bodyPr anchorCtr="0" anchor="t" bIns="91450" lIns="91450" spcFirstLastPara="1" rIns="91450" wrap="square" tIns="91450">
            <a:noAutofit/>
          </a:bodyPr>
          <a:lstStyle/>
          <a:p>
            <a:pPr indent="0" lvl="0" marL="0" marR="0" rtl="0" algn="ctr">
              <a:spcBef>
                <a:spcPts val="0"/>
              </a:spcBef>
              <a:spcAft>
                <a:spcPts val="0"/>
              </a:spcAft>
              <a:buClr>
                <a:schemeClr val="dk1"/>
              </a:buClr>
              <a:buSzPts val="1100"/>
              <a:buFont typeface="Arial"/>
              <a:buNone/>
            </a:pPr>
            <a:r>
              <a:rPr b="1" lang="fr-FR" sz="1200">
                <a:solidFill>
                  <a:srgbClr val="2B8385"/>
                </a:solidFill>
              </a:rPr>
              <a:t>Each cycle lasts 2 minutes max.</a:t>
            </a:r>
            <a:endParaRPr b="1" sz="1200">
              <a:solidFill>
                <a:srgbClr val="2B8385"/>
              </a:solidFill>
            </a:endParaRPr>
          </a:p>
          <a:p>
            <a:pPr indent="0" lvl="0" marL="0" marR="0" rtl="0" algn="ctr">
              <a:spcBef>
                <a:spcPts val="0"/>
              </a:spcBef>
              <a:spcAft>
                <a:spcPts val="0"/>
              </a:spcAft>
              <a:buClr>
                <a:srgbClr val="000000"/>
              </a:buClr>
              <a:buFont typeface="Arial"/>
              <a:buNone/>
            </a:pPr>
            <a:r>
              <a:rPr b="1" lang="fr-FR" sz="1200">
                <a:solidFill>
                  <a:srgbClr val="2B8385"/>
                </a:solidFill>
              </a:rPr>
              <a:t>Turn until you you hit “stop” in step 3.</a:t>
            </a:r>
            <a:endParaRPr b="1" sz="1200">
              <a:solidFill>
                <a:srgbClr val="2B8385"/>
              </a:solidFill>
            </a:endParaRPr>
          </a:p>
        </p:txBody>
      </p:sp>
      <p:grpSp>
        <p:nvGrpSpPr>
          <p:cNvPr id="161" name="Google Shape;161;p23"/>
          <p:cNvGrpSpPr/>
          <p:nvPr/>
        </p:nvGrpSpPr>
        <p:grpSpPr>
          <a:xfrm>
            <a:off x="4607305" y="4163279"/>
            <a:ext cx="899160" cy="899160"/>
            <a:chOff x="1091945" y="785734"/>
            <a:chExt cx="899160" cy="899160"/>
          </a:xfrm>
        </p:grpSpPr>
        <p:sp>
          <p:nvSpPr>
            <p:cNvPr id="162" name="Google Shape;162;p23"/>
            <p:cNvSpPr/>
            <p:nvPr/>
          </p:nvSpPr>
          <p:spPr>
            <a:xfrm>
              <a:off x="1091945" y="785734"/>
              <a:ext cx="899160" cy="899160"/>
            </a:xfrm>
            <a:prstGeom prst="ellipse">
              <a:avLst/>
            </a:prstGeom>
            <a:solidFill>
              <a:srgbClr val="2B838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63" name="Google Shape;163;p23"/>
            <p:cNvPicPr preferRelativeResize="0"/>
            <p:nvPr/>
          </p:nvPicPr>
          <p:blipFill rotWithShape="1">
            <a:blip r:embed="rId3">
              <a:alphaModFix/>
            </a:blip>
            <a:srcRect b="0" l="0" r="0" t="0"/>
            <a:stretch/>
          </p:blipFill>
          <p:spPr>
            <a:xfrm>
              <a:off x="1242544" y="929671"/>
              <a:ext cx="597962" cy="597962"/>
            </a:xfrm>
            <a:prstGeom prst="rect">
              <a:avLst/>
            </a:prstGeom>
            <a:noFill/>
            <a:ln>
              <a:noFill/>
            </a:ln>
          </p:spPr>
        </p:pic>
      </p:grpSp>
      <p:sp>
        <p:nvSpPr>
          <p:cNvPr id="164" name="Google Shape;164;p23"/>
          <p:cNvSpPr/>
          <p:nvPr/>
        </p:nvSpPr>
        <p:spPr>
          <a:xfrm>
            <a:off x="5762640" y="1061483"/>
            <a:ext cx="666720" cy="666720"/>
          </a:xfrm>
          <a:prstGeom prst="ellipse">
            <a:avLst/>
          </a:prstGeom>
          <a:solidFill>
            <a:srgbClr val="2B838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fr-FR" sz="2400">
                <a:solidFill>
                  <a:schemeClr val="lt1"/>
                </a:solidFill>
                <a:latin typeface="Arial"/>
                <a:ea typeface="Arial"/>
                <a:cs typeface="Arial"/>
                <a:sym typeface="Arial"/>
              </a:rPr>
              <a:t>1</a:t>
            </a:r>
            <a:endParaRPr/>
          </a:p>
        </p:txBody>
      </p:sp>
      <p:sp>
        <p:nvSpPr>
          <p:cNvPr id="165" name="Google Shape;165;p23"/>
          <p:cNvSpPr/>
          <p:nvPr/>
        </p:nvSpPr>
        <p:spPr>
          <a:xfrm>
            <a:off x="4754880" y="1516444"/>
            <a:ext cx="2773680" cy="806400"/>
          </a:xfrm>
          <a:prstGeom prst="rect">
            <a:avLst/>
          </a:prstGeom>
          <a:solidFill>
            <a:srgbClr val="2B83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txBox="1"/>
          <p:nvPr/>
        </p:nvSpPr>
        <p:spPr>
          <a:xfrm>
            <a:off x="4754880" y="1516444"/>
            <a:ext cx="2773680" cy="806400"/>
          </a:xfrm>
          <a:prstGeom prst="rect">
            <a:avLst/>
          </a:prstGeom>
          <a:noFill/>
          <a:ln>
            <a:noFill/>
          </a:ln>
        </p:spPr>
        <p:txBody>
          <a:bodyPr anchorCtr="0" anchor="ctr" bIns="65000" lIns="113775" spcFirstLastPara="1" rIns="113775" wrap="square" tIns="65000">
            <a:noAutofit/>
          </a:bodyPr>
          <a:lstStyle/>
          <a:p>
            <a:pPr indent="0" lvl="0" marL="0" marR="0" rtl="0" algn="ctr">
              <a:lnSpc>
                <a:spcPct val="90000"/>
              </a:lnSpc>
              <a:spcBef>
                <a:spcPts val="0"/>
              </a:spcBef>
              <a:spcAft>
                <a:spcPts val="0"/>
              </a:spcAft>
              <a:buClr>
                <a:schemeClr val="dk1"/>
              </a:buClr>
              <a:buSzPts val="1100"/>
              <a:buFont typeface="Arial"/>
              <a:buNone/>
            </a:pPr>
            <a:r>
              <a:rPr b="1" lang="fr-FR" sz="1600">
                <a:solidFill>
                  <a:srgbClr val="FFFFFF"/>
                </a:solidFill>
              </a:rPr>
              <a:t>(Re)consider your datasets</a:t>
            </a:r>
            <a:endParaRPr b="1" sz="1600">
              <a:solidFill>
                <a:srgbClr val="FFFFFF"/>
              </a:solidFill>
            </a:endParaRPr>
          </a:p>
        </p:txBody>
      </p:sp>
      <p:sp>
        <p:nvSpPr>
          <p:cNvPr id="167" name="Google Shape;167;p23"/>
          <p:cNvSpPr/>
          <p:nvPr/>
        </p:nvSpPr>
        <p:spPr>
          <a:xfrm>
            <a:off x="4754880" y="2333150"/>
            <a:ext cx="2773680" cy="1229759"/>
          </a:xfrm>
          <a:prstGeom prst="rect">
            <a:avLst/>
          </a:prstGeom>
          <a:solidFill>
            <a:srgbClr val="CCD3EA">
              <a:alpha val="89803"/>
            </a:srgbClr>
          </a:solidFill>
          <a:ln cap="flat" cmpd="sng" w="12700">
            <a:solidFill>
              <a:srgbClr val="CCD3EA">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txBox="1"/>
          <p:nvPr/>
        </p:nvSpPr>
        <p:spPr>
          <a:xfrm>
            <a:off x="4754875" y="2333150"/>
            <a:ext cx="2773800" cy="1229700"/>
          </a:xfrm>
          <a:prstGeom prst="rect">
            <a:avLst/>
          </a:prstGeom>
          <a:noFill/>
          <a:ln>
            <a:noFill/>
          </a:ln>
        </p:spPr>
        <p:txBody>
          <a:bodyPr anchorCtr="0" anchor="t" bIns="112000" lIns="74675" spcFirstLastPara="1" rIns="99550" wrap="square" tIns="74675">
            <a:noAutofit/>
          </a:bodyPr>
          <a:lstStyle/>
          <a:p>
            <a:pPr indent="-114300" lvl="0" marL="114300" marR="0" rtl="0" algn="l">
              <a:lnSpc>
                <a:spcPct val="90000"/>
              </a:lnSpc>
              <a:spcBef>
                <a:spcPts val="600"/>
              </a:spcBef>
              <a:spcAft>
                <a:spcPts val="0"/>
              </a:spcAft>
              <a:buClr>
                <a:schemeClr val="dk1"/>
              </a:buClr>
              <a:buSzPts val="1100"/>
              <a:buFont typeface="Arial"/>
              <a:buNone/>
            </a:pPr>
            <a:r>
              <a:rPr lang="fr-FR">
                <a:solidFill>
                  <a:schemeClr val="dk1"/>
                </a:solidFill>
              </a:rPr>
              <a:t>- Pick the 3 datasets you identified in the previous canvas</a:t>
            </a:r>
            <a:br>
              <a:rPr lang="fr-FR">
                <a:solidFill>
                  <a:schemeClr val="dk1"/>
                </a:solidFill>
              </a:rPr>
            </a:br>
            <a:r>
              <a:rPr lang="fr-FR">
                <a:solidFill>
                  <a:schemeClr val="dk1"/>
                </a:solidFill>
              </a:rPr>
              <a:t>- or consider new ones if necessary</a:t>
            </a:r>
            <a:endParaRPr>
              <a:solidFill>
                <a:schemeClr val="dk1"/>
              </a:solidFill>
              <a:highlight>
                <a:srgbClr val="B7B7B7"/>
              </a:highlight>
            </a:endParaRPr>
          </a:p>
          <a:p>
            <a:pPr indent="-114300" lvl="0" marL="114300" marR="0" rtl="0" algn="l">
              <a:lnSpc>
                <a:spcPct val="90000"/>
              </a:lnSpc>
              <a:spcBef>
                <a:spcPts val="600"/>
              </a:spcBef>
              <a:spcAft>
                <a:spcPts val="0"/>
              </a:spcAft>
              <a:buClr>
                <a:schemeClr val="dk1"/>
              </a:buClr>
              <a:buSzPts val="1100"/>
              <a:buFont typeface="Arial"/>
              <a:buNone/>
            </a:pPr>
            <a:r>
              <a:t/>
            </a:r>
            <a:endParaRPr>
              <a:solidFill>
                <a:schemeClr val="dk1"/>
              </a:solidFill>
            </a:endParaRPr>
          </a:p>
          <a:p>
            <a:pPr indent="-114300" lvl="1" marL="114300" marR="0" rtl="0" algn="l">
              <a:lnSpc>
                <a:spcPct val="90000"/>
              </a:lnSpc>
              <a:spcBef>
                <a:spcPts val="600"/>
              </a:spcBef>
              <a:spcAft>
                <a:spcPts val="0"/>
              </a:spcAft>
              <a:buClr>
                <a:schemeClr val="dk1"/>
              </a:buClr>
              <a:buSzPts val="1400"/>
              <a:buFont typeface="Arial"/>
              <a:buNone/>
            </a:pPr>
            <a:r>
              <a:t/>
            </a:r>
            <a:endParaRPr>
              <a:solidFill>
                <a:schemeClr val="dk1"/>
              </a:solidFill>
            </a:endParaRPr>
          </a:p>
        </p:txBody>
      </p:sp>
      <p:sp>
        <p:nvSpPr>
          <p:cNvPr id="169" name="Google Shape;169;p23"/>
          <p:cNvSpPr/>
          <p:nvPr/>
        </p:nvSpPr>
        <p:spPr>
          <a:xfrm>
            <a:off x="2057538" y="1728203"/>
            <a:ext cx="666720" cy="666720"/>
          </a:xfrm>
          <a:prstGeom prst="ellipse">
            <a:avLst/>
          </a:prstGeom>
          <a:solidFill>
            <a:srgbClr val="2B838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fr-FR" sz="2400">
                <a:solidFill>
                  <a:schemeClr val="lt1"/>
                </a:solidFill>
                <a:latin typeface="Arial"/>
                <a:ea typeface="Arial"/>
                <a:cs typeface="Arial"/>
                <a:sym typeface="Arial"/>
              </a:rPr>
              <a:t>3</a:t>
            </a:r>
            <a:endParaRPr/>
          </a:p>
        </p:txBody>
      </p:sp>
      <p:grpSp>
        <p:nvGrpSpPr>
          <p:cNvPr id="170" name="Google Shape;170;p23"/>
          <p:cNvGrpSpPr/>
          <p:nvPr/>
        </p:nvGrpSpPr>
        <p:grpSpPr>
          <a:xfrm>
            <a:off x="1012949" y="2181563"/>
            <a:ext cx="2773680" cy="736600"/>
            <a:chOff x="0" y="28795"/>
            <a:chExt cx="2773680" cy="806400"/>
          </a:xfrm>
        </p:grpSpPr>
        <p:sp>
          <p:nvSpPr>
            <p:cNvPr id="171" name="Google Shape;171;p23"/>
            <p:cNvSpPr/>
            <p:nvPr/>
          </p:nvSpPr>
          <p:spPr>
            <a:xfrm>
              <a:off x="0" y="28795"/>
              <a:ext cx="2773680" cy="806400"/>
            </a:xfrm>
            <a:prstGeom prst="rect">
              <a:avLst/>
            </a:prstGeom>
            <a:solidFill>
              <a:srgbClr val="2B83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txBox="1"/>
            <p:nvPr/>
          </p:nvSpPr>
          <p:spPr>
            <a:xfrm>
              <a:off x="0" y="28795"/>
              <a:ext cx="2773680" cy="806400"/>
            </a:xfrm>
            <a:prstGeom prst="rect">
              <a:avLst/>
            </a:prstGeom>
            <a:noFill/>
            <a:ln>
              <a:noFill/>
            </a:ln>
          </p:spPr>
          <p:txBody>
            <a:bodyPr anchorCtr="0" anchor="ctr" bIns="65000" lIns="113775" spcFirstLastPara="1" rIns="113775" wrap="square" tIns="65000">
              <a:noAutofit/>
            </a:bodyPr>
            <a:lstStyle/>
            <a:p>
              <a:pPr indent="0" lvl="0" marL="0" marR="0" rtl="0" algn="ctr">
                <a:lnSpc>
                  <a:spcPct val="90000"/>
                </a:lnSpc>
                <a:spcBef>
                  <a:spcPts val="0"/>
                </a:spcBef>
                <a:spcAft>
                  <a:spcPts val="0"/>
                </a:spcAft>
                <a:buClr>
                  <a:srgbClr val="FFFFFF"/>
                </a:buClr>
                <a:buSzPts val="1600"/>
                <a:buFont typeface="Arial"/>
                <a:buNone/>
              </a:pPr>
              <a:r>
                <a:rPr b="1" lang="fr-FR" sz="1600">
                  <a:solidFill>
                    <a:srgbClr val="FFFFFF"/>
                  </a:solidFill>
                </a:rPr>
                <a:t>Challenge your results and iterate!</a:t>
              </a:r>
              <a:endParaRPr b="1" sz="1600">
                <a:solidFill>
                  <a:schemeClr val="lt1"/>
                </a:solidFill>
                <a:latin typeface="Arial"/>
                <a:ea typeface="Arial"/>
                <a:cs typeface="Arial"/>
                <a:sym typeface="Arial"/>
              </a:endParaRPr>
            </a:p>
          </p:txBody>
        </p:sp>
      </p:grpSp>
      <p:grpSp>
        <p:nvGrpSpPr>
          <p:cNvPr id="173" name="Google Shape;173;p23"/>
          <p:cNvGrpSpPr/>
          <p:nvPr/>
        </p:nvGrpSpPr>
        <p:grpSpPr>
          <a:xfrm>
            <a:off x="1012949" y="2918163"/>
            <a:ext cx="2773801" cy="3064888"/>
            <a:chOff x="0" y="845501"/>
            <a:chExt cx="2773801" cy="1315503"/>
          </a:xfrm>
        </p:grpSpPr>
        <p:sp>
          <p:nvSpPr>
            <p:cNvPr id="174" name="Google Shape;174;p23"/>
            <p:cNvSpPr/>
            <p:nvPr/>
          </p:nvSpPr>
          <p:spPr>
            <a:xfrm>
              <a:off x="0" y="845501"/>
              <a:ext cx="2773680" cy="1229759"/>
            </a:xfrm>
            <a:prstGeom prst="rect">
              <a:avLst/>
            </a:prstGeom>
            <a:solidFill>
              <a:srgbClr val="CCD3EA">
                <a:alpha val="89803"/>
              </a:srgbClr>
            </a:solidFill>
            <a:ln cap="flat" cmpd="sng" w="12700">
              <a:solidFill>
                <a:srgbClr val="CCD3EA">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3"/>
            <p:cNvSpPr txBox="1"/>
            <p:nvPr/>
          </p:nvSpPr>
          <p:spPr>
            <a:xfrm>
              <a:off x="1" y="845504"/>
              <a:ext cx="2773800" cy="1315500"/>
            </a:xfrm>
            <a:prstGeom prst="rect">
              <a:avLst/>
            </a:prstGeom>
            <a:solidFill>
              <a:srgbClr val="D4D9EC"/>
            </a:solidFill>
            <a:ln>
              <a:noFill/>
            </a:ln>
          </p:spPr>
          <p:txBody>
            <a:bodyPr anchorCtr="0" anchor="t" bIns="112000" lIns="74675" spcFirstLastPara="1" rIns="99550" wrap="square" tIns="74675">
              <a:noAutofit/>
            </a:bodyPr>
            <a:lstStyle/>
            <a:p>
              <a:pPr indent="0" lvl="0" marL="0" marR="0" rtl="0" algn="ctr">
                <a:lnSpc>
                  <a:spcPct val="90000"/>
                </a:lnSpc>
                <a:spcBef>
                  <a:spcPts val="1200"/>
                </a:spcBef>
                <a:spcAft>
                  <a:spcPts val="0"/>
                </a:spcAft>
                <a:buClr>
                  <a:schemeClr val="dk1"/>
                </a:buClr>
                <a:buSzPts val="1100"/>
                <a:buFont typeface="Arial"/>
                <a:buNone/>
              </a:pPr>
              <a:r>
                <a:rPr lang="fr-FR">
                  <a:solidFill>
                    <a:schemeClr val="dk1"/>
                  </a:solidFill>
                </a:rPr>
                <a:t>Play the devil’s advocate and be critical about your solution:</a:t>
              </a:r>
              <a:endParaRPr>
                <a:solidFill>
                  <a:schemeClr val="dk1"/>
                </a:solidFill>
              </a:endParaRPr>
            </a:p>
            <a:p>
              <a:pPr indent="0" lvl="0" marL="0" marR="0" rtl="0" algn="ctr">
                <a:lnSpc>
                  <a:spcPct val="90000"/>
                </a:lnSpc>
                <a:spcBef>
                  <a:spcPts val="1200"/>
                </a:spcBef>
                <a:spcAft>
                  <a:spcPts val="0"/>
                </a:spcAft>
                <a:buClr>
                  <a:schemeClr val="dk1"/>
                </a:buClr>
                <a:buSzPts val="1100"/>
                <a:buFont typeface="Arial"/>
                <a:buNone/>
              </a:pPr>
              <a:r>
                <a:rPr lang="fr-FR">
                  <a:solidFill>
                    <a:schemeClr val="dk1"/>
                  </a:solidFill>
                </a:rPr>
                <a:t>- Is it strongly aligned with the strategic objectives of your org?</a:t>
              </a:r>
              <a:endParaRPr>
                <a:solidFill>
                  <a:schemeClr val="dk1"/>
                </a:solidFill>
              </a:endParaRPr>
            </a:p>
            <a:p>
              <a:pPr indent="0" lvl="0" marL="0" marR="0" rtl="0" algn="ctr">
                <a:lnSpc>
                  <a:spcPct val="90000"/>
                </a:lnSpc>
                <a:spcBef>
                  <a:spcPts val="1200"/>
                </a:spcBef>
                <a:spcAft>
                  <a:spcPts val="0"/>
                </a:spcAft>
                <a:buClr>
                  <a:schemeClr val="dk1"/>
                </a:buClr>
                <a:buSzPts val="1100"/>
                <a:buFont typeface="Arial"/>
                <a:buNone/>
              </a:pPr>
              <a:r>
                <a:rPr lang="fr-FR">
                  <a:solidFill>
                    <a:schemeClr val="dk1"/>
                  </a:solidFill>
                </a:rPr>
                <a:t>- Is the user really served by the features you designed?</a:t>
              </a:r>
              <a:endParaRPr>
                <a:solidFill>
                  <a:schemeClr val="dk1"/>
                </a:solidFill>
              </a:endParaRPr>
            </a:p>
            <a:p>
              <a:pPr indent="0" lvl="0" marL="0" marR="0" rtl="0" algn="l">
                <a:lnSpc>
                  <a:spcPct val="90000"/>
                </a:lnSpc>
                <a:spcBef>
                  <a:spcPts val="1200"/>
                </a:spcBef>
                <a:spcAft>
                  <a:spcPts val="0"/>
                </a:spcAft>
                <a:buSzPts val="1100"/>
                <a:buNone/>
              </a:pPr>
              <a:r>
                <a:rPr b="1" lang="fr-FR">
                  <a:solidFill>
                    <a:schemeClr val="dk1"/>
                  </a:solidFill>
                </a:rPr>
                <a:t>yes: stop if the solution stands the challenge!</a:t>
              </a:r>
              <a:endParaRPr b="1">
                <a:solidFill>
                  <a:schemeClr val="dk1"/>
                </a:solidFill>
              </a:endParaRPr>
            </a:p>
            <a:p>
              <a:pPr indent="0" lvl="0" marL="0" marR="0" rtl="0" algn="l">
                <a:lnSpc>
                  <a:spcPct val="90000"/>
                </a:lnSpc>
                <a:spcBef>
                  <a:spcPts val="1200"/>
                </a:spcBef>
                <a:spcAft>
                  <a:spcPts val="0"/>
                </a:spcAft>
                <a:buSzPts val="1100"/>
                <a:buNone/>
              </a:pPr>
              <a:r>
                <a:rPr b="1" lang="fr-FR">
                  <a:solidFill>
                    <a:schemeClr val="dk1"/>
                  </a:solidFill>
                </a:rPr>
                <a:t>no: go back to step 1 and start again.</a:t>
              </a:r>
              <a:endParaRPr b="1">
                <a:solidFill>
                  <a:schemeClr val="dk1"/>
                </a:solidFill>
              </a:endParaRPr>
            </a:p>
          </p:txBody>
        </p:sp>
      </p:grpSp>
      <p:grpSp>
        <p:nvGrpSpPr>
          <p:cNvPr id="176" name="Google Shape;176;p23"/>
          <p:cNvGrpSpPr/>
          <p:nvPr/>
        </p:nvGrpSpPr>
        <p:grpSpPr>
          <a:xfrm>
            <a:off x="8356728" y="2513877"/>
            <a:ext cx="2773680" cy="1360120"/>
            <a:chOff x="0" y="28795"/>
            <a:chExt cx="2773680" cy="806400"/>
          </a:xfrm>
        </p:grpSpPr>
        <p:sp>
          <p:nvSpPr>
            <p:cNvPr id="177" name="Google Shape;177;p23"/>
            <p:cNvSpPr/>
            <p:nvPr/>
          </p:nvSpPr>
          <p:spPr>
            <a:xfrm>
              <a:off x="0" y="28795"/>
              <a:ext cx="2773680" cy="8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3"/>
            <p:cNvSpPr txBox="1"/>
            <p:nvPr/>
          </p:nvSpPr>
          <p:spPr>
            <a:xfrm>
              <a:off x="0" y="28795"/>
              <a:ext cx="2773680" cy="806400"/>
            </a:xfrm>
            <a:prstGeom prst="rect">
              <a:avLst/>
            </a:prstGeom>
            <a:solidFill>
              <a:srgbClr val="2B8385"/>
            </a:solidFill>
            <a:ln>
              <a:noFill/>
            </a:ln>
          </p:spPr>
          <p:txBody>
            <a:bodyPr anchorCtr="0" anchor="ctr" bIns="65000" lIns="113775" spcFirstLastPara="1" rIns="113775" wrap="square" tIns="65000">
              <a:noAutofit/>
            </a:bodyPr>
            <a:lstStyle/>
            <a:p>
              <a:pPr indent="0" lvl="0" marL="0" marR="0" rtl="0" algn="ctr">
                <a:lnSpc>
                  <a:spcPct val="90000"/>
                </a:lnSpc>
                <a:spcBef>
                  <a:spcPts val="0"/>
                </a:spcBef>
                <a:spcAft>
                  <a:spcPts val="0"/>
                </a:spcAft>
                <a:buClr>
                  <a:schemeClr val="dk1"/>
                </a:buClr>
                <a:buSzPts val="1100"/>
                <a:buFont typeface="Arial"/>
                <a:buNone/>
              </a:pPr>
              <a:r>
                <a:t/>
              </a:r>
              <a:endParaRPr b="1" sz="1600">
                <a:solidFill>
                  <a:srgbClr val="FFFFFF"/>
                </a:solidFill>
              </a:endParaRPr>
            </a:p>
            <a:p>
              <a:pPr indent="0" lvl="0" marL="0" marR="0" rtl="0" algn="ctr">
                <a:lnSpc>
                  <a:spcPct val="90000"/>
                </a:lnSpc>
                <a:spcBef>
                  <a:spcPts val="0"/>
                </a:spcBef>
                <a:spcAft>
                  <a:spcPts val="0"/>
                </a:spcAft>
                <a:buClr>
                  <a:schemeClr val="dk1"/>
                </a:buClr>
                <a:buSzPts val="1100"/>
                <a:buFont typeface="Arial"/>
                <a:buNone/>
              </a:pPr>
              <a:r>
                <a:rPr b="1" lang="fr-FR" sz="1600">
                  <a:solidFill>
                    <a:srgbClr val="FFFFFF"/>
                  </a:solidFill>
                </a:rPr>
                <a:t>How do these datasets contribute to creating a service meeting a need?</a:t>
              </a:r>
              <a:endParaRPr b="1" sz="1600">
                <a:solidFill>
                  <a:srgbClr val="FFFFFF"/>
                </a:solidFill>
              </a:endParaRPr>
            </a:p>
            <a:p>
              <a:pPr indent="0" lvl="0" marL="0" marR="0" rtl="0" algn="ctr">
                <a:lnSpc>
                  <a:spcPct val="90000"/>
                </a:lnSpc>
                <a:spcBef>
                  <a:spcPts val="0"/>
                </a:spcBef>
                <a:spcAft>
                  <a:spcPts val="0"/>
                </a:spcAft>
                <a:buClr>
                  <a:schemeClr val="dk1"/>
                </a:buClr>
                <a:buSzPts val="1100"/>
                <a:buFont typeface="Arial"/>
                <a:buNone/>
              </a:pPr>
              <a:r>
                <a:t/>
              </a:r>
              <a:endParaRPr b="1" sz="1600">
                <a:solidFill>
                  <a:srgbClr val="FFFFFF"/>
                </a:solidFill>
              </a:endParaRPr>
            </a:p>
            <a:p>
              <a:pPr indent="0" lvl="0" marL="0" marR="0" rtl="0" algn="ctr">
                <a:lnSpc>
                  <a:spcPct val="90000"/>
                </a:lnSpc>
                <a:spcBef>
                  <a:spcPts val="0"/>
                </a:spcBef>
                <a:spcAft>
                  <a:spcPts val="0"/>
                </a:spcAft>
                <a:buClr>
                  <a:srgbClr val="FFFFFF"/>
                </a:buClr>
                <a:buSzPts val="1600"/>
                <a:buFont typeface="Arial"/>
                <a:buNone/>
              </a:pPr>
              <a:r>
                <a:t/>
              </a:r>
              <a:endParaRPr b="1" sz="1600">
                <a:solidFill>
                  <a:srgbClr val="FFFFFF"/>
                </a:solidFill>
              </a:endParaRPr>
            </a:p>
          </p:txBody>
        </p:sp>
      </p:grpSp>
      <p:grpSp>
        <p:nvGrpSpPr>
          <p:cNvPr id="179" name="Google Shape;179;p23"/>
          <p:cNvGrpSpPr/>
          <p:nvPr/>
        </p:nvGrpSpPr>
        <p:grpSpPr>
          <a:xfrm>
            <a:off x="8356728" y="3873997"/>
            <a:ext cx="2773680" cy="1691840"/>
            <a:chOff x="0" y="845501"/>
            <a:chExt cx="2773680" cy="1229759"/>
          </a:xfrm>
        </p:grpSpPr>
        <p:sp>
          <p:nvSpPr>
            <p:cNvPr id="180" name="Google Shape;180;p23"/>
            <p:cNvSpPr/>
            <p:nvPr/>
          </p:nvSpPr>
          <p:spPr>
            <a:xfrm>
              <a:off x="0" y="845501"/>
              <a:ext cx="2773680" cy="1229759"/>
            </a:xfrm>
            <a:prstGeom prst="rect">
              <a:avLst/>
            </a:prstGeom>
            <a:solidFill>
              <a:schemeClr val="lt1"/>
            </a:solidFill>
            <a:ln cap="flat" cmpd="sng" w="12700">
              <a:solidFill>
                <a:srgbClr val="CCD3EA">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txBox="1"/>
            <p:nvPr/>
          </p:nvSpPr>
          <p:spPr>
            <a:xfrm>
              <a:off x="0" y="845501"/>
              <a:ext cx="2773680" cy="1229759"/>
            </a:xfrm>
            <a:prstGeom prst="rect">
              <a:avLst/>
            </a:prstGeom>
            <a:solidFill>
              <a:srgbClr val="D4D9EC"/>
            </a:solidFill>
            <a:ln>
              <a:noFill/>
            </a:ln>
          </p:spPr>
          <p:txBody>
            <a:bodyPr anchorCtr="0" anchor="t" bIns="112000" lIns="74675" spcFirstLastPara="1" rIns="99550" wrap="square" tIns="74675">
              <a:noAutofit/>
            </a:bodyPr>
            <a:lstStyle/>
            <a:p>
              <a:pPr indent="0" lvl="0" marL="0" marR="0" rtl="0" algn="l">
                <a:lnSpc>
                  <a:spcPct val="90000"/>
                </a:lnSpc>
                <a:spcBef>
                  <a:spcPts val="600"/>
                </a:spcBef>
                <a:spcAft>
                  <a:spcPts val="0"/>
                </a:spcAft>
                <a:buClr>
                  <a:schemeClr val="dk1"/>
                </a:buClr>
                <a:buSzPts val="1100"/>
                <a:buFont typeface="Arial"/>
                <a:buNone/>
              </a:pPr>
              <a:r>
                <a:rPr lang="fr-FR">
                  <a:solidFill>
                    <a:schemeClr val="dk1"/>
                  </a:solidFill>
                </a:rPr>
                <a:t>Think of the 7 roads to value creation!</a:t>
              </a:r>
              <a:endParaRPr>
                <a:solidFill>
                  <a:schemeClr val="dk1"/>
                </a:solidFill>
              </a:endParaRPr>
            </a:p>
            <a:p>
              <a:pPr indent="0" lvl="0" marL="0" marR="0" rtl="0" algn="l">
                <a:lnSpc>
                  <a:spcPct val="90000"/>
                </a:lnSpc>
                <a:spcBef>
                  <a:spcPts val="600"/>
                </a:spcBef>
                <a:spcAft>
                  <a:spcPts val="0"/>
                </a:spcAft>
                <a:buClr>
                  <a:schemeClr val="dk1"/>
                </a:buClr>
                <a:buSzPts val="1100"/>
                <a:buFont typeface="Arial"/>
                <a:buNone/>
              </a:pPr>
              <a:r>
                <a:rPr lang="fr-FR">
                  <a:solidFill>
                    <a:schemeClr val="dk1"/>
                  </a:solidFill>
                </a:rPr>
                <a:t>predict / suggest / curate / enrich / rank / compare / match / segment / classify / generate / synthetize</a:t>
              </a:r>
              <a:endParaRPr>
                <a:solidFill>
                  <a:schemeClr val="dk1"/>
                </a:solidFill>
              </a:endParaRPr>
            </a:p>
            <a:p>
              <a:pPr indent="0" lvl="0" marL="0" marR="0" rtl="0" algn="l">
                <a:lnSpc>
                  <a:spcPct val="90000"/>
                </a:lnSpc>
                <a:spcBef>
                  <a:spcPts val="600"/>
                </a:spcBef>
                <a:spcAft>
                  <a:spcPts val="0"/>
                </a:spcAft>
                <a:buClr>
                  <a:schemeClr val="dk1"/>
                </a:buClr>
                <a:buSzPts val="1100"/>
                <a:buFont typeface="Arial"/>
                <a:buNone/>
              </a:pPr>
              <a:r>
                <a:t/>
              </a:r>
              <a:endParaRPr>
                <a:solidFill>
                  <a:schemeClr val="dk1"/>
                </a:solidFill>
              </a:endParaRPr>
            </a:p>
            <a:p>
              <a:pPr indent="0" lvl="1" marL="0" marR="0" rtl="0" algn="l">
                <a:lnSpc>
                  <a:spcPct val="90000"/>
                </a:lnSpc>
                <a:spcBef>
                  <a:spcPts val="600"/>
                </a:spcBef>
                <a:spcAft>
                  <a:spcPts val="0"/>
                </a:spcAft>
                <a:buClr>
                  <a:srgbClr val="000000"/>
                </a:buClr>
                <a:buFont typeface="Arial"/>
                <a:buNone/>
              </a:pPr>
              <a:r>
                <a:t/>
              </a:r>
              <a:endParaRPr>
                <a:solidFill>
                  <a:schemeClr val="dk1"/>
                </a:solidFill>
              </a:endParaRPr>
            </a:p>
          </p:txBody>
        </p:sp>
      </p:grpSp>
      <p:sp>
        <p:nvSpPr>
          <p:cNvPr id="182" name="Google Shape;182;p23"/>
          <p:cNvSpPr/>
          <p:nvPr/>
        </p:nvSpPr>
        <p:spPr>
          <a:xfrm>
            <a:off x="9410208" y="2051924"/>
            <a:ext cx="666720" cy="666720"/>
          </a:xfrm>
          <a:prstGeom prst="ellipse">
            <a:avLst/>
          </a:prstGeom>
          <a:solidFill>
            <a:srgbClr val="2B838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fr-FR" sz="2400">
                <a:solidFill>
                  <a:schemeClr val="lt1"/>
                </a:solidFill>
                <a:latin typeface="Arial"/>
                <a:ea typeface="Arial"/>
                <a:cs typeface="Arial"/>
                <a:sym typeface="Arial"/>
              </a:rPr>
              <a:t>2</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