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815D3F3-E9DF-421C-8F9E-8FA92A08CC18}">
  <a:tblStyle styleId="{E815D3F3-E9DF-421C-8F9E-8FA92A08CC1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374e9a6b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4374e9a6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 name="Google Shape;17;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4" name="Google Shape;74;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0" name="Google Shape;80;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8" name="Shape 88"/>
        <p:cNvGrpSpPr/>
        <p:nvPr/>
      </p:nvGrpSpPr>
      <p:grpSpPr>
        <a:xfrm>
          <a:off x="0" y="0"/>
          <a:ext cx="0" cy="0"/>
          <a:chOff x="0" y="0"/>
          <a:chExt cx="0" cy="0"/>
        </a:xfrm>
      </p:grpSpPr>
      <p:sp>
        <p:nvSpPr>
          <p:cNvPr id="89" name="Google Shape;89;p14"/>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90" name="Google Shape;90;p14"/>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91" name="Google Shape;91;p14"/>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rgbClr val="595959"/>
              </a:buClr>
              <a:buSzPts val="800"/>
              <a:buFont typeface="Arial"/>
              <a:buNone/>
              <a:defRPr sz="800">
                <a:solidFill>
                  <a:srgbClr val="595959"/>
                </a:solidFill>
                <a:latin typeface="Arial"/>
                <a:ea typeface="Arial"/>
                <a:cs typeface="Arial"/>
                <a:sym typeface="Arial"/>
              </a:defRPr>
            </a:lvl1pPr>
            <a:lvl2pPr indent="0" lvl="1" marL="0" marR="0" rtl="0" algn="r">
              <a:buClr>
                <a:srgbClr val="595959"/>
              </a:buClr>
              <a:buSzPts val="800"/>
              <a:buFont typeface="Arial"/>
              <a:buNone/>
              <a:defRPr sz="800">
                <a:solidFill>
                  <a:srgbClr val="595959"/>
                </a:solidFill>
                <a:latin typeface="Arial"/>
                <a:ea typeface="Arial"/>
                <a:cs typeface="Arial"/>
                <a:sym typeface="Arial"/>
              </a:defRPr>
            </a:lvl2pPr>
            <a:lvl3pPr indent="0" lvl="2" marL="0" marR="0" rtl="0" algn="r">
              <a:buClr>
                <a:srgbClr val="595959"/>
              </a:buClr>
              <a:buSzPts val="800"/>
              <a:buFont typeface="Arial"/>
              <a:buNone/>
              <a:defRPr sz="800">
                <a:solidFill>
                  <a:srgbClr val="595959"/>
                </a:solidFill>
                <a:latin typeface="Arial"/>
                <a:ea typeface="Arial"/>
                <a:cs typeface="Arial"/>
                <a:sym typeface="Arial"/>
              </a:defRPr>
            </a:lvl3pPr>
            <a:lvl4pPr indent="0" lvl="3" marL="0" marR="0" rtl="0" algn="r">
              <a:buClr>
                <a:srgbClr val="595959"/>
              </a:buClr>
              <a:buSzPts val="800"/>
              <a:buFont typeface="Arial"/>
              <a:buNone/>
              <a:defRPr sz="800">
                <a:solidFill>
                  <a:srgbClr val="595959"/>
                </a:solidFill>
                <a:latin typeface="Arial"/>
                <a:ea typeface="Arial"/>
                <a:cs typeface="Arial"/>
                <a:sym typeface="Arial"/>
              </a:defRPr>
            </a:lvl4pPr>
            <a:lvl5pPr indent="0" lvl="4" marL="0" marR="0" rtl="0" algn="r">
              <a:buClr>
                <a:srgbClr val="595959"/>
              </a:buClr>
              <a:buSzPts val="800"/>
              <a:buFont typeface="Arial"/>
              <a:buNone/>
              <a:defRPr sz="800">
                <a:solidFill>
                  <a:srgbClr val="595959"/>
                </a:solidFill>
                <a:latin typeface="Arial"/>
                <a:ea typeface="Arial"/>
                <a:cs typeface="Arial"/>
                <a:sym typeface="Arial"/>
              </a:defRPr>
            </a:lvl5pPr>
            <a:lvl6pPr indent="0" lvl="5" marL="0" marR="0" rtl="0" algn="r">
              <a:buClr>
                <a:srgbClr val="595959"/>
              </a:buClr>
              <a:buSzPts val="800"/>
              <a:buFont typeface="Arial"/>
              <a:buNone/>
              <a:defRPr sz="800">
                <a:solidFill>
                  <a:srgbClr val="595959"/>
                </a:solidFill>
                <a:latin typeface="Arial"/>
                <a:ea typeface="Arial"/>
                <a:cs typeface="Arial"/>
                <a:sym typeface="Arial"/>
              </a:defRPr>
            </a:lvl6pPr>
            <a:lvl7pPr indent="0" lvl="6" marL="0" marR="0" rtl="0" algn="r">
              <a:buClr>
                <a:srgbClr val="595959"/>
              </a:buClr>
              <a:buSzPts val="800"/>
              <a:buFont typeface="Arial"/>
              <a:buNone/>
              <a:defRPr sz="800">
                <a:solidFill>
                  <a:srgbClr val="595959"/>
                </a:solidFill>
                <a:latin typeface="Arial"/>
                <a:ea typeface="Arial"/>
                <a:cs typeface="Arial"/>
                <a:sym typeface="Arial"/>
              </a:defRPr>
            </a:lvl7pPr>
            <a:lvl8pPr indent="0" lvl="7" marL="0" marR="0" rtl="0" algn="r">
              <a:buClr>
                <a:srgbClr val="595959"/>
              </a:buClr>
              <a:buSzPts val="800"/>
              <a:buFont typeface="Arial"/>
              <a:buNone/>
              <a:defRPr sz="800">
                <a:solidFill>
                  <a:srgbClr val="595959"/>
                </a:solidFill>
                <a:latin typeface="Arial"/>
                <a:ea typeface="Arial"/>
                <a:cs typeface="Arial"/>
                <a:sym typeface="Arial"/>
              </a:defRPr>
            </a:lvl8pPr>
            <a:lvl9pPr indent="0" lvl="8" marL="0" marR="0" rtl="0" algn="r">
              <a:buClr>
                <a:srgbClr val="595959"/>
              </a:buClr>
              <a:buSzPts val="800"/>
              <a:buFont typeface="Arial"/>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lstStyle>
            <a:lvl1pPr lvl="0"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9pPr>
          </a:lstStyle>
          <a:p/>
        </p:txBody>
      </p:sp>
      <p:sp>
        <p:nvSpPr>
          <p:cNvPr id="94" name="Google Shape;94;p15"/>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95" name="Google Shape;95;p15"/>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chemeClr val="dk2"/>
              </a:buClr>
              <a:buSzPts val="800"/>
              <a:buFont typeface="Arial"/>
              <a:buNone/>
              <a:defRPr sz="800">
                <a:solidFill>
                  <a:schemeClr val="dk2"/>
                </a:solidFill>
                <a:latin typeface="Arial"/>
                <a:ea typeface="Arial"/>
                <a:cs typeface="Arial"/>
                <a:sym typeface="Arial"/>
              </a:defRPr>
            </a:lvl1pPr>
            <a:lvl2pPr indent="0" lvl="1" marL="0" marR="0" rtl="0" algn="r">
              <a:buClr>
                <a:schemeClr val="dk2"/>
              </a:buClr>
              <a:buSzPts val="800"/>
              <a:buFont typeface="Arial"/>
              <a:buNone/>
              <a:defRPr sz="800">
                <a:solidFill>
                  <a:schemeClr val="dk2"/>
                </a:solidFill>
                <a:latin typeface="Arial"/>
                <a:ea typeface="Arial"/>
                <a:cs typeface="Arial"/>
                <a:sym typeface="Arial"/>
              </a:defRPr>
            </a:lvl2pPr>
            <a:lvl3pPr indent="0" lvl="2" marL="0" marR="0" rtl="0" algn="r">
              <a:buClr>
                <a:schemeClr val="dk2"/>
              </a:buClr>
              <a:buSzPts val="800"/>
              <a:buFont typeface="Arial"/>
              <a:buNone/>
              <a:defRPr sz="800">
                <a:solidFill>
                  <a:schemeClr val="dk2"/>
                </a:solidFill>
                <a:latin typeface="Arial"/>
                <a:ea typeface="Arial"/>
                <a:cs typeface="Arial"/>
                <a:sym typeface="Arial"/>
              </a:defRPr>
            </a:lvl3pPr>
            <a:lvl4pPr indent="0" lvl="3" marL="0" marR="0" rtl="0" algn="r">
              <a:buClr>
                <a:schemeClr val="dk2"/>
              </a:buClr>
              <a:buSzPts val="800"/>
              <a:buFont typeface="Arial"/>
              <a:buNone/>
              <a:defRPr sz="800">
                <a:solidFill>
                  <a:schemeClr val="dk2"/>
                </a:solidFill>
                <a:latin typeface="Arial"/>
                <a:ea typeface="Arial"/>
                <a:cs typeface="Arial"/>
                <a:sym typeface="Arial"/>
              </a:defRPr>
            </a:lvl4pPr>
            <a:lvl5pPr indent="0" lvl="4" marL="0" marR="0" rtl="0" algn="r">
              <a:buClr>
                <a:schemeClr val="dk2"/>
              </a:buClr>
              <a:buSzPts val="800"/>
              <a:buFont typeface="Arial"/>
              <a:buNone/>
              <a:defRPr sz="800">
                <a:solidFill>
                  <a:schemeClr val="dk2"/>
                </a:solidFill>
                <a:latin typeface="Arial"/>
                <a:ea typeface="Arial"/>
                <a:cs typeface="Arial"/>
                <a:sym typeface="Arial"/>
              </a:defRPr>
            </a:lvl5pPr>
            <a:lvl6pPr indent="0" lvl="5" marL="0" marR="0" rtl="0" algn="r">
              <a:buClr>
                <a:schemeClr val="dk2"/>
              </a:buClr>
              <a:buSzPts val="800"/>
              <a:buFont typeface="Arial"/>
              <a:buNone/>
              <a:defRPr sz="800">
                <a:solidFill>
                  <a:schemeClr val="dk2"/>
                </a:solidFill>
                <a:latin typeface="Arial"/>
                <a:ea typeface="Arial"/>
                <a:cs typeface="Arial"/>
                <a:sym typeface="Arial"/>
              </a:defRPr>
            </a:lvl6pPr>
            <a:lvl7pPr indent="0" lvl="6" marL="0" marR="0" rtl="0" algn="r">
              <a:buClr>
                <a:schemeClr val="dk2"/>
              </a:buClr>
              <a:buSzPts val="800"/>
              <a:buFont typeface="Arial"/>
              <a:buNone/>
              <a:defRPr sz="800">
                <a:solidFill>
                  <a:schemeClr val="dk2"/>
                </a:solidFill>
                <a:latin typeface="Arial"/>
                <a:ea typeface="Arial"/>
                <a:cs typeface="Arial"/>
                <a:sym typeface="Arial"/>
              </a:defRPr>
            </a:lvl7pPr>
            <a:lvl8pPr indent="0" lvl="7" marL="0" marR="0" rtl="0" algn="r">
              <a:buClr>
                <a:schemeClr val="dk2"/>
              </a:buClr>
              <a:buSzPts val="800"/>
              <a:buFont typeface="Arial"/>
              <a:buNone/>
              <a:defRPr sz="800">
                <a:solidFill>
                  <a:schemeClr val="dk2"/>
                </a:solidFill>
                <a:latin typeface="Arial"/>
                <a:ea typeface="Arial"/>
                <a:cs typeface="Arial"/>
                <a:sym typeface="Arial"/>
              </a:defRPr>
            </a:lvl8pPr>
            <a:lvl9pPr indent="0" lvl="8" marL="0" marR="0" rtl="0" algn="r">
              <a:buClr>
                <a:schemeClr val="dk2"/>
              </a:buClr>
              <a:buSzPts val="800"/>
              <a:buFont typeface="Arial"/>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 name="Google Shape;23;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9" name="Google Shape;29;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5" name="Google Shape;35;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2" name="Google Shape;42;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1" name="Google Shape;51;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7" name="Google Shape;67;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86" name="Google Shape;86;p13"/>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7" name="Google Shape;87;p13"/>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rgbClr val="000000"/>
              </a:buClr>
              <a:buSzPts val="800"/>
              <a:buFont typeface="Arial"/>
              <a:buNone/>
              <a:defRPr sz="800">
                <a:solidFill>
                  <a:srgbClr val="595959"/>
                </a:solidFill>
                <a:latin typeface="Arial"/>
                <a:ea typeface="Arial"/>
                <a:cs typeface="Arial"/>
                <a:sym typeface="Arial"/>
              </a:defRPr>
            </a:lvl1pPr>
            <a:lvl2pPr indent="0" lvl="1" marL="0" marR="0" rtl="0" algn="r">
              <a:buClr>
                <a:srgbClr val="000000"/>
              </a:buClr>
              <a:buSzPts val="800"/>
              <a:buFont typeface="Arial"/>
              <a:buNone/>
              <a:defRPr sz="800">
                <a:solidFill>
                  <a:srgbClr val="595959"/>
                </a:solidFill>
                <a:latin typeface="Arial"/>
                <a:ea typeface="Arial"/>
                <a:cs typeface="Arial"/>
                <a:sym typeface="Arial"/>
              </a:defRPr>
            </a:lvl2pPr>
            <a:lvl3pPr indent="0" lvl="2" marL="0" marR="0" rtl="0" algn="r">
              <a:buClr>
                <a:srgbClr val="000000"/>
              </a:buClr>
              <a:buSzPts val="800"/>
              <a:buFont typeface="Arial"/>
              <a:buNone/>
              <a:defRPr sz="800">
                <a:solidFill>
                  <a:srgbClr val="595959"/>
                </a:solidFill>
                <a:latin typeface="Arial"/>
                <a:ea typeface="Arial"/>
                <a:cs typeface="Arial"/>
                <a:sym typeface="Arial"/>
              </a:defRPr>
            </a:lvl3pPr>
            <a:lvl4pPr indent="0" lvl="3" marL="0" marR="0" rtl="0" algn="r">
              <a:buClr>
                <a:srgbClr val="000000"/>
              </a:buClr>
              <a:buSzPts val="800"/>
              <a:buFont typeface="Arial"/>
              <a:buNone/>
              <a:defRPr sz="800">
                <a:solidFill>
                  <a:srgbClr val="595959"/>
                </a:solidFill>
                <a:latin typeface="Arial"/>
                <a:ea typeface="Arial"/>
                <a:cs typeface="Arial"/>
                <a:sym typeface="Arial"/>
              </a:defRPr>
            </a:lvl4pPr>
            <a:lvl5pPr indent="0" lvl="4" marL="0" marR="0" rtl="0" algn="r">
              <a:buClr>
                <a:srgbClr val="000000"/>
              </a:buClr>
              <a:buSzPts val="800"/>
              <a:buFont typeface="Arial"/>
              <a:buNone/>
              <a:defRPr sz="800">
                <a:solidFill>
                  <a:srgbClr val="595959"/>
                </a:solidFill>
                <a:latin typeface="Arial"/>
                <a:ea typeface="Arial"/>
                <a:cs typeface="Arial"/>
                <a:sym typeface="Arial"/>
              </a:defRPr>
            </a:lvl5pPr>
            <a:lvl6pPr indent="0" lvl="5" marL="0" marR="0" rtl="0" algn="r">
              <a:buClr>
                <a:srgbClr val="000000"/>
              </a:buClr>
              <a:buSzPts val="800"/>
              <a:buFont typeface="Arial"/>
              <a:buNone/>
              <a:defRPr sz="800">
                <a:solidFill>
                  <a:srgbClr val="595959"/>
                </a:solidFill>
                <a:latin typeface="Arial"/>
                <a:ea typeface="Arial"/>
                <a:cs typeface="Arial"/>
                <a:sym typeface="Arial"/>
              </a:defRPr>
            </a:lvl6pPr>
            <a:lvl7pPr indent="0" lvl="6" marL="0" marR="0" rtl="0" algn="r">
              <a:buClr>
                <a:srgbClr val="000000"/>
              </a:buClr>
              <a:buSzPts val="800"/>
              <a:buFont typeface="Arial"/>
              <a:buNone/>
              <a:defRPr sz="800">
                <a:solidFill>
                  <a:srgbClr val="595959"/>
                </a:solidFill>
                <a:latin typeface="Arial"/>
                <a:ea typeface="Arial"/>
                <a:cs typeface="Arial"/>
                <a:sym typeface="Arial"/>
              </a:defRPr>
            </a:lvl7pPr>
            <a:lvl8pPr indent="0" lvl="7" marL="0" marR="0" rtl="0" algn="r">
              <a:buClr>
                <a:srgbClr val="000000"/>
              </a:buClr>
              <a:buSzPts val="800"/>
              <a:buFont typeface="Arial"/>
              <a:buNone/>
              <a:defRPr sz="800">
                <a:solidFill>
                  <a:srgbClr val="595959"/>
                </a:solidFill>
                <a:latin typeface="Arial"/>
                <a:ea typeface="Arial"/>
                <a:cs typeface="Arial"/>
                <a:sym typeface="Arial"/>
              </a:defRPr>
            </a:lvl8pPr>
            <a:lvl9pPr indent="0" lvl="8" marL="0" marR="0" rtl="0" algn="r">
              <a:buClr>
                <a:srgbClr val="000000"/>
              </a:buClr>
              <a:buSzPts val="800"/>
              <a:buFont typeface="Arial"/>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5400"/>
              <a:buFont typeface="Calibri"/>
              <a:buNone/>
            </a:pPr>
            <a:r>
              <a:rPr b="0" i="0" lang="en" sz="5400" u="none" cap="none" strike="noStrike">
                <a:solidFill>
                  <a:schemeClr val="dk1"/>
                </a:solidFill>
                <a:latin typeface="Calibri"/>
                <a:ea typeface="Calibri"/>
                <a:cs typeface="Calibri"/>
                <a:sym typeface="Calibri"/>
              </a:rPr>
              <a:t>DATOM</a:t>
            </a:r>
            <a:endParaRPr b="0" i="0" sz="5400" u="none" cap="none" strike="noStrike">
              <a:solidFill>
                <a:schemeClr val="dk1"/>
              </a:solidFill>
              <a:latin typeface="Calibri"/>
              <a:ea typeface="Calibri"/>
              <a:cs typeface="Calibri"/>
              <a:sym typeface="Calibri"/>
            </a:endParaRPr>
          </a:p>
        </p:txBody>
      </p:sp>
      <p:sp>
        <p:nvSpPr>
          <p:cNvPr id="101" name="Google Shape;101;p16"/>
          <p:cNvSpPr txBox="1"/>
          <p:nvPr>
            <p:ph idx="1" type="subTitle"/>
          </p:nvPr>
        </p:nvSpPr>
        <p:spPr>
          <a:xfrm>
            <a:off x="1075912" y="2701528"/>
            <a:ext cx="7153800" cy="1241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A canvas-based method    </a:t>
            </a:r>
            <a:r>
              <a:rPr b="0" i="0" lang="en" sz="1800" u="none" cap="none" strike="noStrike">
                <a:solidFill>
                  <a:schemeClr val="dk1"/>
                </a:solidFill>
                <a:latin typeface="Calibri"/>
                <a:ea typeface="Calibri"/>
                <a:cs typeface="Calibri"/>
                <a:sym typeface="Calibri"/>
              </a:rPr>
              <a:t>to create value from data in a business context</a:t>
            </a:r>
            <a:endParaRPr b="0" i="0" sz="1800" u="none" cap="none" strike="noStrike">
              <a:solidFill>
                <a:schemeClr val="dk1"/>
              </a:solidFill>
              <a:latin typeface="Calibri"/>
              <a:ea typeface="Calibri"/>
              <a:cs typeface="Calibri"/>
              <a:sym typeface="Calibri"/>
            </a:endParaRPr>
          </a:p>
        </p:txBody>
      </p:sp>
      <p:sp>
        <p:nvSpPr>
          <p:cNvPr id="102" name="Google Shape;102;p16"/>
          <p:cNvSpPr/>
          <p:nvPr/>
        </p:nvSpPr>
        <p:spPr>
          <a:xfrm>
            <a:off x="193810" y="0"/>
            <a:ext cx="4368300" cy="5143500"/>
          </a:xfrm>
          <a:prstGeom prst="triangle">
            <a:avLst>
              <a:gd fmla="val 50000" name="adj"/>
            </a:avLst>
          </a:prstGeom>
          <a:solidFill>
            <a:srgbClr val="5B9BD5">
              <a:alpha val="32549"/>
            </a:srgbClr>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3" name="Google Shape;103;p16"/>
          <p:cNvSpPr txBox="1"/>
          <p:nvPr/>
        </p:nvSpPr>
        <p:spPr>
          <a:xfrm>
            <a:off x="5150954" y="3660085"/>
            <a:ext cx="3704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100" u="none" cap="none" strike="noStrike">
                <a:solidFill>
                  <a:schemeClr val="dk1"/>
                </a:solidFill>
                <a:latin typeface="Calibri"/>
                <a:ea typeface="Calibri"/>
                <a:cs typeface="Calibri"/>
                <a:sym typeface="Calibri"/>
              </a:rPr>
              <a:t>Visit </a:t>
            </a:r>
            <a:r>
              <a:rPr b="0" i="0" lang="en" sz="1100" u="sng" cap="none" strike="noStrike">
                <a:solidFill>
                  <a:schemeClr val="hlink"/>
                </a:solidFill>
                <a:latin typeface="Calibri"/>
                <a:ea typeface="Calibri"/>
                <a:cs typeface="Calibri"/>
                <a:sym typeface="Calibri"/>
                <a:hlinkClick r:id="rId3"/>
              </a:rPr>
              <a:t>https://datom-method.github.io/main/</a:t>
            </a:r>
            <a:r>
              <a:rPr b="0" i="0" lang="en" sz="1100" u="none" cap="none" strike="noStrike">
                <a:solidFill>
                  <a:schemeClr val="dk1"/>
                </a:solidFill>
                <a:latin typeface="Calibri"/>
                <a:ea typeface="Calibri"/>
                <a:cs typeface="Calibri"/>
                <a:sym typeface="Calibri"/>
              </a:rPr>
              <a:t> for more content.</a:t>
            </a:r>
            <a:endParaRPr sz="1100">
              <a:solidFill>
                <a:schemeClr val="dk1"/>
              </a:solidFill>
              <a:latin typeface="Calibri"/>
              <a:ea typeface="Calibri"/>
              <a:cs typeface="Calibri"/>
              <a:sym typeface="Calibri"/>
            </a:endParaRPr>
          </a:p>
        </p:txBody>
      </p:sp>
      <p:sp>
        <p:nvSpPr>
          <p:cNvPr id="104" name="Google Shape;104;p16"/>
          <p:cNvSpPr txBox="1"/>
          <p:nvPr/>
        </p:nvSpPr>
        <p:spPr>
          <a:xfrm>
            <a:off x="4697482" y="4897507"/>
            <a:ext cx="4329600" cy="19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800">
                <a:solidFill>
                  <a:srgbClr val="7F7F7F"/>
                </a:solidFill>
                <a:latin typeface="Calibri"/>
                <a:ea typeface="Calibri"/>
                <a:cs typeface="Calibri"/>
                <a:sym typeface="Calibri"/>
              </a:rPr>
              <a:t>DATOM is for you to use without restriction in modeling your own or other people's businesses</a:t>
            </a:r>
            <a:endParaRPr i="1" sz="8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5"/>
          <p:cNvSpPr/>
          <p:nvPr/>
        </p:nvSpPr>
        <p:spPr>
          <a:xfrm>
            <a:off x="1498388" y="522244"/>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
        <p:nvSpPr>
          <p:cNvPr id="268" name="Google Shape;268;p25"/>
          <p:cNvSpPr txBox="1"/>
          <p:nvPr/>
        </p:nvSpPr>
        <p:spPr>
          <a:xfrm>
            <a:off x="1471556" y="0"/>
            <a:ext cx="3197400" cy="504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#08</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Value map</a:t>
            </a:r>
            <a:endParaRPr b="1" sz="1200">
              <a:solidFill>
                <a:schemeClr val="dk1"/>
              </a:solidFill>
              <a:latin typeface="Arial"/>
              <a:ea typeface="Arial"/>
              <a:cs typeface="Arial"/>
              <a:sym typeface="Arial"/>
            </a:endParaRPr>
          </a:p>
        </p:txBody>
      </p:sp>
      <p:sp>
        <p:nvSpPr>
          <p:cNvPr id="269" name="Google Shape;269;p25"/>
          <p:cNvSpPr txBox="1"/>
          <p:nvPr/>
        </p:nvSpPr>
        <p:spPr>
          <a:xfrm>
            <a:off x="4510650" y="0"/>
            <a:ext cx="4136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70" name="Google Shape;270;p25"/>
          <p:cNvSpPr txBox="1"/>
          <p:nvPr/>
        </p:nvSpPr>
        <p:spPr>
          <a:xfrm>
            <a:off x="4510649" y="197681"/>
            <a:ext cx="4136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71" name="Google Shape;271;p25"/>
          <p:cNvSpPr txBox="1"/>
          <p:nvPr/>
        </p:nvSpPr>
        <p:spPr>
          <a:xfrm>
            <a:off x="2986088" y="2117438"/>
            <a:ext cx="3546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The solution is...</a:t>
            </a:r>
            <a:endParaRPr sz="1400">
              <a:solidFill>
                <a:schemeClr val="dk1"/>
              </a:solidFill>
              <a:latin typeface="Arial"/>
              <a:ea typeface="Arial"/>
              <a:cs typeface="Arial"/>
              <a:sym typeface="Arial"/>
            </a:endParaRPr>
          </a:p>
        </p:txBody>
      </p:sp>
      <p:sp>
        <p:nvSpPr>
          <p:cNvPr id="272" name="Google Shape;272;p25"/>
          <p:cNvSpPr/>
          <p:nvPr/>
        </p:nvSpPr>
        <p:spPr>
          <a:xfrm rot="-8100000">
            <a:off x="3232488" y="1706896"/>
            <a:ext cx="6643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25"/>
          <p:cNvSpPr txBox="1"/>
          <p:nvPr/>
        </p:nvSpPr>
        <p:spPr>
          <a:xfrm>
            <a:off x="1625213" y="592931"/>
            <a:ext cx="2736000" cy="9093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helps the user’s acquisition of resources by ...</a:t>
            </a:r>
            <a:endParaRPr sz="1400">
              <a:solidFill>
                <a:schemeClr val="dk1"/>
              </a:solidFill>
              <a:latin typeface="Arial"/>
              <a:ea typeface="Arial"/>
              <a:cs typeface="Arial"/>
              <a:sym typeface="Arial"/>
            </a:endParaRPr>
          </a:p>
        </p:txBody>
      </p:sp>
      <p:sp>
        <p:nvSpPr>
          <p:cNvPr id="274" name="Google Shape;274;p25"/>
          <p:cNvSpPr txBox="1"/>
          <p:nvPr/>
        </p:nvSpPr>
        <p:spPr>
          <a:xfrm>
            <a:off x="4624950" y="592931"/>
            <a:ext cx="2943900" cy="9093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helps the user deliver x or y because...</a:t>
            </a:r>
            <a:endParaRPr sz="1400">
              <a:solidFill>
                <a:schemeClr val="dk1"/>
              </a:solidFill>
              <a:latin typeface="Arial"/>
              <a:ea typeface="Arial"/>
              <a:cs typeface="Arial"/>
              <a:sym typeface="Arial"/>
            </a:endParaRPr>
          </a:p>
        </p:txBody>
      </p:sp>
      <p:sp>
        <p:nvSpPr>
          <p:cNvPr id="275" name="Google Shape;275;p25"/>
          <p:cNvSpPr txBox="1"/>
          <p:nvPr/>
        </p:nvSpPr>
        <p:spPr>
          <a:xfrm>
            <a:off x="1598231" y="3636715"/>
            <a:ext cx="2943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removes or decreases these constraints for the user:</a:t>
            </a:r>
            <a:endParaRPr sz="1400">
              <a:solidFill>
                <a:schemeClr val="dk1"/>
              </a:solidFill>
              <a:latin typeface="Arial"/>
              <a:ea typeface="Arial"/>
              <a:cs typeface="Arial"/>
              <a:sym typeface="Arial"/>
            </a:endParaRPr>
          </a:p>
        </p:txBody>
      </p:sp>
      <p:sp>
        <p:nvSpPr>
          <p:cNvPr id="276" name="Google Shape;276;p25"/>
          <p:cNvSpPr txBox="1"/>
          <p:nvPr/>
        </p:nvSpPr>
        <p:spPr>
          <a:xfrm>
            <a:off x="4668806" y="3636715"/>
            <a:ext cx="2943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The solution helps the user perform better on these KPIs:</a:t>
            </a:r>
            <a:endParaRPr sz="1400">
              <a:solidFill>
                <a:schemeClr val="dk1"/>
              </a:solidFill>
              <a:latin typeface="Arial"/>
              <a:ea typeface="Arial"/>
              <a:cs typeface="Arial"/>
              <a:sym typeface="Arial"/>
            </a:endParaRPr>
          </a:p>
        </p:txBody>
      </p:sp>
      <p:sp>
        <p:nvSpPr>
          <p:cNvPr id="277" name="Google Shape;277;p25"/>
          <p:cNvSpPr/>
          <p:nvPr/>
        </p:nvSpPr>
        <p:spPr>
          <a:xfrm rot="-2127750">
            <a:off x="4360029" y="1705705"/>
            <a:ext cx="664460" cy="2082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25"/>
          <p:cNvSpPr/>
          <p:nvPr/>
        </p:nvSpPr>
        <p:spPr>
          <a:xfrm rot="2700000">
            <a:off x="4926120" y="3340743"/>
            <a:ext cx="2604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25"/>
          <p:cNvSpPr/>
          <p:nvPr/>
        </p:nvSpPr>
        <p:spPr>
          <a:xfrm rot="8100000">
            <a:off x="3577320" y="3340819"/>
            <a:ext cx="2604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6"/>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26"/>
          <p:cNvSpPr txBox="1"/>
          <p:nvPr/>
        </p:nvSpPr>
        <p:spPr>
          <a:xfrm>
            <a:off x="1471556" y="0"/>
            <a:ext cx="29151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#09-1</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Graphical synthesis</a:t>
            </a:r>
            <a:endParaRPr b="1" sz="1200">
              <a:solidFill>
                <a:schemeClr val="dk1"/>
              </a:solidFill>
              <a:latin typeface="Arial"/>
              <a:ea typeface="Arial"/>
              <a:cs typeface="Arial"/>
              <a:sym typeface="Arial"/>
            </a:endParaRPr>
          </a:p>
        </p:txBody>
      </p:sp>
      <p:cxnSp>
        <p:nvCxnSpPr>
          <p:cNvPr id="286" name="Google Shape;286;p26"/>
          <p:cNvCxnSpPr/>
          <p:nvPr/>
        </p:nvCxnSpPr>
        <p:spPr>
          <a:xfrm>
            <a:off x="4405181" y="1143000"/>
            <a:ext cx="0" cy="3123000"/>
          </a:xfrm>
          <a:prstGeom prst="straightConnector1">
            <a:avLst/>
          </a:prstGeom>
          <a:noFill/>
          <a:ln cap="flat" cmpd="sng" w="9525">
            <a:solidFill>
              <a:srgbClr val="000000"/>
            </a:solidFill>
            <a:prstDash val="solid"/>
            <a:round/>
            <a:headEnd len="sm" w="sm" type="none"/>
            <a:tailEnd len="sm" w="sm" type="none"/>
          </a:ln>
        </p:spPr>
      </p:cxnSp>
      <p:cxnSp>
        <p:nvCxnSpPr>
          <p:cNvPr id="287" name="Google Shape;287;p26"/>
          <p:cNvCxnSpPr/>
          <p:nvPr/>
        </p:nvCxnSpPr>
        <p:spPr>
          <a:xfrm flipH="1" rot="10800000">
            <a:off x="2514600" y="2635275"/>
            <a:ext cx="3994200" cy="27600"/>
          </a:xfrm>
          <a:prstGeom prst="straightConnector1">
            <a:avLst/>
          </a:prstGeom>
          <a:noFill/>
          <a:ln cap="flat" cmpd="sng" w="9525">
            <a:solidFill>
              <a:srgbClr val="000000"/>
            </a:solidFill>
            <a:prstDash val="solid"/>
            <a:round/>
            <a:headEnd len="sm" w="sm" type="none"/>
            <a:tailEnd len="sm" w="sm" type="none"/>
          </a:ln>
        </p:spPr>
      </p:cxnSp>
      <p:cxnSp>
        <p:nvCxnSpPr>
          <p:cNvPr id="288" name="Google Shape;288;p26"/>
          <p:cNvCxnSpPr/>
          <p:nvPr/>
        </p:nvCxnSpPr>
        <p:spPr>
          <a:xfrm>
            <a:off x="2792625" y="1217138"/>
            <a:ext cx="3373500" cy="3002700"/>
          </a:xfrm>
          <a:prstGeom prst="straightConnector1">
            <a:avLst/>
          </a:prstGeom>
          <a:noFill/>
          <a:ln cap="flat" cmpd="sng" w="9525">
            <a:solidFill>
              <a:srgbClr val="000000"/>
            </a:solidFill>
            <a:prstDash val="solid"/>
            <a:round/>
            <a:headEnd len="sm" w="sm" type="none"/>
            <a:tailEnd len="sm" w="sm" type="none"/>
          </a:ln>
        </p:spPr>
      </p:cxnSp>
      <p:cxnSp>
        <p:nvCxnSpPr>
          <p:cNvPr id="289" name="Google Shape;289;p26"/>
          <p:cNvCxnSpPr/>
          <p:nvPr/>
        </p:nvCxnSpPr>
        <p:spPr>
          <a:xfrm flipH="1">
            <a:off x="2440538" y="1244944"/>
            <a:ext cx="3836700" cy="2863500"/>
          </a:xfrm>
          <a:prstGeom prst="straightConnector1">
            <a:avLst/>
          </a:prstGeom>
          <a:noFill/>
          <a:ln cap="flat" cmpd="sng" w="9525">
            <a:solidFill>
              <a:srgbClr val="000000"/>
            </a:solidFill>
            <a:prstDash val="solid"/>
            <a:round/>
            <a:headEnd len="sm" w="sm" type="none"/>
            <a:tailEnd len="sm" w="sm" type="none"/>
          </a:ln>
        </p:spPr>
      </p:cxnSp>
      <p:sp>
        <p:nvSpPr>
          <p:cNvPr id="290" name="Google Shape;290;p26"/>
          <p:cNvSpPr txBox="1"/>
          <p:nvPr/>
        </p:nvSpPr>
        <p:spPr>
          <a:xfrm>
            <a:off x="1746937" y="563775"/>
            <a:ext cx="17793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i="1" sz="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1:</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p:txBody>
      </p:sp>
      <p:sp>
        <p:nvSpPr>
          <p:cNvPr id="291" name="Google Shape;291;p26"/>
          <p:cNvSpPr txBox="1"/>
          <p:nvPr/>
        </p:nvSpPr>
        <p:spPr>
          <a:xfrm>
            <a:off x="3775013" y="556050"/>
            <a:ext cx="2031900" cy="5670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i="1" sz="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2:</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26"/>
          <p:cNvSpPr/>
          <p:nvPr/>
        </p:nvSpPr>
        <p:spPr>
          <a:xfrm>
            <a:off x="4015931" y="2227313"/>
            <a:ext cx="747300" cy="7473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26"/>
          <p:cNvSpPr/>
          <p:nvPr/>
        </p:nvSpPr>
        <p:spPr>
          <a:xfrm>
            <a:off x="3641475" y="1883521"/>
            <a:ext cx="1434900" cy="14349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26"/>
          <p:cNvSpPr/>
          <p:nvPr/>
        </p:nvSpPr>
        <p:spPr>
          <a:xfrm>
            <a:off x="3295875" y="1570759"/>
            <a:ext cx="2126100" cy="20604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26"/>
          <p:cNvSpPr/>
          <p:nvPr/>
        </p:nvSpPr>
        <p:spPr>
          <a:xfrm>
            <a:off x="2980988" y="1265551"/>
            <a:ext cx="2755800" cy="26706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26"/>
          <p:cNvSpPr txBox="1"/>
          <p:nvPr/>
        </p:nvSpPr>
        <p:spPr>
          <a:xfrm>
            <a:off x="6390300" y="2446125"/>
            <a:ext cx="11676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ROI</a:t>
            </a:r>
            <a:endParaRPr sz="1400">
              <a:solidFill>
                <a:schemeClr val="dk1"/>
              </a:solidFill>
              <a:latin typeface="Arial"/>
              <a:ea typeface="Arial"/>
              <a:cs typeface="Arial"/>
              <a:sym typeface="Arial"/>
            </a:endParaRPr>
          </a:p>
        </p:txBody>
      </p:sp>
      <p:sp>
        <p:nvSpPr>
          <p:cNvPr id="297" name="Google Shape;297;p26"/>
          <p:cNvSpPr txBox="1"/>
          <p:nvPr/>
        </p:nvSpPr>
        <p:spPr>
          <a:xfrm>
            <a:off x="5930006" y="4165013"/>
            <a:ext cx="13920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Differentiating</a:t>
            </a:r>
            <a:endParaRPr sz="1400">
              <a:solidFill>
                <a:schemeClr val="dk1"/>
              </a:solidFill>
              <a:latin typeface="Arial"/>
              <a:ea typeface="Arial"/>
              <a:cs typeface="Arial"/>
              <a:sym typeface="Arial"/>
            </a:endParaRPr>
          </a:p>
        </p:txBody>
      </p:sp>
      <p:sp>
        <p:nvSpPr>
          <p:cNvPr id="298" name="Google Shape;298;p26"/>
          <p:cNvSpPr txBox="1"/>
          <p:nvPr/>
        </p:nvSpPr>
        <p:spPr>
          <a:xfrm>
            <a:off x="3812081" y="4329638"/>
            <a:ext cx="11676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Organisation readiness</a:t>
            </a:r>
            <a:endParaRPr sz="1400">
              <a:solidFill>
                <a:schemeClr val="dk1"/>
              </a:solidFill>
              <a:latin typeface="Arial"/>
              <a:ea typeface="Arial"/>
              <a:cs typeface="Arial"/>
              <a:sym typeface="Arial"/>
            </a:endParaRPr>
          </a:p>
        </p:txBody>
      </p:sp>
      <p:sp>
        <p:nvSpPr>
          <p:cNvPr id="299" name="Google Shape;299;p26"/>
          <p:cNvSpPr txBox="1"/>
          <p:nvPr/>
        </p:nvSpPr>
        <p:spPr>
          <a:xfrm>
            <a:off x="1694156" y="4108519"/>
            <a:ext cx="11676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Time to market</a:t>
            </a:r>
            <a:endParaRPr sz="1400">
              <a:solidFill>
                <a:schemeClr val="dk1"/>
              </a:solidFill>
              <a:latin typeface="Arial"/>
              <a:ea typeface="Arial"/>
              <a:cs typeface="Arial"/>
              <a:sym typeface="Arial"/>
            </a:endParaRPr>
          </a:p>
        </p:txBody>
      </p:sp>
      <p:sp>
        <p:nvSpPr>
          <p:cNvPr id="300" name="Google Shape;300;p26"/>
          <p:cNvSpPr txBox="1"/>
          <p:nvPr/>
        </p:nvSpPr>
        <p:spPr>
          <a:xfrm>
            <a:off x="1528444" y="2240625"/>
            <a:ext cx="11676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Network effects / learning effects</a:t>
            </a:r>
            <a:endParaRPr sz="1400">
              <a:solidFill>
                <a:schemeClr val="dk1"/>
              </a:solidFill>
              <a:latin typeface="Arial"/>
              <a:ea typeface="Arial"/>
              <a:cs typeface="Arial"/>
              <a:sym typeface="Arial"/>
            </a:endParaRPr>
          </a:p>
        </p:txBody>
      </p:sp>
      <p:sp>
        <p:nvSpPr>
          <p:cNvPr id="301" name="Google Shape;301;p26"/>
          <p:cNvSpPr txBox="1"/>
          <p:nvPr/>
        </p:nvSpPr>
        <p:spPr>
          <a:xfrm>
            <a:off x="5806950" y="556050"/>
            <a:ext cx="1862400" cy="5670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3:</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26"/>
          <p:cNvSpPr txBox="1"/>
          <p:nvPr/>
        </p:nvSpPr>
        <p:spPr>
          <a:xfrm>
            <a:off x="3919631" y="2275388"/>
            <a:ext cx="242400" cy="240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1</a:t>
            </a:r>
            <a:endParaRPr b="1" sz="800">
              <a:solidFill>
                <a:srgbClr val="FF0000"/>
              </a:solidFill>
              <a:latin typeface="Arial"/>
              <a:ea typeface="Arial"/>
              <a:cs typeface="Arial"/>
              <a:sym typeface="Arial"/>
            </a:endParaRPr>
          </a:p>
        </p:txBody>
      </p:sp>
      <p:sp>
        <p:nvSpPr>
          <p:cNvPr id="303" name="Google Shape;303;p26"/>
          <p:cNvSpPr txBox="1"/>
          <p:nvPr/>
        </p:nvSpPr>
        <p:spPr>
          <a:xfrm>
            <a:off x="3641475" y="2035313"/>
            <a:ext cx="242400" cy="240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2</a:t>
            </a:r>
            <a:endParaRPr sz="800">
              <a:solidFill>
                <a:schemeClr val="dk1"/>
              </a:solidFill>
              <a:latin typeface="Arial"/>
              <a:ea typeface="Arial"/>
              <a:cs typeface="Arial"/>
              <a:sym typeface="Arial"/>
            </a:endParaRPr>
          </a:p>
        </p:txBody>
      </p:sp>
      <p:sp>
        <p:nvSpPr>
          <p:cNvPr id="304" name="Google Shape;304;p26"/>
          <p:cNvSpPr txBox="1"/>
          <p:nvPr/>
        </p:nvSpPr>
        <p:spPr>
          <a:xfrm>
            <a:off x="3382200" y="1785675"/>
            <a:ext cx="242400" cy="274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3</a:t>
            </a:r>
            <a:endParaRPr b="1" sz="800">
              <a:solidFill>
                <a:srgbClr val="FF0000"/>
              </a:solidFill>
              <a:latin typeface="Arial"/>
              <a:ea typeface="Arial"/>
              <a:cs typeface="Arial"/>
              <a:sym typeface="Arial"/>
            </a:endParaRPr>
          </a:p>
        </p:txBody>
      </p:sp>
      <p:sp>
        <p:nvSpPr>
          <p:cNvPr id="305" name="Google Shape;305;p26"/>
          <p:cNvSpPr txBox="1"/>
          <p:nvPr/>
        </p:nvSpPr>
        <p:spPr>
          <a:xfrm>
            <a:off x="3135563" y="1587488"/>
            <a:ext cx="242400" cy="274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4</a:t>
            </a:r>
            <a:endParaRPr b="1" sz="800">
              <a:solidFill>
                <a:srgbClr val="FF0000"/>
              </a:solidFill>
              <a:latin typeface="Arial"/>
              <a:ea typeface="Arial"/>
              <a:cs typeface="Arial"/>
              <a:sym typeface="Arial"/>
            </a:endParaRPr>
          </a:p>
        </p:txBody>
      </p:sp>
      <p:sp>
        <p:nvSpPr>
          <p:cNvPr id="306" name="Google Shape;306;p26"/>
          <p:cNvSpPr txBox="1"/>
          <p:nvPr/>
        </p:nvSpPr>
        <p:spPr>
          <a:xfrm>
            <a:off x="4510649" y="0"/>
            <a:ext cx="4002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307" name="Google Shape;307;p26"/>
          <p:cNvSpPr txBox="1"/>
          <p:nvPr/>
        </p:nvSpPr>
        <p:spPr>
          <a:xfrm>
            <a:off x="4510650" y="197681"/>
            <a:ext cx="4002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308" name="Google Shape;308;p26"/>
          <p:cNvSpPr/>
          <p:nvPr/>
        </p:nvSpPr>
        <p:spPr>
          <a:xfrm>
            <a:off x="6166050" y="2880356"/>
            <a:ext cx="1392012" cy="627264"/>
          </a:xfrm>
          <a:prstGeom prst="flowChartTerminator">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b="1" i="1" lang="en" sz="800">
                <a:solidFill>
                  <a:srgbClr val="049CCF"/>
                </a:solidFill>
                <a:latin typeface="Arial"/>
                <a:ea typeface="Arial"/>
                <a:cs typeface="Arial"/>
                <a:sym typeface="Arial"/>
              </a:rPr>
              <a:t>For each dimension, rate the strength of your project from 1 to 4</a:t>
            </a:r>
            <a:endParaRPr sz="1400">
              <a:solidFill>
                <a:schemeClr val="dk1"/>
              </a:solidFill>
              <a:latin typeface="Arial"/>
              <a:ea typeface="Arial"/>
              <a:cs typeface="Arial"/>
              <a:sym typeface="Arial"/>
            </a:endParaRPr>
          </a:p>
        </p:txBody>
      </p:sp>
      <p:sp>
        <p:nvSpPr>
          <p:cNvPr id="309" name="Google Shape;309;p26"/>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7"/>
          <p:cNvSpPr txBox="1"/>
          <p:nvPr/>
        </p:nvSpPr>
        <p:spPr>
          <a:xfrm>
            <a:off x="3038593" y="55205"/>
            <a:ext cx="1606800" cy="4677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Canvas #09-2</a:t>
            </a:r>
            <a:endParaRPr b="1" sz="800">
              <a:solidFill>
                <a:schemeClr val="dk1"/>
              </a:solidFill>
              <a:latin typeface="Arial"/>
              <a:ea typeface="Arial"/>
              <a:cs typeface="Arial"/>
              <a:sym typeface="Arial"/>
            </a:endParaRPr>
          </a:p>
          <a:p>
            <a:pPr indent="0" lvl="0" marL="0" marR="0" rtl="0" algn="l">
              <a:spcBef>
                <a:spcPts val="0"/>
              </a:spcBef>
              <a:spcAft>
                <a:spcPts val="0"/>
              </a:spcAft>
              <a:buNone/>
            </a:pPr>
            <a:r>
              <a:rPr b="1" lang="en" sz="800">
                <a:solidFill>
                  <a:schemeClr val="dk1"/>
                </a:solidFill>
                <a:latin typeface="Arial"/>
                <a:ea typeface="Arial"/>
                <a:cs typeface="Arial"/>
                <a:sym typeface="Arial"/>
              </a:rPr>
              <a:t>Memo synthesis</a:t>
            </a:r>
            <a:endParaRPr b="1" sz="800">
              <a:solidFill>
                <a:schemeClr val="dk1"/>
              </a:solidFill>
              <a:latin typeface="Arial"/>
              <a:ea typeface="Arial"/>
              <a:cs typeface="Arial"/>
              <a:sym typeface="Arial"/>
            </a:endParaRPr>
          </a:p>
        </p:txBody>
      </p:sp>
      <p:sp>
        <p:nvSpPr>
          <p:cNvPr id="315" name="Google Shape;315;p27"/>
          <p:cNvSpPr txBox="1"/>
          <p:nvPr/>
        </p:nvSpPr>
        <p:spPr>
          <a:xfrm>
            <a:off x="4713688" y="0"/>
            <a:ext cx="1792500" cy="5229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Designed by: ___________________</a:t>
            </a:r>
            <a:endParaRPr sz="700">
              <a:solidFill>
                <a:schemeClr val="dk1"/>
              </a:solidFill>
              <a:latin typeface="Arial"/>
              <a:ea typeface="Arial"/>
              <a:cs typeface="Arial"/>
              <a:sym typeface="Arial"/>
            </a:endParaRPr>
          </a:p>
        </p:txBody>
      </p:sp>
      <p:sp>
        <p:nvSpPr>
          <p:cNvPr id="316" name="Google Shape;316;p27"/>
          <p:cNvSpPr txBox="1"/>
          <p:nvPr/>
        </p:nvSpPr>
        <p:spPr>
          <a:xfrm>
            <a:off x="4713685" y="231147"/>
            <a:ext cx="1679700" cy="3621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Date: 	   ___________________</a:t>
            </a:r>
            <a:endParaRPr sz="700">
              <a:solidFill>
                <a:schemeClr val="dk1"/>
              </a:solidFill>
              <a:latin typeface="Arial"/>
              <a:ea typeface="Arial"/>
              <a:cs typeface="Arial"/>
              <a:sym typeface="Arial"/>
            </a:endParaRPr>
          </a:p>
        </p:txBody>
      </p:sp>
      <p:graphicFrame>
        <p:nvGraphicFramePr>
          <p:cNvPr id="317" name="Google Shape;317;p27"/>
          <p:cNvGraphicFramePr/>
          <p:nvPr/>
        </p:nvGraphicFramePr>
        <p:xfrm>
          <a:off x="2922441" y="643134"/>
          <a:ext cx="3000000" cy="3000000"/>
        </p:xfrm>
        <a:graphic>
          <a:graphicData uri="http://schemas.openxmlformats.org/drawingml/2006/table">
            <a:tbl>
              <a:tblPr>
                <a:noFill/>
                <a:tableStyleId>{E815D3F3-E9DF-421C-8F9E-8FA92A08CC18}</a:tableStyleId>
              </a:tblPr>
              <a:tblGrid>
                <a:gridCol w="1575950"/>
                <a:gridCol w="1677800"/>
              </a:tblGrid>
              <a:tr h="200000">
                <a:tc gridSpan="2">
                  <a:txBody>
                    <a:bodyPr>
                      <a:noAutofit/>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049CCF"/>
                          </a:solidFill>
                          <a:latin typeface="Century Gothic"/>
                          <a:ea typeface="Century Gothic"/>
                          <a:cs typeface="Century Gothic"/>
                          <a:sym typeface="Century Gothic"/>
                        </a:rPr>
                        <a:t>Synthesis</a:t>
                      </a:r>
                      <a:endParaRPr b="1" sz="1100" u="none" cap="none" strike="noStrike">
                        <a:solidFill>
                          <a:srgbClr val="049CCF"/>
                        </a:solidFill>
                        <a:latin typeface="Century Gothic"/>
                        <a:ea typeface="Century Gothic"/>
                        <a:cs typeface="Century Gothic"/>
                        <a:sym typeface="Century Gothic"/>
                      </a:endParaRPr>
                    </a:p>
                  </a:txBody>
                  <a:tcPr marT="0" marB="0" marR="34300" marL="34300"/>
                </a:tc>
                <a:tc hMerge="1"/>
              </a:tr>
              <a:tr h="146575">
                <a:tc>
                  <a:txBody>
                    <a:bodyPr>
                      <a:noAutofit/>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Name of the organization</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a:txBody>
                    <a:bodyPr>
                      <a:noAutofit/>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Name of the idea</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r>
              <a:tr h="263075">
                <a:tc>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tc>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Target users and their needs / problems to solve</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43970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Description of the idea</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58625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How does it match the strategic priorities of the org</a:t>
                      </a:r>
                      <a:endParaRPr sz="900" u="none" cap="none" strike="noStrike">
                        <a:latin typeface="Calibri"/>
                        <a:ea typeface="Calibri"/>
                        <a:cs typeface="Calibri"/>
                        <a:sym typeface="Calibri"/>
                      </a:endParaRPr>
                    </a:p>
                  </a:txBody>
                  <a:tcPr marT="0" marB="0" marR="34300" marL="34300">
                    <a:solidFill>
                      <a:srgbClr val="000000"/>
                    </a:solidFill>
                  </a:tcPr>
                </a:tc>
                <a:tc hMerge="1"/>
              </a:tr>
              <a:tr h="586250">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Datasets / data sources contributing to the idea</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43970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Expected benefits</a:t>
                      </a:r>
                      <a:endParaRPr sz="900" u="none" cap="none" strike="noStrike">
                        <a:solidFill>
                          <a:srgbClr val="FFFFFF"/>
                        </a:solidFill>
                        <a:latin typeface="Century Gothic"/>
                        <a:ea typeface="Century Gothic"/>
                        <a:cs typeface="Century Gothic"/>
                        <a:sym typeface="Century Gothic"/>
                      </a:endParaRPr>
                    </a:p>
                  </a:txBody>
                  <a:tcPr marT="0" marB="0" marR="34300" marL="34300">
                    <a:solidFill>
                      <a:srgbClr val="000000"/>
                    </a:solidFill>
                  </a:tcPr>
                </a:tc>
                <a:tc hMerge="1"/>
              </a:tr>
              <a:tr h="774125">
                <a:tc gridSpan="2">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34300" marL="34300">
                    <a:solidFill>
                      <a:srgbClr val="FFFFFF"/>
                    </a:solidFill>
                  </a:tcPr>
                </a:tc>
                <a:tc hMerge="1"/>
              </a:tr>
            </a:tbl>
          </a:graphicData>
        </a:graphic>
      </p:graphicFrame>
      <p:sp>
        <p:nvSpPr>
          <p:cNvPr id="318" name="Google Shape;318;p27"/>
          <p:cNvSpPr txBox="1"/>
          <p:nvPr/>
        </p:nvSpPr>
        <p:spPr>
          <a:xfrm>
            <a:off x="2851593" y="4811540"/>
            <a:ext cx="3436200" cy="264300"/>
          </a:xfrm>
          <a:prstGeom prst="rect">
            <a:avLst/>
          </a:prstGeom>
          <a:noFill/>
          <a:ln>
            <a:noFill/>
          </a:ln>
        </p:spPr>
        <p:txBody>
          <a:bodyPr anchorCtr="0" anchor="ctr" bIns="44800" lIns="44800" spcFirstLastPara="1" rIns="44800" wrap="square" tIns="44800">
            <a:noAutofit/>
          </a:bodyPr>
          <a:lstStyle/>
          <a:p>
            <a:pPr indent="0" lvl="0" marL="0" marR="0" rtl="0" algn="l">
              <a:spcBef>
                <a:spcPts val="0"/>
              </a:spcBef>
              <a:spcAft>
                <a:spcPts val="0"/>
              </a:spcAft>
              <a:buNone/>
            </a:pPr>
            <a:r>
              <a:rPr b="1" lang="en" sz="4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8"/>
          <p:cNvSpPr txBox="1"/>
          <p:nvPr/>
        </p:nvSpPr>
        <p:spPr>
          <a:xfrm rot="-5400000">
            <a:off x="-204107" y="3909183"/>
            <a:ext cx="1606800" cy="4677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Canvas #09-2</a:t>
            </a:r>
            <a:endParaRPr b="1" sz="800">
              <a:solidFill>
                <a:schemeClr val="dk1"/>
              </a:solidFill>
              <a:latin typeface="Arial"/>
              <a:ea typeface="Arial"/>
              <a:cs typeface="Arial"/>
              <a:sym typeface="Arial"/>
            </a:endParaRPr>
          </a:p>
          <a:p>
            <a:pPr indent="0" lvl="0" marL="0" marR="0" rtl="0" algn="l">
              <a:spcBef>
                <a:spcPts val="0"/>
              </a:spcBef>
              <a:spcAft>
                <a:spcPts val="0"/>
              </a:spcAft>
              <a:buNone/>
            </a:pPr>
            <a:r>
              <a:rPr b="1" lang="en" sz="800">
                <a:solidFill>
                  <a:schemeClr val="dk1"/>
                </a:solidFill>
                <a:latin typeface="Arial"/>
                <a:ea typeface="Arial"/>
                <a:cs typeface="Arial"/>
                <a:sym typeface="Arial"/>
              </a:rPr>
              <a:t>Memo synthesis</a:t>
            </a:r>
            <a:endParaRPr b="1" sz="800">
              <a:solidFill>
                <a:schemeClr val="dk1"/>
              </a:solidFill>
              <a:latin typeface="Arial"/>
              <a:ea typeface="Arial"/>
              <a:cs typeface="Arial"/>
              <a:sym typeface="Arial"/>
            </a:endParaRPr>
          </a:p>
        </p:txBody>
      </p:sp>
      <p:sp>
        <p:nvSpPr>
          <p:cNvPr id="324" name="Google Shape;324;p28"/>
          <p:cNvSpPr txBox="1"/>
          <p:nvPr/>
        </p:nvSpPr>
        <p:spPr>
          <a:xfrm rot="-5400000">
            <a:off x="-425130" y="551706"/>
            <a:ext cx="1792500" cy="5229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Designed by: ___________________</a:t>
            </a:r>
            <a:endParaRPr sz="700">
              <a:solidFill>
                <a:schemeClr val="dk1"/>
              </a:solidFill>
              <a:latin typeface="Arial"/>
              <a:ea typeface="Arial"/>
              <a:cs typeface="Arial"/>
              <a:sym typeface="Arial"/>
            </a:endParaRPr>
          </a:p>
        </p:txBody>
      </p:sp>
      <p:sp>
        <p:nvSpPr>
          <p:cNvPr id="325" name="Google Shape;325;p28"/>
          <p:cNvSpPr txBox="1"/>
          <p:nvPr/>
        </p:nvSpPr>
        <p:spPr>
          <a:xfrm rot="-5400000">
            <a:off x="-187607" y="348829"/>
            <a:ext cx="1679700" cy="3621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Date: 	   ___________________</a:t>
            </a:r>
            <a:endParaRPr sz="700">
              <a:solidFill>
                <a:schemeClr val="dk1"/>
              </a:solidFill>
              <a:latin typeface="Arial"/>
              <a:ea typeface="Arial"/>
              <a:cs typeface="Arial"/>
              <a:sym typeface="Arial"/>
            </a:endParaRPr>
          </a:p>
        </p:txBody>
      </p:sp>
      <p:sp>
        <p:nvSpPr>
          <p:cNvPr id="326" name="Google Shape;326;p28"/>
          <p:cNvSpPr txBox="1"/>
          <p:nvPr/>
        </p:nvSpPr>
        <p:spPr>
          <a:xfrm rot="-5400000">
            <a:off x="7182588" y="2399125"/>
            <a:ext cx="3436200" cy="264300"/>
          </a:xfrm>
          <a:prstGeom prst="rect">
            <a:avLst/>
          </a:prstGeom>
          <a:noFill/>
          <a:ln>
            <a:noFill/>
          </a:ln>
        </p:spPr>
        <p:txBody>
          <a:bodyPr anchorCtr="0" anchor="ctr" bIns="44800" lIns="44800" spcFirstLastPara="1" rIns="44800" wrap="square" tIns="44800">
            <a:noAutofit/>
          </a:bodyPr>
          <a:lstStyle/>
          <a:p>
            <a:pPr indent="0" lvl="0" marL="0" marR="0" rtl="0" algn="l">
              <a:spcBef>
                <a:spcPts val="0"/>
              </a:spcBef>
              <a:spcAft>
                <a:spcPts val="0"/>
              </a:spcAft>
              <a:buNone/>
            </a:pPr>
            <a:r>
              <a:rPr b="1" lang="en" sz="4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400">
              <a:solidFill>
                <a:schemeClr val="dk1"/>
              </a:solidFill>
              <a:latin typeface="Arial"/>
              <a:ea typeface="Arial"/>
              <a:cs typeface="Arial"/>
              <a:sym typeface="Arial"/>
            </a:endParaRPr>
          </a:p>
        </p:txBody>
      </p:sp>
      <p:sp>
        <p:nvSpPr>
          <p:cNvPr id="327" name="Google Shape;327;p28"/>
          <p:cNvSpPr/>
          <p:nvPr/>
        </p:nvSpPr>
        <p:spPr>
          <a:xfrm rot="-5400000">
            <a:off x="-1200198" y="2392780"/>
            <a:ext cx="4524900" cy="395100"/>
          </a:xfrm>
          <a:prstGeom prst="rect">
            <a:avLst/>
          </a:prstGeom>
          <a:no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00B0F0"/>
                </a:solidFill>
                <a:latin typeface="Arial"/>
                <a:ea typeface="Arial"/>
                <a:cs typeface="Arial"/>
                <a:sym typeface="Arial"/>
              </a:rPr>
              <a:t>Synthesis</a:t>
            </a:r>
            <a:endParaRPr sz="1400">
              <a:solidFill>
                <a:srgbClr val="00B0F0"/>
              </a:solidFill>
              <a:latin typeface="Arial"/>
              <a:ea typeface="Arial"/>
              <a:cs typeface="Arial"/>
              <a:sym typeface="Arial"/>
            </a:endParaRPr>
          </a:p>
        </p:txBody>
      </p:sp>
      <p:sp>
        <p:nvSpPr>
          <p:cNvPr id="328" name="Google Shape;328;p28"/>
          <p:cNvSpPr/>
          <p:nvPr/>
        </p:nvSpPr>
        <p:spPr>
          <a:xfrm rot="-5400000">
            <a:off x="284898" y="3458830"/>
            <a:ext cx="23928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Name of the organisation</a:t>
            </a:r>
            <a:endParaRPr sz="1400">
              <a:solidFill>
                <a:schemeClr val="lt1"/>
              </a:solidFill>
              <a:latin typeface="Arial"/>
              <a:ea typeface="Arial"/>
              <a:cs typeface="Arial"/>
              <a:sym typeface="Arial"/>
            </a:endParaRPr>
          </a:p>
        </p:txBody>
      </p:sp>
      <p:sp>
        <p:nvSpPr>
          <p:cNvPr id="329" name="Google Shape;329;p28"/>
          <p:cNvSpPr/>
          <p:nvPr/>
        </p:nvSpPr>
        <p:spPr>
          <a:xfrm rot="-5400000">
            <a:off x="413797" y="1196484"/>
            <a:ext cx="21318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Name of the idea</a:t>
            </a:r>
            <a:endParaRPr sz="1400">
              <a:solidFill>
                <a:schemeClr val="lt1"/>
              </a:solidFill>
              <a:latin typeface="Arial"/>
              <a:ea typeface="Arial"/>
              <a:cs typeface="Arial"/>
              <a:sym typeface="Arial"/>
            </a:endParaRPr>
          </a:p>
        </p:txBody>
      </p:sp>
      <p:sp>
        <p:nvSpPr>
          <p:cNvPr id="330" name="Google Shape;330;p28"/>
          <p:cNvSpPr/>
          <p:nvPr/>
        </p:nvSpPr>
        <p:spPr>
          <a:xfrm rot="-5400000">
            <a:off x="737941" y="1289543"/>
            <a:ext cx="2318400" cy="39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28"/>
          <p:cNvSpPr/>
          <p:nvPr/>
        </p:nvSpPr>
        <p:spPr>
          <a:xfrm rot="-5400000">
            <a:off x="786436" y="3551981"/>
            <a:ext cx="2206500" cy="39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28"/>
          <p:cNvSpPr/>
          <p:nvPr/>
        </p:nvSpPr>
        <p:spPr>
          <a:xfrm rot="-5400000">
            <a:off x="39284"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Target users and their needs / problem to solve</a:t>
            </a:r>
            <a:endParaRPr sz="1400">
              <a:solidFill>
                <a:schemeClr val="lt1"/>
              </a:solidFill>
              <a:latin typeface="Arial"/>
              <a:ea typeface="Arial"/>
              <a:cs typeface="Arial"/>
              <a:sym typeface="Arial"/>
            </a:endParaRPr>
          </a:p>
        </p:txBody>
      </p:sp>
      <p:sp>
        <p:nvSpPr>
          <p:cNvPr id="333" name="Google Shape;333;p28"/>
          <p:cNvSpPr/>
          <p:nvPr/>
        </p:nvSpPr>
        <p:spPr>
          <a:xfrm rot="-5400000">
            <a:off x="757615" y="2069530"/>
            <a:ext cx="4524900" cy="1041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28"/>
          <p:cNvSpPr/>
          <p:nvPr/>
        </p:nvSpPr>
        <p:spPr>
          <a:xfrm rot="-5400000">
            <a:off x="1492881"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Description of the idea</a:t>
            </a:r>
            <a:endParaRPr sz="1400">
              <a:solidFill>
                <a:schemeClr val="lt1"/>
              </a:solidFill>
              <a:latin typeface="Arial"/>
              <a:ea typeface="Arial"/>
              <a:cs typeface="Arial"/>
              <a:sym typeface="Arial"/>
            </a:endParaRPr>
          </a:p>
        </p:txBody>
      </p:sp>
      <p:sp>
        <p:nvSpPr>
          <p:cNvPr id="335" name="Google Shape;335;p28"/>
          <p:cNvSpPr/>
          <p:nvPr/>
        </p:nvSpPr>
        <p:spPr>
          <a:xfrm rot="-5400000">
            <a:off x="2136709" y="2136580"/>
            <a:ext cx="4524900" cy="9075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28"/>
          <p:cNvSpPr/>
          <p:nvPr/>
        </p:nvSpPr>
        <p:spPr>
          <a:xfrm rot="-5400000">
            <a:off x="2804846"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How does it match the strategic objectives of the org?</a:t>
            </a:r>
            <a:endParaRPr sz="1400">
              <a:solidFill>
                <a:schemeClr val="lt1"/>
              </a:solidFill>
              <a:latin typeface="Arial"/>
              <a:ea typeface="Arial"/>
              <a:cs typeface="Arial"/>
              <a:sym typeface="Arial"/>
            </a:endParaRPr>
          </a:p>
        </p:txBody>
      </p:sp>
      <p:sp>
        <p:nvSpPr>
          <p:cNvPr id="337" name="Google Shape;337;p28"/>
          <p:cNvSpPr/>
          <p:nvPr/>
        </p:nvSpPr>
        <p:spPr>
          <a:xfrm rot="-5400000">
            <a:off x="3429923" y="2155329"/>
            <a:ext cx="4524900" cy="870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28"/>
          <p:cNvSpPr/>
          <p:nvPr/>
        </p:nvSpPr>
        <p:spPr>
          <a:xfrm rot="-5400000">
            <a:off x="4079536"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entury Gothic"/>
                <a:ea typeface="Century Gothic"/>
                <a:cs typeface="Century Gothic"/>
                <a:sym typeface="Century Gothic"/>
              </a:rPr>
              <a:t>Datasets / data sources contributing to the idea</a:t>
            </a:r>
            <a:endParaRPr sz="1100"/>
          </a:p>
        </p:txBody>
      </p:sp>
      <p:sp>
        <p:nvSpPr>
          <p:cNvPr id="339" name="Google Shape;339;p28"/>
          <p:cNvSpPr/>
          <p:nvPr/>
        </p:nvSpPr>
        <p:spPr>
          <a:xfrm rot="-5400000">
            <a:off x="4667413" y="2192530"/>
            <a:ext cx="4524900" cy="795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28"/>
          <p:cNvSpPr/>
          <p:nvPr/>
        </p:nvSpPr>
        <p:spPr>
          <a:xfrm rot="-5400000">
            <a:off x="5279693"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entury Gothic"/>
                <a:ea typeface="Century Gothic"/>
                <a:cs typeface="Century Gothic"/>
                <a:sym typeface="Century Gothic"/>
              </a:rPr>
              <a:t>Expected benefits</a:t>
            </a:r>
            <a:endParaRPr sz="1400">
              <a:solidFill>
                <a:srgbClr val="FFFFFF"/>
              </a:solidFill>
              <a:latin typeface="Century Gothic"/>
              <a:ea typeface="Century Gothic"/>
              <a:cs typeface="Century Gothic"/>
              <a:sym typeface="Century Gothic"/>
            </a:endParaRPr>
          </a:p>
        </p:txBody>
      </p:sp>
      <p:sp>
        <p:nvSpPr>
          <p:cNvPr id="341" name="Google Shape;341;p28"/>
          <p:cNvSpPr/>
          <p:nvPr/>
        </p:nvSpPr>
        <p:spPr>
          <a:xfrm rot="-5400000">
            <a:off x="5968235" y="2114230"/>
            <a:ext cx="4524900" cy="952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cxnSp>
        <p:nvCxnSpPr>
          <p:cNvPr id="110" name="Google Shape;110;p17"/>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11" name="Google Shape;111;p17"/>
          <p:cNvSpPr txBox="1"/>
          <p:nvPr/>
        </p:nvSpPr>
        <p:spPr>
          <a:xfrm>
            <a:off x="1471556" y="47213"/>
            <a:ext cx="3047400" cy="3999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200"/>
              <a:buFont typeface="Arial"/>
              <a:buNone/>
            </a:pPr>
            <a:r>
              <a:rPr b="1" lang="en" sz="1200">
                <a:solidFill>
                  <a:srgbClr val="000000"/>
                </a:solidFill>
                <a:latin typeface="Arial"/>
                <a:ea typeface="Arial"/>
                <a:cs typeface="Arial"/>
                <a:sym typeface="Arial"/>
              </a:rPr>
              <a:t>Canvas #01</a:t>
            </a:r>
            <a:br>
              <a:rPr b="1" lang="en" sz="1200">
                <a:solidFill>
                  <a:srgbClr val="000000"/>
                </a:solidFill>
                <a:latin typeface="Arial"/>
                <a:ea typeface="Arial"/>
                <a:cs typeface="Arial"/>
                <a:sym typeface="Arial"/>
              </a:rPr>
            </a:br>
            <a:r>
              <a:rPr b="1" lang="en" sz="1200">
                <a:solidFill>
                  <a:srgbClr val="000000"/>
                </a:solidFill>
                <a:latin typeface="Arial"/>
                <a:ea typeface="Arial"/>
                <a:cs typeface="Arial"/>
                <a:sym typeface="Arial"/>
              </a:rPr>
              <a:t>Strategic objectives of the organisation </a:t>
            </a:r>
            <a:endParaRPr b="1" sz="1200">
              <a:solidFill>
                <a:srgbClr val="000000"/>
              </a:solidFill>
              <a:latin typeface="Arial"/>
              <a:ea typeface="Arial"/>
              <a:cs typeface="Arial"/>
              <a:sym typeface="Arial"/>
            </a:endParaRPr>
          </a:p>
        </p:txBody>
      </p:sp>
      <p:sp>
        <p:nvSpPr>
          <p:cNvPr id="112" name="Google Shape;112;p17"/>
          <p:cNvSpPr txBox="1"/>
          <p:nvPr/>
        </p:nvSpPr>
        <p:spPr>
          <a:xfrm>
            <a:off x="2966231" y="1625850"/>
            <a:ext cx="3975600" cy="2249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sp>
        <p:nvSpPr>
          <p:cNvPr id="113" name="Google Shape;113;p17"/>
          <p:cNvSpPr/>
          <p:nvPr/>
        </p:nvSpPr>
        <p:spPr>
          <a:xfrm>
            <a:off x="1878975" y="572063"/>
            <a:ext cx="5679000" cy="2180100"/>
          </a:xfrm>
          <a:prstGeom prst="wedgeRoundRectCallout">
            <a:avLst>
              <a:gd fmla="val -39396" name="adj1"/>
              <a:gd fmla="val 7512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“In 5 years time, </a:t>
            </a:r>
            <a:r>
              <a:rPr b="1" lang="en" sz="1100">
                <a:solidFill>
                  <a:srgbClr val="000000"/>
                </a:solidFill>
                <a:latin typeface="Arial"/>
                <a:ea typeface="Arial"/>
                <a:cs typeface="Arial"/>
                <a:sym typeface="Arial"/>
              </a:rPr>
              <a:t>we must be the leader of</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r>
              <a:rPr b="1" lang="en" sz="1100">
                <a:solidFill>
                  <a:srgbClr val="000000"/>
                </a:solidFill>
                <a:latin typeface="Arial"/>
                <a:ea typeface="Arial"/>
                <a:cs typeface="Arial"/>
                <a:sym typeface="Arial"/>
              </a:rPr>
              <a:t>By providing</a:t>
            </a:r>
            <a:r>
              <a:rPr lang="en" sz="1100">
                <a:solidFill>
                  <a:srgbClr val="000000"/>
                </a:solidFill>
                <a:latin typeface="Arial"/>
                <a:ea typeface="Arial"/>
                <a:cs typeface="Arial"/>
                <a:sym typeface="Arial"/>
              </a:rPr>
              <a:t> ………………………………………………. </a:t>
            </a:r>
            <a:r>
              <a:rPr b="1" lang="en" sz="1100">
                <a:solidFill>
                  <a:srgbClr val="000000"/>
                </a:solidFill>
                <a:latin typeface="Arial"/>
                <a:ea typeface="Arial"/>
                <a:cs typeface="Arial"/>
                <a:sym typeface="Arial"/>
              </a:rPr>
              <a:t>to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Which translates into these 3 strategic objectives:</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#1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#2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#3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pic>
        <p:nvPicPr>
          <p:cNvPr id="114" name="Google Shape;114;p17"/>
          <p:cNvPicPr preferRelativeResize="0"/>
          <p:nvPr/>
        </p:nvPicPr>
        <p:blipFill rotWithShape="1">
          <a:blip r:embed="rId3">
            <a:alphaModFix/>
          </a:blip>
          <a:srcRect b="0" l="0" r="0" t="0"/>
          <a:stretch/>
        </p:blipFill>
        <p:spPr>
          <a:xfrm>
            <a:off x="1564238" y="2831007"/>
            <a:ext cx="1084462" cy="1084462"/>
          </a:xfrm>
          <a:prstGeom prst="rect">
            <a:avLst/>
          </a:prstGeom>
          <a:noFill/>
          <a:ln>
            <a:noFill/>
          </a:ln>
        </p:spPr>
      </p:pic>
      <p:sp>
        <p:nvSpPr>
          <p:cNvPr id="115" name="Google Shape;115;p17"/>
          <p:cNvSpPr/>
          <p:nvPr/>
        </p:nvSpPr>
        <p:spPr>
          <a:xfrm>
            <a:off x="2899313" y="3323625"/>
            <a:ext cx="4726800" cy="1446900"/>
          </a:xfrm>
          <a:prstGeom prst="wedgeRoundRectCallout">
            <a:avLst>
              <a:gd fmla="val -58079" name="adj1"/>
              <a:gd fmla="val -4248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Or, in your own words:</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…………………………………………l……………………………………………</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116" name="Google Shape;116;p17"/>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600"/>
              <a:buFont typeface="Arial"/>
              <a:buNone/>
            </a:pPr>
            <a:r>
              <a:rPr b="1" lang="en" sz="600">
                <a:solidFill>
                  <a:srgbClr val="000000"/>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rgbClr val="000000"/>
              </a:solidFill>
              <a:latin typeface="Arial"/>
              <a:ea typeface="Arial"/>
              <a:cs typeface="Arial"/>
              <a:sym typeface="Arial"/>
            </a:endParaRPr>
          </a:p>
        </p:txBody>
      </p:sp>
      <p:sp>
        <p:nvSpPr>
          <p:cNvPr id="117" name="Google Shape;117;p17"/>
          <p:cNvSpPr txBox="1"/>
          <p:nvPr/>
        </p:nvSpPr>
        <p:spPr>
          <a:xfrm>
            <a:off x="4510650" y="0"/>
            <a:ext cx="2988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Designed by: __________________________</a:t>
            </a:r>
            <a:endParaRPr sz="1100">
              <a:solidFill>
                <a:srgbClr val="000000"/>
              </a:solidFill>
              <a:latin typeface="Arial"/>
              <a:ea typeface="Arial"/>
              <a:cs typeface="Arial"/>
              <a:sym typeface="Arial"/>
            </a:endParaRPr>
          </a:p>
        </p:txBody>
      </p:sp>
      <p:sp>
        <p:nvSpPr>
          <p:cNvPr id="118" name="Google Shape;118;p17"/>
          <p:cNvSpPr txBox="1"/>
          <p:nvPr/>
        </p:nvSpPr>
        <p:spPr>
          <a:xfrm>
            <a:off x="4510650" y="197681"/>
            <a:ext cx="304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Date: 	   ___________________________</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nvSpPr>
        <p:spPr>
          <a:xfrm>
            <a:off x="1471556" y="51413"/>
            <a:ext cx="31974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#02</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Identifying the target</a:t>
            </a:r>
            <a:endParaRPr b="1" sz="1200">
              <a:solidFill>
                <a:schemeClr val="dk1"/>
              </a:solidFill>
              <a:latin typeface="Arial"/>
              <a:ea typeface="Arial"/>
              <a:cs typeface="Arial"/>
              <a:sym typeface="Arial"/>
            </a:endParaRPr>
          </a:p>
        </p:txBody>
      </p:sp>
      <p:sp>
        <p:nvSpPr>
          <p:cNvPr id="124" name="Google Shape;124;p18"/>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18"/>
          <p:cNvSpPr txBox="1"/>
          <p:nvPr/>
        </p:nvSpPr>
        <p:spPr>
          <a:xfrm>
            <a:off x="4510649" y="0"/>
            <a:ext cx="4121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126" name="Google Shape;126;p18"/>
          <p:cNvSpPr txBox="1"/>
          <p:nvPr/>
        </p:nvSpPr>
        <p:spPr>
          <a:xfrm>
            <a:off x="4510650" y="197681"/>
            <a:ext cx="37338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cxnSp>
        <p:nvCxnSpPr>
          <p:cNvPr id="127" name="Google Shape;127;p18"/>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28" name="Google Shape;128;p18"/>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
        <p:nvSpPr>
          <p:cNvPr id="129" name="Google Shape;129;p18"/>
          <p:cNvSpPr txBox="1"/>
          <p:nvPr/>
        </p:nvSpPr>
        <p:spPr>
          <a:xfrm>
            <a:off x="2048381" y="1034119"/>
            <a:ext cx="1478700" cy="3477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Headquarters / Corporate / Support functions</a:t>
            </a:r>
            <a:endParaRPr sz="900">
              <a:solidFill>
                <a:schemeClr val="dk1"/>
              </a:solidFill>
              <a:latin typeface="Arial"/>
              <a:ea typeface="Arial"/>
              <a:cs typeface="Arial"/>
              <a:sym typeface="Arial"/>
            </a:endParaRPr>
          </a:p>
        </p:txBody>
      </p:sp>
      <p:pic>
        <p:nvPicPr>
          <p:cNvPr descr="office.png" id="130" name="Google Shape;130;p18"/>
          <p:cNvPicPr preferRelativeResize="0"/>
          <p:nvPr/>
        </p:nvPicPr>
        <p:blipFill rotWithShape="1">
          <a:blip r:embed="rId3">
            <a:alphaModFix/>
          </a:blip>
          <a:srcRect b="0" l="0" r="0" t="0"/>
          <a:stretch/>
        </p:blipFill>
        <p:spPr>
          <a:xfrm>
            <a:off x="2483944" y="542440"/>
            <a:ext cx="400050" cy="400050"/>
          </a:xfrm>
          <a:prstGeom prst="rect">
            <a:avLst/>
          </a:prstGeom>
          <a:noFill/>
          <a:ln>
            <a:noFill/>
          </a:ln>
        </p:spPr>
      </p:pic>
      <p:pic>
        <p:nvPicPr>
          <p:cNvPr descr="factory.png" id="131" name="Google Shape;131;p18"/>
          <p:cNvPicPr preferRelativeResize="0"/>
          <p:nvPr/>
        </p:nvPicPr>
        <p:blipFill rotWithShape="1">
          <a:blip r:embed="rId4">
            <a:alphaModFix/>
          </a:blip>
          <a:srcRect b="0" l="0" r="0" t="0"/>
          <a:stretch/>
        </p:blipFill>
        <p:spPr>
          <a:xfrm>
            <a:off x="2418806" y="1716479"/>
            <a:ext cx="530324" cy="530324"/>
          </a:xfrm>
          <a:prstGeom prst="rect">
            <a:avLst/>
          </a:prstGeom>
          <a:noFill/>
          <a:ln>
            <a:noFill/>
          </a:ln>
        </p:spPr>
      </p:pic>
      <p:sp>
        <p:nvSpPr>
          <p:cNvPr id="132" name="Google Shape;132;p18"/>
          <p:cNvSpPr txBox="1"/>
          <p:nvPr/>
        </p:nvSpPr>
        <p:spPr>
          <a:xfrm>
            <a:off x="1944619" y="2227472"/>
            <a:ext cx="1478700" cy="3477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Production</a:t>
            </a:r>
            <a:endParaRPr sz="900">
              <a:solidFill>
                <a:schemeClr val="dk1"/>
              </a:solidFill>
              <a:latin typeface="Arial"/>
              <a:ea typeface="Arial"/>
              <a:cs typeface="Arial"/>
              <a:sym typeface="Arial"/>
            </a:endParaRPr>
          </a:p>
        </p:txBody>
      </p:sp>
      <p:pic>
        <p:nvPicPr>
          <p:cNvPr id="133" name="Google Shape;133;p18"/>
          <p:cNvPicPr preferRelativeResize="0"/>
          <p:nvPr/>
        </p:nvPicPr>
        <p:blipFill rotWithShape="1">
          <a:blip r:embed="rId5">
            <a:alphaModFix/>
          </a:blip>
          <a:srcRect b="-20496" l="0" r="0" t="0"/>
          <a:stretch/>
        </p:blipFill>
        <p:spPr>
          <a:xfrm>
            <a:off x="2483944" y="2695019"/>
            <a:ext cx="400050" cy="482075"/>
          </a:xfrm>
          <a:prstGeom prst="rect">
            <a:avLst/>
          </a:prstGeom>
          <a:noFill/>
          <a:ln>
            <a:noFill/>
          </a:ln>
        </p:spPr>
      </p:pic>
      <p:pic>
        <p:nvPicPr>
          <p:cNvPr id="134" name="Google Shape;134;p18"/>
          <p:cNvPicPr preferRelativeResize="0"/>
          <p:nvPr/>
        </p:nvPicPr>
        <p:blipFill rotWithShape="1">
          <a:blip r:embed="rId6">
            <a:alphaModFix/>
          </a:blip>
          <a:srcRect b="0" l="0" r="0" t="0"/>
          <a:stretch/>
        </p:blipFill>
        <p:spPr>
          <a:xfrm>
            <a:off x="2483944" y="3853334"/>
            <a:ext cx="400050" cy="400050"/>
          </a:xfrm>
          <a:prstGeom prst="rect">
            <a:avLst/>
          </a:prstGeom>
          <a:noFill/>
          <a:ln>
            <a:noFill/>
          </a:ln>
        </p:spPr>
      </p:pic>
      <p:sp>
        <p:nvSpPr>
          <p:cNvPr id="135" name="Google Shape;135;p18"/>
          <p:cNvSpPr txBox="1"/>
          <p:nvPr/>
        </p:nvSpPr>
        <p:spPr>
          <a:xfrm>
            <a:off x="2181994" y="3094688"/>
            <a:ext cx="11523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Customers / users</a:t>
            </a:r>
            <a:endParaRPr sz="900">
              <a:solidFill>
                <a:schemeClr val="dk1"/>
              </a:solidFill>
              <a:latin typeface="Arial"/>
              <a:ea typeface="Arial"/>
              <a:cs typeface="Arial"/>
              <a:sym typeface="Arial"/>
            </a:endParaRPr>
          </a:p>
        </p:txBody>
      </p:sp>
      <p:sp>
        <p:nvSpPr>
          <p:cNvPr id="136" name="Google Shape;136;p18"/>
          <p:cNvSpPr txBox="1"/>
          <p:nvPr/>
        </p:nvSpPr>
        <p:spPr>
          <a:xfrm>
            <a:off x="2126419" y="4298175"/>
            <a:ext cx="11151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New markets</a:t>
            </a:r>
            <a:endParaRPr sz="900">
              <a:solidFill>
                <a:schemeClr val="dk1"/>
              </a:solidFill>
              <a:latin typeface="Arial"/>
              <a:ea typeface="Arial"/>
              <a:cs typeface="Arial"/>
              <a:sym typeface="Arial"/>
            </a:endParaRPr>
          </a:p>
        </p:txBody>
      </p:sp>
      <p:sp>
        <p:nvSpPr>
          <p:cNvPr id="137" name="Google Shape;137;p18"/>
          <p:cNvSpPr txBox="1"/>
          <p:nvPr/>
        </p:nvSpPr>
        <p:spPr>
          <a:xfrm>
            <a:off x="3456881" y="613875"/>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38" name="Google Shape;138;p18"/>
          <p:cNvSpPr txBox="1"/>
          <p:nvPr/>
        </p:nvSpPr>
        <p:spPr>
          <a:xfrm>
            <a:off x="3527081" y="1746150"/>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39" name="Google Shape;139;p18"/>
          <p:cNvSpPr txBox="1"/>
          <p:nvPr/>
        </p:nvSpPr>
        <p:spPr>
          <a:xfrm>
            <a:off x="3527081" y="2878425"/>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b="1" sz="1400">
              <a:solidFill>
                <a:srgbClr val="049CCF"/>
              </a:solidFill>
              <a:latin typeface="Caveat"/>
              <a:ea typeface="Caveat"/>
              <a:cs typeface="Caveat"/>
              <a:sym typeface="Caveat"/>
            </a:endParaRPr>
          </a:p>
        </p:txBody>
      </p:sp>
      <p:sp>
        <p:nvSpPr>
          <p:cNvPr id="140" name="Google Shape;140;p18"/>
          <p:cNvSpPr txBox="1"/>
          <p:nvPr/>
        </p:nvSpPr>
        <p:spPr>
          <a:xfrm>
            <a:off x="3527081" y="3870919"/>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41" name="Google Shape;141;p18"/>
          <p:cNvSpPr/>
          <p:nvPr/>
        </p:nvSpPr>
        <p:spPr>
          <a:xfrm>
            <a:off x="1729931" y="937313"/>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18"/>
          <p:cNvSpPr/>
          <p:nvPr/>
        </p:nvSpPr>
        <p:spPr>
          <a:xfrm>
            <a:off x="1711706" y="2133225"/>
            <a:ext cx="181200" cy="181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b="1" sz="1400">
              <a:solidFill>
                <a:srgbClr val="3C78D8"/>
              </a:solidFill>
              <a:latin typeface="Caveat"/>
              <a:ea typeface="Caveat"/>
              <a:cs typeface="Caveat"/>
              <a:sym typeface="Caveat"/>
            </a:endParaRPr>
          </a:p>
        </p:txBody>
      </p:sp>
      <p:sp>
        <p:nvSpPr>
          <p:cNvPr id="143" name="Google Shape;143;p18"/>
          <p:cNvSpPr/>
          <p:nvPr/>
        </p:nvSpPr>
        <p:spPr>
          <a:xfrm>
            <a:off x="1711706" y="2046356"/>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18"/>
          <p:cNvSpPr/>
          <p:nvPr/>
        </p:nvSpPr>
        <p:spPr>
          <a:xfrm>
            <a:off x="1711706" y="2995969"/>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18"/>
          <p:cNvSpPr/>
          <p:nvPr/>
        </p:nvSpPr>
        <p:spPr>
          <a:xfrm>
            <a:off x="1711706" y="4194356"/>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146" name="Google Shape;146;p18"/>
          <p:cNvCxnSpPr/>
          <p:nvPr/>
        </p:nvCxnSpPr>
        <p:spPr>
          <a:xfrm>
            <a:off x="3618563" y="3507619"/>
            <a:ext cx="3679800" cy="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p:nvPr/>
        </p:nvSpPr>
        <p:spPr>
          <a:xfrm>
            <a:off x="5592319" y="1218431"/>
            <a:ext cx="1929300" cy="23586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p19"/>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p19"/>
          <p:cNvSpPr txBox="1"/>
          <p:nvPr/>
        </p:nvSpPr>
        <p:spPr>
          <a:xfrm>
            <a:off x="4510650" y="197681"/>
            <a:ext cx="41661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a:t>
            </a:r>
            <a:endParaRPr sz="1400">
              <a:solidFill>
                <a:schemeClr val="dk1"/>
              </a:solidFill>
              <a:latin typeface="Arial"/>
              <a:ea typeface="Arial"/>
              <a:cs typeface="Arial"/>
              <a:sym typeface="Arial"/>
            </a:endParaRPr>
          </a:p>
        </p:txBody>
      </p:sp>
      <p:sp>
        <p:nvSpPr>
          <p:cNvPr id="154" name="Google Shape;154;p19"/>
          <p:cNvSpPr/>
          <p:nvPr/>
        </p:nvSpPr>
        <p:spPr>
          <a:xfrm>
            <a:off x="1607044" y="1097991"/>
            <a:ext cx="39036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19"/>
          <p:cNvSpPr/>
          <p:nvPr/>
        </p:nvSpPr>
        <p:spPr>
          <a:xfrm>
            <a:off x="1577269" y="3634256"/>
            <a:ext cx="6048600" cy="11292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19"/>
          <p:cNvSpPr txBox="1"/>
          <p:nvPr/>
        </p:nvSpPr>
        <p:spPr>
          <a:xfrm>
            <a:off x="1471556" y="51413"/>
            <a:ext cx="31974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#03.1:</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Profiling the target user </a:t>
            </a:r>
            <a:r>
              <a:rPr b="1" lang="en" sz="1200">
                <a:solidFill>
                  <a:schemeClr val="dk1"/>
                </a:solidFill>
              </a:rPr>
              <a:t>(B2C)</a:t>
            </a:r>
            <a:endParaRPr b="1"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157" name="Google Shape;157;p19"/>
          <p:cNvSpPr txBox="1"/>
          <p:nvPr/>
        </p:nvSpPr>
        <p:spPr>
          <a:xfrm>
            <a:off x="4510650" y="0"/>
            <a:ext cx="436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a:t>
            </a:r>
            <a:endParaRPr sz="1400">
              <a:solidFill>
                <a:schemeClr val="dk1"/>
              </a:solidFill>
              <a:latin typeface="Arial"/>
              <a:ea typeface="Arial"/>
              <a:cs typeface="Arial"/>
              <a:sym typeface="Arial"/>
            </a:endParaRPr>
          </a:p>
        </p:txBody>
      </p:sp>
      <p:sp>
        <p:nvSpPr>
          <p:cNvPr id="158" name="Google Shape;158;p19"/>
          <p:cNvSpPr txBox="1"/>
          <p:nvPr/>
        </p:nvSpPr>
        <p:spPr>
          <a:xfrm>
            <a:off x="2159775" y="708056"/>
            <a:ext cx="5130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Name of the Avatar:</a:t>
            </a:r>
            <a:r>
              <a:rPr lang="en" sz="1400">
                <a:solidFill>
                  <a:schemeClr val="dk1"/>
                </a:solidFill>
              </a:rPr>
              <a:t>        </a:t>
            </a:r>
            <a:r>
              <a:rPr lang="en" sz="1400">
                <a:solidFill>
                  <a:schemeClr val="dk1"/>
                </a:solidFill>
                <a:latin typeface="Arial"/>
                <a:ea typeface="Arial"/>
                <a:cs typeface="Arial"/>
                <a:sym typeface="Arial"/>
              </a:rPr>
              <a:t>__________________________</a:t>
            </a:r>
            <a:endParaRPr sz="1400">
              <a:solidFill>
                <a:schemeClr val="dk1"/>
              </a:solidFill>
              <a:latin typeface="Arial"/>
              <a:ea typeface="Arial"/>
              <a:cs typeface="Arial"/>
              <a:sym typeface="Arial"/>
            </a:endParaRPr>
          </a:p>
        </p:txBody>
      </p:sp>
      <p:sp>
        <p:nvSpPr>
          <p:cNvPr id="159" name="Google Shape;159;p19"/>
          <p:cNvSpPr txBox="1"/>
          <p:nvPr/>
        </p:nvSpPr>
        <p:spPr>
          <a:xfrm>
            <a:off x="1662488" y="1416113"/>
            <a:ext cx="3768000" cy="211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Age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Gender</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Marital status</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Number of kids</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Occupation</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Monthly income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Country &amp; city of residence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Highest degree</a:t>
            </a:r>
            <a:r>
              <a:rPr lang="en" sz="900">
                <a:solidFill>
                  <a:schemeClr val="dk1"/>
                </a:solidFill>
                <a:latin typeface="Arial"/>
                <a:ea typeface="Arial"/>
                <a:cs typeface="Arial"/>
                <a:sym typeface="Arial"/>
              </a:rPr>
              <a:t>: high school / univ / other: __________________</a:t>
            </a:r>
            <a:endParaRPr sz="900">
              <a:solidFill>
                <a:schemeClr val="dk1"/>
              </a:solidFill>
              <a:latin typeface="Arial"/>
              <a:ea typeface="Arial"/>
              <a:cs typeface="Arial"/>
              <a:sym typeface="Arial"/>
            </a:endParaRPr>
          </a:p>
        </p:txBody>
      </p:sp>
      <p:sp>
        <p:nvSpPr>
          <p:cNvPr id="160" name="Google Shape;160;p19"/>
          <p:cNvSpPr txBox="1"/>
          <p:nvPr/>
        </p:nvSpPr>
        <p:spPr>
          <a:xfrm>
            <a:off x="5727244" y="1606669"/>
            <a:ext cx="1858200" cy="1287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latin typeface="Arial"/>
                <a:ea typeface="Arial"/>
                <a:cs typeface="Arial"/>
                <a:sym typeface="Arial"/>
              </a:rPr>
              <a:t>Level of fitness</a:t>
            </a:r>
            <a:r>
              <a:rPr lang="en" sz="900">
                <a:solidFill>
                  <a:schemeClr val="dk1"/>
                </a:solidFill>
                <a:latin typeface="Arial"/>
                <a:ea typeface="Arial"/>
                <a:cs typeface="Arial"/>
                <a:sym typeface="Arial"/>
              </a:rPr>
              <a:t>: 	weak / average / fit / competitive	</a:t>
            </a:r>
            <a:endParaRPr sz="900">
              <a:solidFill>
                <a:schemeClr val="dk1"/>
              </a:solidFill>
              <a:latin typeface="Arial"/>
              <a:ea typeface="Arial"/>
              <a:cs typeface="Arial"/>
              <a:sym typeface="Arial"/>
            </a:endParaRPr>
          </a:p>
          <a:p>
            <a:pPr indent="0" lvl="0" marL="0" marR="0" rtl="0" algn="l">
              <a:spcBef>
                <a:spcPts val="0"/>
              </a:spcBef>
              <a:spcAft>
                <a:spcPts val="0"/>
              </a:spcAft>
              <a:buNone/>
            </a:pPr>
            <a:r>
              <a:rPr lang="en" sz="900">
                <a:solidFill>
                  <a:schemeClr val="dk1"/>
                </a:solidFill>
                <a:latin typeface="Arial"/>
                <a:ea typeface="Arial"/>
                <a:cs typeface="Arial"/>
                <a:sym typeface="Arial"/>
              </a:rPr>
              <a:t>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Social life</a:t>
            </a:r>
            <a:r>
              <a:rPr lang="en" sz="900">
                <a:solidFill>
                  <a:schemeClr val="dk1"/>
                </a:solidFill>
                <a:latin typeface="Arial"/>
                <a:ea typeface="Arial"/>
                <a:cs typeface="Arial"/>
                <a:sym typeface="Arial"/>
              </a:rPr>
              <a:t>: 	none / occasional / regular / party animal</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Societal involvement</a:t>
            </a:r>
            <a:r>
              <a:rPr lang="en" sz="900">
                <a:solidFill>
                  <a:schemeClr val="dk1"/>
                </a:solidFill>
                <a:latin typeface="Arial"/>
                <a:ea typeface="Arial"/>
                <a:cs typeface="Arial"/>
                <a:sym typeface="Arial"/>
              </a:rPr>
              <a:t>: none / occasional / regular / leader</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1" name="Google Shape;161;p19"/>
          <p:cNvSpPr txBox="1"/>
          <p:nvPr/>
        </p:nvSpPr>
        <p:spPr>
          <a:xfrm>
            <a:off x="1570125" y="3834878"/>
            <a:ext cx="3246300" cy="92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latin typeface="Arial"/>
                <a:ea typeface="Arial"/>
                <a:cs typeface="Arial"/>
                <a:sym typeface="Arial"/>
              </a:rPr>
              <a:t>The last book they read</a:t>
            </a:r>
            <a:r>
              <a:rPr lang="en" sz="900">
                <a:solidFill>
                  <a:schemeClr val="dk1"/>
                </a:solidFill>
                <a:latin typeface="Arial"/>
                <a:ea typeface="Arial"/>
                <a:cs typeface="Arial"/>
                <a:sym typeface="Arial"/>
              </a:rPr>
              <a:t>: _____________________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Their preferred TV show</a:t>
            </a:r>
            <a:r>
              <a:rPr lang="en" sz="900">
                <a:solidFill>
                  <a:schemeClr val="dk1"/>
                </a:solidFill>
                <a:latin typeface="Arial"/>
                <a:ea typeface="Arial"/>
                <a:cs typeface="Arial"/>
                <a:sym typeface="Arial"/>
              </a:rPr>
              <a:t>: ____________________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 last movie they went to</a:t>
            </a:r>
            <a:r>
              <a:rPr lang="en" sz="900">
                <a:solidFill>
                  <a:schemeClr val="dk1"/>
                </a:solidFill>
                <a:latin typeface="Arial"/>
                <a:ea typeface="Arial"/>
                <a:cs typeface="Arial"/>
                <a:sym typeface="Arial"/>
              </a:rPr>
              <a:t>: 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2" name="Google Shape;162;p19"/>
          <p:cNvSpPr txBox="1"/>
          <p:nvPr/>
        </p:nvSpPr>
        <p:spPr>
          <a:xfrm>
            <a:off x="4456088" y="3754444"/>
            <a:ext cx="3156600" cy="108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Preferred extra professional activity</a:t>
            </a:r>
            <a:r>
              <a:rPr lang="en" sz="900">
                <a:solidFill>
                  <a:schemeClr val="dk1"/>
                </a:solidFill>
                <a:latin typeface="Arial"/>
                <a:ea typeface="Arial"/>
                <a:cs typeface="Arial"/>
                <a:sym typeface="Arial"/>
              </a:rPr>
              <a:t>: 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 social media they visit daily</a:t>
            </a:r>
            <a:r>
              <a:rPr lang="en" sz="900">
                <a:solidFill>
                  <a:schemeClr val="dk1"/>
                </a:solidFill>
                <a:latin typeface="Arial"/>
                <a:ea typeface="Arial"/>
                <a:cs typeface="Arial"/>
                <a:sym typeface="Arial"/>
              </a:rPr>
              <a:t>: Facebook / Instagram / Snapchat / LinkedIn / Twitter / Youtube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3" name="Google Shape;163;p19"/>
          <p:cNvSpPr txBox="1"/>
          <p:nvPr/>
        </p:nvSpPr>
        <p:spPr>
          <a:xfrm>
            <a:off x="1570125" y="3580069"/>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Media and cultural preferences</a:t>
            </a:r>
            <a:endParaRPr b="1" i="1" sz="1400">
              <a:solidFill>
                <a:schemeClr val="dk1"/>
              </a:solidFill>
              <a:latin typeface="Arial"/>
              <a:ea typeface="Arial"/>
              <a:cs typeface="Arial"/>
              <a:sym typeface="Arial"/>
            </a:endParaRPr>
          </a:p>
        </p:txBody>
      </p:sp>
      <p:sp>
        <p:nvSpPr>
          <p:cNvPr id="164" name="Google Shape;164;p19"/>
          <p:cNvSpPr txBox="1"/>
          <p:nvPr/>
        </p:nvSpPr>
        <p:spPr>
          <a:xfrm>
            <a:off x="1607044" y="1157363"/>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Socio demographic attributes</a:t>
            </a:r>
            <a:endParaRPr b="1" i="1" sz="1400">
              <a:solidFill>
                <a:schemeClr val="dk1"/>
              </a:solidFill>
              <a:latin typeface="Arial"/>
              <a:ea typeface="Arial"/>
              <a:cs typeface="Arial"/>
              <a:sym typeface="Arial"/>
            </a:endParaRPr>
          </a:p>
        </p:txBody>
      </p:sp>
      <p:sp>
        <p:nvSpPr>
          <p:cNvPr id="165" name="Google Shape;165;p19"/>
          <p:cNvSpPr txBox="1"/>
          <p:nvPr/>
        </p:nvSpPr>
        <p:spPr>
          <a:xfrm>
            <a:off x="5636813" y="1218431"/>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Lifestyle</a:t>
            </a:r>
            <a:endParaRPr b="1" i="1" sz="1400">
              <a:solidFill>
                <a:schemeClr val="dk1"/>
              </a:solidFill>
              <a:latin typeface="Arial"/>
              <a:ea typeface="Arial"/>
              <a:cs typeface="Arial"/>
              <a:sym typeface="Arial"/>
            </a:endParaRPr>
          </a:p>
        </p:txBody>
      </p:sp>
      <p:cxnSp>
        <p:nvCxnSpPr>
          <p:cNvPr id="166" name="Google Shape;166;p19"/>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67" name="Google Shape;167;p19"/>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0"/>
          <p:cNvSpPr/>
          <p:nvPr/>
        </p:nvSpPr>
        <p:spPr>
          <a:xfrm>
            <a:off x="5592319" y="1095131"/>
            <a:ext cx="19293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0"/>
          <p:cNvSpPr txBox="1"/>
          <p:nvPr/>
        </p:nvSpPr>
        <p:spPr>
          <a:xfrm>
            <a:off x="5627981" y="1373419"/>
            <a:ext cx="1857900" cy="1974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t>Industry</a:t>
            </a:r>
            <a:r>
              <a:rPr i="1" lang="en" sz="900"/>
              <a:t>: 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t>Job Title</a:t>
            </a:r>
            <a:r>
              <a:rPr i="1" lang="en" sz="900"/>
              <a:t>:</a:t>
            </a:r>
            <a:r>
              <a:rPr i="1" lang="en" sz="900"/>
              <a:t> _______________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t>Tenure</a:t>
            </a:r>
            <a:r>
              <a:rPr i="1" lang="en" sz="900"/>
              <a:t>:</a:t>
            </a:r>
            <a:r>
              <a:rPr lang="en" sz="900"/>
              <a:t> </a:t>
            </a:r>
            <a:r>
              <a:rPr i="1" lang="en" sz="900"/>
              <a:t>______________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solidFill>
                  <a:srgbClr val="000000"/>
                </a:solidFill>
              </a:rPr>
              <a:t>Position</a:t>
            </a:r>
            <a:r>
              <a:rPr lang="en" sz="900">
                <a:solidFill>
                  <a:srgbClr val="000000"/>
                </a:solidFill>
              </a:rPr>
              <a:t>: </a:t>
            </a:r>
            <a:r>
              <a:rPr lang="en" sz="900"/>
              <a:t>contributor </a:t>
            </a:r>
            <a:r>
              <a:rPr lang="en" sz="900">
                <a:solidFill>
                  <a:srgbClr val="000000"/>
                </a:solidFill>
              </a:rPr>
              <a:t>/ manager  / </a:t>
            </a:r>
            <a:r>
              <a:rPr lang="en" sz="900"/>
              <a:t>VP</a:t>
            </a:r>
            <a:r>
              <a:rPr lang="en" sz="900">
                <a:solidFill>
                  <a:srgbClr val="000000"/>
                </a:solidFill>
              </a:rPr>
              <a:t>/ </a:t>
            </a:r>
            <a:r>
              <a:rPr lang="en" sz="900"/>
              <a:t>CxO</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b="1" lang="en" sz="900"/>
              <a:t># spoken languages</a:t>
            </a:r>
            <a:r>
              <a:rPr lang="en" sz="900">
                <a:solidFill>
                  <a:srgbClr val="000000"/>
                </a:solidFill>
              </a:rPr>
              <a:t>: _____</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b="1" lang="en" sz="900"/>
              <a:t>Digital skills</a:t>
            </a:r>
            <a:r>
              <a:rPr lang="en" sz="900">
                <a:solidFill>
                  <a:srgbClr val="000000"/>
                </a:solidFill>
              </a:rPr>
              <a:t>: </a:t>
            </a:r>
            <a:r>
              <a:rPr lang="en" sz="900"/>
              <a:t>low </a:t>
            </a:r>
            <a:r>
              <a:rPr lang="en" sz="900">
                <a:solidFill>
                  <a:srgbClr val="000000"/>
                </a:solidFill>
              </a:rPr>
              <a:t>/ </a:t>
            </a:r>
            <a:r>
              <a:rPr lang="en" sz="900"/>
              <a:t>average</a:t>
            </a:r>
            <a:r>
              <a:rPr lang="en" sz="900">
                <a:solidFill>
                  <a:srgbClr val="000000"/>
                </a:solidFill>
              </a:rPr>
              <a:t>/ </a:t>
            </a:r>
            <a:r>
              <a:rPr lang="en" sz="900"/>
              <a:t>high</a:t>
            </a:r>
            <a:endParaRPr sz="900">
              <a:solidFill>
                <a:srgbClr val="000000"/>
              </a:solidFill>
            </a:endParaRPr>
          </a:p>
          <a:p>
            <a:pPr indent="0" lvl="0" marL="0" rtl="0" algn="l">
              <a:spcBef>
                <a:spcPts val="0"/>
              </a:spcBef>
              <a:spcAft>
                <a:spcPts val="0"/>
              </a:spcAft>
              <a:buNone/>
            </a:pPr>
            <a:r>
              <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t/>
            </a:r>
            <a:endParaRPr sz="900"/>
          </a:p>
        </p:txBody>
      </p:sp>
      <p:sp>
        <p:nvSpPr>
          <p:cNvPr id="175" name="Google Shape;175;p20"/>
          <p:cNvSpPr txBox="1"/>
          <p:nvPr/>
        </p:nvSpPr>
        <p:spPr>
          <a:xfrm>
            <a:off x="4510650" y="197681"/>
            <a:ext cx="41661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a:t>
            </a:r>
            <a:endParaRPr sz="1400">
              <a:solidFill>
                <a:schemeClr val="dk1"/>
              </a:solidFill>
              <a:latin typeface="Arial"/>
              <a:ea typeface="Arial"/>
              <a:cs typeface="Arial"/>
              <a:sym typeface="Arial"/>
            </a:endParaRPr>
          </a:p>
        </p:txBody>
      </p:sp>
      <p:sp>
        <p:nvSpPr>
          <p:cNvPr id="176" name="Google Shape;176;p20"/>
          <p:cNvSpPr/>
          <p:nvPr/>
        </p:nvSpPr>
        <p:spPr>
          <a:xfrm>
            <a:off x="1607044" y="1097991"/>
            <a:ext cx="39036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p20"/>
          <p:cNvSpPr/>
          <p:nvPr/>
        </p:nvSpPr>
        <p:spPr>
          <a:xfrm>
            <a:off x="1577269" y="3634256"/>
            <a:ext cx="6048600" cy="11292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20"/>
          <p:cNvSpPr txBox="1"/>
          <p:nvPr/>
        </p:nvSpPr>
        <p:spPr>
          <a:xfrm>
            <a:off x="1471556" y="51413"/>
            <a:ext cx="31971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#03.</a:t>
            </a:r>
            <a:r>
              <a:rPr b="1" lang="en" sz="1200">
                <a:solidFill>
                  <a:schemeClr val="dk1"/>
                </a:solidFill>
              </a:rPr>
              <a:t>2</a:t>
            </a:r>
            <a:r>
              <a:rPr b="1" lang="en" sz="1200">
                <a:solidFill>
                  <a:schemeClr val="dk1"/>
                </a:solidFill>
                <a:latin typeface="Arial"/>
                <a:ea typeface="Arial"/>
                <a:cs typeface="Arial"/>
                <a:sym typeface="Arial"/>
              </a:rPr>
              <a:t>:</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Profiling the target user </a:t>
            </a:r>
            <a:r>
              <a:rPr b="1" lang="en" sz="1200">
                <a:solidFill>
                  <a:schemeClr val="dk1"/>
                </a:solidFill>
              </a:rPr>
              <a:t>(B2B)</a:t>
            </a:r>
            <a:endParaRPr b="1"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179" name="Google Shape;179;p20"/>
          <p:cNvSpPr txBox="1"/>
          <p:nvPr/>
        </p:nvSpPr>
        <p:spPr>
          <a:xfrm>
            <a:off x="4510650" y="0"/>
            <a:ext cx="436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a:t>
            </a:r>
            <a:endParaRPr sz="1400">
              <a:solidFill>
                <a:schemeClr val="dk1"/>
              </a:solidFill>
              <a:latin typeface="Arial"/>
              <a:ea typeface="Arial"/>
              <a:cs typeface="Arial"/>
              <a:sym typeface="Arial"/>
            </a:endParaRPr>
          </a:p>
        </p:txBody>
      </p:sp>
      <p:sp>
        <p:nvSpPr>
          <p:cNvPr id="180" name="Google Shape;180;p20"/>
          <p:cNvSpPr txBox="1"/>
          <p:nvPr/>
        </p:nvSpPr>
        <p:spPr>
          <a:xfrm>
            <a:off x="2928113" y="708056"/>
            <a:ext cx="43620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Name of the Avatar:</a:t>
            </a:r>
            <a:r>
              <a:rPr lang="en" sz="1400">
                <a:solidFill>
                  <a:schemeClr val="dk1"/>
                </a:solidFill>
                <a:latin typeface="Arial"/>
                <a:ea typeface="Arial"/>
                <a:cs typeface="Arial"/>
                <a:sym typeface="Arial"/>
              </a:rPr>
              <a:t> _________________________</a:t>
            </a:r>
            <a:endParaRPr sz="1400">
              <a:solidFill>
                <a:schemeClr val="dk1"/>
              </a:solidFill>
              <a:latin typeface="Arial"/>
              <a:ea typeface="Arial"/>
              <a:cs typeface="Arial"/>
              <a:sym typeface="Arial"/>
            </a:endParaRPr>
          </a:p>
        </p:txBody>
      </p:sp>
      <p:sp>
        <p:nvSpPr>
          <p:cNvPr id="181" name="Google Shape;181;p20"/>
          <p:cNvSpPr txBox="1"/>
          <p:nvPr/>
        </p:nvSpPr>
        <p:spPr>
          <a:xfrm>
            <a:off x="1662488" y="1644713"/>
            <a:ext cx="3768000" cy="1790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Age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Gender</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Occupation</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Monthly income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Country &amp; city of residence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Highest degree</a:t>
            </a:r>
            <a:r>
              <a:rPr lang="en" sz="900">
                <a:solidFill>
                  <a:schemeClr val="dk1"/>
                </a:solidFill>
                <a:latin typeface="Arial"/>
                <a:ea typeface="Arial"/>
                <a:cs typeface="Arial"/>
                <a:sym typeface="Arial"/>
              </a:rPr>
              <a:t>: high school / univ / other: __________________</a:t>
            </a:r>
            <a:endParaRPr sz="900">
              <a:solidFill>
                <a:schemeClr val="dk1"/>
              </a:solidFill>
              <a:latin typeface="Arial"/>
              <a:ea typeface="Arial"/>
              <a:cs typeface="Arial"/>
              <a:sym typeface="Arial"/>
            </a:endParaRPr>
          </a:p>
        </p:txBody>
      </p:sp>
      <p:sp>
        <p:nvSpPr>
          <p:cNvPr id="182" name="Google Shape;182;p20"/>
          <p:cNvSpPr txBox="1"/>
          <p:nvPr/>
        </p:nvSpPr>
        <p:spPr>
          <a:xfrm>
            <a:off x="1570125" y="3834878"/>
            <a:ext cx="3246300" cy="92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rPr>
              <a:t>Have access to computer and digital devices: </a:t>
            </a:r>
            <a:r>
              <a:rPr lang="en" sz="900">
                <a:solidFill>
                  <a:schemeClr val="dk1"/>
                </a:solidFill>
              </a:rPr>
              <a:t> 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rPr>
              <a:t>Has a voice in investment decisions</a:t>
            </a:r>
            <a:r>
              <a:rPr lang="en" sz="900">
                <a:solidFill>
                  <a:schemeClr val="dk1"/>
                </a:solidFill>
                <a:latin typeface="Arial"/>
                <a:ea typeface="Arial"/>
                <a:cs typeface="Arial"/>
                <a:sym typeface="Arial"/>
              </a:rPr>
              <a:t>: </a:t>
            </a:r>
            <a:r>
              <a:rPr lang="en" sz="900">
                <a:solidFill>
                  <a:schemeClr val="dk1"/>
                </a:solidFill>
              </a:rPr>
              <a:t>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rPr>
              <a:t>Can engage operational expenses</a:t>
            </a:r>
            <a:r>
              <a:rPr lang="en" sz="900">
                <a:solidFill>
                  <a:schemeClr val="dk1"/>
                </a:solidFill>
                <a:latin typeface="Arial"/>
                <a:ea typeface="Arial"/>
                <a:cs typeface="Arial"/>
                <a:sym typeface="Arial"/>
              </a:rPr>
              <a:t>:   </a:t>
            </a:r>
            <a:r>
              <a:rPr lang="en" sz="900">
                <a:solidFill>
                  <a:schemeClr val="dk1"/>
                </a:solidFill>
              </a:rPr>
              <a:t>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83" name="Google Shape;183;p20"/>
          <p:cNvSpPr txBox="1"/>
          <p:nvPr/>
        </p:nvSpPr>
        <p:spPr>
          <a:xfrm>
            <a:off x="5068013" y="3690516"/>
            <a:ext cx="2316000" cy="108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rPr>
              <a:t>Which </a:t>
            </a:r>
            <a:r>
              <a:rPr i="1" lang="en" sz="900">
                <a:solidFill>
                  <a:schemeClr val="dk1"/>
                </a:solidFill>
                <a:latin typeface="Arial"/>
                <a:ea typeface="Arial"/>
                <a:cs typeface="Arial"/>
                <a:sym typeface="Arial"/>
              </a:rPr>
              <a:t>social media </a:t>
            </a:r>
            <a:r>
              <a:rPr i="1" lang="en" sz="900">
                <a:solidFill>
                  <a:schemeClr val="dk1"/>
                </a:solidFill>
              </a:rPr>
              <a:t>is relevant to their job</a:t>
            </a:r>
            <a:r>
              <a:rPr lang="en" sz="900">
                <a:solidFill>
                  <a:schemeClr val="dk1"/>
                </a:solidFill>
                <a:latin typeface="Arial"/>
                <a:ea typeface="Arial"/>
                <a:cs typeface="Arial"/>
                <a:sym typeface="Arial"/>
              </a:rPr>
              <a:t>: Facebook / Instagram / Snapchat / LinkedIn / Twitter / Youtube / none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endParaRPr>
          </a:p>
          <a:p>
            <a:pPr indent="0" lvl="0" marL="0" marR="0" rtl="0" algn="l">
              <a:spcBef>
                <a:spcPts val="0"/>
              </a:spcBef>
              <a:spcAft>
                <a:spcPts val="0"/>
              </a:spcAft>
              <a:buNone/>
            </a:pPr>
            <a:r>
              <a:t/>
            </a:r>
            <a:endParaRPr sz="900">
              <a:solidFill>
                <a:schemeClr val="dk1"/>
              </a:solidFill>
            </a:endParaRPr>
          </a:p>
          <a:p>
            <a:pPr indent="0" lvl="0" marL="0" marR="0" rtl="0" algn="l">
              <a:spcBef>
                <a:spcPts val="0"/>
              </a:spcBef>
              <a:spcAft>
                <a:spcPts val="0"/>
              </a:spcAft>
              <a:buNone/>
            </a:pPr>
            <a:r>
              <a:t/>
            </a:r>
            <a:endParaRPr sz="900">
              <a:solidFill>
                <a:schemeClr val="dk1"/>
              </a:solidFill>
            </a:endParaRPr>
          </a:p>
        </p:txBody>
      </p:sp>
      <p:sp>
        <p:nvSpPr>
          <p:cNvPr id="184" name="Google Shape;184;p20"/>
          <p:cNvSpPr txBox="1"/>
          <p:nvPr/>
        </p:nvSpPr>
        <p:spPr>
          <a:xfrm>
            <a:off x="1570125" y="3580069"/>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rPr>
              <a:t>Work environment</a:t>
            </a:r>
            <a:endParaRPr b="1" i="1" sz="1400">
              <a:solidFill>
                <a:schemeClr val="dk1"/>
              </a:solidFill>
              <a:latin typeface="Arial"/>
              <a:ea typeface="Arial"/>
              <a:cs typeface="Arial"/>
              <a:sym typeface="Arial"/>
            </a:endParaRPr>
          </a:p>
        </p:txBody>
      </p:sp>
      <p:sp>
        <p:nvSpPr>
          <p:cNvPr id="185" name="Google Shape;185;p20"/>
          <p:cNvSpPr txBox="1"/>
          <p:nvPr/>
        </p:nvSpPr>
        <p:spPr>
          <a:xfrm>
            <a:off x="1607044" y="1157363"/>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Socio demographic attributes</a:t>
            </a:r>
            <a:endParaRPr b="1" i="1" sz="1400">
              <a:solidFill>
                <a:schemeClr val="dk1"/>
              </a:solidFill>
              <a:latin typeface="Arial"/>
              <a:ea typeface="Arial"/>
              <a:cs typeface="Arial"/>
              <a:sym typeface="Arial"/>
            </a:endParaRPr>
          </a:p>
        </p:txBody>
      </p:sp>
      <p:sp>
        <p:nvSpPr>
          <p:cNvPr id="186" name="Google Shape;186;p20"/>
          <p:cNvSpPr txBox="1"/>
          <p:nvPr/>
        </p:nvSpPr>
        <p:spPr>
          <a:xfrm>
            <a:off x="5636813" y="1104131"/>
            <a:ext cx="1929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rPr>
              <a:t>Job id</a:t>
            </a:r>
            <a:endParaRPr b="1" i="1" sz="1400">
              <a:solidFill>
                <a:schemeClr val="dk1"/>
              </a:solidFill>
              <a:latin typeface="Arial"/>
              <a:ea typeface="Arial"/>
              <a:cs typeface="Arial"/>
              <a:sym typeface="Arial"/>
            </a:endParaRPr>
          </a:p>
        </p:txBody>
      </p:sp>
      <p:cxnSp>
        <p:nvCxnSpPr>
          <p:cNvPr id="187" name="Google Shape;187;p20"/>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88" name="Google Shape;188;p20"/>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p:nvPr/>
        </p:nvSpPr>
        <p:spPr>
          <a:xfrm>
            <a:off x="1574438" y="523650"/>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4" name="Google Shape;194;p21"/>
          <p:cNvSpPr/>
          <p:nvPr/>
        </p:nvSpPr>
        <p:spPr>
          <a:xfrm>
            <a:off x="3600694" y="2112356"/>
            <a:ext cx="2099400" cy="11505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What frustrations do they experience?</a:t>
            </a:r>
            <a:endParaRPr sz="800">
              <a:solidFill>
                <a:schemeClr val="dk1"/>
              </a:solidFill>
              <a:latin typeface="Arial"/>
              <a:ea typeface="Arial"/>
              <a:cs typeface="Arial"/>
              <a:sym typeface="Arial"/>
            </a:endParaRPr>
          </a:p>
        </p:txBody>
      </p:sp>
      <p:sp>
        <p:nvSpPr>
          <p:cNvPr id="195" name="Google Shape;195;p21"/>
          <p:cNvSpPr txBox="1"/>
          <p:nvPr/>
        </p:nvSpPr>
        <p:spPr>
          <a:xfrm>
            <a:off x="1471556" y="51413"/>
            <a:ext cx="29166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100">
                <a:solidFill>
                  <a:schemeClr val="dk1"/>
                </a:solidFill>
                <a:latin typeface="Arial"/>
                <a:ea typeface="Arial"/>
                <a:cs typeface="Arial"/>
                <a:sym typeface="Arial"/>
              </a:rPr>
              <a:t>Canvas #04</a:t>
            </a:r>
            <a:endParaRPr b="1" sz="1100">
              <a:solidFill>
                <a:schemeClr val="dk1"/>
              </a:solidFill>
              <a:latin typeface="Arial"/>
              <a:ea typeface="Arial"/>
              <a:cs typeface="Arial"/>
              <a:sym typeface="Arial"/>
            </a:endParaRPr>
          </a:p>
          <a:p>
            <a:pPr indent="0" lvl="0" marL="0" marR="0" rtl="0" algn="l">
              <a:spcBef>
                <a:spcPts val="0"/>
              </a:spcBef>
              <a:spcAft>
                <a:spcPts val="0"/>
              </a:spcAft>
              <a:buNone/>
            </a:pPr>
            <a:r>
              <a:rPr b="1" lang="en" sz="1100">
                <a:solidFill>
                  <a:schemeClr val="dk1"/>
                </a:solidFill>
                <a:latin typeface="Arial"/>
                <a:ea typeface="Arial"/>
                <a:cs typeface="Arial"/>
                <a:sym typeface="Arial"/>
              </a:rPr>
              <a:t>Customer needs analysis</a:t>
            </a:r>
            <a:endParaRPr b="1" sz="1100">
              <a:solidFill>
                <a:schemeClr val="dk1"/>
              </a:solidFill>
              <a:latin typeface="Arial"/>
              <a:ea typeface="Arial"/>
              <a:cs typeface="Arial"/>
              <a:sym typeface="Arial"/>
            </a:endParaRPr>
          </a:p>
        </p:txBody>
      </p:sp>
      <p:sp>
        <p:nvSpPr>
          <p:cNvPr id="196" name="Google Shape;196;p21"/>
          <p:cNvSpPr txBox="1"/>
          <p:nvPr/>
        </p:nvSpPr>
        <p:spPr>
          <a:xfrm>
            <a:off x="4510650" y="0"/>
            <a:ext cx="4151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Designed by: __________________________</a:t>
            </a:r>
            <a:endParaRPr sz="1200">
              <a:solidFill>
                <a:schemeClr val="dk1"/>
              </a:solidFill>
              <a:latin typeface="Arial"/>
              <a:ea typeface="Arial"/>
              <a:cs typeface="Arial"/>
              <a:sym typeface="Arial"/>
            </a:endParaRPr>
          </a:p>
        </p:txBody>
      </p:sp>
      <p:sp>
        <p:nvSpPr>
          <p:cNvPr id="197" name="Google Shape;197;p21"/>
          <p:cNvSpPr txBox="1"/>
          <p:nvPr/>
        </p:nvSpPr>
        <p:spPr>
          <a:xfrm>
            <a:off x="4510649" y="197681"/>
            <a:ext cx="4091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Date: 	   ___________________________</a:t>
            </a:r>
            <a:endParaRPr sz="1200">
              <a:solidFill>
                <a:schemeClr val="dk1"/>
              </a:solidFill>
              <a:latin typeface="Arial"/>
              <a:ea typeface="Arial"/>
              <a:cs typeface="Arial"/>
              <a:sym typeface="Arial"/>
            </a:endParaRPr>
          </a:p>
        </p:txBody>
      </p:sp>
      <p:sp>
        <p:nvSpPr>
          <p:cNvPr id="198" name="Google Shape;198;p21"/>
          <p:cNvSpPr/>
          <p:nvPr/>
        </p:nvSpPr>
        <p:spPr>
          <a:xfrm rot="748732">
            <a:off x="2800450" y="2003078"/>
            <a:ext cx="671975" cy="20278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9" name="Google Shape;199;p21"/>
          <p:cNvSpPr/>
          <p:nvPr/>
        </p:nvSpPr>
        <p:spPr>
          <a:xfrm rot="-510702">
            <a:off x="5848463" y="2051574"/>
            <a:ext cx="579685" cy="2087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0" name="Google Shape;200;p21"/>
          <p:cNvSpPr txBox="1"/>
          <p:nvPr/>
        </p:nvSpPr>
        <p:spPr>
          <a:xfrm>
            <a:off x="1732631" y="525161"/>
            <a:ext cx="3155400" cy="377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resource do they need to perform their task?</a:t>
            </a:r>
            <a:endParaRPr sz="1200">
              <a:solidFill>
                <a:schemeClr val="dk1"/>
              </a:solidFill>
              <a:latin typeface="Arial"/>
              <a:ea typeface="Arial"/>
              <a:cs typeface="Arial"/>
              <a:sym typeface="Arial"/>
            </a:endParaRPr>
          </a:p>
        </p:txBody>
      </p:sp>
      <p:sp>
        <p:nvSpPr>
          <p:cNvPr id="201" name="Google Shape;201;p21"/>
          <p:cNvSpPr txBox="1"/>
          <p:nvPr/>
        </p:nvSpPr>
        <p:spPr>
          <a:xfrm>
            <a:off x="5233609" y="566239"/>
            <a:ext cx="2324400" cy="327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do they need to deliver?</a:t>
            </a:r>
            <a:endParaRPr sz="1200">
              <a:solidFill>
                <a:schemeClr val="dk1"/>
              </a:solidFill>
              <a:latin typeface="Arial"/>
              <a:ea typeface="Arial"/>
              <a:cs typeface="Arial"/>
              <a:sym typeface="Arial"/>
            </a:endParaRPr>
          </a:p>
        </p:txBody>
      </p:sp>
      <p:sp>
        <p:nvSpPr>
          <p:cNvPr id="202" name="Google Shape;202;p21"/>
          <p:cNvSpPr txBox="1"/>
          <p:nvPr/>
        </p:nvSpPr>
        <p:spPr>
          <a:xfrm>
            <a:off x="1624519" y="4351856"/>
            <a:ext cx="2916600" cy="403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constraints do they face? (time? budget? distance? legal? etc.)</a:t>
            </a:r>
            <a:endParaRPr sz="1200">
              <a:solidFill>
                <a:schemeClr val="dk1"/>
              </a:solidFill>
              <a:latin typeface="Arial"/>
              <a:ea typeface="Arial"/>
              <a:cs typeface="Arial"/>
              <a:sym typeface="Arial"/>
            </a:endParaRPr>
          </a:p>
        </p:txBody>
      </p:sp>
      <p:sp>
        <p:nvSpPr>
          <p:cNvPr id="203" name="Google Shape;203;p21"/>
          <p:cNvSpPr/>
          <p:nvPr/>
        </p:nvSpPr>
        <p:spPr>
          <a:xfrm rot="-823944">
            <a:off x="2746621" y="3142876"/>
            <a:ext cx="672318" cy="20264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4" name="Google Shape;204;p21"/>
          <p:cNvSpPr/>
          <p:nvPr/>
        </p:nvSpPr>
        <p:spPr>
          <a:xfrm>
            <a:off x="1755056" y="3462206"/>
            <a:ext cx="23463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5" name="Google Shape;205;p21"/>
          <p:cNvSpPr/>
          <p:nvPr/>
        </p:nvSpPr>
        <p:spPr>
          <a:xfrm>
            <a:off x="5130881" y="978431"/>
            <a:ext cx="24270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6" name="Google Shape;206;p21"/>
          <p:cNvSpPr txBox="1"/>
          <p:nvPr/>
        </p:nvSpPr>
        <p:spPr>
          <a:xfrm>
            <a:off x="5127281" y="4427752"/>
            <a:ext cx="2430600" cy="403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What rewards do they expect from it? (mention KPIs if relevant)</a:t>
            </a:r>
            <a:endParaRPr sz="1100">
              <a:solidFill>
                <a:schemeClr val="dk1"/>
              </a:solidFill>
              <a:latin typeface="Arial"/>
              <a:ea typeface="Arial"/>
              <a:cs typeface="Arial"/>
              <a:sym typeface="Arial"/>
            </a:endParaRPr>
          </a:p>
        </p:txBody>
      </p:sp>
      <p:sp>
        <p:nvSpPr>
          <p:cNvPr id="207" name="Google Shape;207;p21"/>
          <p:cNvSpPr/>
          <p:nvPr/>
        </p:nvSpPr>
        <p:spPr>
          <a:xfrm>
            <a:off x="5130881" y="3483150"/>
            <a:ext cx="24270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8" name="Google Shape;208;p21"/>
          <p:cNvSpPr/>
          <p:nvPr/>
        </p:nvSpPr>
        <p:spPr>
          <a:xfrm rot="1083592">
            <a:off x="5848538" y="3140006"/>
            <a:ext cx="579658" cy="208526"/>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9" name="Google Shape;209;p21"/>
          <p:cNvSpPr/>
          <p:nvPr/>
        </p:nvSpPr>
        <p:spPr>
          <a:xfrm>
            <a:off x="1738819" y="969319"/>
            <a:ext cx="23463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cxnSp>
        <p:nvCxnSpPr>
          <p:cNvPr id="210" name="Google Shape;210;p21"/>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211" name="Google Shape;211;p21"/>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5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217" name="Google Shape;217;p22"/>
          <p:cNvCxnSpPr/>
          <p:nvPr/>
        </p:nvCxnSpPr>
        <p:spPr>
          <a:xfrm rot="10800000">
            <a:off x="1528650" y="507356"/>
            <a:ext cx="6140700" cy="4323300"/>
          </a:xfrm>
          <a:prstGeom prst="straightConnector1">
            <a:avLst/>
          </a:prstGeom>
          <a:noFill/>
          <a:ln cap="flat" cmpd="sng" w="9525">
            <a:solidFill>
              <a:srgbClr val="000000"/>
            </a:solidFill>
            <a:prstDash val="solid"/>
            <a:round/>
            <a:headEnd len="sm" w="sm" type="none"/>
            <a:tailEnd len="sm" w="sm" type="none"/>
          </a:ln>
        </p:spPr>
      </p:cxnSp>
      <p:cxnSp>
        <p:nvCxnSpPr>
          <p:cNvPr id="218" name="Google Shape;218;p22"/>
          <p:cNvCxnSpPr>
            <a:stCxn id="216" idx="2"/>
            <a:endCxn id="216" idx="0"/>
          </p:cNvCxnSpPr>
          <p:nvPr/>
        </p:nvCxnSpPr>
        <p:spPr>
          <a:xfrm rot="10800000">
            <a:off x="4595775" y="507206"/>
            <a:ext cx="0" cy="4323300"/>
          </a:xfrm>
          <a:prstGeom prst="straightConnector1">
            <a:avLst/>
          </a:prstGeom>
          <a:noFill/>
          <a:ln cap="flat" cmpd="sng" w="9525">
            <a:solidFill>
              <a:srgbClr val="000000"/>
            </a:solidFill>
            <a:prstDash val="solid"/>
            <a:round/>
            <a:headEnd len="sm" w="sm" type="none"/>
            <a:tailEnd len="sm" w="sm" type="none"/>
          </a:ln>
        </p:spPr>
      </p:cxnSp>
      <p:cxnSp>
        <p:nvCxnSpPr>
          <p:cNvPr id="219" name="Google Shape;219;p22"/>
          <p:cNvCxnSpPr/>
          <p:nvPr/>
        </p:nvCxnSpPr>
        <p:spPr>
          <a:xfrm flipH="1" rot="10800000">
            <a:off x="1528444" y="499800"/>
            <a:ext cx="6136800" cy="4340400"/>
          </a:xfrm>
          <a:prstGeom prst="straightConnector1">
            <a:avLst/>
          </a:prstGeom>
          <a:noFill/>
          <a:ln cap="flat" cmpd="sng" w="9525">
            <a:solidFill>
              <a:srgbClr val="000000"/>
            </a:solidFill>
            <a:prstDash val="solid"/>
            <a:round/>
            <a:headEnd len="sm" w="sm" type="none"/>
            <a:tailEnd len="sm" w="sm" type="none"/>
          </a:ln>
        </p:spPr>
      </p:cxnSp>
      <p:sp>
        <p:nvSpPr>
          <p:cNvPr id="220" name="Google Shape;220;p22"/>
          <p:cNvSpPr txBox="1"/>
          <p:nvPr/>
        </p:nvSpPr>
        <p:spPr>
          <a:xfrm>
            <a:off x="2602631" y="507281"/>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via objects</a:t>
            </a:r>
            <a:endParaRPr b="1" sz="1400">
              <a:solidFill>
                <a:schemeClr val="dk1"/>
              </a:solidFill>
              <a:latin typeface="Arial"/>
              <a:ea typeface="Arial"/>
              <a:cs typeface="Arial"/>
              <a:sym typeface="Arial"/>
            </a:endParaRPr>
          </a:p>
        </p:txBody>
      </p:sp>
      <p:sp>
        <p:nvSpPr>
          <p:cNvPr id="221" name="Google Shape;221;p22"/>
          <p:cNvSpPr txBox="1"/>
          <p:nvPr/>
        </p:nvSpPr>
        <p:spPr>
          <a:xfrm>
            <a:off x="5339794" y="507281"/>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about people</a:t>
            </a:r>
            <a:endParaRPr b="1" sz="1400">
              <a:solidFill>
                <a:schemeClr val="dk1"/>
              </a:solidFill>
              <a:latin typeface="Arial"/>
              <a:ea typeface="Arial"/>
              <a:cs typeface="Arial"/>
              <a:sym typeface="Arial"/>
            </a:endParaRPr>
          </a:p>
        </p:txBody>
      </p:sp>
      <p:sp>
        <p:nvSpPr>
          <p:cNvPr id="222" name="Google Shape;222;p22"/>
          <p:cNvSpPr txBox="1"/>
          <p:nvPr/>
        </p:nvSpPr>
        <p:spPr>
          <a:xfrm>
            <a:off x="6538275" y="2439000"/>
            <a:ext cx="1131000" cy="4473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on websites / Internet / mobile apps</a:t>
            </a:r>
            <a:endParaRPr b="1" sz="1400">
              <a:solidFill>
                <a:schemeClr val="dk1"/>
              </a:solidFill>
              <a:latin typeface="Arial"/>
              <a:ea typeface="Arial"/>
              <a:cs typeface="Arial"/>
              <a:sym typeface="Arial"/>
            </a:endParaRPr>
          </a:p>
        </p:txBody>
      </p:sp>
      <p:sp>
        <p:nvSpPr>
          <p:cNvPr id="223" name="Google Shape;223;p22"/>
          <p:cNvSpPr txBox="1"/>
          <p:nvPr/>
        </p:nvSpPr>
        <p:spPr>
          <a:xfrm>
            <a:off x="2602631" y="4420575"/>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related to an event</a:t>
            </a:r>
            <a:endParaRPr b="1" sz="1400">
              <a:solidFill>
                <a:schemeClr val="dk1"/>
              </a:solidFill>
              <a:latin typeface="Arial"/>
              <a:ea typeface="Arial"/>
              <a:cs typeface="Arial"/>
              <a:sym typeface="Arial"/>
            </a:endParaRPr>
          </a:p>
        </p:txBody>
      </p:sp>
      <p:sp>
        <p:nvSpPr>
          <p:cNvPr id="224" name="Google Shape;224;p22"/>
          <p:cNvSpPr txBox="1"/>
          <p:nvPr/>
        </p:nvSpPr>
        <p:spPr>
          <a:xfrm>
            <a:off x="5339794" y="4375850"/>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third party data / open data</a:t>
            </a:r>
            <a:endParaRPr b="1" sz="1400">
              <a:solidFill>
                <a:schemeClr val="dk1"/>
              </a:solidFill>
              <a:latin typeface="Arial"/>
              <a:ea typeface="Arial"/>
              <a:cs typeface="Arial"/>
              <a:sym typeface="Arial"/>
            </a:endParaRPr>
          </a:p>
        </p:txBody>
      </p:sp>
      <p:sp>
        <p:nvSpPr>
          <p:cNvPr id="225" name="Google Shape;225;p22"/>
          <p:cNvSpPr txBox="1"/>
          <p:nvPr/>
        </p:nvSpPr>
        <p:spPr>
          <a:xfrm>
            <a:off x="1522125" y="2463928"/>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from the past</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rPr b="1" lang="en" sz="1400">
                <a:solidFill>
                  <a:schemeClr val="dk1"/>
                </a:solidFill>
                <a:latin typeface="Arial"/>
                <a:ea typeface="Arial"/>
                <a:cs typeface="Arial"/>
                <a:sym typeface="Arial"/>
              </a:rPr>
              <a:t>(archives, databases…)</a:t>
            </a:r>
            <a:endParaRPr b="1" sz="1400">
              <a:solidFill>
                <a:schemeClr val="dk1"/>
              </a:solidFill>
              <a:latin typeface="Arial"/>
              <a:ea typeface="Arial"/>
              <a:cs typeface="Arial"/>
              <a:sym typeface="Arial"/>
            </a:endParaRPr>
          </a:p>
        </p:txBody>
      </p:sp>
      <p:sp>
        <p:nvSpPr>
          <p:cNvPr id="226" name="Google Shape;226;p22"/>
          <p:cNvSpPr txBox="1"/>
          <p:nvPr/>
        </p:nvSpPr>
        <p:spPr>
          <a:xfrm>
            <a:off x="1471556" y="0"/>
            <a:ext cx="27861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#05</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Sources of data</a:t>
            </a:r>
            <a:endParaRPr b="1" sz="1200">
              <a:solidFill>
                <a:schemeClr val="dk1"/>
              </a:solidFill>
              <a:latin typeface="Arial"/>
              <a:ea typeface="Arial"/>
              <a:cs typeface="Arial"/>
              <a:sym typeface="Arial"/>
            </a:endParaRPr>
          </a:p>
        </p:txBody>
      </p:sp>
      <p:sp>
        <p:nvSpPr>
          <p:cNvPr id="227" name="Google Shape;227;p22"/>
          <p:cNvSpPr txBox="1"/>
          <p:nvPr/>
        </p:nvSpPr>
        <p:spPr>
          <a:xfrm>
            <a:off x="4510649" y="0"/>
            <a:ext cx="4479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____________________________</a:t>
            </a:r>
            <a:endParaRPr sz="1400">
              <a:solidFill>
                <a:schemeClr val="dk1"/>
              </a:solidFill>
              <a:latin typeface="Arial"/>
              <a:ea typeface="Arial"/>
              <a:cs typeface="Arial"/>
              <a:sym typeface="Arial"/>
            </a:endParaRPr>
          </a:p>
        </p:txBody>
      </p:sp>
      <p:sp>
        <p:nvSpPr>
          <p:cNvPr id="228" name="Google Shape;228;p22"/>
          <p:cNvSpPr txBox="1"/>
          <p:nvPr/>
        </p:nvSpPr>
        <p:spPr>
          <a:xfrm>
            <a:off x="4519647" y="193659"/>
            <a:ext cx="3812400" cy="50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29" name="Google Shape;229;p22"/>
          <p:cNvSpPr/>
          <p:nvPr/>
        </p:nvSpPr>
        <p:spPr>
          <a:xfrm>
            <a:off x="3752381" y="2336738"/>
            <a:ext cx="1654614" cy="578880"/>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800">
                <a:solidFill>
                  <a:srgbClr val="4A86E8"/>
                </a:solidFill>
                <a:latin typeface="Arial"/>
                <a:ea typeface="Arial"/>
                <a:cs typeface="Arial"/>
                <a:sym typeface="Arial"/>
              </a:rPr>
              <a:t>Note</a:t>
            </a:r>
            <a:r>
              <a:rPr lang="en" sz="800">
                <a:solidFill>
                  <a:schemeClr val="dk1"/>
                </a:solidFill>
                <a:latin typeface="Arial"/>
                <a:ea typeface="Arial"/>
                <a:cs typeface="Arial"/>
                <a:sym typeface="Arial"/>
              </a:rPr>
              <a:t>: you can identify existing data sources, or imagine data sources that should be created</a:t>
            </a:r>
            <a:endParaRPr sz="800">
              <a:solidFill>
                <a:schemeClr val="dk1"/>
              </a:solidFill>
              <a:latin typeface="Arial"/>
              <a:ea typeface="Arial"/>
              <a:cs typeface="Arial"/>
              <a:sym typeface="Arial"/>
            </a:endParaRPr>
          </a:p>
        </p:txBody>
      </p:sp>
      <p:sp>
        <p:nvSpPr>
          <p:cNvPr id="230" name="Google Shape;230;p22"/>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p:nvPr/>
        </p:nvSpPr>
        <p:spPr>
          <a:xfrm>
            <a:off x="1310269" y="507206"/>
            <a:ext cx="64986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23"/>
          <p:cNvSpPr txBox="1"/>
          <p:nvPr/>
        </p:nvSpPr>
        <p:spPr>
          <a:xfrm>
            <a:off x="1471556" y="0"/>
            <a:ext cx="29130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#06</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Details of datasets</a:t>
            </a:r>
            <a:endParaRPr b="1" sz="1200">
              <a:solidFill>
                <a:schemeClr val="dk1"/>
              </a:solidFill>
              <a:latin typeface="Arial"/>
              <a:ea typeface="Arial"/>
              <a:cs typeface="Arial"/>
              <a:sym typeface="Arial"/>
            </a:endParaRPr>
          </a:p>
        </p:txBody>
      </p:sp>
      <p:graphicFrame>
        <p:nvGraphicFramePr>
          <p:cNvPr id="237" name="Google Shape;237;p23"/>
          <p:cNvGraphicFramePr/>
          <p:nvPr/>
        </p:nvGraphicFramePr>
        <p:xfrm>
          <a:off x="1372875" y="568631"/>
          <a:ext cx="3000000" cy="3000000"/>
        </p:xfrm>
        <a:graphic>
          <a:graphicData uri="http://schemas.openxmlformats.org/drawingml/2006/table">
            <a:tbl>
              <a:tblPr>
                <a:noFill/>
                <a:tableStyleId>{E815D3F3-E9DF-421C-8F9E-8FA92A08CC18}</a:tableStyleId>
              </a:tblPr>
              <a:tblGrid>
                <a:gridCol w="1325550"/>
                <a:gridCol w="1799350"/>
                <a:gridCol w="1045350"/>
                <a:gridCol w="1132800"/>
                <a:gridCol w="1132800"/>
              </a:tblGrid>
              <a:tr h="59075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BONUS POINTS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1 to 5</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(1 = hard, 5 = easy)</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Explanations</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1:</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2:</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3:</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Machine readable?</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if the data is a .docx or pdf file, software can’t read it. A database or even a csv file is better.</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237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Structured or not?</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if the dataset is “Excel like’ then it is quite structured.  Free text, web pages or pictures are typically very unstructured.</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Follows universal categories or is it firm specific?</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a dataset following INSEE or Eurostat categories is quite universal.</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002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Time series?</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is the data collected several times across months or years?</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Personal and sensitive data?</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Personal data comes with more constraints. Sensitive data even more.</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602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Complete?</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No missing records, years, values, and no errors.</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49CCF"/>
                          </a:solidFill>
                        </a:rPr>
                        <a:t>Total</a:t>
                      </a:r>
                      <a:r>
                        <a:rPr lang="en" sz="800" u="none" cap="none" strike="noStrike"/>
                        <a:t>: sum of points per dataset</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Add up the points to get a total. A higher total shows a more favorable dataset</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8" name="Google Shape;238;p23"/>
          <p:cNvSpPr txBox="1"/>
          <p:nvPr/>
        </p:nvSpPr>
        <p:spPr>
          <a:xfrm>
            <a:off x="4510649" y="0"/>
            <a:ext cx="40395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39" name="Google Shape;239;p23"/>
          <p:cNvSpPr txBox="1"/>
          <p:nvPr/>
        </p:nvSpPr>
        <p:spPr>
          <a:xfrm>
            <a:off x="4510650" y="197681"/>
            <a:ext cx="41658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24"/>
          <p:cNvSpPr txBox="1"/>
          <p:nvPr/>
        </p:nvSpPr>
        <p:spPr>
          <a:xfrm>
            <a:off x="1471556" y="0"/>
            <a:ext cx="3197400" cy="504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#07</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Aid to brainstorming</a:t>
            </a:r>
            <a:endParaRPr b="1" sz="1200">
              <a:solidFill>
                <a:schemeClr val="dk1"/>
              </a:solidFill>
              <a:latin typeface="Arial"/>
              <a:ea typeface="Arial"/>
              <a:cs typeface="Arial"/>
              <a:sym typeface="Arial"/>
            </a:endParaRPr>
          </a:p>
        </p:txBody>
      </p:sp>
      <p:grpSp>
        <p:nvGrpSpPr>
          <p:cNvPr id="246" name="Google Shape;246;p24"/>
          <p:cNvGrpSpPr/>
          <p:nvPr/>
        </p:nvGrpSpPr>
        <p:grpSpPr>
          <a:xfrm>
            <a:off x="3272435" y="1017787"/>
            <a:ext cx="3268869" cy="3540983"/>
            <a:chOff x="2820225" y="891450"/>
            <a:chExt cx="3175200" cy="3175200"/>
          </a:xfrm>
        </p:grpSpPr>
        <p:sp>
          <p:nvSpPr>
            <p:cNvPr id="247" name="Google Shape;247;p24"/>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24"/>
            <p:cNvSpPr/>
            <p:nvPr/>
          </p:nvSpPr>
          <p:spPr>
            <a:xfrm rot="10800000">
              <a:off x="3175023" y="1179900"/>
              <a:ext cx="450600" cy="450600"/>
            </a:xfrm>
            <a:prstGeom prst="rtTriangle">
              <a:avLst/>
            </a:prstGeom>
            <a:solidFill>
              <a:srgbClr val="049CCF"/>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249" name="Google Shape;249;p24"/>
          <p:cNvSpPr/>
          <p:nvPr/>
        </p:nvSpPr>
        <p:spPr>
          <a:xfrm>
            <a:off x="5650856" y="3043183"/>
            <a:ext cx="1371600" cy="8322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700">
                <a:solidFill>
                  <a:schemeClr val="dk1"/>
                </a:solidFill>
                <a:latin typeface="Roboto"/>
                <a:ea typeface="Roboto"/>
                <a:cs typeface="Roboto"/>
                <a:sym typeface="Roboto"/>
              </a:rPr>
              <a:t>Think of the 7 roads to value creation!</a:t>
            </a:r>
            <a:endParaRPr sz="700">
              <a:solidFill>
                <a:schemeClr val="dk1"/>
              </a:solidFill>
              <a:latin typeface="Roboto"/>
              <a:ea typeface="Roboto"/>
              <a:cs typeface="Roboto"/>
              <a:sym typeface="Roboto"/>
            </a:endParaRPr>
          </a:p>
          <a:p>
            <a:pPr indent="0" lvl="0" marL="0" marR="0" rtl="0" algn="l">
              <a:spcBef>
                <a:spcPts val="0"/>
              </a:spcBef>
              <a:spcAft>
                <a:spcPts val="0"/>
              </a:spcAft>
              <a:buNone/>
            </a:pPr>
            <a:r>
              <a:rPr lang="en" sz="700">
                <a:solidFill>
                  <a:schemeClr val="dk1"/>
                </a:solidFill>
                <a:latin typeface="Roboto"/>
                <a:ea typeface="Roboto"/>
                <a:cs typeface="Roboto"/>
                <a:sym typeface="Roboto"/>
              </a:rPr>
              <a:t>predict / suggest / curate / enrich / rank / compare / match / segment / classify / generate / synthetize</a:t>
            </a:r>
            <a:endParaRPr sz="700">
              <a:solidFill>
                <a:schemeClr val="dk1"/>
              </a:solidFill>
              <a:latin typeface="Roboto"/>
              <a:ea typeface="Roboto"/>
              <a:cs typeface="Roboto"/>
              <a:sym typeface="Roboto"/>
            </a:endParaRPr>
          </a:p>
        </p:txBody>
      </p:sp>
      <p:sp>
        <p:nvSpPr>
          <p:cNvPr id="250" name="Google Shape;250;p24"/>
          <p:cNvSpPr/>
          <p:nvPr/>
        </p:nvSpPr>
        <p:spPr>
          <a:xfrm>
            <a:off x="5650856" y="2643133"/>
            <a:ext cx="1371600" cy="3999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How do these datasets contribute to creating a service meeting a need?</a:t>
            </a:r>
            <a:endParaRPr sz="800">
              <a:solidFill>
                <a:srgbClr val="FFFFFF"/>
              </a:solidFill>
              <a:latin typeface="Arial"/>
              <a:ea typeface="Arial"/>
              <a:cs typeface="Arial"/>
              <a:sym typeface="Arial"/>
            </a:endParaRPr>
          </a:p>
        </p:txBody>
      </p:sp>
      <p:sp>
        <p:nvSpPr>
          <p:cNvPr id="251" name="Google Shape;251;p24"/>
          <p:cNvSpPr/>
          <p:nvPr/>
        </p:nvSpPr>
        <p:spPr>
          <a:xfrm>
            <a:off x="4279226" y="1132404"/>
            <a:ext cx="1371600" cy="7023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Roboto"/>
                <a:ea typeface="Roboto"/>
                <a:cs typeface="Roboto"/>
                <a:sym typeface="Roboto"/>
              </a:rPr>
              <a:t>- Pick the 3 datasets you identified in the previous canvas</a:t>
            </a:r>
            <a:endParaRPr sz="800">
              <a:solidFill>
                <a:schemeClr val="dk1"/>
              </a:solidFill>
              <a:latin typeface="Roboto"/>
              <a:ea typeface="Roboto"/>
              <a:cs typeface="Roboto"/>
              <a:sym typeface="Roboto"/>
            </a:endParaRPr>
          </a:p>
          <a:p>
            <a:pPr indent="0" lvl="0" marL="0" marR="0" rtl="0" algn="l">
              <a:spcBef>
                <a:spcPts val="0"/>
              </a:spcBef>
              <a:spcAft>
                <a:spcPts val="0"/>
              </a:spcAft>
              <a:buNone/>
            </a:pPr>
            <a:r>
              <a:rPr lang="en" sz="800">
                <a:solidFill>
                  <a:schemeClr val="dk1"/>
                </a:solidFill>
                <a:latin typeface="Roboto"/>
                <a:ea typeface="Roboto"/>
                <a:cs typeface="Roboto"/>
                <a:sym typeface="Roboto"/>
              </a:rPr>
              <a:t>- or consider new ones if necessary</a:t>
            </a:r>
            <a:endParaRPr sz="800">
              <a:solidFill>
                <a:schemeClr val="dk1"/>
              </a:solidFill>
              <a:latin typeface="Roboto"/>
              <a:ea typeface="Roboto"/>
              <a:cs typeface="Roboto"/>
              <a:sym typeface="Roboto"/>
            </a:endParaRPr>
          </a:p>
          <a:p>
            <a:pPr indent="0" lvl="0" marL="0" marR="0" rtl="0" algn="l">
              <a:spcBef>
                <a:spcPts val="0"/>
              </a:spcBef>
              <a:spcAft>
                <a:spcPts val="0"/>
              </a:spcAft>
              <a:buNone/>
            </a:pPr>
            <a:r>
              <a:t/>
            </a:r>
            <a:endParaRPr sz="800">
              <a:solidFill>
                <a:schemeClr val="dk1"/>
              </a:solidFill>
              <a:latin typeface="Roboto"/>
              <a:ea typeface="Roboto"/>
              <a:cs typeface="Roboto"/>
              <a:sym typeface="Roboto"/>
            </a:endParaRPr>
          </a:p>
        </p:txBody>
      </p:sp>
      <p:sp>
        <p:nvSpPr>
          <p:cNvPr id="252" name="Google Shape;252;p24"/>
          <p:cNvSpPr/>
          <p:nvPr/>
        </p:nvSpPr>
        <p:spPr>
          <a:xfrm>
            <a:off x="4279226" y="814579"/>
            <a:ext cx="1371600" cy="3180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600">
                <a:solidFill>
                  <a:srgbClr val="FFFFFF"/>
                </a:solidFill>
                <a:latin typeface="Roboto"/>
                <a:ea typeface="Roboto"/>
                <a:cs typeface="Roboto"/>
                <a:sym typeface="Roboto"/>
              </a:rPr>
              <a:t>(Re)consider your datasets</a:t>
            </a:r>
            <a:endParaRPr sz="600">
              <a:solidFill>
                <a:srgbClr val="FFFFFF"/>
              </a:solidFill>
              <a:latin typeface="Arial"/>
              <a:ea typeface="Arial"/>
              <a:cs typeface="Arial"/>
              <a:sym typeface="Arial"/>
            </a:endParaRPr>
          </a:p>
        </p:txBody>
      </p:sp>
      <p:sp>
        <p:nvSpPr>
          <p:cNvPr id="253" name="Google Shape;253;p24"/>
          <p:cNvSpPr/>
          <p:nvPr/>
        </p:nvSpPr>
        <p:spPr>
          <a:xfrm>
            <a:off x="2907581" y="3043181"/>
            <a:ext cx="1371600" cy="12003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600">
                <a:solidFill>
                  <a:schemeClr val="dk1"/>
                </a:solidFill>
                <a:latin typeface="Roboto"/>
                <a:ea typeface="Roboto"/>
                <a:cs typeface="Roboto"/>
                <a:sym typeface="Roboto"/>
              </a:rPr>
              <a:t>Play the devil’s advocate and be critical about your solution:</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lang="en" sz="600">
                <a:solidFill>
                  <a:schemeClr val="dk1"/>
                </a:solidFill>
                <a:latin typeface="Roboto"/>
                <a:ea typeface="Roboto"/>
                <a:cs typeface="Roboto"/>
                <a:sym typeface="Roboto"/>
              </a:rPr>
              <a:t>- Is it strongly aligned with the strategic objectives of your org?</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lang="en" sz="600">
                <a:solidFill>
                  <a:schemeClr val="dk1"/>
                </a:solidFill>
                <a:latin typeface="Roboto"/>
                <a:ea typeface="Roboto"/>
                <a:cs typeface="Roboto"/>
                <a:sym typeface="Roboto"/>
              </a:rPr>
              <a:t>- Is the user really served by the features you designed?</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b="1" lang="en" sz="800">
                <a:solidFill>
                  <a:schemeClr val="dk1"/>
                </a:solidFill>
                <a:latin typeface="Roboto"/>
                <a:ea typeface="Roboto"/>
                <a:cs typeface="Roboto"/>
                <a:sym typeface="Roboto"/>
              </a:rPr>
              <a:t>- stop if the solution stands the challenge!</a:t>
            </a:r>
            <a:endParaRPr b="1" sz="800">
              <a:solidFill>
                <a:schemeClr val="dk1"/>
              </a:solidFill>
              <a:latin typeface="Roboto"/>
              <a:ea typeface="Roboto"/>
              <a:cs typeface="Roboto"/>
              <a:sym typeface="Roboto"/>
            </a:endParaRPr>
          </a:p>
        </p:txBody>
      </p:sp>
      <p:sp>
        <p:nvSpPr>
          <p:cNvPr id="254" name="Google Shape;254;p24"/>
          <p:cNvSpPr/>
          <p:nvPr/>
        </p:nvSpPr>
        <p:spPr>
          <a:xfrm>
            <a:off x="2907590" y="2725349"/>
            <a:ext cx="1371600" cy="3180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Challenge your results and iterate</a:t>
            </a:r>
            <a:endParaRPr sz="800">
              <a:solidFill>
                <a:srgbClr val="FFFFFF"/>
              </a:solidFill>
              <a:latin typeface="Arial"/>
              <a:ea typeface="Arial"/>
              <a:cs typeface="Arial"/>
              <a:sym typeface="Arial"/>
            </a:endParaRPr>
          </a:p>
        </p:txBody>
      </p:sp>
      <p:pic>
        <p:nvPicPr>
          <p:cNvPr id="255" name="Google Shape;255;p24"/>
          <p:cNvPicPr preferRelativeResize="0"/>
          <p:nvPr/>
        </p:nvPicPr>
        <p:blipFill rotWithShape="1">
          <a:blip r:embed="rId3">
            <a:alphaModFix/>
          </a:blip>
          <a:srcRect b="0" l="0" r="0" t="0"/>
          <a:stretch/>
        </p:blipFill>
        <p:spPr>
          <a:xfrm>
            <a:off x="1754869" y="660432"/>
            <a:ext cx="613294" cy="613294"/>
          </a:xfrm>
          <a:prstGeom prst="rect">
            <a:avLst/>
          </a:prstGeom>
          <a:noFill/>
          <a:ln>
            <a:noFill/>
          </a:ln>
        </p:spPr>
      </p:pic>
      <p:sp>
        <p:nvSpPr>
          <p:cNvPr id="256" name="Google Shape;256;p24"/>
          <p:cNvSpPr txBox="1"/>
          <p:nvPr/>
        </p:nvSpPr>
        <p:spPr>
          <a:xfrm>
            <a:off x="1589888" y="1316400"/>
            <a:ext cx="1618800" cy="694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Each cycle lasts 2 minutes max.</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Turn until you you hit “stop” in step 3.</a:t>
            </a:r>
            <a:endParaRPr sz="800">
              <a:solidFill>
                <a:schemeClr val="dk1"/>
              </a:solidFill>
              <a:latin typeface="Arial"/>
              <a:ea typeface="Arial"/>
              <a:cs typeface="Arial"/>
              <a:sym typeface="Arial"/>
            </a:endParaRPr>
          </a:p>
        </p:txBody>
      </p:sp>
      <p:sp>
        <p:nvSpPr>
          <p:cNvPr id="257" name="Google Shape;257;p24"/>
          <p:cNvSpPr txBox="1"/>
          <p:nvPr/>
        </p:nvSpPr>
        <p:spPr>
          <a:xfrm>
            <a:off x="5834869" y="697500"/>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258" name="Google Shape;258;p24"/>
          <p:cNvSpPr txBox="1"/>
          <p:nvPr/>
        </p:nvSpPr>
        <p:spPr>
          <a:xfrm>
            <a:off x="7114800" y="2534663"/>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sp>
        <p:nvSpPr>
          <p:cNvPr id="259" name="Google Shape;259;p24"/>
          <p:cNvSpPr txBox="1"/>
          <p:nvPr/>
        </p:nvSpPr>
        <p:spPr>
          <a:xfrm>
            <a:off x="2368163" y="2508750"/>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sp>
        <p:nvSpPr>
          <p:cNvPr id="260" name="Google Shape;260;p24"/>
          <p:cNvSpPr txBox="1"/>
          <p:nvPr/>
        </p:nvSpPr>
        <p:spPr>
          <a:xfrm>
            <a:off x="4510650" y="0"/>
            <a:ext cx="4061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61" name="Google Shape;261;p24"/>
          <p:cNvSpPr txBox="1"/>
          <p:nvPr/>
        </p:nvSpPr>
        <p:spPr>
          <a:xfrm>
            <a:off x="4510649" y="197681"/>
            <a:ext cx="3845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62" name="Google Shape;262;p24"/>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