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1"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7B259CE-FF9D-44AB-9D89-D9065FD23552}">
  <a:tblStyle styleId="{37B259CE-FF9D-44AB-9D89-D9065FD2355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Google Shape;26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2" name="Google Shape;31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4374e9a6b4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g4374e9a6b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e de titr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et texte vertical"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vertical et texte"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8" name="Shape 88"/>
        <p:cNvGrpSpPr/>
        <p:nvPr/>
      </p:nvGrpSpPr>
      <p:grpSpPr>
        <a:xfrm>
          <a:off x="0" y="0"/>
          <a:ext cx="0" cy="0"/>
          <a:chOff x="0" y="0"/>
          <a:chExt cx="0" cy="0"/>
        </a:xfrm>
      </p:grpSpPr>
      <p:sp>
        <p:nvSpPr>
          <p:cNvPr id="89" name="Google Shape;89;p14"/>
          <p:cNvSpPr txBox="1"/>
          <p:nvPr>
            <p:ph type="title"/>
          </p:nvPr>
        </p:nvSpPr>
        <p:spPr>
          <a:xfrm>
            <a:off x="415600" y="593367"/>
            <a:ext cx="11360800" cy="7635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90" name="Google Shape;90;p14"/>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91" name="Google Shape;91;p14"/>
          <p:cNvSpPr txBox="1"/>
          <p:nvPr>
            <p:ph idx="12" type="sldNum"/>
          </p:nvPr>
        </p:nvSpPr>
        <p:spPr>
          <a:xfrm>
            <a:off x="11296611" y="6217622"/>
            <a:ext cx="731600" cy="524700"/>
          </a:xfrm>
          <a:prstGeom prst="rect">
            <a:avLst/>
          </a:prstGeom>
          <a:noFill/>
          <a:ln>
            <a:noFill/>
          </a:ln>
        </p:spPr>
        <p:txBody>
          <a:bodyPr anchorCtr="0" anchor="ctr" bIns="91425" lIns="91425" spcFirstLastPara="1" rIns="91425" wrap="square" tIns="91425">
            <a:noAutofit/>
          </a:bodyPr>
          <a:lstStyle>
            <a:lvl1pPr indent="0" lvl="0" marL="0" marR="0" rtl="0" algn="r">
              <a:buClr>
                <a:srgbClr val="595959"/>
              </a:buClr>
              <a:buSzPts val="1000"/>
              <a:buFont typeface="Arial"/>
              <a:buNone/>
              <a:defRPr sz="1000">
                <a:solidFill>
                  <a:srgbClr val="595959"/>
                </a:solidFill>
                <a:latin typeface="Arial"/>
                <a:ea typeface="Arial"/>
                <a:cs typeface="Arial"/>
                <a:sym typeface="Arial"/>
              </a:defRPr>
            </a:lvl1pPr>
            <a:lvl2pPr indent="0" lvl="1" marL="0" marR="0" rtl="0" algn="r">
              <a:buClr>
                <a:srgbClr val="595959"/>
              </a:buClr>
              <a:buSzPts val="1000"/>
              <a:buFont typeface="Arial"/>
              <a:buNone/>
              <a:defRPr sz="1000">
                <a:solidFill>
                  <a:srgbClr val="595959"/>
                </a:solidFill>
                <a:latin typeface="Arial"/>
                <a:ea typeface="Arial"/>
                <a:cs typeface="Arial"/>
                <a:sym typeface="Arial"/>
              </a:defRPr>
            </a:lvl2pPr>
            <a:lvl3pPr indent="0" lvl="2" marL="0" marR="0" rtl="0" algn="r">
              <a:buClr>
                <a:srgbClr val="595959"/>
              </a:buClr>
              <a:buSzPts val="1000"/>
              <a:buFont typeface="Arial"/>
              <a:buNone/>
              <a:defRPr sz="1000">
                <a:solidFill>
                  <a:srgbClr val="595959"/>
                </a:solidFill>
                <a:latin typeface="Arial"/>
                <a:ea typeface="Arial"/>
                <a:cs typeface="Arial"/>
                <a:sym typeface="Arial"/>
              </a:defRPr>
            </a:lvl3pPr>
            <a:lvl4pPr indent="0" lvl="3" marL="0" marR="0" rtl="0" algn="r">
              <a:buClr>
                <a:srgbClr val="595959"/>
              </a:buClr>
              <a:buSzPts val="1000"/>
              <a:buFont typeface="Arial"/>
              <a:buNone/>
              <a:defRPr sz="1000">
                <a:solidFill>
                  <a:srgbClr val="595959"/>
                </a:solidFill>
                <a:latin typeface="Arial"/>
                <a:ea typeface="Arial"/>
                <a:cs typeface="Arial"/>
                <a:sym typeface="Arial"/>
              </a:defRPr>
            </a:lvl4pPr>
            <a:lvl5pPr indent="0" lvl="4" marL="0" marR="0" rtl="0" algn="r">
              <a:buClr>
                <a:srgbClr val="595959"/>
              </a:buClr>
              <a:buSzPts val="1000"/>
              <a:buFont typeface="Arial"/>
              <a:buNone/>
              <a:defRPr sz="1000">
                <a:solidFill>
                  <a:srgbClr val="595959"/>
                </a:solidFill>
                <a:latin typeface="Arial"/>
                <a:ea typeface="Arial"/>
                <a:cs typeface="Arial"/>
                <a:sym typeface="Arial"/>
              </a:defRPr>
            </a:lvl5pPr>
            <a:lvl6pPr indent="0" lvl="5" marL="0" marR="0" rtl="0" algn="r">
              <a:buClr>
                <a:srgbClr val="595959"/>
              </a:buClr>
              <a:buSzPts val="1000"/>
              <a:buFont typeface="Arial"/>
              <a:buNone/>
              <a:defRPr sz="1000">
                <a:solidFill>
                  <a:srgbClr val="595959"/>
                </a:solidFill>
                <a:latin typeface="Arial"/>
                <a:ea typeface="Arial"/>
                <a:cs typeface="Arial"/>
                <a:sym typeface="Arial"/>
              </a:defRPr>
            </a:lvl6pPr>
            <a:lvl7pPr indent="0" lvl="6" marL="0" marR="0" rtl="0" algn="r">
              <a:buClr>
                <a:srgbClr val="595959"/>
              </a:buClr>
              <a:buSzPts val="1000"/>
              <a:buFont typeface="Arial"/>
              <a:buNone/>
              <a:defRPr sz="1000">
                <a:solidFill>
                  <a:srgbClr val="595959"/>
                </a:solidFill>
                <a:latin typeface="Arial"/>
                <a:ea typeface="Arial"/>
                <a:cs typeface="Arial"/>
                <a:sym typeface="Arial"/>
              </a:defRPr>
            </a:lvl7pPr>
            <a:lvl8pPr indent="0" lvl="7" marL="0" marR="0" rtl="0" algn="r">
              <a:buClr>
                <a:srgbClr val="595959"/>
              </a:buClr>
              <a:buSzPts val="1000"/>
              <a:buFont typeface="Arial"/>
              <a:buNone/>
              <a:defRPr sz="1000">
                <a:solidFill>
                  <a:srgbClr val="595959"/>
                </a:solidFill>
                <a:latin typeface="Arial"/>
                <a:ea typeface="Arial"/>
                <a:cs typeface="Arial"/>
                <a:sym typeface="Arial"/>
              </a:defRPr>
            </a:lvl8pPr>
            <a:lvl9pPr indent="0" lvl="8" marL="0" marR="0" rtl="0" algn="r">
              <a:buClr>
                <a:srgbClr val="595959"/>
              </a:buClr>
              <a:buSzPts val="1000"/>
              <a:buFont typeface="Arial"/>
              <a:buNone/>
              <a:defRPr sz="1000">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2" name="Shape 92"/>
        <p:cNvGrpSpPr/>
        <p:nvPr/>
      </p:nvGrpSpPr>
      <p:grpSpPr>
        <a:xfrm>
          <a:off x="0" y="0"/>
          <a:ext cx="0" cy="0"/>
          <a:chOff x="0" y="0"/>
          <a:chExt cx="0" cy="0"/>
        </a:xfrm>
      </p:grpSpPr>
      <p:sp>
        <p:nvSpPr>
          <p:cNvPr id="93" name="Google Shape;93;p15"/>
          <p:cNvSpPr txBox="1"/>
          <p:nvPr>
            <p:ph type="ctrTitle"/>
          </p:nvPr>
        </p:nvSpPr>
        <p:spPr>
          <a:xfrm>
            <a:off x="415611" y="992767"/>
            <a:ext cx="11360800" cy="27369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9pPr>
          </a:lstStyle>
          <a:p/>
        </p:txBody>
      </p:sp>
      <p:sp>
        <p:nvSpPr>
          <p:cNvPr id="94" name="Google Shape;94;p15"/>
          <p:cNvSpPr txBox="1"/>
          <p:nvPr>
            <p:ph idx="1" type="subTitle"/>
          </p:nvPr>
        </p:nvSpPr>
        <p:spPr>
          <a:xfrm>
            <a:off x="415600" y="3778833"/>
            <a:ext cx="11360800" cy="10569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9pPr>
          </a:lstStyle>
          <a:p/>
        </p:txBody>
      </p:sp>
      <p:sp>
        <p:nvSpPr>
          <p:cNvPr id="95" name="Google Shape;95;p15"/>
          <p:cNvSpPr txBox="1"/>
          <p:nvPr>
            <p:ph idx="12" type="sldNum"/>
          </p:nvPr>
        </p:nvSpPr>
        <p:spPr>
          <a:xfrm>
            <a:off x="11296611" y="6217622"/>
            <a:ext cx="731600" cy="524700"/>
          </a:xfrm>
          <a:prstGeom prst="rect">
            <a:avLst/>
          </a:prstGeom>
          <a:noFill/>
          <a:ln>
            <a:noFill/>
          </a:ln>
        </p:spPr>
        <p:txBody>
          <a:bodyPr anchorCtr="0" anchor="ctr" bIns="91425" lIns="91425" spcFirstLastPara="1" rIns="91425" wrap="square" tIns="91425">
            <a:noAutofit/>
          </a:bodyPr>
          <a:lstStyle>
            <a:lvl1pPr indent="0" lvl="0" marL="0" marR="0" rtl="0" algn="r">
              <a:buClr>
                <a:schemeClr val="dk2"/>
              </a:buClr>
              <a:buSzPts val="1000"/>
              <a:buFont typeface="Arial"/>
              <a:buNone/>
              <a:defRPr sz="1000">
                <a:solidFill>
                  <a:schemeClr val="dk2"/>
                </a:solidFill>
                <a:latin typeface="Arial"/>
                <a:ea typeface="Arial"/>
                <a:cs typeface="Arial"/>
                <a:sym typeface="Arial"/>
              </a:defRPr>
            </a:lvl1pPr>
            <a:lvl2pPr indent="0" lvl="1" marL="0" marR="0" rtl="0" algn="r">
              <a:buClr>
                <a:schemeClr val="dk2"/>
              </a:buClr>
              <a:buSzPts val="1000"/>
              <a:buFont typeface="Arial"/>
              <a:buNone/>
              <a:defRPr sz="1000">
                <a:solidFill>
                  <a:schemeClr val="dk2"/>
                </a:solidFill>
                <a:latin typeface="Arial"/>
                <a:ea typeface="Arial"/>
                <a:cs typeface="Arial"/>
                <a:sym typeface="Arial"/>
              </a:defRPr>
            </a:lvl2pPr>
            <a:lvl3pPr indent="0" lvl="2" marL="0" marR="0" rtl="0" algn="r">
              <a:buClr>
                <a:schemeClr val="dk2"/>
              </a:buClr>
              <a:buSzPts val="1000"/>
              <a:buFont typeface="Arial"/>
              <a:buNone/>
              <a:defRPr sz="1000">
                <a:solidFill>
                  <a:schemeClr val="dk2"/>
                </a:solidFill>
                <a:latin typeface="Arial"/>
                <a:ea typeface="Arial"/>
                <a:cs typeface="Arial"/>
                <a:sym typeface="Arial"/>
              </a:defRPr>
            </a:lvl3pPr>
            <a:lvl4pPr indent="0" lvl="3" marL="0" marR="0" rtl="0" algn="r">
              <a:buClr>
                <a:schemeClr val="dk2"/>
              </a:buClr>
              <a:buSzPts val="1000"/>
              <a:buFont typeface="Arial"/>
              <a:buNone/>
              <a:defRPr sz="1000">
                <a:solidFill>
                  <a:schemeClr val="dk2"/>
                </a:solidFill>
                <a:latin typeface="Arial"/>
                <a:ea typeface="Arial"/>
                <a:cs typeface="Arial"/>
                <a:sym typeface="Arial"/>
              </a:defRPr>
            </a:lvl4pPr>
            <a:lvl5pPr indent="0" lvl="4" marL="0" marR="0" rtl="0" algn="r">
              <a:buClr>
                <a:schemeClr val="dk2"/>
              </a:buClr>
              <a:buSzPts val="1000"/>
              <a:buFont typeface="Arial"/>
              <a:buNone/>
              <a:defRPr sz="1000">
                <a:solidFill>
                  <a:schemeClr val="dk2"/>
                </a:solidFill>
                <a:latin typeface="Arial"/>
                <a:ea typeface="Arial"/>
                <a:cs typeface="Arial"/>
                <a:sym typeface="Arial"/>
              </a:defRPr>
            </a:lvl5pPr>
            <a:lvl6pPr indent="0" lvl="5" marL="0" marR="0" rtl="0" algn="r">
              <a:buClr>
                <a:schemeClr val="dk2"/>
              </a:buClr>
              <a:buSzPts val="1000"/>
              <a:buFont typeface="Arial"/>
              <a:buNone/>
              <a:defRPr sz="1000">
                <a:solidFill>
                  <a:schemeClr val="dk2"/>
                </a:solidFill>
                <a:latin typeface="Arial"/>
                <a:ea typeface="Arial"/>
                <a:cs typeface="Arial"/>
                <a:sym typeface="Arial"/>
              </a:defRPr>
            </a:lvl6pPr>
            <a:lvl7pPr indent="0" lvl="6" marL="0" marR="0" rtl="0" algn="r">
              <a:buClr>
                <a:schemeClr val="dk2"/>
              </a:buClr>
              <a:buSzPts val="1000"/>
              <a:buFont typeface="Arial"/>
              <a:buNone/>
              <a:defRPr sz="1000">
                <a:solidFill>
                  <a:schemeClr val="dk2"/>
                </a:solidFill>
                <a:latin typeface="Arial"/>
                <a:ea typeface="Arial"/>
                <a:cs typeface="Arial"/>
                <a:sym typeface="Arial"/>
              </a:defRPr>
            </a:lvl7pPr>
            <a:lvl8pPr indent="0" lvl="7" marL="0" marR="0" rtl="0" algn="r">
              <a:buClr>
                <a:schemeClr val="dk2"/>
              </a:buClr>
              <a:buSzPts val="1000"/>
              <a:buFont typeface="Arial"/>
              <a:buNone/>
              <a:defRPr sz="1000">
                <a:solidFill>
                  <a:schemeClr val="dk2"/>
                </a:solidFill>
                <a:latin typeface="Arial"/>
                <a:ea typeface="Arial"/>
                <a:cs typeface="Arial"/>
                <a:sym typeface="Arial"/>
              </a:defRPr>
            </a:lvl8pPr>
            <a:lvl9pPr indent="0" lvl="8" marL="0" marR="0" rtl="0" algn="r">
              <a:buClr>
                <a:schemeClr val="dk2"/>
              </a:buClr>
              <a:buSzPts val="1000"/>
              <a:buFont typeface="Arial"/>
              <a:buNone/>
              <a:defRPr sz="10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et contenu"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de section"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ux contenus"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seul"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ide"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u avec légende"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avec légende"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4" name="Shape 84"/>
        <p:cNvGrpSpPr/>
        <p:nvPr/>
      </p:nvGrpSpPr>
      <p:grpSpPr>
        <a:xfrm>
          <a:off x="0" y="0"/>
          <a:ext cx="0" cy="0"/>
          <a:chOff x="0" y="0"/>
          <a:chExt cx="0" cy="0"/>
        </a:xfrm>
      </p:grpSpPr>
      <p:sp>
        <p:nvSpPr>
          <p:cNvPr id="85" name="Google Shape;85;p13"/>
          <p:cNvSpPr txBox="1"/>
          <p:nvPr>
            <p:ph type="title"/>
          </p:nvPr>
        </p:nvSpPr>
        <p:spPr>
          <a:xfrm>
            <a:off x="415600" y="593367"/>
            <a:ext cx="11360800" cy="7635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86" name="Google Shape;86;p13"/>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7" name="Google Shape;87;p13"/>
          <p:cNvSpPr txBox="1"/>
          <p:nvPr>
            <p:ph idx="12" type="sldNum"/>
          </p:nvPr>
        </p:nvSpPr>
        <p:spPr>
          <a:xfrm>
            <a:off x="11296611" y="6217622"/>
            <a:ext cx="731600" cy="524700"/>
          </a:xfrm>
          <a:prstGeom prst="rect">
            <a:avLst/>
          </a:prstGeom>
          <a:noFill/>
          <a:ln>
            <a:noFill/>
          </a:ln>
        </p:spPr>
        <p:txBody>
          <a:bodyPr anchorCtr="0" anchor="ctr" bIns="91425" lIns="91425" spcFirstLastPara="1" rIns="91425" wrap="square" tIns="91425">
            <a:noAutofit/>
          </a:bodyPr>
          <a:lstStyle>
            <a:lvl1pPr indent="0" lvl="0" marL="0" marR="0" rtl="0" algn="r">
              <a:buClr>
                <a:srgbClr val="000000"/>
              </a:buClr>
              <a:buSzPts val="1000"/>
              <a:buFont typeface="Arial"/>
              <a:buNone/>
              <a:defRPr sz="1000">
                <a:solidFill>
                  <a:srgbClr val="595959"/>
                </a:solidFill>
                <a:latin typeface="Arial"/>
                <a:ea typeface="Arial"/>
                <a:cs typeface="Arial"/>
                <a:sym typeface="Arial"/>
              </a:defRPr>
            </a:lvl1pPr>
            <a:lvl2pPr indent="0" lvl="1" marL="0" marR="0" rtl="0" algn="r">
              <a:buClr>
                <a:srgbClr val="000000"/>
              </a:buClr>
              <a:buSzPts val="1000"/>
              <a:buFont typeface="Arial"/>
              <a:buNone/>
              <a:defRPr sz="1000">
                <a:solidFill>
                  <a:srgbClr val="595959"/>
                </a:solidFill>
                <a:latin typeface="Arial"/>
                <a:ea typeface="Arial"/>
                <a:cs typeface="Arial"/>
                <a:sym typeface="Arial"/>
              </a:defRPr>
            </a:lvl2pPr>
            <a:lvl3pPr indent="0" lvl="2" marL="0" marR="0" rtl="0" algn="r">
              <a:buClr>
                <a:srgbClr val="000000"/>
              </a:buClr>
              <a:buSzPts val="1000"/>
              <a:buFont typeface="Arial"/>
              <a:buNone/>
              <a:defRPr sz="1000">
                <a:solidFill>
                  <a:srgbClr val="595959"/>
                </a:solidFill>
                <a:latin typeface="Arial"/>
                <a:ea typeface="Arial"/>
                <a:cs typeface="Arial"/>
                <a:sym typeface="Arial"/>
              </a:defRPr>
            </a:lvl3pPr>
            <a:lvl4pPr indent="0" lvl="3" marL="0" marR="0" rtl="0" algn="r">
              <a:buClr>
                <a:srgbClr val="000000"/>
              </a:buClr>
              <a:buSzPts val="1000"/>
              <a:buFont typeface="Arial"/>
              <a:buNone/>
              <a:defRPr sz="1000">
                <a:solidFill>
                  <a:srgbClr val="595959"/>
                </a:solidFill>
                <a:latin typeface="Arial"/>
                <a:ea typeface="Arial"/>
                <a:cs typeface="Arial"/>
                <a:sym typeface="Arial"/>
              </a:defRPr>
            </a:lvl4pPr>
            <a:lvl5pPr indent="0" lvl="4" marL="0" marR="0" rtl="0" algn="r">
              <a:buClr>
                <a:srgbClr val="000000"/>
              </a:buClr>
              <a:buSzPts val="1000"/>
              <a:buFont typeface="Arial"/>
              <a:buNone/>
              <a:defRPr sz="1000">
                <a:solidFill>
                  <a:srgbClr val="595959"/>
                </a:solidFill>
                <a:latin typeface="Arial"/>
                <a:ea typeface="Arial"/>
                <a:cs typeface="Arial"/>
                <a:sym typeface="Arial"/>
              </a:defRPr>
            </a:lvl5pPr>
            <a:lvl6pPr indent="0" lvl="5" marL="0" marR="0" rtl="0" algn="r">
              <a:buClr>
                <a:srgbClr val="000000"/>
              </a:buClr>
              <a:buSzPts val="1000"/>
              <a:buFont typeface="Arial"/>
              <a:buNone/>
              <a:defRPr sz="1000">
                <a:solidFill>
                  <a:srgbClr val="595959"/>
                </a:solidFill>
                <a:latin typeface="Arial"/>
                <a:ea typeface="Arial"/>
                <a:cs typeface="Arial"/>
                <a:sym typeface="Arial"/>
              </a:defRPr>
            </a:lvl6pPr>
            <a:lvl7pPr indent="0" lvl="6" marL="0" marR="0" rtl="0" algn="r">
              <a:buClr>
                <a:srgbClr val="000000"/>
              </a:buClr>
              <a:buSzPts val="1000"/>
              <a:buFont typeface="Arial"/>
              <a:buNone/>
              <a:defRPr sz="1000">
                <a:solidFill>
                  <a:srgbClr val="595959"/>
                </a:solidFill>
                <a:latin typeface="Arial"/>
                <a:ea typeface="Arial"/>
                <a:cs typeface="Arial"/>
                <a:sym typeface="Arial"/>
              </a:defRPr>
            </a:lvl7pPr>
            <a:lvl8pPr indent="0" lvl="7" marL="0" marR="0" rtl="0" algn="r">
              <a:buClr>
                <a:srgbClr val="000000"/>
              </a:buClr>
              <a:buSzPts val="1000"/>
              <a:buFont typeface="Arial"/>
              <a:buNone/>
              <a:defRPr sz="1000">
                <a:solidFill>
                  <a:srgbClr val="595959"/>
                </a:solidFill>
                <a:latin typeface="Arial"/>
                <a:ea typeface="Arial"/>
                <a:cs typeface="Arial"/>
                <a:sym typeface="Arial"/>
              </a:defRPr>
            </a:lvl8pPr>
            <a:lvl9pPr indent="0" lvl="8" marL="0" marR="0" rtl="0" algn="r">
              <a:buClr>
                <a:srgbClr val="000000"/>
              </a:buClr>
              <a:buSzPts val="1000"/>
              <a:buFont typeface="Arial"/>
              <a:buNone/>
              <a:defRPr sz="1000">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datom-method.github.io/mai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7200"/>
              <a:buFont typeface="Calibri"/>
              <a:buNone/>
            </a:pPr>
            <a:r>
              <a:rPr b="0" i="0" lang="en" sz="7200" u="none" cap="none" strike="noStrike">
                <a:solidFill>
                  <a:schemeClr val="dk1"/>
                </a:solidFill>
                <a:latin typeface="Calibri"/>
                <a:ea typeface="Calibri"/>
                <a:cs typeface="Calibri"/>
                <a:sym typeface="Calibri"/>
              </a:rPr>
              <a:t>DATOM</a:t>
            </a:r>
            <a:endParaRPr b="0" i="0" sz="7200" u="none" cap="none" strike="noStrike">
              <a:solidFill>
                <a:schemeClr val="dk1"/>
              </a:solidFill>
              <a:latin typeface="Calibri"/>
              <a:ea typeface="Calibri"/>
              <a:cs typeface="Calibri"/>
              <a:sym typeface="Calibri"/>
            </a:endParaRPr>
          </a:p>
        </p:txBody>
      </p:sp>
      <p:sp>
        <p:nvSpPr>
          <p:cNvPr id="101" name="Google Shape;101;p16"/>
          <p:cNvSpPr txBox="1"/>
          <p:nvPr>
            <p:ph idx="1" type="subTitle"/>
          </p:nvPr>
        </p:nvSpPr>
        <p:spPr>
          <a:xfrm>
            <a:off x="1434549" y="3602038"/>
            <a:ext cx="9538252" cy="1655762"/>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400"/>
              <a:buFont typeface="Arial"/>
              <a:buNone/>
            </a:pPr>
            <a:r>
              <a:rPr b="1" i="0" lang="en" sz="2400" u="none" cap="none" strike="noStrike">
                <a:solidFill>
                  <a:schemeClr val="dk1"/>
                </a:solidFill>
                <a:latin typeface="Calibri"/>
                <a:ea typeface="Calibri"/>
                <a:cs typeface="Calibri"/>
                <a:sym typeface="Calibri"/>
              </a:rPr>
              <a:t>A canvas-based method    </a:t>
            </a:r>
            <a:r>
              <a:rPr b="0" i="0" lang="en" sz="2400" u="none" cap="none" strike="noStrike">
                <a:solidFill>
                  <a:schemeClr val="dk1"/>
                </a:solidFill>
                <a:latin typeface="Calibri"/>
                <a:ea typeface="Calibri"/>
                <a:cs typeface="Calibri"/>
                <a:sym typeface="Calibri"/>
              </a:rPr>
              <a:t>to create value from data in a business context</a:t>
            </a:r>
            <a:endParaRPr b="0" i="0" sz="2400" u="none" cap="none" strike="noStrike">
              <a:solidFill>
                <a:schemeClr val="dk1"/>
              </a:solidFill>
              <a:latin typeface="Calibri"/>
              <a:ea typeface="Calibri"/>
              <a:cs typeface="Calibri"/>
              <a:sym typeface="Calibri"/>
            </a:endParaRPr>
          </a:p>
        </p:txBody>
      </p:sp>
      <p:sp>
        <p:nvSpPr>
          <p:cNvPr id="102" name="Google Shape;102;p16"/>
          <p:cNvSpPr/>
          <p:nvPr/>
        </p:nvSpPr>
        <p:spPr>
          <a:xfrm>
            <a:off x="258414" y="0"/>
            <a:ext cx="5824330" cy="6858000"/>
          </a:xfrm>
          <a:prstGeom prst="triangle">
            <a:avLst>
              <a:gd fmla="val 50000" name="adj"/>
            </a:avLst>
          </a:prstGeom>
          <a:solidFill>
            <a:srgbClr val="5B9BD5">
              <a:alpha val="32549"/>
            </a:srgbClr>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3" name="Google Shape;103;p16"/>
          <p:cNvSpPr txBox="1"/>
          <p:nvPr/>
        </p:nvSpPr>
        <p:spPr>
          <a:xfrm>
            <a:off x="6867939" y="4880113"/>
            <a:ext cx="4939748"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400" u="none" cap="none" strike="noStrike">
                <a:solidFill>
                  <a:schemeClr val="dk1"/>
                </a:solidFill>
                <a:latin typeface="Calibri"/>
                <a:ea typeface="Calibri"/>
                <a:cs typeface="Calibri"/>
                <a:sym typeface="Calibri"/>
              </a:rPr>
              <a:t>Visit </a:t>
            </a:r>
            <a:r>
              <a:rPr b="0" i="0" lang="en" sz="1400" u="sng" cap="none" strike="noStrike">
                <a:solidFill>
                  <a:schemeClr val="hlink"/>
                </a:solidFill>
                <a:latin typeface="Calibri"/>
                <a:ea typeface="Calibri"/>
                <a:cs typeface="Calibri"/>
                <a:sym typeface="Calibri"/>
                <a:hlinkClick r:id="rId3"/>
              </a:rPr>
              <a:t>https://datom-method.github.io/main/</a:t>
            </a:r>
            <a:r>
              <a:rPr b="0" i="0" lang="en" sz="1400" u="none" cap="none" strike="noStrike">
                <a:solidFill>
                  <a:schemeClr val="dk1"/>
                </a:solidFill>
                <a:latin typeface="Calibri"/>
                <a:ea typeface="Calibri"/>
                <a:cs typeface="Calibri"/>
                <a:sym typeface="Calibri"/>
              </a:rPr>
              <a:t> for more content.</a:t>
            </a:r>
            <a:endParaRPr sz="1400">
              <a:solidFill>
                <a:schemeClr val="dk1"/>
              </a:solidFill>
              <a:latin typeface="Calibri"/>
              <a:ea typeface="Calibri"/>
              <a:cs typeface="Calibri"/>
              <a:sym typeface="Calibri"/>
            </a:endParaRPr>
          </a:p>
        </p:txBody>
      </p:sp>
      <p:sp>
        <p:nvSpPr>
          <p:cNvPr id="104" name="Google Shape;104;p16"/>
          <p:cNvSpPr txBox="1"/>
          <p:nvPr/>
        </p:nvSpPr>
        <p:spPr>
          <a:xfrm>
            <a:off x="6263309" y="6530009"/>
            <a:ext cx="5772977" cy="2616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 sz="1100">
                <a:solidFill>
                  <a:srgbClr val="7F7F7F"/>
                </a:solidFill>
                <a:latin typeface="Calibri"/>
                <a:ea typeface="Calibri"/>
                <a:cs typeface="Calibri"/>
                <a:sym typeface="Calibri"/>
              </a:rPr>
              <a:t>DATOM is for you to use without restriction in modeling your own or other people's businesses</a:t>
            </a:r>
            <a:endParaRPr i="1" sz="1100">
              <a:solidFill>
                <a:srgbClr val="7F7F7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25"/>
          <p:cNvSpPr/>
          <p:nvPr/>
        </p:nvSpPr>
        <p:spPr>
          <a:xfrm>
            <a:off x="1997850" y="696325"/>
            <a:ext cx="8196300" cy="57645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rPr lang="en" sz="18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p:txBody>
      </p:sp>
      <p:sp>
        <p:nvSpPr>
          <p:cNvPr id="268" name="Google Shape;268;p25"/>
          <p:cNvSpPr txBox="1"/>
          <p:nvPr/>
        </p:nvSpPr>
        <p:spPr>
          <a:xfrm>
            <a:off x="1962075" y="0"/>
            <a:ext cx="4263000" cy="672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b="1" lang="en" sz="1600">
                <a:solidFill>
                  <a:schemeClr val="dk1"/>
                </a:solidFill>
                <a:latin typeface="Arial"/>
                <a:ea typeface="Arial"/>
                <a:cs typeface="Arial"/>
                <a:sym typeface="Arial"/>
              </a:rPr>
              <a:t>Canvas #08</a:t>
            </a:r>
            <a:endParaRPr b="1" sz="1600">
              <a:solidFill>
                <a:schemeClr val="dk1"/>
              </a:solidFill>
              <a:latin typeface="Arial"/>
              <a:ea typeface="Arial"/>
              <a:cs typeface="Arial"/>
              <a:sym typeface="Arial"/>
            </a:endParaRPr>
          </a:p>
          <a:p>
            <a:pPr indent="0" lvl="0" marL="0" marR="0" rtl="0" algn="l">
              <a:spcBef>
                <a:spcPts val="0"/>
              </a:spcBef>
              <a:spcAft>
                <a:spcPts val="0"/>
              </a:spcAft>
              <a:buNone/>
            </a:pPr>
            <a:r>
              <a:rPr b="1" lang="en" sz="1600">
                <a:solidFill>
                  <a:schemeClr val="dk1"/>
                </a:solidFill>
                <a:latin typeface="Arial"/>
                <a:ea typeface="Arial"/>
                <a:cs typeface="Arial"/>
                <a:sym typeface="Arial"/>
              </a:rPr>
              <a:t>Value map</a:t>
            </a:r>
            <a:endParaRPr b="1" sz="1600">
              <a:solidFill>
                <a:schemeClr val="dk1"/>
              </a:solidFill>
              <a:latin typeface="Arial"/>
              <a:ea typeface="Arial"/>
              <a:cs typeface="Arial"/>
              <a:sym typeface="Arial"/>
            </a:endParaRPr>
          </a:p>
        </p:txBody>
      </p:sp>
      <p:sp>
        <p:nvSpPr>
          <p:cNvPr id="269" name="Google Shape;269;p25"/>
          <p:cNvSpPr txBox="1"/>
          <p:nvPr/>
        </p:nvSpPr>
        <p:spPr>
          <a:xfrm>
            <a:off x="6014200" y="0"/>
            <a:ext cx="5515190" cy="412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sz="1800">
                <a:solidFill>
                  <a:schemeClr val="dk1"/>
                </a:solidFill>
                <a:latin typeface="Arial"/>
                <a:ea typeface="Arial"/>
                <a:cs typeface="Arial"/>
                <a:sym typeface="Arial"/>
              </a:rPr>
              <a:t>Designed by: __________________________</a:t>
            </a:r>
            <a:endParaRPr sz="1800">
              <a:solidFill>
                <a:schemeClr val="dk1"/>
              </a:solidFill>
              <a:latin typeface="Arial"/>
              <a:ea typeface="Arial"/>
              <a:cs typeface="Arial"/>
              <a:sym typeface="Arial"/>
            </a:endParaRPr>
          </a:p>
        </p:txBody>
      </p:sp>
      <p:sp>
        <p:nvSpPr>
          <p:cNvPr id="270" name="Google Shape;270;p25"/>
          <p:cNvSpPr txBox="1"/>
          <p:nvPr/>
        </p:nvSpPr>
        <p:spPr>
          <a:xfrm>
            <a:off x="6014199" y="263575"/>
            <a:ext cx="5515191" cy="412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sz="1800">
                <a:solidFill>
                  <a:schemeClr val="dk1"/>
                </a:solidFill>
                <a:latin typeface="Arial"/>
                <a:ea typeface="Arial"/>
                <a:cs typeface="Arial"/>
                <a:sym typeface="Arial"/>
              </a:rPr>
              <a:t>Date: 	   ___________________________</a:t>
            </a:r>
            <a:endParaRPr sz="1800">
              <a:solidFill>
                <a:schemeClr val="dk1"/>
              </a:solidFill>
              <a:latin typeface="Arial"/>
              <a:ea typeface="Arial"/>
              <a:cs typeface="Arial"/>
              <a:sym typeface="Arial"/>
            </a:endParaRPr>
          </a:p>
        </p:txBody>
      </p:sp>
      <p:sp>
        <p:nvSpPr>
          <p:cNvPr id="271" name="Google Shape;271;p25"/>
          <p:cNvSpPr txBox="1"/>
          <p:nvPr/>
        </p:nvSpPr>
        <p:spPr>
          <a:xfrm>
            <a:off x="3981450" y="2823250"/>
            <a:ext cx="4729200" cy="1514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spcBef>
                <a:spcPts val="0"/>
              </a:spcBef>
              <a:spcAft>
                <a:spcPts val="0"/>
              </a:spcAft>
              <a:buNone/>
            </a:pPr>
            <a:r>
              <a:rPr lang="en" sz="1800">
                <a:solidFill>
                  <a:schemeClr val="dk1"/>
                </a:solidFill>
                <a:latin typeface="Arial"/>
                <a:ea typeface="Arial"/>
                <a:cs typeface="Arial"/>
                <a:sym typeface="Arial"/>
              </a:rPr>
              <a:t>The solution is...</a:t>
            </a:r>
            <a:endParaRPr sz="1800">
              <a:solidFill>
                <a:schemeClr val="dk1"/>
              </a:solidFill>
              <a:latin typeface="Arial"/>
              <a:ea typeface="Arial"/>
              <a:cs typeface="Arial"/>
              <a:sym typeface="Arial"/>
            </a:endParaRPr>
          </a:p>
        </p:txBody>
      </p:sp>
      <p:sp>
        <p:nvSpPr>
          <p:cNvPr id="272" name="Google Shape;272;p25"/>
          <p:cNvSpPr/>
          <p:nvPr/>
        </p:nvSpPr>
        <p:spPr>
          <a:xfrm rot="-8100000">
            <a:off x="4310034" y="2275741"/>
            <a:ext cx="885863" cy="277893"/>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3" name="Google Shape;273;p25"/>
          <p:cNvSpPr txBox="1"/>
          <p:nvPr/>
        </p:nvSpPr>
        <p:spPr>
          <a:xfrm>
            <a:off x="2166950" y="790575"/>
            <a:ext cx="3648000" cy="1212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spcBef>
                <a:spcPts val="0"/>
              </a:spcBef>
              <a:spcAft>
                <a:spcPts val="0"/>
              </a:spcAft>
              <a:buNone/>
            </a:pPr>
            <a:r>
              <a:rPr lang="en" sz="1800">
                <a:solidFill>
                  <a:schemeClr val="dk1"/>
                </a:solidFill>
                <a:latin typeface="Arial"/>
                <a:ea typeface="Arial"/>
                <a:cs typeface="Arial"/>
                <a:sym typeface="Arial"/>
              </a:rPr>
              <a:t>It helps the user’s acquisition of resources by ...</a:t>
            </a:r>
            <a:endParaRPr sz="1800">
              <a:solidFill>
                <a:schemeClr val="dk1"/>
              </a:solidFill>
              <a:latin typeface="Arial"/>
              <a:ea typeface="Arial"/>
              <a:cs typeface="Arial"/>
              <a:sym typeface="Arial"/>
            </a:endParaRPr>
          </a:p>
        </p:txBody>
      </p:sp>
      <p:sp>
        <p:nvSpPr>
          <p:cNvPr id="274" name="Google Shape;274;p25"/>
          <p:cNvSpPr txBox="1"/>
          <p:nvPr/>
        </p:nvSpPr>
        <p:spPr>
          <a:xfrm>
            <a:off x="6166600" y="790575"/>
            <a:ext cx="3925200" cy="1212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spcBef>
                <a:spcPts val="0"/>
              </a:spcBef>
              <a:spcAft>
                <a:spcPts val="0"/>
              </a:spcAft>
              <a:buNone/>
            </a:pPr>
            <a:r>
              <a:rPr lang="en" sz="1800">
                <a:solidFill>
                  <a:schemeClr val="dk1"/>
                </a:solidFill>
                <a:latin typeface="Arial"/>
                <a:ea typeface="Arial"/>
                <a:cs typeface="Arial"/>
                <a:sym typeface="Arial"/>
              </a:rPr>
              <a:t>It helps the user deliver x or y because...</a:t>
            </a:r>
            <a:endParaRPr sz="1800">
              <a:solidFill>
                <a:schemeClr val="dk1"/>
              </a:solidFill>
              <a:latin typeface="Arial"/>
              <a:ea typeface="Arial"/>
              <a:cs typeface="Arial"/>
              <a:sym typeface="Arial"/>
            </a:endParaRPr>
          </a:p>
        </p:txBody>
      </p:sp>
      <p:sp>
        <p:nvSpPr>
          <p:cNvPr id="275" name="Google Shape;275;p25"/>
          <p:cNvSpPr txBox="1"/>
          <p:nvPr/>
        </p:nvSpPr>
        <p:spPr>
          <a:xfrm>
            <a:off x="2130975" y="4848953"/>
            <a:ext cx="3925200" cy="1514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spcBef>
                <a:spcPts val="0"/>
              </a:spcBef>
              <a:spcAft>
                <a:spcPts val="0"/>
              </a:spcAft>
              <a:buNone/>
            </a:pPr>
            <a:r>
              <a:rPr lang="en" sz="1800">
                <a:solidFill>
                  <a:schemeClr val="dk1"/>
                </a:solidFill>
                <a:latin typeface="Arial"/>
                <a:ea typeface="Arial"/>
                <a:cs typeface="Arial"/>
                <a:sym typeface="Arial"/>
              </a:rPr>
              <a:t>It removes or decreases these constraints for the user:</a:t>
            </a:r>
            <a:endParaRPr sz="1800">
              <a:solidFill>
                <a:schemeClr val="dk1"/>
              </a:solidFill>
              <a:latin typeface="Arial"/>
              <a:ea typeface="Arial"/>
              <a:cs typeface="Arial"/>
              <a:sym typeface="Arial"/>
            </a:endParaRPr>
          </a:p>
        </p:txBody>
      </p:sp>
      <p:sp>
        <p:nvSpPr>
          <p:cNvPr id="276" name="Google Shape;276;p25"/>
          <p:cNvSpPr txBox="1"/>
          <p:nvPr/>
        </p:nvSpPr>
        <p:spPr>
          <a:xfrm>
            <a:off x="6225075" y="4848953"/>
            <a:ext cx="3925200" cy="1514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spcBef>
                <a:spcPts val="0"/>
              </a:spcBef>
              <a:spcAft>
                <a:spcPts val="0"/>
              </a:spcAft>
              <a:buNone/>
            </a:pPr>
            <a:r>
              <a:rPr lang="en" sz="1800">
                <a:solidFill>
                  <a:schemeClr val="dk1"/>
                </a:solidFill>
                <a:latin typeface="Arial"/>
                <a:ea typeface="Arial"/>
                <a:cs typeface="Arial"/>
                <a:sym typeface="Arial"/>
              </a:rPr>
              <a:t>The solution helps the user perform better on these KPIs:</a:t>
            </a:r>
            <a:endParaRPr sz="1800">
              <a:solidFill>
                <a:schemeClr val="dk1"/>
              </a:solidFill>
              <a:latin typeface="Arial"/>
              <a:ea typeface="Arial"/>
              <a:cs typeface="Arial"/>
              <a:sym typeface="Arial"/>
            </a:endParaRPr>
          </a:p>
        </p:txBody>
      </p:sp>
      <p:sp>
        <p:nvSpPr>
          <p:cNvPr id="277" name="Google Shape;277;p25"/>
          <p:cNvSpPr/>
          <p:nvPr/>
        </p:nvSpPr>
        <p:spPr>
          <a:xfrm rot="-2127659">
            <a:off x="5813346" y="2274368"/>
            <a:ext cx="885808" cy="277704"/>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8" name="Google Shape;278;p25"/>
          <p:cNvSpPr/>
          <p:nvPr/>
        </p:nvSpPr>
        <p:spPr>
          <a:xfrm rot="2700000">
            <a:off x="6568089" y="4454354"/>
            <a:ext cx="347472" cy="277893"/>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9" name="Google Shape;279;p25"/>
          <p:cNvSpPr/>
          <p:nvPr/>
        </p:nvSpPr>
        <p:spPr>
          <a:xfrm rot="8100000">
            <a:off x="4769589" y="4454354"/>
            <a:ext cx="347472" cy="277893"/>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26"/>
          <p:cNvSpPr/>
          <p:nvPr/>
        </p:nvSpPr>
        <p:spPr>
          <a:xfrm>
            <a:off x="2029500" y="676275"/>
            <a:ext cx="8196300" cy="57645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5" name="Google Shape;285;p26"/>
          <p:cNvSpPr txBox="1"/>
          <p:nvPr/>
        </p:nvSpPr>
        <p:spPr>
          <a:xfrm>
            <a:off x="1962075" y="0"/>
            <a:ext cx="3886800" cy="5964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b="1" lang="en" sz="1600">
                <a:solidFill>
                  <a:schemeClr val="dk1"/>
                </a:solidFill>
                <a:latin typeface="Arial"/>
                <a:ea typeface="Arial"/>
                <a:cs typeface="Arial"/>
                <a:sym typeface="Arial"/>
              </a:rPr>
              <a:t>Canvas #09-1</a:t>
            </a:r>
            <a:endParaRPr b="1" sz="1600">
              <a:solidFill>
                <a:schemeClr val="dk1"/>
              </a:solidFill>
              <a:latin typeface="Arial"/>
              <a:ea typeface="Arial"/>
              <a:cs typeface="Arial"/>
              <a:sym typeface="Arial"/>
            </a:endParaRPr>
          </a:p>
          <a:p>
            <a:pPr indent="0" lvl="0" marL="0" marR="0" rtl="0" algn="l">
              <a:spcBef>
                <a:spcPts val="0"/>
              </a:spcBef>
              <a:spcAft>
                <a:spcPts val="0"/>
              </a:spcAft>
              <a:buNone/>
            </a:pPr>
            <a:r>
              <a:rPr b="1" lang="en" sz="1600">
                <a:solidFill>
                  <a:schemeClr val="dk1"/>
                </a:solidFill>
                <a:latin typeface="Arial"/>
                <a:ea typeface="Arial"/>
                <a:cs typeface="Arial"/>
                <a:sym typeface="Arial"/>
              </a:rPr>
              <a:t>Graphical synthesis</a:t>
            </a:r>
            <a:endParaRPr b="1" sz="1600">
              <a:solidFill>
                <a:schemeClr val="dk1"/>
              </a:solidFill>
              <a:latin typeface="Arial"/>
              <a:ea typeface="Arial"/>
              <a:cs typeface="Arial"/>
              <a:sym typeface="Arial"/>
            </a:endParaRPr>
          </a:p>
        </p:txBody>
      </p:sp>
      <p:cxnSp>
        <p:nvCxnSpPr>
          <p:cNvPr id="286" name="Google Shape;286;p26"/>
          <p:cNvCxnSpPr/>
          <p:nvPr/>
        </p:nvCxnSpPr>
        <p:spPr>
          <a:xfrm>
            <a:off x="5873575" y="1524000"/>
            <a:ext cx="0" cy="4164000"/>
          </a:xfrm>
          <a:prstGeom prst="straightConnector1">
            <a:avLst/>
          </a:prstGeom>
          <a:noFill/>
          <a:ln cap="flat" cmpd="sng" w="9525">
            <a:solidFill>
              <a:srgbClr val="000000"/>
            </a:solidFill>
            <a:prstDash val="solid"/>
            <a:round/>
            <a:headEnd len="sm" w="sm" type="none"/>
            <a:tailEnd len="sm" w="sm" type="none"/>
          </a:ln>
        </p:spPr>
      </p:cxnSp>
      <p:cxnSp>
        <p:nvCxnSpPr>
          <p:cNvPr id="287" name="Google Shape;287;p26"/>
          <p:cNvCxnSpPr/>
          <p:nvPr/>
        </p:nvCxnSpPr>
        <p:spPr>
          <a:xfrm flipH="1" rot="10800000">
            <a:off x="3352800" y="3513600"/>
            <a:ext cx="5325600" cy="36900"/>
          </a:xfrm>
          <a:prstGeom prst="straightConnector1">
            <a:avLst/>
          </a:prstGeom>
          <a:noFill/>
          <a:ln cap="flat" cmpd="sng" w="9525">
            <a:solidFill>
              <a:srgbClr val="000000"/>
            </a:solidFill>
            <a:prstDash val="solid"/>
            <a:round/>
            <a:headEnd len="sm" w="sm" type="none"/>
            <a:tailEnd len="sm" w="sm" type="none"/>
          </a:ln>
        </p:spPr>
      </p:cxnSp>
      <p:cxnSp>
        <p:nvCxnSpPr>
          <p:cNvPr id="288" name="Google Shape;288;p26"/>
          <p:cNvCxnSpPr/>
          <p:nvPr/>
        </p:nvCxnSpPr>
        <p:spPr>
          <a:xfrm>
            <a:off x="3723500" y="1622850"/>
            <a:ext cx="4497900" cy="4003500"/>
          </a:xfrm>
          <a:prstGeom prst="straightConnector1">
            <a:avLst/>
          </a:prstGeom>
          <a:noFill/>
          <a:ln cap="flat" cmpd="sng" w="9525">
            <a:solidFill>
              <a:srgbClr val="000000"/>
            </a:solidFill>
            <a:prstDash val="solid"/>
            <a:round/>
            <a:headEnd len="sm" w="sm" type="none"/>
            <a:tailEnd len="sm" w="sm" type="none"/>
          </a:ln>
        </p:spPr>
      </p:cxnSp>
      <p:cxnSp>
        <p:nvCxnSpPr>
          <p:cNvPr id="289" name="Google Shape;289;p26"/>
          <p:cNvCxnSpPr/>
          <p:nvPr/>
        </p:nvCxnSpPr>
        <p:spPr>
          <a:xfrm flipH="1">
            <a:off x="3254050" y="1659925"/>
            <a:ext cx="5115600" cy="3818100"/>
          </a:xfrm>
          <a:prstGeom prst="straightConnector1">
            <a:avLst/>
          </a:prstGeom>
          <a:noFill/>
          <a:ln cap="flat" cmpd="sng" w="9525">
            <a:solidFill>
              <a:srgbClr val="000000"/>
            </a:solidFill>
            <a:prstDash val="solid"/>
            <a:round/>
            <a:headEnd len="sm" w="sm" type="none"/>
            <a:tailEnd len="sm" w="sm" type="none"/>
          </a:ln>
        </p:spPr>
      </p:cxnSp>
      <p:sp>
        <p:nvSpPr>
          <p:cNvPr id="290" name="Google Shape;290;p26"/>
          <p:cNvSpPr txBox="1"/>
          <p:nvPr/>
        </p:nvSpPr>
        <p:spPr>
          <a:xfrm>
            <a:off x="2329249" y="751700"/>
            <a:ext cx="2372400" cy="4128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i="1" lang="en" sz="1000">
                <a:solidFill>
                  <a:schemeClr val="dk1"/>
                </a:solidFill>
                <a:latin typeface="Arial"/>
                <a:ea typeface="Arial"/>
                <a:cs typeface="Arial"/>
                <a:sym typeface="Arial"/>
              </a:rPr>
              <a:t>contributes to</a:t>
            </a:r>
            <a:endParaRPr i="1" sz="1000">
              <a:solidFill>
                <a:schemeClr val="dk1"/>
              </a:solidFill>
              <a:latin typeface="Arial"/>
              <a:ea typeface="Arial"/>
              <a:cs typeface="Arial"/>
              <a:sym typeface="Arial"/>
            </a:endParaRPr>
          </a:p>
          <a:p>
            <a:pPr indent="0" lvl="0" marL="0" marR="0" rtl="0" algn="l">
              <a:spcBef>
                <a:spcPts val="0"/>
              </a:spcBef>
              <a:spcAft>
                <a:spcPts val="0"/>
              </a:spcAft>
              <a:buNone/>
            </a:pPr>
            <a:r>
              <a:rPr lang="en" sz="1800">
                <a:solidFill>
                  <a:schemeClr val="dk1"/>
                </a:solidFill>
                <a:latin typeface="Arial"/>
                <a:ea typeface="Arial"/>
                <a:cs typeface="Arial"/>
                <a:sym typeface="Arial"/>
              </a:rPr>
              <a:t>Strategic Objective 1:</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800">
              <a:solidFill>
                <a:schemeClr val="dk1"/>
              </a:solidFill>
              <a:latin typeface="Arial"/>
              <a:ea typeface="Arial"/>
              <a:cs typeface="Arial"/>
              <a:sym typeface="Arial"/>
            </a:endParaRPr>
          </a:p>
          <a:p>
            <a:pPr indent="0" lvl="0" marL="0" marR="0" rtl="0" algn="l">
              <a:spcBef>
                <a:spcPts val="0"/>
              </a:spcBef>
              <a:spcAft>
                <a:spcPts val="0"/>
              </a:spcAft>
              <a:buNone/>
            </a:pPr>
            <a:r>
              <a:rPr lang="en" sz="1800">
                <a:solidFill>
                  <a:schemeClr val="dk1"/>
                </a:solidFill>
                <a:latin typeface="Arial"/>
                <a:ea typeface="Arial"/>
                <a:cs typeface="Arial"/>
                <a:sym typeface="Arial"/>
              </a:rPr>
              <a:t>_________________</a:t>
            </a:r>
            <a:endParaRPr sz="1800">
              <a:solidFill>
                <a:schemeClr val="dk1"/>
              </a:solidFill>
              <a:latin typeface="Arial"/>
              <a:ea typeface="Arial"/>
              <a:cs typeface="Arial"/>
              <a:sym typeface="Arial"/>
            </a:endParaRPr>
          </a:p>
        </p:txBody>
      </p:sp>
      <p:sp>
        <p:nvSpPr>
          <p:cNvPr id="291" name="Google Shape;291;p26"/>
          <p:cNvSpPr txBox="1"/>
          <p:nvPr/>
        </p:nvSpPr>
        <p:spPr>
          <a:xfrm>
            <a:off x="5033350" y="741400"/>
            <a:ext cx="2709250" cy="7560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i="1" lang="en" sz="1000">
                <a:solidFill>
                  <a:schemeClr val="dk1"/>
                </a:solidFill>
                <a:latin typeface="Arial"/>
                <a:ea typeface="Arial"/>
                <a:cs typeface="Arial"/>
                <a:sym typeface="Arial"/>
              </a:rPr>
              <a:t>contributes to</a:t>
            </a:r>
            <a:endParaRPr i="1" sz="1000">
              <a:solidFill>
                <a:schemeClr val="dk1"/>
              </a:solidFill>
              <a:latin typeface="Arial"/>
              <a:ea typeface="Arial"/>
              <a:cs typeface="Arial"/>
              <a:sym typeface="Arial"/>
            </a:endParaRPr>
          </a:p>
          <a:p>
            <a:pPr indent="0" lvl="0" marL="0" marR="0" rtl="0" algn="l">
              <a:spcBef>
                <a:spcPts val="0"/>
              </a:spcBef>
              <a:spcAft>
                <a:spcPts val="0"/>
              </a:spcAft>
              <a:buNone/>
            </a:pPr>
            <a:r>
              <a:rPr lang="en" sz="1800">
                <a:solidFill>
                  <a:schemeClr val="dk1"/>
                </a:solidFill>
                <a:latin typeface="Arial"/>
                <a:ea typeface="Arial"/>
                <a:cs typeface="Arial"/>
                <a:sym typeface="Arial"/>
              </a:rPr>
              <a:t>Strategic Objective 2:</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800">
              <a:solidFill>
                <a:schemeClr val="dk1"/>
              </a:solidFill>
              <a:latin typeface="Arial"/>
              <a:ea typeface="Arial"/>
              <a:cs typeface="Arial"/>
              <a:sym typeface="Arial"/>
            </a:endParaRPr>
          </a:p>
          <a:p>
            <a:pPr indent="0" lvl="0" marL="0" marR="0" rtl="0" algn="l">
              <a:spcBef>
                <a:spcPts val="0"/>
              </a:spcBef>
              <a:spcAft>
                <a:spcPts val="0"/>
              </a:spcAft>
              <a:buNone/>
            </a:pPr>
            <a:r>
              <a:rPr lang="en" sz="1800">
                <a:solidFill>
                  <a:schemeClr val="dk1"/>
                </a:solidFill>
                <a:latin typeface="Arial"/>
                <a:ea typeface="Arial"/>
                <a:cs typeface="Arial"/>
                <a:sym typeface="Arial"/>
              </a:rPr>
              <a:t>_________________</a:t>
            </a:r>
            <a:endParaRPr sz="1800">
              <a:solidFill>
                <a:schemeClr val="dk1"/>
              </a:solidFill>
              <a:latin typeface="Arial"/>
              <a:ea typeface="Arial"/>
              <a:cs typeface="Arial"/>
              <a:sym typeface="Arial"/>
            </a:endParaRPr>
          </a:p>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92" name="Google Shape;292;p26"/>
          <p:cNvSpPr/>
          <p:nvPr/>
        </p:nvSpPr>
        <p:spPr>
          <a:xfrm>
            <a:off x="5354575" y="2969750"/>
            <a:ext cx="996300" cy="996300"/>
          </a:xfrm>
          <a:prstGeom prst="ellipse">
            <a:avLst/>
          </a:prstGeom>
          <a:noFill/>
          <a:ln cap="flat" cmpd="sng" w="28575">
            <a:solidFill>
              <a:srgbClr val="000000"/>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3" name="Google Shape;293;p26"/>
          <p:cNvSpPr/>
          <p:nvPr/>
        </p:nvSpPr>
        <p:spPr>
          <a:xfrm>
            <a:off x="4855300" y="2511362"/>
            <a:ext cx="1913100" cy="1913100"/>
          </a:xfrm>
          <a:prstGeom prst="ellipse">
            <a:avLst/>
          </a:prstGeom>
          <a:noFill/>
          <a:ln cap="flat" cmpd="sng" w="28575">
            <a:solidFill>
              <a:srgbClr val="000000"/>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4" name="Google Shape;294;p26"/>
          <p:cNvSpPr/>
          <p:nvPr/>
        </p:nvSpPr>
        <p:spPr>
          <a:xfrm>
            <a:off x="4394500" y="2094345"/>
            <a:ext cx="2834700" cy="2747100"/>
          </a:xfrm>
          <a:prstGeom prst="ellipse">
            <a:avLst/>
          </a:prstGeom>
          <a:noFill/>
          <a:ln cap="flat" cmpd="sng" w="28575">
            <a:solidFill>
              <a:srgbClr val="000000"/>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5" name="Google Shape;295;p26"/>
          <p:cNvSpPr/>
          <p:nvPr/>
        </p:nvSpPr>
        <p:spPr>
          <a:xfrm>
            <a:off x="3974650" y="1687401"/>
            <a:ext cx="3674400" cy="3561000"/>
          </a:xfrm>
          <a:prstGeom prst="ellipse">
            <a:avLst/>
          </a:prstGeom>
          <a:noFill/>
          <a:ln cap="flat" cmpd="sng" w="28575">
            <a:solidFill>
              <a:srgbClr val="000000"/>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6" name="Google Shape;296;p26"/>
          <p:cNvSpPr txBox="1"/>
          <p:nvPr/>
        </p:nvSpPr>
        <p:spPr>
          <a:xfrm>
            <a:off x="8520400" y="3261500"/>
            <a:ext cx="1557000" cy="4128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lang="en" sz="1800">
                <a:solidFill>
                  <a:schemeClr val="dk1"/>
                </a:solidFill>
                <a:latin typeface="Arial"/>
                <a:ea typeface="Arial"/>
                <a:cs typeface="Arial"/>
                <a:sym typeface="Arial"/>
              </a:rPr>
              <a:t>ROI</a:t>
            </a:r>
            <a:endParaRPr sz="1800">
              <a:solidFill>
                <a:schemeClr val="dk1"/>
              </a:solidFill>
              <a:latin typeface="Arial"/>
              <a:ea typeface="Arial"/>
              <a:cs typeface="Arial"/>
              <a:sym typeface="Arial"/>
            </a:endParaRPr>
          </a:p>
        </p:txBody>
      </p:sp>
      <p:sp>
        <p:nvSpPr>
          <p:cNvPr id="297" name="Google Shape;297;p26"/>
          <p:cNvSpPr txBox="1"/>
          <p:nvPr/>
        </p:nvSpPr>
        <p:spPr>
          <a:xfrm>
            <a:off x="7906675" y="5553350"/>
            <a:ext cx="1856100" cy="4128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lang="en" sz="1800">
                <a:solidFill>
                  <a:schemeClr val="dk1"/>
                </a:solidFill>
                <a:latin typeface="Arial"/>
                <a:ea typeface="Arial"/>
                <a:cs typeface="Arial"/>
                <a:sym typeface="Arial"/>
              </a:rPr>
              <a:t>Differentiating</a:t>
            </a:r>
            <a:endParaRPr sz="1800">
              <a:solidFill>
                <a:schemeClr val="dk1"/>
              </a:solidFill>
              <a:latin typeface="Arial"/>
              <a:ea typeface="Arial"/>
              <a:cs typeface="Arial"/>
              <a:sym typeface="Arial"/>
            </a:endParaRPr>
          </a:p>
        </p:txBody>
      </p:sp>
      <p:sp>
        <p:nvSpPr>
          <p:cNvPr id="298" name="Google Shape;298;p26"/>
          <p:cNvSpPr txBox="1"/>
          <p:nvPr/>
        </p:nvSpPr>
        <p:spPr>
          <a:xfrm>
            <a:off x="5082775" y="5772850"/>
            <a:ext cx="1557000" cy="4128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lang="en" sz="1800">
                <a:solidFill>
                  <a:schemeClr val="dk1"/>
                </a:solidFill>
                <a:latin typeface="Arial"/>
                <a:ea typeface="Arial"/>
                <a:cs typeface="Arial"/>
                <a:sym typeface="Arial"/>
              </a:rPr>
              <a:t>Organisation readiness</a:t>
            </a:r>
            <a:endParaRPr sz="1800">
              <a:solidFill>
                <a:schemeClr val="dk1"/>
              </a:solidFill>
              <a:latin typeface="Arial"/>
              <a:ea typeface="Arial"/>
              <a:cs typeface="Arial"/>
              <a:sym typeface="Arial"/>
            </a:endParaRPr>
          </a:p>
        </p:txBody>
      </p:sp>
      <p:sp>
        <p:nvSpPr>
          <p:cNvPr id="299" name="Google Shape;299;p26"/>
          <p:cNvSpPr txBox="1"/>
          <p:nvPr/>
        </p:nvSpPr>
        <p:spPr>
          <a:xfrm>
            <a:off x="2258875" y="5478025"/>
            <a:ext cx="1557000" cy="412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sz="1800">
                <a:solidFill>
                  <a:schemeClr val="dk1"/>
                </a:solidFill>
                <a:latin typeface="Arial"/>
                <a:ea typeface="Arial"/>
                <a:cs typeface="Arial"/>
                <a:sym typeface="Arial"/>
              </a:rPr>
              <a:t>Time to market</a:t>
            </a:r>
            <a:endParaRPr sz="1800">
              <a:solidFill>
                <a:schemeClr val="dk1"/>
              </a:solidFill>
              <a:latin typeface="Arial"/>
              <a:ea typeface="Arial"/>
              <a:cs typeface="Arial"/>
              <a:sym typeface="Arial"/>
            </a:endParaRPr>
          </a:p>
        </p:txBody>
      </p:sp>
      <p:sp>
        <p:nvSpPr>
          <p:cNvPr id="300" name="Google Shape;300;p26"/>
          <p:cNvSpPr txBox="1"/>
          <p:nvPr/>
        </p:nvSpPr>
        <p:spPr>
          <a:xfrm>
            <a:off x="2037925" y="2987500"/>
            <a:ext cx="1557000" cy="412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sz="1800">
                <a:solidFill>
                  <a:schemeClr val="dk1"/>
                </a:solidFill>
                <a:latin typeface="Arial"/>
                <a:ea typeface="Arial"/>
                <a:cs typeface="Arial"/>
                <a:sym typeface="Arial"/>
              </a:rPr>
              <a:t>Network effects / learning effects</a:t>
            </a:r>
            <a:endParaRPr sz="1800">
              <a:solidFill>
                <a:schemeClr val="dk1"/>
              </a:solidFill>
              <a:latin typeface="Arial"/>
              <a:ea typeface="Arial"/>
              <a:cs typeface="Arial"/>
              <a:sym typeface="Arial"/>
            </a:endParaRPr>
          </a:p>
        </p:txBody>
      </p:sp>
      <p:sp>
        <p:nvSpPr>
          <p:cNvPr id="301" name="Google Shape;301;p26"/>
          <p:cNvSpPr txBox="1"/>
          <p:nvPr/>
        </p:nvSpPr>
        <p:spPr>
          <a:xfrm>
            <a:off x="7742600" y="741400"/>
            <a:ext cx="2483200" cy="7560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i="1" lang="en" sz="1000">
                <a:solidFill>
                  <a:schemeClr val="dk1"/>
                </a:solidFill>
                <a:latin typeface="Arial"/>
                <a:ea typeface="Arial"/>
                <a:cs typeface="Arial"/>
                <a:sym typeface="Arial"/>
              </a:rPr>
              <a:t>contributes to</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 sz="1800">
                <a:solidFill>
                  <a:schemeClr val="dk1"/>
                </a:solidFill>
                <a:latin typeface="Arial"/>
                <a:ea typeface="Arial"/>
                <a:cs typeface="Arial"/>
                <a:sym typeface="Arial"/>
              </a:rPr>
              <a:t>Strategic Objective 3:</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800">
              <a:solidFill>
                <a:schemeClr val="dk1"/>
              </a:solidFill>
              <a:latin typeface="Arial"/>
              <a:ea typeface="Arial"/>
              <a:cs typeface="Arial"/>
              <a:sym typeface="Arial"/>
            </a:endParaRPr>
          </a:p>
          <a:p>
            <a:pPr indent="0" lvl="0" marL="0" marR="0" rtl="0" algn="l">
              <a:spcBef>
                <a:spcPts val="0"/>
              </a:spcBef>
              <a:spcAft>
                <a:spcPts val="0"/>
              </a:spcAft>
              <a:buNone/>
            </a:pPr>
            <a:r>
              <a:rPr lang="en" sz="1800">
                <a:solidFill>
                  <a:schemeClr val="dk1"/>
                </a:solidFill>
                <a:latin typeface="Arial"/>
                <a:ea typeface="Arial"/>
                <a:cs typeface="Arial"/>
                <a:sym typeface="Arial"/>
              </a:rPr>
              <a:t>_________________</a:t>
            </a:r>
            <a:endParaRPr sz="1800">
              <a:solidFill>
                <a:schemeClr val="dk1"/>
              </a:solidFill>
              <a:latin typeface="Arial"/>
              <a:ea typeface="Arial"/>
              <a:cs typeface="Arial"/>
              <a:sym typeface="Arial"/>
            </a:endParaRPr>
          </a:p>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02" name="Google Shape;302;p26"/>
          <p:cNvSpPr txBox="1"/>
          <p:nvPr/>
        </p:nvSpPr>
        <p:spPr>
          <a:xfrm>
            <a:off x="5226175" y="3033850"/>
            <a:ext cx="323400" cy="3201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b="1" lang="en" sz="1000">
                <a:solidFill>
                  <a:srgbClr val="FF0000"/>
                </a:solidFill>
                <a:latin typeface="Arial"/>
                <a:ea typeface="Arial"/>
                <a:cs typeface="Arial"/>
                <a:sym typeface="Arial"/>
              </a:rPr>
              <a:t>1</a:t>
            </a:r>
            <a:endParaRPr b="1" sz="1000">
              <a:solidFill>
                <a:srgbClr val="FF0000"/>
              </a:solidFill>
              <a:latin typeface="Arial"/>
              <a:ea typeface="Arial"/>
              <a:cs typeface="Arial"/>
              <a:sym typeface="Arial"/>
            </a:endParaRPr>
          </a:p>
        </p:txBody>
      </p:sp>
      <p:sp>
        <p:nvSpPr>
          <p:cNvPr id="303" name="Google Shape;303;p26"/>
          <p:cNvSpPr txBox="1"/>
          <p:nvPr/>
        </p:nvSpPr>
        <p:spPr>
          <a:xfrm>
            <a:off x="4855300" y="2713750"/>
            <a:ext cx="323400" cy="3201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b="1" lang="en" sz="1000">
                <a:solidFill>
                  <a:srgbClr val="FF0000"/>
                </a:solidFill>
                <a:latin typeface="Arial"/>
                <a:ea typeface="Arial"/>
                <a:cs typeface="Arial"/>
                <a:sym typeface="Arial"/>
              </a:rPr>
              <a:t>2</a:t>
            </a:r>
            <a:endParaRPr sz="1000">
              <a:solidFill>
                <a:schemeClr val="dk1"/>
              </a:solidFill>
              <a:latin typeface="Arial"/>
              <a:ea typeface="Arial"/>
              <a:cs typeface="Arial"/>
              <a:sym typeface="Arial"/>
            </a:endParaRPr>
          </a:p>
        </p:txBody>
      </p:sp>
      <p:sp>
        <p:nvSpPr>
          <p:cNvPr id="304" name="Google Shape;304;p26"/>
          <p:cNvSpPr txBox="1"/>
          <p:nvPr/>
        </p:nvSpPr>
        <p:spPr>
          <a:xfrm>
            <a:off x="4509600" y="2380900"/>
            <a:ext cx="323400" cy="3663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b="1" lang="en" sz="1000">
                <a:solidFill>
                  <a:srgbClr val="FF0000"/>
                </a:solidFill>
                <a:latin typeface="Arial"/>
                <a:ea typeface="Arial"/>
                <a:cs typeface="Arial"/>
                <a:sym typeface="Arial"/>
              </a:rPr>
              <a:t>3</a:t>
            </a:r>
            <a:endParaRPr b="1" sz="1000">
              <a:solidFill>
                <a:srgbClr val="FF0000"/>
              </a:solidFill>
              <a:latin typeface="Arial"/>
              <a:ea typeface="Arial"/>
              <a:cs typeface="Arial"/>
              <a:sym typeface="Arial"/>
            </a:endParaRPr>
          </a:p>
        </p:txBody>
      </p:sp>
      <p:sp>
        <p:nvSpPr>
          <p:cNvPr id="305" name="Google Shape;305;p26"/>
          <p:cNvSpPr txBox="1"/>
          <p:nvPr/>
        </p:nvSpPr>
        <p:spPr>
          <a:xfrm>
            <a:off x="4180750" y="2116650"/>
            <a:ext cx="323400" cy="3663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b="1" lang="en" sz="1000">
                <a:solidFill>
                  <a:srgbClr val="FF0000"/>
                </a:solidFill>
                <a:latin typeface="Arial"/>
                <a:ea typeface="Arial"/>
                <a:cs typeface="Arial"/>
                <a:sym typeface="Arial"/>
              </a:rPr>
              <a:t>4</a:t>
            </a:r>
            <a:endParaRPr b="1" sz="1000">
              <a:solidFill>
                <a:srgbClr val="FF0000"/>
              </a:solidFill>
              <a:latin typeface="Arial"/>
              <a:ea typeface="Arial"/>
              <a:cs typeface="Arial"/>
              <a:sym typeface="Arial"/>
            </a:endParaRPr>
          </a:p>
        </p:txBody>
      </p:sp>
      <p:sp>
        <p:nvSpPr>
          <p:cNvPr id="306" name="Google Shape;306;p26"/>
          <p:cNvSpPr txBox="1"/>
          <p:nvPr/>
        </p:nvSpPr>
        <p:spPr>
          <a:xfrm>
            <a:off x="6014199" y="0"/>
            <a:ext cx="5336287" cy="412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sz="1800">
                <a:solidFill>
                  <a:schemeClr val="dk1"/>
                </a:solidFill>
                <a:latin typeface="Arial"/>
                <a:ea typeface="Arial"/>
                <a:cs typeface="Arial"/>
                <a:sym typeface="Arial"/>
              </a:rPr>
              <a:t>Designed by: __________________________</a:t>
            </a:r>
            <a:endParaRPr sz="1800">
              <a:solidFill>
                <a:schemeClr val="dk1"/>
              </a:solidFill>
              <a:latin typeface="Arial"/>
              <a:ea typeface="Arial"/>
              <a:cs typeface="Arial"/>
              <a:sym typeface="Arial"/>
            </a:endParaRPr>
          </a:p>
        </p:txBody>
      </p:sp>
      <p:sp>
        <p:nvSpPr>
          <p:cNvPr id="307" name="Google Shape;307;p26"/>
          <p:cNvSpPr txBox="1"/>
          <p:nvPr/>
        </p:nvSpPr>
        <p:spPr>
          <a:xfrm>
            <a:off x="6014200" y="263575"/>
            <a:ext cx="5336286" cy="412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sz="1800">
                <a:solidFill>
                  <a:schemeClr val="dk1"/>
                </a:solidFill>
                <a:latin typeface="Arial"/>
                <a:ea typeface="Arial"/>
                <a:cs typeface="Arial"/>
                <a:sym typeface="Arial"/>
              </a:rPr>
              <a:t>Date: 	   ___________________________</a:t>
            </a:r>
            <a:endParaRPr sz="1800">
              <a:solidFill>
                <a:schemeClr val="dk1"/>
              </a:solidFill>
              <a:latin typeface="Arial"/>
              <a:ea typeface="Arial"/>
              <a:cs typeface="Arial"/>
              <a:sym typeface="Arial"/>
            </a:endParaRPr>
          </a:p>
        </p:txBody>
      </p:sp>
      <p:sp>
        <p:nvSpPr>
          <p:cNvPr id="308" name="Google Shape;308;p26"/>
          <p:cNvSpPr/>
          <p:nvPr/>
        </p:nvSpPr>
        <p:spPr>
          <a:xfrm>
            <a:off x="8221400" y="3840475"/>
            <a:ext cx="1855980" cy="836352"/>
          </a:xfrm>
          <a:prstGeom prst="flowChartTerminator">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None/>
            </a:pPr>
            <a:r>
              <a:rPr b="1" i="1" lang="en" sz="1000">
                <a:solidFill>
                  <a:srgbClr val="049CCF"/>
                </a:solidFill>
                <a:latin typeface="Arial"/>
                <a:ea typeface="Arial"/>
                <a:cs typeface="Arial"/>
                <a:sym typeface="Arial"/>
              </a:rPr>
              <a:t>For each dimension, rate the strength of your project from 1 to 4</a:t>
            </a:r>
            <a:endParaRPr sz="1800">
              <a:solidFill>
                <a:schemeClr val="dk1"/>
              </a:solidFill>
              <a:latin typeface="Arial"/>
              <a:ea typeface="Arial"/>
              <a:cs typeface="Arial"/>
              <a:sym typeface="Arial"/>
            </a:endParaRPr>
          </a:p>
        </p:txBody>
      </p:sp>
      <p:sp>
        <p:nvSpPr>
          <p:cNvPr id="309" name="Google Shape;309;p26"/>
          <p:cNvSpPr txBox="1"/>
          <p:nvPr/>
        </p:nvSpPr>
        <p:spPr>
          <a:xfrm>
            <a:off x="2162350" y="6520700"/>
            <a:ext cx="8196300" cy="2781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b="1" lang="en" sz="800">
                <a:solidFill>
                  <a:schemeClr val="dk1"/>
                </a:solidFill>
                <a:latin typeface="Arial"/>
                <a:ea typeface="Arial"/>
                <a:cs typeface="Arial"/>
                <a:sym typeface="Arial"/>
              </a:rPr>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27"/>
          <p:cNvSpPr txBox="1"/>
          <p:nvPr/>
        </p:nvSpPr>
        <p:spPr>
          <a:xfrm>
            <a:off x="4051458" y="73607"/>
            <a:ext cx="2142429" cy="623786"/>
          </a:xfrm>
          <a:prstGeom prst="rect">
            <a:avLst/>
          </a:prstGeom>
          <a:noFill/>
          <a:ln>
            <a:noFill/>
          </a:ln>
        </p:spPr>
        <p:txBody>
          <a:bodyPr anchorCtr="0" anchor="t" bIns="59725" lIns="59725" spcFirstLastPara="1" rIns="59725" wrap="square" tIns="59725">
            <a:noAutofit/>
          </a:bodyPr>
          <a:lstStyle/>
          <a:p>
            <a:pPr indent="0" lvl="0" marL="0" marR="0" rtl="0" algn="l">
              <a:spcBef>
                <a:spcPts val="0"/>
              </a:spcBef>
              <a:spcAft>
                <a:spcPts val="0"/>
              </a:spcAft>
              <a:buNone/>
            </a:pPr>
            <a:r>
              <a:rPr b="1" lang="en" sz="1000">
                <a:solidFill>
                  <a:schemeClr val="dk1"/>
                </a:solidFill>
                <a:latin typeface="Arial"/>
                <a:ea typeface="Arial"/>
                <a:cs typeface="Arial"/>
                <a:sym typeface="Arial"/>
              </a:rPr>
              <a:t>Canvas #09-2</a:t>
            </a:r>
            <a:endParaRPr b="1" sz="1000">
              <a:solidFill>
                <a:schemeClr val="dk1"/>
              </a:solidFill>
              <a:latin typeface="Arial"/>
              <a:ea typeface="Arial"/>
              <a:cs typeface="Arial"/>
              <a:sym typeface="Arial"/>
            </a:endParaRPr>
          </a:p>
          <a:p>
            <a:pPr indent="0" lvl="0" marL="0" marR="0" rtl="0" algn="l">
              <a:spcBef>
                <a:spcPts val="0"/>
              </a:spcBef>
              <a:spcAft>
                <a:spcPts val="0"/>
              </a:spcAft>
              <a:buNone/>
            </a:pPr>
            <a:r>
              <a:rPr b="1" lang="en" sz="1000">
                <a:solidFill>
                  <a:schemeClr val="dk1"/>
                </a:solidFill>
                <a:latin typeface="Arial"/>
                <a:ea typeface="Arial"/>
                <a:cs typeface="Arial"/>
                <a:sym typeface="Arial"/>
              </a:rPr>
              <a:t>Memo synthesis</a:t>
            </a:r>
            <a:endParaRPr b="1" sz="1000">
              <a:solidFill>
                <a:schemeClr val="dk1"/>
              </a:solidFill>
              <a:latin typeface="Arial"/>
              <a:ea typeface="Arial"/>
              <a:cs typeface="Arial"/>
              <a:sym typeface="Arial"/>
            </a:endParaRPr>
          </a:p>
        </p:txBody>
      </p:sp>
      <p:sp>
        <p:nvSpPr>
          <p:cNvPr id="315" name="Google Shape;315;p27"/>
          <p:cNvSpPr txBox="1"/>
          <p:nvPr/>
        </p:nvSpPr>
        <p:spPr>
          <a:xfrm>
            <a:off x="6284917" y="0"/>
            <a:ext cx="2390036" cy="697393"/>
          </a:xfrm>
          <a:prstGeom prst="rect">
            <a:avLst/>
          </a:prstGeom>
          <a:noFill/>
          <a:ln>
            <a:noFill/>
          </a:ln>
        </p:spPr>
        <p:txBody>
          <a:bodyPr anchorCtr="0" anchor="t" bIns="59725" lIns="59725" spcFirstLastPara="1" rIns="59725" wrap="square" tIns="59725">
            <a:noAutofit/>
          </a:bodyPr>
          <a:lstStyle/>
          <a:p>
            <a:pPr indent="0" lvl="0" marL="0" marR="0" rtl="0" algn="l">
              <a:spcBef>
                <a:spcPts val="0"/>
              </a:spcBef>
              <a:spcAft>
                <a:spcPts val="0"/>
              </a:spcAft>
              <a:buNone/>
            </a:pPr>
            <a:r>
              <a:rPr lang="en" sz="928">
                <a:solidFill>
                  <a:schemeClr val="dk1"/>
                </a:solidFill>
                <a:latin typeface="Arial"/>
                <a:ea typeface="Arial"/>
                <a:cs typeface="Arial"/>
                <a:sym typeface="Arial"/>
              </a:rPr>
              <a:t>Designed by: ___________________</a:t>
            </a:r>
            <a:endParaRPr sz="928">
              <a:solidFill>
                <a:schemeClr val="dk1"/>
              </a:solidFill>
              <a:latin typeface="Arial"/>
              <a:ea typeface="Arial"/>
              <a:cs typeface="Arial"/>
              <a:sym typeface="Arial"/>
            </a:endParaRPr>
          </a:p>
        </p:txBody>
      </p:sp>
      <p:sp>
        <p:nvSpPr>
          <p:cNvPr id="316" name="Google Shape;316;p27"/>
          <p:cNvSpPr txBox="1"/>
          <p:nvPr/>
        </p:nvSpPr>
        <p:spPr>
          <a:xfrm>
            <a:off x="6284913" y="308196"/>
            <a:ext cx="2239607" cy="482786"/>
          </a:xfrm>
          <a:prstGeom prst="rect">
            <a:avLst/>
          </a:prstGeom>
          <a:noFill/>
          <a:ln>
            <a:noFill/>
          </a:ln>
        </p:spPr>
        <p:txBody>
          <a:bodyPr anchorCtr="0" anchor="t" bIns="59725" lIns="59725" spcFirstLastPara="1" rIns="59725" wrap="square" tIns="59725">
            <a:noAutofit/>
          </a:bodyPr>
          <a:lstStyle/>
          <a:p>
            <a:pPr indent="0" lvl="0" marL="0" marR="0" rtl="0" algn="l">
              <a:spcBef>
                <a:spcPts val="0"/>
              </a:spcBef>
              <a:spcAft>
                <a:spcPts val="0"/>
              </a:spcAft>
              <a:buNone/>
            </a:pPr>
            <a:r>
              <a:rPr lang="en" sz="928">
                <a:solidFill>
                  <a:schemeClr val="dk1"/>
                </a:solidFill>
                <a:latin typeface="Arial"/>
                <a:ea typeface="Arial"/>
                <a:cs typeface="Arial"/>
                <a:sym typeface="Arial"/>
              </a:rPr>
              <a:t>Date: 	   ___________________</a:t>
            </a:r>
            <a:endParaRPr sz="928">
              <a:solidFill>
                <a:schemeClr val="dk1"/>
              </a:solidFill>
              <a:latin typeface="Arial"/>
              <a:ea typeface="Arial"/>
              <a:cs typeface="Arial"/>
              <a:sym typeface="Arial"/>
            </a:endParaRPr>
          </a:p>
        </p:txBody>
      </p:sp>
      <p:graphicFrame>
        <p:nvGraphicFramePr>
          <p:cNvPr id="317" name="Google Shape;317;p27"/>
          <p:cNvGraphicFramePr/>
          <p:nvPr/>
        </p:nvGraphicFramePr>
        <p:xfrm>
          <a:off x="3896588" y="857512"/>
          <a:ext cx="3000000" cy="3000000"/>
        </p:xfrm>
        <a:graphic>
          <a:graphicData uri="http://schemas.openxmlformats.org/drawingml/2006/table">
            <a:tbl>
              <a:tblPr>
                <a:noFill/>
                <a:tableStyleId>{37B259CE-FF9D-44AB-9D89-D9065FD23552}</a:tableStyleId>
              </a:tblPr>
              <a:tblGrid>
                <a:gridCol w="2101250"/>
                <a:gridCol w="2237050"/>
              </a:tblGrid>
              <a:tr h="266650">
                <a:tc gridSpan="2">
                  <a:txBody>
                    <a:bodyPr>
                      <a:noAutofit/>
                    </a:bodyPr>
                    <a:lstStyle/>
                    <a:p>
                      <a:pPr indent="0" lvl="0" marL="0" marR="0" rtl="0" algn="ctr">
                        <a:lnSpc>
                          <a:spcPct val="100000"/>
                        </a:lnSpc>
                        <a:spcBef>
                          <a:spcPts val="0"/>
                        </a:spcBef>
                        <a:spcAft>
                          <a:spcPts val="0"/>
                        </a:spcAft>
                        <a:buClr>
                          <a:srgbClr val="000000"/>
                        </a:buClr>
                        <a:buSzPts val="1700"/>
                        <a:buFont typeface="Arial"/>
                        <a:buNone/>
                      </a:pPr>
                      <a:r>
                        <a:rPr b="1" lang="en" sz="1700" u="none" cap="none" strike="noStrike">
                          <a:solidFill>
                            <a:srgbClr val="049CCF"/>
                          </a:solidFill>
                          <a:latin typeface="Century Gothic"/>
                          <a:ea typeface="Century Gothic"/>
                          <a:cs typeface="Century Gothic"/>
                          <a:sym typeface="Century Gothic"/>
                        </a:rPr>
                        <a:t>Synthesis</a:t>
                      </a:r>
                      <a:endParaRPr b="1" sz="1500" u="none" cap="none" strike="noStrike">
                        <a:solidFill>
                          <a:srgbClr val="049CCF"/>
                        </a:solidFill>
                        <a:latin typeface="Century Gothic"/>
                        <a:ea typeface="Century Gothic"/>
                        <a:cs typeface="Century Gothic"/>
                        <a:sym typeface="Century Gothic"/>
                      </a:endParaRPr>
                    </a:p>
                  </a:txBody>
                  <a:tcPr marT="0" marB="0" marR="45725" marL="45725"/>
                </a:tc>
                <a:tc hMerge="1"/>
              </a:tr>
              <a:tr h="195425">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FFFFFF"/>
                          </a:solidFill>
                          <a:latin typeface="Century Gothic"/>
                          <a:ea typeface="Century Gothic"/>
                          <a:cs typeface="Century Gothic"/>
                          <a:sym typeface="Century Gothic"/>
                        </a:rPr>
                        <a:t>Name of the organization</a:t>
                      </a:r>
                      <a:endParaRPr sz="1200" u="none" cap="none" strike="noStrike">
                        <a:solidFill>
                          <a:srgbClr val="FFFFFF"/>
                        </a:solidFill>
                        <a:latin typeface="Century Gothic"/>
                        <a:ea typeface="Century Gothic"/>
                        <a:cs typeface="Century Gothic"/>
                        <a:sym typeface="Century Gothic"/>
                      </a:endParaRPr>
                    </a:p>
                  </a:txBody>
                  <a:tcPr marT="0" marB="0" marR="45725" marL="45725">
                    <a:solidFill>
                      <a:srgbClr val="000000"/>
                    </a:solidFill>
                  </a:tcPr>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FFFFFF"/>
                          </a:solidFill>
                          <a:latin typeface="Century Gothic"/>
                          <a:ea typeface="Century Gothic"/>
                          <a:cs typeface="Century Gothic"/>
                          <a:sym typeface="Century Gothic"/>
                        </a:rPr>
                        <a:t>Name of the idea</a:t>
                      </a:r>
                      <a:endParaRPr sz="1200" u="none" cap="none" strike="noStrike">
                        <a:solidFill>
                          <a:srgbClr val="FFFFFF"/>
                        </a:solidFill>
                        <a:latin typeface="Century Gothic"/>
                        <a:ea typeface="Century Gothic"/>
                        <a:cs typeface="Century Gothic"/>
                        <a:sym typeface="Century Gothic"/>
                      </a:endParaRPr>
                    </a:p>
                  </a:txBody>
                  <a:tcPr marT="0" marB="0" marR="45725" marL="45725">
                    <a:solidFill>
                      <a:srgbClr val="000000"/>
                    </a:solidFill>
                  </a:tcPr>
                </a:tc>
              </a:tr>
              <a:tr h="350750">
                <a:tc>
                  <a:txBody>
                    <a:bodyPr>
                      <a:noAutofit/>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FFFFFF"/>
                        </a:solidFill>
                        <a:latin typeface="Century Gothic"/>
                        <a:ea typeface="Century Gothic"/>
                        <a:cs typeface="Century Gothic"/>
                        <a:sym typeface="Century Gothic"/>
                      </a:endParaRPr>
                    </a:p>
                  </a:txBody>
                  <a:tcPr marT="0" marB="0" marR="45725" marL="45725">
                    <a:solidFill>
                      <a:srgbClr val="FFFFFF"/>
                    </a:solidFill>
                  </a:tcPr>
                </a:tc>
                <a:tc>
                  <a:txBody>
                    <a:bodyPr>
                      <a:noAutofit/>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Calibri"/>
                        <a:ea typeface="Calibri"/>
                        <a:cs typeface="Calibri"/>
                        <a:sym typeface="Calibri"/>
                      </a:endParaRPr>
                    </a:p>
                  </a:txBody>
                  <a:tcPr marT="0" marB="0" marR="45725" marL="45725"/>
                </a:tc>
              </a:tr>
              <a:tr h="195425">
                <a:tc gridSpan="2">
                  <a:txBody>
                    <a:bodyPr>
                      <a:noAutofit/>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solidFill>
                            <a:srgbClr val="FFFFFF"/>
                          </a:solidFill>
                          <a:latin typeface="Century Gothic"/>
                          <a:ea typeface="Century Gothic"/>
                          <a:cs typeface="Century Gothic"/>
                          <a:sym typeface="Century Gothic"/>
                        </a:rPr>
                        <a:t>Target users and their needs / problems to solve</a:t>
                      </a:r>
                      <a:endParaRPr sz="1200" u="none" cap="none" strike="noStrike">
                        <a:solidFill>
                          <a:srgbClr val="FFFFFF"/>
                        </a:solidFill>
                        <a:latin typeface="Century Gothic"/>
                        <a:ea typeface="Century Gothic"/>
                        <a:cs typeface="Century Gothic"/>
                        <a:sym typeface="Century Gothic"/>
                      </a:endParaRPr>
                    </a:p>
                  </a:txBody>
                  <a:tcPr marT="0" marB="0" marR="45725" marL="45725">
                    <a:solidFill>
                      <a:srgbClr val="000000"/>
                    </a:solidFill>
                  </a:tcPr>
                </a:tc>
                <a:tc hMerge="1"/>
              </a:tr>
              <a:tr h="586250">
                <a:tc gridSpan="2">
                  <a:txBody>
                    <a:bodyPr>
                      <a:noAutofit/>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Calibri"/>
                        <a:ea typeface="Calibri"/>
                        <a:cs typeface="Calibri"/>
                        <a:sym typeface="Calibri"/>
                      </a:endParaRPr>
                    </a:p>
                  </a:txBody>
                  <a:tcPr marT="0" marB="0" marR="45725" marL="45725">
                    <a:solidFill>
                      <a:srgbClr val="FFFFFF"/>
                    </a:solidFill>
                  </a:tcPr>
                </a:tc>
                <a:tc hMerge="1"/>
              </a:tr>
              <a:tr h="195425">
                <a:tc gridSpan="2">
                  <a:txBody>
                    <a:bodyPr>
                      <a:noAutofit/>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solidFill>
                            <a:srgbClr val="FFFFFF"/>
                          </a:solidFill>
                          <a:latin typeface="Century Gothic"/>
                          <a:ea typeface="Century Gothic"/>
                          <a:cs typeface="Century Gothic"/>
                          <a:sym typeface="Century Gothic"/>
                        </a:rPr>
                        <a:t>Description of the idea</a:t>
                      </a:r>
                      <a:endParaRPr sz="1200" u="none" cap="none" strike="noStrike">
                        <a:solidFill>
                          <a:srgbClr val="FFFFFF"/>
                        </a:solidFill>
                        <a:latin typeface="Century Gothic"/>
                        <a:ea typeface="Century Gothic"/>
                        <a:cs typeface="Century Gothic"/>
                        <a:sym typeface="Century Gothic"/>
                      </a:endParaRPr>
                    </a:p>
                  </a:txBody>
                  <a:tcPr marT="0" marB="0" marR="45725" marL="45725">
                    <a:solidFill>
                      <a:srgbClr val="000000"/>
                    </a:solidFill>
                  </a:tcPr>
                </a:tc>
                <a:tc hMerge="1"/>
              </a:tr>
              <a:tr h="781650">
                <a:tc gridSpan="2">
                  <a:txBody>
                    <a:bodyPr>
                      <a:noAutofit/>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Calibri"/>
                        <a:ea typeface="Calibri"/>
                        <a:cs typeface="Calibri"/>
                        <a:sym typeface="Calibri"/>
                      </a:endParaRPr>
                    </a:p>
                  </a:txBody>
                  <a:tcPr marT="0" marB="0" marR="45725" marL="45725">
                    <a:solidFill>
                      <a:srgbClr val="FFFFFF"/>
                    </a:solidFill>
                  </a:tcPr>
                </a:tc>
                <a:tc hMerge="1"/>
              </a:tr>
              <a:tr h="195425">
                <a:tc gridSpan="2">
                  <a:txBody>
                    <a:bodyPr>
                      <a:noAutofit/>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solidFill>
                            <a:srgbClr val="FFFFFF"/>
                          </a:solidFill>
                          <a:latin typeface="Century Gothic"/>
                          <a:ea typeface="Century Gothic"/>
                          <a:cs typeface="Century Gothic"/>
                          <a:sym typeface="Century Gothic"/>
                        </a:rPr>
                        <a:t>How does it match the strategic priorities of the org</a:t>
                      </a:r>
                      <a:endParaRPr sz="1200" u="none" cap="none" strike="noStrike">
                        <a:latin typeface="Calibri"/>
                        <a:ea typeface="Calibri"/>
                        <a:cs typeface="Calibri"/>
                        <a:sym typeface="Calibri"/>
                      </a:endParaRPr>
                    </a:p>
                  </a:txBody>
                  <a:tcPr marT="0" marB="0" marR="45725" marL="45725">
                    <a:solidFill>
                      <a:srgbClr val="000000"/>
                    </a:solidFill>
                  </a:tcPr>
                </a:tc>
                <a:tc hMerge="1"/>
              </a:tr>
              <a:tr h="781650">
                <a:tc gridSpan="2">
                  <a:txBody>
                    <a:bodyPr>
                      <a:noAutofit/>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rgbClr val="FFFFFF"/>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rgbClr val="FFFFFF"/>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rgbClr val="FFFFFF"/>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rgbClr val="FFFFFF"/>
                        </a:solidFill>
                        <a:latin typeface="Century Gothic"/>
                        <a:ea typeface="Century Gothic"/>
                        <a:cs typeface="Century Gothic"/>
                        <a:sym typeface="Century Gothic"/>
                      </a:endParaRPr>
                    </a:p>
                  </a:txBody>
                  <a:tcPr marT="0" marB="0" marR="45725" marL="45725">
                    <a:solidFill>
                      <a:srgbClr val="FFFFFF"/>
                    </a:solidFill>
                  </a:tcPr>
                </a:tc>
                <a:tc hMerge="1"/>
              </a:tr>
              <a:tr h="195425">
                <a:tc gridSpan="2">
                  <a:txBody>
                    <a:bodyPr>
                      <a:noAutofit/>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solidFill>
                            <a:srgbClr val="FFFFFF"/>
                          </a:solidFill>
                          <a:latin typeface="Century Gothic"/>
                          <a:ea typeface="Century Gothic"/>
                          <a:cs typeface="Century Gothic"/>
                          <a:sym typeface="Century Gothic"/>
                        </a:rPr>
                        <a:t>Datasets / data sources contributing to the idea</a:t>
                      </a:r>
                      <a:endParaRPr sz="1200" u="none" cap="none" strike="noStrike">
                        <a:solidFill>
                          <a:srgbClr val="FFFFFF"/>
                        </a:solidFill>
                        <a:latin typeface="Century Gothic"/>
                        <a:ea typeface="Century Gothic"/>
                        <a:cs typeface="Century Gothic"/>
                        <a:sym typeface="Century Gothic"/>
                      </a:endParaRPr>
                    </a:p>
                  </a:txBody>
                  <a:tcPr marT="0" marB="0" marR="45725" marL="45725">
                    <a:solidFill>
                      <a:srgbClr val="000000"/>
                    </a:solidFill>
                  </a:tcPr>
                </a:tc>
                <a:tc hMerge="1"/>
              </a:tr>
              <a:tr h="586250">
                <a:tc gridSpan="2">
                  <a:txBody>
                    <a:bodyPr>
                      <a:noAutofit/>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Calibri"/>
                        <a:ea typeface="Calibri"/>
                        <a:cs typeface="Calibri"/>
                        <a:sym typeface="Calibri"/>
                      </a:endParaRPr>
                    </a:p>
                  </a:txBody>
                  <a:tcPr marT="0" marB="0" marR="45725" marL="45725">
                    <a:solidFill>
                      <a:srgbClr val="FFFFFF"/>
                    </a:solidFill>
                  </a:tcPr>
                </a:tc>
                <a:tc hMerge="1"/>
              </a:tr>
              <a:tr h="195425">
                <a:tc gridSpan="2">
                  <a:txBody>
                    <a:bodyPr>
                      <a:noAutofit/>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solidFill>
                            <a:srgbClr val="FFFFFF"/>
                          </a:solidFill>
                          <a:latin typeface="Century Gothic"/>
                          <a:ea typeface="Century Gothic"/>
                          <a:cs typeface="Century Gothic"/>
                          <a:sym typeface="Century Gothic"/>
                        </a:rPr>
                        <a:t>Expected benefits</a:t>
                      </a:r>
                      <a:endParaRPr sz="1200" u="none" cap="none" strike="noStrike">
                        <a:solidFill>
                          <a:srgbClr val="FFFFFF"/>
                        </a:solidFill>
                        <a:latin typeface="Century Gothic"/>
                        <a:ea typeface="Century Gothic"/>
                        <a:cs typeface="Century Gothic"/>
                        <a:sym typeface="Century Gothic"/>
                      </a:endParaRPr>
                    </a:p>
                  </a:txBody>
                  <a:tcPr marT="0" marB="0" marR="45725" marL="45725">
                    <a:solidFill>
                      <a:srgbClr val="000000"/>
                    </a:solidFill>
                  </a:tcPr>
                </a:tc>
                <a:tc hMerge="1"/>
              </a:tr>
              <a:tr h="1032175">
                <a:tc gridSpan="2">
                  <a:txBody>
                    <a:bodyPr>
                      <a:noAutofit/>
                    </a:bodyPr>
                    <a:lstStyle/>
                    <a:p>
                      <a:pPr indent="0" lvl="0" marL="0" marR="0" rtl="0" algn="l">
                        <a:lnSpc>
                          <a:spcPct val="100000"/>
                        </a:lnSpc>
                        <a:spcBef>
                          <a:spcPts val="0"/>
                        </a:spcBef>
                        <a:spcAft>
                          <a:spcPts val="0"/>
                        </a:spcAft>
                        <a:buClr>
                          <a:srgbClr val="000000"/>
                        </a:buClr>
                        <a:buSzPts val="1500"/>
                        <a:buFont typeface="Arial"/>
                        <a:buNone/>
                      </a:pPr>
                      <a:r>
                        <a:t/>
                      </a:r>
                      <a:endParaRPr sz="1500" u="none" cap="none" strike="noStrike">
                        <a:latin typeface="Calibri"/>
                        <a:ea typeface="Calibri"/>
                        <a:cs typeface="Calibri"/>
                        <a:sym typeface="Calibri"/>
                      </a:endParaRPr>
                    </a:p>
                  </a:txBody>
                  <a:tcPr marT="0" marB="0" marR="45725" marL="45725">
                    <a:solidFill>
                      <a:srgbClr val="FFFFFF"/>
                    </a:solidFill>
                  </a:tcPr>
                </a:tc>
                <a:tc hMerge="1"/>
              </a:tr>
            </a:tbl>
          </a:graphicData>
        </a:graphic>
      </p:graphicFrame>
      <p:sp>
        <p:nvSpPr>
          <p:cNvPr id="318" name="Google Shape;318;p27"/>
          <p:cNvSpPr txBox="1"/>
          <p:nvPr/>
        </p:nvSpPr>
        <p:spPr>
          <a:xfrm>
            <a:off x="3802124" y="6415387"/>
            <a:ext cx="4581643" cy="352393"/>
          </a:xfrm>
          <a:prstGeom prst="rect">
            <a:avLst/>
          </a:prstGeom>
          <a:noFill/>
          <a:ln>
            <a:noFill/>
          </a:ln>
        </p:spPr>
        <p:txBody>
          <a:bodyPr anchorCtr="0" anchor="ctr" bIns="59725" lIns="59725" spcFirstLastPara="1" rIns="59725" wrap="square" tIns="59725">
            <a:noAutofit/>
          </a:bodyPr>
          <a:lstStyle/>
          <a:p>
            <a:pPr indent="0" lvl="0" marL="0" marR="0" rtl="0" algn="l">
              <a:spcBef>
                <a:spcPts val="0"/>
              </a:spcBef>
              <a:spcAft>
                <a:spcPts val="0"/>
              </a:spcAft>
              <a:buNone/>
            </a:pPr>
            <a:r>
              <a:rPr b="1" lang="en" sz="536">
                <a:solidFill>
                  <a:schemeClr val="dk1"/>
                </a:solidFill>
                <a:latin typeface="Arial"/>
                <a:ea typeface="Arial"/>
                <a:cs typeface="Arial"/>
                <a:sym typeface="Arial"/>
              </a:rPr>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536">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28"/>
          <p:cNvSpPr txBox="1"/>
          <p:nvPr/>
        </p:nvSpPr>
        <p:spPr>
          <a:xfrm rot="-5400000">
            <a:off x="-272064" y="5212136"/>
            <a:ext cx="2142429" cy="623786"/>
          </a:xfrm>
          <a:prstGeom prst="rect">
            <a:avLst/>
          </a:prstGeom>
          <a:noFill/>
          <a:ln>
            <a:noFill/>
          </a:ln>
        </p:spPr>
        <p:txBody>
          <a:bodyPr anchorCtr="0" anchor="t" bIns="59725" lIns="59725" spcFirstLastPara="1" rIns="59725" wrap="square" tIns="59725">
            <a:noAutofit/>
          </a:bodyPr>
          <a:lstStyle/>
          <a:p>
            <a:pPr indent="0" lvl="0" marL="0" marR="0" rtl="0" algn="l">
              <a:spcBef>
                <a:spcPts val="0"/>
              </a:spcBef>
              <a:spcAft>
                <a:spcPts val="0"/>
              </a:spcAft>
              <a:buNone/>
            </a:pPr>
            <a:r>
              <a:rPr b="1" lang="en" sz="1000">
                <a:solidFill>
                  <a:schemeClr val="dk1"/>
                </a:solidFill>
                <a:latin typeface="Arial"/>
                <a:ea typeface="Arial"/>
                <a:cs typeface="Arial"/>
                <a:sym typeface="Arial"/>
              </a:rPr>
              <a:t>Canvas #09-2</a:t>
            </a:r>
            <a:endParaRPr b="1" sz="1000">
              <a:solidFill>
                <a:schemeClr val="dk1"/>
              </a:solidFill>
              <a:latin typeface="Arial"/>
              <a:ea typeface="Arial"/>
              <a:cs typeface="Arial"/>
              <a:sym typeface="Arial"/>
            </a:endParaRPr>
          </a:p>
          <a:p>
            <a:pPr indent="0" lvl="0" marL="0" marR="0" rtl="0" algn="l">
              <a:spcBef>
                <a:spcPts val="0"/>
              </a:spcBef>
              <a:spcAft>
                <a:spcPts val="0"/>
              </a:spcAft>
              <a:buNone/>
            </a:pPr>
            <a:r>
              <a:rPr b="1" lang="en" sz="1000">
                <a:solidFill>
                  <a:schemeClr val="dk1"/>
                </a:solidFill>
                <a:latin typeface="Arial"/>
                <a:ea typeface="Arial"/>
                <a:cs typeface="Arial"/>
                <a:sym typeface="Arial"/>
              </a:rPr>
              <a:t>Memo synthesis</a:t>
            </a:r>
            <a:endParaRPr b="1" sz="1000">
              <a:solidFill>
                <a:schemeClr val="dk1"/>
              </a:solidFill>
              <a:latin typeface="Arial"/>
              <a:ea typeface="Arial"/>
              <a:cs typeface="Arial"/>
              <a:sym typeface="Arial"/>
            </a:endParaRPr>
          </a:p>
        </p:txBody>
      </p:sp>
      <p:sp>
        <p:nvSpPr>
          <p:cNvPr id="324" name="Google Shape;324;p28"/>
          <p:cNvSpPr txBox="1"/>
          <p:nvPr/>
        </p:nvSpPr>
        <p:spPr>
          <a:xfrm rot="-5400000">
            <a:off x="-566762" y="735494"/>
            <a:ext cx="2390036" cy="697393"/>
          </a:xfrm>
          <a:prstGeom prst="rect">
            <a:avLst/>
          </a:prstGeom>
          <a:noFill/>
          <a:ln>
            <a:noFill/>
          </a:ln>
        </p:spPr>
        <p:txBody>
          <a:bodyPr anchorCtr="0" anchor="t" bIns="59725" lIns="59725" spcFirstLastPara="1" rIns="59725" wrap="square" tIns="59725">
            <a:noAutofit/>
          </a:bodyPr>
          <a:lstStyle/>
          <a:p>
            <a:pPr indent="0" lvl="0" marL="0" marR="0" rtl="0" algn="l">
              <a:spcBef>
                <a:spcPts val="0"/>
              </a:spcBef>
              <a:spcAft>
                <a:spcPts val="0"/>
              </a:spcAft>
              <a:buNone/>
            </a:pPr>
            <a:r>
              <a:rPr lang="en" sz="928">
                <a:solidFill>
                  <a:schemeClr val="dk1"/>
                </a:solidFill>
                <a:latin typeface="Arial"/>
                <a:ea typeface="Arial"/>
                <a:cs typeface="Arial"/>
                <a:sym typeface="Arial"/>
              </a:rPr>
              <a:t>Designed by: ___________________</a:t>
            </a:r>
            <a:endParaRPr sz="928">
              <a:solidFill>
                <a:schemeClr val="dk1"/>
              </a:solidFill>
              <a:latin typeface="Arial"/>
              <a:ea typeface="Arial"/>
              <a:cs typeface="Arial"/>
              <a:sym typeface="Arial"/>
            </a:endParaRPr>
          </a:p>
        </p:txBody>
      </p:sp>
      <p:sp>
        <p:nvSpPr>
          <p:cNvPr id="325" name="Google Shape;325;p28"/>
          <p:cNvSpPr txBox="1"/>
          <p:nvPr/>
        </p:nvSpPr>
        <p:spPr>
          <a:xfrm rot="-5400000">
            <a:off x="-250153" y="465109"/>
            <a:ext cx="2239607" cy="482786"/>
          </a:xfrm>
          <a:prstGeom prst="rect">
            <a:avLst/>
          </a:prstGeom>
          <a:noFill/>
          <a:ln>
            <a:noFill/>
          </a:ln>
        </p:spPr>
        <p:txBody>
          <a:bodyPr anchorCtr="0" anchor="t" bIns="59725" lIns="59725" spcFirstLastPara="1" rIns="59725" wrap="square" tIns="59725">
            <a:noAutofit/>
          </a:bodyPr>
          <a:lstStyle/>
          <a:p>
            <a:pPr indent="0" lvl="0" marL="0" marR="0" rtl="0" algn="l">
              <a:spcBef>
                <a:spcPts val="0"/>
              </a:spcBef>
              <a:spcAft>
                <a:spcPts val="0"/>
              </a:spcAft>
              <a:buNone/>
            </a:pPr>
            <a:r>
              <a:rPr lang="en" sz="928">
                <a:solidFill>
                  <a:schemeClr val="dk1"/>
                </a:solidFill>
                <a:latin typeface="Arial"/>
                <a:ea typeface="Arial"/>
                <a:cs typeface="Arial"/>
                <a:sym typeface="Arial"/>
              </a:rPr>
              <a:t>Date: 	   ___________________</a:t>
            </a:r>
            <a:endParaRPr sz="928">
              <a:solidFill>
                <a:schemeClr val="dk1"/>
              </a:solidFill>
              <a:latin typeface="Arial"/>
              <a:ea typeface="Arial"/>
              <a:cs typeface="Arial"/>
              <a:sym typeface="Arial"/>
            </a:endParaRPr>
          </a:p>
        </p:txBody>
      </p:sp>
      <p:sp>
        <p:nvSpPr>
          <p:cNvPr id="326" name="Google Shape;326;p28"/>
          <p:cNvSpPr txBox="1"/>
          <p:nvPr/>
        </p:nvSpPr>
        <p:spPr>
          <a:xfrm rot="-5400000">
            <a:off x="9576759" y="3198815"/>
            <a:ext cx="4581643" cy="352393"/>
          </a:xfrm>
          <a:prstGeom prst="rect">
            <a:avLst/>
          </a:prstGeom>
          <a:noFill/>
          <a:ln>
            <a:noFill/>
          </a:ln>
        </p:spPr>
        <p:txBody>
          <a:bodyPr anchorCtr="0" anchor="ctr" bIns="59725" lIns="59725" spcFirstLastPara="1" rIns="59725" wrap="square" tIns="59725">
            <a:noAutofit/>
          </a:bodyPr>
          <a:lstStyle/>
          <a:p>
            <a:pPr indent="0" lvl="0" marL="0" marR="0" rtl="0" algn="l">
              <a:spcBef>
                <a:spcPts val="0"/>
              </a:spcBef>
              <a:spcAft>
                <a:spcPts val="0"/>
              </a:spcAft>
              <a:buNone/>
            </a:pPr>
            <a:r>
              <a:rPr b="1" lang="en" sz="536">
                <a:solidFill>
                  <a:schemeClr val="dk1"/>
                </a:solidFill>
                <a:latin typeface="Arial"/>
                <a:ea typeface="Arial"/>
                <a:cs typeface="Arial"/>
                <a:sym typeface="Arial"/>
              </a:rPr>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536">
              <a:solidFill>
                <a:schemeClr val="dk1"/>
              </a:solidFill>
              <a:latin typeface="Arial"/>
              <a:ea typeface="Arial"/>
              <a:cs typeface="Arial"/>
              <a:sym typeface="Arial"/>
            </a:endParaRPr>
          </a:p>
        </p:txBody>
      </p:sp>
      <p:sp>
        <p:nvSpPr>
          <p:cNvPr id="327" name="Google Shape;327;p28"/>
          <p:cNvSpPr/>
          <p:nvPr/>
        </p:nvSpPr>
        <p:spPr>
          <a:xfrm rot="-5400000">
            <a:off x="-1600203" y="3190461"/>
            <a:ext cx="6033052" cy="526774"/>
          </a:xfrm>
          <a:prstGeom prst="rect">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00B0F0"/>
                </a:solidFill>
                <a:latin typeface="Arial"/>
                <a:ea typeface="Arial"/>
                <a:cs typeface="Arial"/>
                <a:sym typeface="Arial"/>
              </a:rPr>
              <a:t>Synthesis</a:t>
            </a:r>
            <a:endParaRPr sz="1800">
              <a:solidFill>
                <a:srgbClr val="00B0F0"/>
              </a:solidFill>
              <a:latin typeface="Arial"/>
              <a:ea typeface="Arial"/>
              <a:cs typeface="Arial"/>
              <a:sym typeface="Arial"/>
            </a:endParaRPr>
          </a:p>
        </p:txBody>
      </p:sp>
      <p:sp>
        <p:nvSpPr>
          <p:cNvPr id="328" name="Google Shape;328;p28"/>
          <p:cNvSpPr/>
          <p:nvPr/>
        </p:nvSpPr>
        <p:spPr>
          <a:xfrm rot="-5400000">
            <a:off x="379821" y="4611756"/>
            <a:ext cx="3190461" cy="526774"/>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chemeClr val="lt1"/>
                </a:solidFill>
                <a:latin typeface="Arial"/>
                <a:ea typeface="Arial"/>
                <a:cs typeface="Arial"/>
                <a:sym typeface="Arial"/>
              </a:rPr>
              <a:t>Name of the organisation</a:t>
            </a:r>
            <a:endParaRPr sz="1800">
              <a:solidFill>
                <a:schemeClr val="lt1"/>
              </a:solidFill>
              <a:latin typeface="Arial"/>
              <a:ea typeface="Arial"/>
              <a:cs typeface="Arial"/>
              <a:sym typeface="Arial"/>
            </a:endParaRPr>
          </a:p>
        </p:txBody>
      </p:sp>
      <p:sp>
        <p:nvSpPr>
          <p:cNvPr id="329" name="Google Shape;329;p28"/>
          <p:cNvSpPr/>
          <p:nvPr/>
        </p:nvSpPr>
        <p:spPr>
          <a:xfrm rot="-5400000">
            <a:off x="551621" y="1595230"/>
            <a:ext cx="2842590" cy="526774"/>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chemeClr val="lt1"/>
                </a:solidFill>
                <a:latin typeface="Arial"/>
                <a:ea typeface="Arial"/>
                <a:cs typeface="Arial"/>
                <a:sym typeface="Arial"/>
              </a:rPr>
              <a:t>Name of the idea</a:t>
            </a:r>
            <a:endParaRPr sz="1800">
              <a:solidFill>
                <a:schemeClr val="lt1"/>
              </a:solidFill>
              <a:latin typeface="Arial"/>
              <a:ea typeface="Arial"/>
              <a:cs typeface="Arial"/>
              <a:sym typeface="Arial"/>
            </a:endParaRPr>
          </a:p>
        </p:txBody>
      </p:sp>
      <p:sp>
        <p:nvSpPr>
          <p:cNvPr id="330" name="Google Shape;330;p28"/>
          <p:cNvSpPr/>
          <p:nvPr/>
        </p:nvSpPr>
        <p:spPr>
          <a:xfrm rot="-5400000">
            <a:off x="983974" y="1719469"/>
            <a:ext cx="3091069" cy="526774"/>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31" name="Google Shape;331;p28"/>
          <p:cNvSpPr/>
          <p:nvPr/>
        </p:nvSpPr>
        <p:spPr>
          <a:xfrm rot="-5400000">
            <a:off x="1048577" y="4735996"/>
            <a:ext cx="2941983" cy="526774"/>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32" name="Google Shape;332;p28"/>
          <p:cNvSpPr/>
          <p:nvPr/>
        </p:nvSpPr>
        <p:spPr>
          <a:xfrm rot="-5400000">
            <a:off x="52440" y="3190460"/>
            <a:ext cx="6033052" cy="526774"/>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chemeClr val="lt1"/>
                </a:solidFill>
                <a:latin typeface="Arial"/>
                <a:ea typeface="Arial"/>
                <a:cs typeface="Arial"/>
                <a:sym typeface="Arial"/>
              </a:rPr>
              <a:t>Target users and their needs / problem to solve</a:t>
            </a:r>
            <a:endParaRPr sz="1800">
              <a:solidFill>
                <a:schemeClr val="lt1"/>
              </a:solidFill>
              <a:latin typeface="Arial"/>
              <a:ea typeface="Arial"/>
              <a:cs typeface="Arial"/>
              <a:sym typeface="Arial"/>
            </a:endParaRPr>
          </a:p>
        </p:txBody>
      </p:sp>
      <p:sp>
        <p:nvSpPr>
          <p:cNvPr id="333" name="Google Shape;333;p28"/>
          <p:cNvSpPr/>
          <p:nvPr/>
        </p:nvSpPr>
        <p:spPr>
          <a:xfrm rot="-5400000">
            <a:off x="1010192" y="2759481"/>
            <a:ext cx="6033054" cy="1388731"/>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34" name="Google Shape;334;p28"/>
          <p:cNvSpPr/>
          <p:nvPr/>
        </p:nvSpPr>
        <p:spPr>
          <a:xfrm rot="-5400000">
            <a:off x="1990569" y="3190460"/>
            <a:ext cx="6033052" cy="526774"/>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chemeClr val="lt1"/>
                </a:solidFill>
                <a:latin typeface="Arial"/>
                <a:ea typeface="Arial"/>
                <a:cs typeface="Arial"/>
                <a:sym typeface="Arial"/>
              </a:rPr>
              <a:t>Description of the idea</a:t>
            </a:r>
            <a:endParaRPr sz="1800">
              <a:solidFill>
                <a:schemeClr val="lt1"/>
              </a:solidFill>
              <a:latin typeface="Arial"/>
              <a:ea typeface="Arial"/>
              <a:cs typeface="Arial"/>
              <a:sym typeface="Arial"/>
            </a:endParaRPr>
          </a:p>
        </p:txBody>
      </p:sp>
      <p:sp>
        <p:nvSpPr>
          <p:cNvPr id="335" name="Google Shape;335;p28"/>
          <p:cNvSpPr/>
          <p:nvPr/>
        </p:nvSpPr>
        <p:spPr>
          <a:xfrm rot="-5400000">
            <a:off x="2848933" y="2848931"/>
            <a:ext cx="6033054" cy="120983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36" name="Google Shape;336;p28"/>
          <p:cNvSpPr/>
          <p:nvPr/>
        </p:nvSpPr>
        <p:spPr>
          <a:xfrm rot="-5400000">
            <a:off x="3739856" y="3190460"/>
            <a:ext cx="6033052" cy="526774"/>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chemeClr val="lt1"/>
                </a:solidFill>
                <a:latin typeface="Arial"/>
                <a:ea typeface="Arial"/>
                <a:cs typeface="Arial"/>
                <a:sym typeface="Arial"/>
              </a:rPr>
              <a:t>How does it match the strategic objectives of the org?</a:t>
            </a:r>
            <a:endParaRPr sz="1800">
              <a:solidFill>
                <a:schemeClr val="lt1"/>
              </a:solidFill>
              <a:latin typeface="Arial"/>
              <a:ea typeface="Arial"/>
              <a:cs typeface="Arial"/>
              <a:sym typeface="Arial"/>
            </a:endParaRPr>
          </a:p>
        </p:txBody>
      </p:sp>
      <p:sp>
        <p:nvSpPr>
          <p:cNvPr id="337" name="Google Shape;337;p28"/>
          <p:cNvSpPr/>
          <p:nvPr/>
        </p:nvSpPr>
        <p:spPr>
          <a:xfrm rot="-5400000">
            <a:off x="4573373" y="2873777"/>
            <a:ext cx="6033054" cy="1160137"/>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38" name="Google Shape;338;p28"/>
          <p:cNvSpPr/>
          <p:nvPr/>
        </p:nvSpPr>
        <p:spPr>
          <a:xfrm rot="-5400000">
            <a:off x="5439442" y="3190461"/>
            <a:ext cx="6033052" cy="526774"/>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FFFFFF"/>
                </a:solidFill>
                <a:latin typeface="Century Gothic"/>
                <a:ea typeface="Century Gothic"/>
                <a:cs typeface="Century Gothic"/>
                <a:sym typeface="Century Gothic"/>
              </a:rPr>
              <a:t>Datasets / data sources contributing to the idea</a:t>
            </a:r>
            <a:endParaRPr/>
          </a:p>
        </p:txBody>
      </p:sp>
      <p:sp>
        <p:nvSpPr>
          <p:cNvPr id="339" name="Google Shape;339;p28"/>
          <p:cNvSpPr/>
          <p:nvPr/>
        </p:nvSpPr>
        <p:spPr>
          <a:xfrm rot="-5400000">
            <a:off x="6223267" y="2923471"/>
            <a:ext cx="6033054" cy="1060752"/>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40" name="Google Shape;340;p28"/>
          <p:cNvSpPr/>
          <p:nvPr/>
        </p:nvSpPr>
        <p:spPr>
          <a:xfrm rot="-5400000">
            <a:off x="7039652" y="3190460"/>
            <a:ext cx="6033052" cy="526774"/>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FFFFFF"/>
                </a:solidFill>
                <a:latin typeface="Century Gothic"/>
                <a:ea typeface="Century Gothic"/>
                <a:cs typeface="Century Gothic"/>
                <a:sym typeface="Century Gothic"/>
              </a:rPr>
              <a:t>Expected benefits</a:t>
            </a:r>
            <a:endParaRPr sz="1800">
              <a:solidFill>
                <a:srgbClr val="FFFFFF"/>
              </a:solidFill>
              <a:latin typeface="Century Gothic"/>
              <a:ea typeface="Century Gothic"/>
              <a:cs typeface="Century Gothic"/>
              <a:sym typeface="Century Gothic"/>
            </a:endParaRPr>
          </a:p>
        </p:txBody>
      </p:sp>
      <p:sp>
        <p:nvSpPr>
          <p:cNvPr id="341" name="Google Shape;341;p28"/>
          <p:cNvSpPr/>
          <p:nvPr/>
        </p:nvSpPr>
        <p:spPr>
          <a:xfrm rot="-5400000">
            <a:off x="7957648" y="2819117"/>
            <a:ext cx="6033054" cy="1269458"/>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p:nvPr/>
        </p:nvSpPr>
        <p:spPr>
          <a:xfrm>
            <a:off x="2029500" y="676275"/>
            <a:ext cx="8196300" cy="57645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sz="1400">
              <a:solidFill>
                <a:srgbClr val="000000"/>
              </a:solidFill>
              <a:latin typeface="Arial"/>
              <a:ea typeface="Arial"/>
              <a:cs typeface="Arial"/>
              <a:sym typeface="Arial"/>
            </a:endParaRPr>
          </a:p>
        </p:txBody>
      </p:sp>
      <p:cxnSp>
        <p:nvCxnSpPr>
          <p:cNvPr id="110" name="Google Shape;110;p17"/>
          <p:cNvCxnSpPr/>
          <p:nvPr/>
        </p:nvCxnSpPr>
        <p:spPr>
          <a:xfrm flipH="1">
            <a:off x="2085650" y="6520688"/>
            <a:ext cx="5100" cy="278100"/>
          </a:xfrm>
          <a:prstGeom prst="straightConnector1">
            <a:avLst/>
          </a:prstGeom>
          <a:noFill/>
          <a:ln cap="flat" cmpd="sng" w="9525">
            <a:solidFill>
              <a:srgbClr val="000000"/>
            </a:solidFill>
            <a:prstDash val="solid"/>
            <a:round/>
            <a:headEnd len="sm" w="sm" type="none"/>
            <a:tailEnd len="sm" w="sm" type="none"/>
          </a:ln>
        </p:spPr>
      </p:cxnSp>
      <p:sp>
        <p:nvSpPr>
          <p:cNvPr id="111" name="Google Shape;111;p17"/>
          <p:cNvSpPr txBox="1"/>
          <p:nvPr/>
        </p:nvSpPr>
        <p:spPr>
          <a:xfrm>
            <a:off x="1962075" y="62950"/>
            <a:ext cx="4063200" cy="5334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000000"/>
              </a:buClr>
              <a:buSzPts val="1600"/>
              <a:buFont typeface="Arial"/>
              <a:buNone/>
            </a:pPr>
            <a:r>
              <a:rPr b="1" lang="en" sz="1600">
                <a:solidFill>
                  <a:srgbClr val="000000"/>
                </a:solidFill>
                <a:latin typeface="Arial"/>
                <a:ea typeface="Arial"/>
                <a:cs typeface="Arial"/>
                <a:sym typeface="Arial"/>
              </a:rPr>
              <a:t>Canvas #01</a:t>
            </a:r>
            <a:br>
              <a:rPr b="1" lang="en" sz="1600">
                <a:solidFill>
                  <a:srgbClr val="000000"/>
                </a:solidFill>
                <a:latin typeface="Arial"/>
                <a:ea typeface="Arial"/>
                <a:cs typeface="Arial"/>
                <a:sym typeface="Arial"/>
              </a:rPr>
            </a:br>
            <a:r>
              <a:rPr b="1" lang="en" sz="1600">
                <a:solidFill>
                  <a:srgbClr val="000000"/>
                </a:solidFill>
                <a:latin typeface="Arial"/>
                <a:ea typeface="Arial"/>
                <a:cs typeface="Arial"/>
                <a:sym typeface="Arial"/>
              </a:rPr>
              <a:t>Strategic objectives of the organisation </a:t>
            </a:r>
            <a:endParaRPr b="1" sz="1600">
              <a:solidFill>
                <a:srgbClr val="000000"/>
              </a:solidFill>
              <a:latin typeface="Arial"/>
              <a:ea typeface="Arial"/>
              <a:cs typeface="Arial"/>
              <a:sym typeface="Arial"/>
            </a:endParaRPr>
          </a:p>
        </p:txBody>
      </p:sp>
      <p:sp>
        <p:nvSpPr>
          <p:cNvPr id="112" name="Google Shape;112;p17"/>
          <p:cNvSpPr txBox="1"/>
          <p:nvPr/>
        </p:nvSpPr>
        <p:spPr>
          <a:xfrm>
            <a:off x="3954975" y="2167800"/>
            <a:ext cx="5300700" cy="2999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sz="1400">
              <a:solidFill>
                <a:srgbClr val="000000"/>
              </a:solidFill>
              <a:latin typeface="Arial"/>
              <a:ea typeface="Arial"/>
              <a:cs typeface="Arial"/>
              <a:sym typeface="Arial"/>
            </a:endParaRPr>
          </a:p>
        </p:txBody>
      </p:sp>
      <p:sp>
        <p:nvSpPr>
          <p:cNvPr id="113" name="Google Shape;113;p17"/>
          <p:cNvSpPr/>
          <p:nvPr/>
        </p:nvSpPr>
        <p:spPr>
          <a:xfrm>
            <a:off x="2505300" y="762750"/>
            <a:ext cx="7572000" cy="2906700"/>
          </a:xfrm>
          <a:prstGeom prst="wedgeRoundRectCallout">
            <a:avLst>
              <a:gd fmla="val -39396" name="adj1"/>
              <a:gd fmla="val 75120" name="adj2"/>
              <a:gd fmla="val 0" name="adj3"/>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rPr lang="en" sz="1400">
                <a:solidFill>
                  <a:srgbClr val="000000"/>
                </a:solidFill>
                <a:latin typeface="Arial"/>
                <a:ea typeface="Arial"/>
                <a:cs typeface="Arial"/>
                <a:sym typeface="Arial"/>
              </a:rPr>
              <a:t>“In 5 years time, </a:t>
            </a:r>
            <a:r>
              <a:rPr b="1" lang="en" sz="1400">
                <a:solidFill>
                  <a:srgbClr val="000000"/>
                </a:solidFill>
                <a:latin typeface="Arial"/>
                <a:ea typeface="Arial"/>
                <a:cs typeface="Arial"/>
                <a:sym typeface="Arial"/>
              </a:rPr>
              <a:t>we must be the leader of</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400"/>
              <a:buFont typeface="Arial"/>
              <a:buNone/>
            </a:pPr>
            <a:r>
              <a:t/>
            </a:r>
            <a:endParaRPr sz="1400">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400"/>
              <a:buFont typeface="Arial"/>
              <a:buNone/>
            </a:pPr>
            <a:r>
              <a:rPr lang="en" sz="1400">
                <a:solidFill>
                  <a:srgbClr val="000000"/>
                </a:solidFill>
                <a:latin typeface="Arial"/>
                <a:ea typeface="Arial"/>
                <a:cs typeface="Arial"/>
                <a:sym typeface="Arial"/>
              </a:rPr>
              <a:t>“</a:t>
            </a:r>
            <a:r>
              <a:rPr b="1" lang="en" sz="1400">
                <a:solidFill>
                  <a:srgbClr val="000000"/>
                </a:solidFill>
                <a:latin typeface="Arial"/>
                <a:ea typeface="Arial"/>
                <a:cs typeface="Arial"/>
                <a:sym typeface="Arial"/>
              </a:rPr>
              <a:t>By providing</a:t>
            </a:r>
            <a:r>
              <a:rPr lang="en" sz="1400">
                <a:solidFill>
                  <a:srgbClr val="000000"/>
                </a:solidFill>
                <a:latin typeface="Arial"/>
                <a:ea typeface="Arial"/>
                <a:cs typeface="Arial"/>
                <a:sym typeface="Arial"/>
              </a:rPr>
              <a:t> ………………………………………………. </a:t>
            </a:r>
            <a:r>
              <a:rPr b="1" lang="en" sz="1400">
                <a:solidFill>
                  <a:srgbClr val="000000"/>
                </a:solidFill>
                <a:latin typeface="Arial"/>
                <a:ea typeface="Arial"/>
                <a:cs typeface="Arial"/>
                <a:sym typeface="Arial"/>
              </a:rPr>
              <a:t>to </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400"/>
              <a:buFont typeface="Arial"/>
              <a:buNone/>
            </a:pPr>
            <a:r>
              <a:t/>
            </a:r>
            <a:endParaRPr sz="1400">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400"/>
              <a:buFont typeface="Arial"/>
              <a:buNone/>
            </a:pPr>
            <a:r>
              <a:rPr lang="en" sz="1400">
                <a:solidFill>
                  <a:srgbClr val="000000"/>
                </a:solidFill>
                <a:latin typeface="Arial"/>
                <a:ea typeface="Arial"/>
                <a:cs typeface="Arial"/>
                <a:sym typeface="Arial"/>
              </a:rPr>
              <a:t>Which translates into these 3 strategic objectives:</a:t>
            </a:r>
            <a:endParaRPr sz="1400">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400"/>
              <a:buFont typeface="Arial"/>
              <a:buNone/>
            </a:pPr>
            <a:r>
              <a:t/>
            </a:r>
            <a:endParaRPr sz="1400">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400"/>
              <a:buFont typeface="Arial"/>
              <a:buNone/>
            </a:pPr>
            <a:r>
              <a:rPr lang="en" sz="1400">
                <a:solidFill>
                  <a:srgbClr val="000000"/>
                </a:solidFill>
                <a:latin typeface="Arial"/>
                <a:ea typeface="Arial"/>
                <a:cs typeface="Arial"/>
                <a:sym typeface="Arial"/>
              </a:rPr>
              <a:t>#1 …………………………………………….……………………………………………</a:t>
            </a:r>
            <a:endParaRPr sz="1400">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400"/>
              <a:buFont typeface="Arial"/>
              <a:buNone/>
            </a:pPr>
            <a:r>
              <a:t/>
            </a:r>
            <a:endParaRPr sz="1400">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400"/>
              <a:buFont typeface="Arial"/>
              <a:buNone/>
            </a:pPr>
            <a:r>
              <a:rPr lang="en" sz="1400">
                <a:solidFill>
                  <a:srgbClr val="000000"/>
                </a:solidFill>
                <a:latin typeface="Arial"/>
                <a:ea typeface="Arial"/>
                <a:cs typeface="Arial"/>
                <a:sym typeface="Arial"/>
              </a:rPr>
              <a:t>#2 …………………………………………….……………………………………………</a:t>
            </a:r>
            <a:endParaRPr sz="1400">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400"/>
              <a:buFont typeface="Arial"/>
              <a:buNone/>
            </a:pPr>
            <a:r>
              <a:t/>
            </a:r>
            <a:endParaRPr sz="1400">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400"/>
              <a:buFont typeface="Arial"/>
              <a:buNone/>
            </a:pPr>
            <a:r>
              <a:rPr lang="en" sz="1400">
                <a:solidFill>
                  <a:srgbClr val="000000"/>
                </a:solidFill>
                <a:latin typeface="Arial"/>
                <a:ea typeface="Arial"/>
                <a:cs typeface="Arial"/>
                <a:sym typeface="Arial"/>
              </a:rPr>
              <a:t>#3 …………………………………………….……………………………………………</a:t>
            </a:r>
            <a:endParaRPr sz="1400">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400"/>
              <a:buFont typeface="Arial"/>
              <a:buNone/>
            </a:pPr>
            <a:r>
              <a:t/>
            </a:r>
            <a:endParaRPr sz="1400">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400"/>
              <a:buFont typeface="Arial"/>
              <a:buNone/>
            </a:pPr>
            <a:r>
              <a:t/>
            </a:r>
            <a:endParaRPr sz="1400">
              <a:solidFill>
                <a:srgbClr val="000000"/>
              </a:solidFill>
              <a:latin typeface="Arial"/>
              <a:ea typeface="Arial"/>
              <a:cs typeface="Arial"/>
              <a:sym typeface="Arial"/>
            </a:endParaRPr>
          </a:p>
        </p:txBody>
      </p:sp>
      <p:pic>
        <p:nvPicPr>
          <p:cNvPr id="114" name="Google Shape;114;p17"/>
          <p:cNvPicPr preferRelativeResize="0"/>
          <p:nvPr/>
        </p:nvPicPr>
        <p:blipFill rotWithShape="1">
          <a:blip r:embed="rId3">
            <a:alphaModFix/>
          </a:blip>
          <a:srcRect b="0" l="0" r="0" t="0"/>
          <a:stretch/>
        </p:blipFill>
        <p:spPr>
          <a:xfrm>
            <a:off x="2085651" y="3774676"/>
            <a:ext cx="1445949" cy="1445949"/>
          </a:xfrm>
          <a:prstGeom prst="rect">
            <a:avLst/>
          </a:prstGeom>
          <a:noFill/>
          <a:ln>
            <a:noFill/>
          </a:ln>
        </p:spPr>
      </p:pic>
      <p:sp>
        <p:nvSpPr>
          <p:cNvPr id="115" name="Google Shape;115;p17"/>
          <p:cNvSpPr/>
          <p:nvPr/>
        </p:nvSpPr>
        <p:spPr>
          <a:xfrm>
            <a:off x="3865750" y="4431500"/>
            <a:ext cx="6302400" cy="1929300"/>
          </a:xfrm>
          <a:prstGeom prst="wedgeRoundRectCallout">
            <a:avLst>
              <a:gd fmla="val -58079" name="adj1"/>
              <a:gd fmla="val -42487" name="adj2"/>
              <a:gd fmla="val 0" name="adj3"/>
            </a:avLst>
          </a:prstGeom>
          <a:solidFill>
            <a:srgbClr val="CFE2F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rPr lang="en" sz="1400">
                <a:solidFill>
                  <a:srgbClr val="000000"/>
                </a:solidFill>
                <a:latin typeface="Arial"/>
                <a:ea typeface="Arial"/>
                <a:cs typeface="Arial"/>
                <a:sym typeface="Arial"/>
              </a:rPr>
              <a:t>Or, in your own words:</a:t>
            </a:r>
            <a:endParaRPr sz="1400">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400"/>
              <a:buFont typeface="Arial"/>
              <a:buNone/>
            </a:pPr>
            <a:r>
              <a:t/>
            </a:r>
            <a:endParaRPr sz="1400">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400"/>
              <a:buFont typeface="Arial"/>
              <a:buNone/>
            </a:pPr>
            <a:r>
              <a:rPr lang="en" sz="1400">
                <a:solidFill>
                  <a:srgbClr val="000000"/>
                </a:solidFill>
                <a:latin typeface="Arial"/>
                <a:ea typeface="Arial"/>
                <a:cs typeface="Arial"/>
                <a:sym typeface="Arial"/>
              </a:rPr>
              <a:t>…………………………………………l……………………………………………</a:t>
            </a:r>
            <a:endParaRPr sz="1400">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400"/>
              <a:buFont typeface="Arial"/>
              <a:buNone/>
            </a:pPr>
            <a:r>
              <a:t/>
            </a:r>
            <a:endParaRPr sz="1400">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400"/>
              <a:buFont typeface="Arial"/>
              <a:buNone/>
            </a:pP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400"/>
              <a:buFont typeface="Arial"/>
              <a:buNone/>
            </a:pPr>
            <a:r>
              <a:t/>
            </a:r>
            <a:endParaRPr sz="1400">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400"/>
              <a:buFont typeface="Arial"/>
              <a:buNone/>
            </a:pP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p:txBody>
      </p:sp>
      <p:sp>
        <p:nvSpPr>
          <p:cNvPr id="116" name="Google Shape;116;p17"/>
          <p:cNvSpPr txBox="1"/>
          <p:nvPr/>
        </p:nvSpPr>
        <p:spPr>
          <a:xfrm>
            <a:off x="2162350" y="6520700"/>
            <a:ext cx="8196300" cy="2781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800"/>
              <a:buFont typeface="Arial"/>
              <a:buNone/>
            </a:pPr>
            <a:r>
              <a:rPr b="1" lang="en" sz="800">
                <a:solidFill>
                  <a:srgbClr val="000000"/>
                </a:solidFill>
                <a:latin typeface="Arial"/>
                <a:ea typeface="Arial"/>
                <a:cs typeface="Arial"/>
                <a:sym typeface="Arial"/>
              </a:rPr>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solidFill>
                <a:srgbClr val="000000"/>
              </a:solidFill>
              <a:latin typeface="Arial"/>
              <a:ea typeface="Arial"/>
              <a:cs typeface="Arial"/>
              <a:sym typeface="Arial"/>
            </a:endParaRPr>
          </a:p>
        </p:txBody>
      </p:sp>
      <p:sp>
        <p:nvSpPr>
          <p:cNvPr id="117" name="Google Shape;117;p17"/>
          <p:cNvSpPr txBox="1"/>
          <p:nvPr/>
        </p:nvSpPr>
        <p:spPr>
          <a:xfrm>
            <a:off x="6014200" y="0"/>
            <a:ext cx="3984600" cy="412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rPr lang="en" sz="1400">
                <a:solidFill>
                  <a:srgbClr val="000000"/>
                </a:solidFill>
                <a:latin typeface="Arial"/>
                <a:ea typeface="Arial"/>
                <a:cs typeface="Arial"/>
                <a:sym typeface="Arial"/>
              </a:rPr>
              <a:t>Designed by: __________________________</a:t>
            </a:r>
            <a:endParaRPr sz="1400">
              <a:solidFill>
                <a:srgbClr val="000000"/>
              </a:solidFill>
              <a:latin typeface="Arial"/>
              <a:ea typeface="Arial"/>
              <a:cs typeface="Arial"/>
              <a:sym typeface="Arial"/>
            </a:endParaRPr>
          </a:p>
        </p:txBody>
      </p:sp>
      <p:sp>
        <p:nvSpPr>
          <p:cNvPr id="118" name="Google Shape;118;p17"/>
          <p:cNvSpPr txBox="1"/>
          <p:nvPr/>
        </p:nvSpPr>
        <p:spPr>
          <a:xfrm>
            <a:off x="6014200" y="263575"/>
            <a:ext cx="4063200" cy="412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rPr lang="en" sz="1400">
                <a:solidFill>
                  <a:srgbClr val="000000"/>
                </a:solidFill>
                <a:latin typeface="Arial"/>
                <a:ea typeface="Arial"/>
                <a:cs typeface="Arial"/>
                <a:sym typeface="Arial"/>
              </a:rPr>
              <a:t>Date: 	   ___________________________</a:t>
            </a:r>
            <a:endParaRPr sz="14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8"/>
          <p:cNvSpPr txBox="1"/>
          <p:nvPr/>
        </p:nvSpPr>
        <p:spPr>
          <a:xfrm>
            <a:off x="1962075" y="68550"/>
            <a:ext cx="4263000" cy="6039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b="1" lang="en" sz="1600">
                <a:solidFill>
                  <a:schemeClr val="dk1"/>
                </a:solidFill>
                <a:latin typeface="Arial"/>
                <a:ea typeface="Arial"/>
                <a:cs typeface="Arial"/>
                <a:sym typeface="Arial"/>
              </a:rPr>
              <a:t>Canvas #02</a:t>
            </a:r>
            <a:endParaRPr b="1" sz="1600">
              <a:solidFill>
                <a:schemeClr val="dk1"/>
              </a:solidFill>
              <a:latin typeface="Arial"/>
              <a:ea typeface="Arial"/>
              <a:cs typeface="Arial"/>
              <a:sym typeface="Arial"/>
            </a:endParaRPr>
          </a:p>
          <a:p>
            <a:pPr indent="0" lvl="0" marL="0" marR="0" rtl="0" algn="l">
              <a:spcBef>
                <a:spcPts val="0"/>
              </a:spcBef>
              <a:spcAft>
                <a:spcPts val="0"/>
              </a:spcAft>
              <a:buNone/>
            </a:pPr>
            <a:r>
              <a:rPr b="1" lang="en" sz="1600">
                <a:solidFill>
                  <a:schemeClr val="dk1"/>
                </a:solidFill>
                <a:latin typeface="Arial"/>
                <a:ea typeface="Arial"/>
                <a:cs typeface="Arial"/>
                <a:sym typeface="Arial"/>
              </a:rPr>
              <a:t>Identifying the target</a:t>
            </a:r>
            <a:endParaRPr b="1" sz="1600">
              <a:solidFill>
                <a:schemeClr val="dk1"/>
              </a:solidFill>
              <a:latin typeface="Arial"/>
              <a:ea typeface="Arial"/>
              <a:cs typeface="Arial"/>
              <a:sym typeface="Arial"/>
            </a:endParaRPr>
          </a:p>
        </p:txBody>
      </p:sp>
      <p:sp>
        <p:nvSpPr>
          <p:cNvPr id="124" name="Google Shape;124;p18"/>
          <p:cNvSpPr/>
          <p:nvPr/>
        </p:nvSpPr>
        <p:spPr>
          <a:xfrm>
            <a:off x="2029500" y="676275"/>
            <a:ext cx="8196300" cy="57645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5" name="Google Shape;125;p18"/>
          <p:cNvSpPr txBox="1"/>
          <p:nvPr/>
        </p:nvSpPr>
        <p:spPr>
          <a:xfrm>
            <a:off x="6014199" y="0"/>
            <a:ext cx="5495313" cy="412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sz="1800">
                <a:solidFill>
                  <a:schemeClr val="dk1"/>
                </a:solidFill>
                <a:latin typeface="Arial"/>
                <a:ea typeface="Arial"/>
                <a:cs typeface="Arial"/>
                <a:sym typeface="Arial"/>
              </a:rPr>
              <a:t>Designed by: __________________________</a:t>
            </a:r>
            <a:endParaRPr sz="1800">
              <a:solidFill>
                <a:schemeClr val="dk1"/>
              </a:solidFill>
              <a:latin typeface="Arial"/>
              <a:ea typeface="Arial"/>
              <a:cs typeface="Arial"/>
              <a:sym typeface="Arial"/>
            </a:endParaRPr>
          </a:p>
        </p:txBody>
      </p:sp>
      <p:sp>
        <p:nvSpPr>
          <p:cNvPr id="126" name="Google Shape;126;p18"/>
          <p:cNvSpPr txBox="1"/>
          <p:nvPr/>
        </p:nvSpPr>
        <p:spPr>
          <a:xfrm>
            <a:off x="6014200" y="263575"/>
            <a:ext cx="4978478" cy="412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sz="1800">
                <a:solidFill>
                  <a:schemeClr val="dk1"/>
                </a:solidFill>
                <a:latin typeface="Arial"/>
                <a:ea typeface="Arial"/>
                <a:cs typeface="Arial"/>
                <a:sym typeface="Arial"/>
              </a:rPr>
              <a:t>Date: 	   ___________________________</a:t>
            </a:r>
            <a:endParaRPr sz="1800">
              <a:solidFill>
                <a:schemeClr val="dk1"/>
              </a:solidFill>
              <a:latin typeface="Arial"/>
              <a:ea typeface="Arial"/>
              <a:cs typeface="Arial"/>
              <a:sym typeface="Arial"/>
            </a:endParaRPr>
          </a:p>
        </p:txBody>
      </p:sp>
      <p:cxnSp>
        <p:nvCxnSpPr>
          <p:cNvPr id="127" name="Google Shape;127;p18"/>
          <p:cNvCxnSpPr/>
          <p:nvPr/>
        </p:nvCxnSpPr>
        <p:spPr>
          <a:xfrm flipH="1">
            <a:off x="2085650" y="6520688"/>
            <a:ext cx="5100" cy="278100"/>
          </a:xfrm>
          <a:prstGeom prst="straightConnector1">
            <a:avLst/>
          </a:prstGeom>
          <a:noFill/>
          <a:ln cap="flat" cmpd="sng" w="9525">
            <a:solidFill>
              <a:srgbClr val="000000"/>
            </a:solidFill>
            <a:prstDash val="solid"/>
            <a:round/>
            <a:headEnd len="sm" w="sm" type="none"/>
            <a:tailEnd len="sm" w="sm" type="none"/>
          </a:ln>
        </p:spPr>
      </p:cxnSp>
      <p:sp>
        <p:nvSpPr>
          <p:cNvPr id="128" name="Google Shape;128;p18"/>
          <p:cNvSpPr txBox="1"/>
          <p:nvPr/>
        </p:nvSpPr>
        <p:spPr>
          <a:xfrm>
            <a:off x="2162350" y="6520700"/>
            <a:ext cx="8196300" cy="2781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b="1" lang="en" sz="800">
                <a:solidFill>
                  <a:schemeClr val="dk1"/>
                </a:solidFill>
                <a:latin typeface="Arial"/>
                <a:ea typeface="Arial"/>
                <a:cs typeface="Arial"/>
                <a:sym typeface="Arial"/>
              </a:rPr>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solidFill>
                <a:schemeClr val="dk1"/>
              </a:solidFill>
              <a:latin typeface="Arial"/>
              <a:ea typeface="Arial"/>
              <a:cs typeface="Arial"/>
              <a:sym typeface="Arial"/>
            </a:endParaRPr>
          </a:p>
        </p:txBody>
      </p:sp>
      <p:sp>
        <p:nvSpPr>
          <p:cNvPr id="129" name="Google Shape;129;p18"/>
          <p:cNvSpPr txBox="1"/>
          <p:nvPr/>
        </p:nvSpPr>
        <p:spPr>
          <a:xfrm>
            <a:off x="2731175" y="1378825"/>
            <a:ext cx="1971600" cy="463500"/>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lang="en" sz="1200">
                <a:solidFill>
                  <a:schemeClr val="dk1"/>
                </a:solidFill>
                <a:latin typeface="Arial"/>
                <a:ea typeface="Arial"/>
                <a:cs typeface="Arial"/>
                <a:sym typeface="Arial"/>
              </a:rPr>
              <a:t>Headquarters / Corporate / Support functions</a:t>
            </a:r>
            <a:endParaRPr sz="1200">
              <a:solidFill>
                <a:schemeClr val="dk1"/>
              </a:solidFill>
              <a:latin typeface="Arial"/>
              <a:ea typeface="Arial"/>
              <a:cs typeface="Arial"/>
              <a:sym typeface="Arial"/>
            </a:endParaRPr>
          </a:p>
        </p:txBody>
      </p:sp>
      <p:pic>
        <p:nvPicPr>
          <p:cNvPr descr="office.png" id="130" name="Google Shape;130;p18"/>
          <p:cNvPicPr preferRelativeResize="0"/>
          <p:nvPr/>
        </p:nvPicPr>
        <p:blipFill rotWithShape="1">
          <a:blip r:embed="rId3">
            <a:alphaModFix/>
          </a:blip>
          <a:srcRect b="0" l="0" r="0" t="0"/>
          <a:stretch/>
        </p:blipFill>
        <p:spPr>
          <a:xfrm>
            <a:off x="3311925" y="723253"/>
            <a:ext cx="533400" cy="533400"/>
          </a:xfrm>
          <a:prstGeom prst="rect">
            <a:avLst/>
          </a:prstGeom>
          <a:noFill/>
          <a:ln>
            <a:noFill/>
          </a:ln>
        </p:spPr>
      </p:pic>
      <p:pic>
        <p:nvPicPr>
          <p:cNvPr descr="factory.png" id="131" name="Google Shape;131;p18"/>
          <p:cNvPicPr preferRelativeResize="0"/>
          <p:nvPr/>
        </p:nvPicPr>
        <p:blipFill rotWithShape="1">
          <a:blip r:embed="rId4">
            <a:alphaModFix/>
          </a:blip>
          <a:srcRect b="0" l="0" r="0" t="0"/>
          <a:stretch/>
        </p:blipFill>
        <p:spPr>
          <a:xfrm>
            <a:off x="3225075" y="2288638"/>
            <a:ext cx="707100" cy="707100"/>
          </a:xfrm>
          <a:prstGeom prst="rect">
            <a:avLst/>
          </a:prstGeom>
          <a:noFill/>
          <a:ln>
            <a:noFill/>
          </a:ln>
        </p:spPr>
      </p:pic>
      <p:sp>
        <p:nvSpPr>
          <p:cNvPr id="132" name="Google Shape;132;p18"/>
          <p:cNvSpPr txBox="1"/>
          <p:nvPr/>
        </p:nvSpPr>
        <p:spPr>
          <a:xfrm>
            <a:off x="2592825" y="2969963"/>
            <a:ext cx="1971600" cy="463500"/>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lang="en" sz="1200">
                <a:solidFill>
                  <a:schemeClr val="dk1"/>
                </a:solidFill>
                <a:latin typeface="Arial"/>
                <a:ea typeface="Arial"/>
                <a:cs typeface="Arial"/>
                <a:sym typeface="Arial"/>
              </a:rPr>
              <a:t>Production</a:t>
            </a:r>
            <a:endParaRPr sz="1200">
              <a:solidFill>
                <a:schemeClr val="dk1"/>
              </a:solidFill>
              <a:latin typeface="Arial"/>
              <a:ea typeface="Arial"/>
              <a:cs typeface="Arial"/>
              <a:sym typeface="Arial"/>
            </a:endParaRPr>
          </a:p>
        </p:txBody>
      </p:sp>
      <p:pic>
        <p:nvPicPr>
          <p:cNvPr id="133" name="Google Shape;133;p18"/>
          <p:cNvPicPr preferRelativeResize="0"/>
          <p:nvPr/>
        </p:nvPicPr>
        <p:blipFill rotWithShape="1">
          <a:blip r:embed="rId5">
            <a:alphaModFix/>
          </a:blip>
          <a:srcRect b="-20496" l="0" r="0" t="0"/>
          <a:stretch/>
        </p:blipFill>
        <p:spPr>
          <a:xfrm>
            <a:off x="3311925" y="3593359"/>
            <a:ext cx="533400" cy="642766"/>
          </a:xfrm>
          <a:prstGeom prst="rect">
            <a:avLst/>
          </a:prstGeom>
          <a:noFill/>
          <a:ln>
            <a:noFill/>
          </a:ln>
        </p:spPr>
      </p:pic>
      <p:pic>
        <p:nvPicPr>
          <p:cNvPr id="134" name="Google Shape;134;p18"/>
          <p:cNvPicPr preferRelativeResize="0"/>
          <p:nvPr/>
        </p:nvPicPr>
        <p:blipFill rotWithShape="1">
          <a:blip r:embed="rId6">
            <a:alphaModFix/>
          </a:blip>
          <a:srcRect b="0" l="0" r="0" t="0"/>
          <a:stretch/>
        </p:blipFill>
        <p:spPr>
          <a:xfrm>
            <a:off x="3311925" y="5137779"/>
            <a:ext cx="533400" cy="533400"/>
          </a:xfrm>
          <a:prstGeom prst="rect">
            <a:avLst/>
          </a:prstGeom>
          <a:noFill/>
          <a:ln>
            <a:noFill/>
          </a:ln>
        </p:spPr>
      </p:pic>
      <p:sp>
        <p:nvSpPr>
          <p:cNvPr id="135" name="Google Shape;135;p18"/>
          <p:cNvSpPr txBox="1"/>
          <p:nvPr/>
        </p:nvSpPr>
        <p:spPr>
          <a:xfrm>
            <a:off x="2909325" y="4126250"/>
            <a:ext cx="1536300" cy="4128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lang="en" sz="1200">
                <a:solidFill>
                  <a:schemeClr val="dk1"/>
                </a:solidFill>
                <a:latin typeface="Arial"/>
                <a:ea typeface="Arial"/>
                <a:cs typeface="Arial"/>
                <a:sym typeface="Arial"/>
              </a:rPr>
              <a:t>Customers / users</a:t>
            </a:r>
            <a:endParaRPr sz="1200">
              <a:solidFill>
                <a:schemeClr val="dk1"/>
              </a:solidFill>
              <a:latin typeface="Arial"/>
              <a:ea typeface="Arial"/>
              <a:cs typeface="Arial"/>
              <a:sym typeface="Arial"/>
            </a:endParaRPr>
          </a:p>
        </p:txBody>
      </p:sp>
      <p:sp>
        <p:nvSpPr>
          <p:cNvPr id="136" name="Google Shape;136;p18"/>
          <p:cNvSpPr txBox="1"/>
          <p:nvPr/>
        </p:nvSpPr>
        <p:spPr>
          <a:xfrm>
            <a:off x="2835225" y="5730900"/>
            <a:ext cx="1486800" cy="4128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lang="en" sz="1200">
                <a:solidFill>
                  <a:schemeClr val="dk1"/>
                </a:solidFill>
                <a:latin typeface="Arial"/>
                <a:ea typeface="Arial"/>
                <a:cs typeface="Arial"/>
                <a:sym typeface="Arial"/>
              </a:rPr>
              <a:t>New markets</a:t>
            </a:r>
            <a:endParaRPr sz="1200">
              <a:solidFill>
                <a:schemeClr val="dk1"/>
              </a:solidFill>
              <a:latin typeface="Arial"/>
              <a:ea typeface="Arial"/>
              <a:cs typeface="Arial"/>
              <a:sym typeface="Arial"/>
            </a:endParaRPr>
          </a:p>
        </p:txBody>
      </p:sp>
      <p:sp>
        <p:nvSpPr>
          <p:cNvPr id="137" name="Google Shape;137;p18"/>
          <p:cNvSpPr txBox="1"/>
          <p:nvPr/>
        </p:nvSpPr>
        <p:spPr>
          <a:xfrm>
            <a:off x="4609175" y="818500"/>
            <a:ext cx="5508600" cy="1104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sz="1800">
                <a:solidFill>
                  <a:schemeClr val="dk1"/>
                </a:solidFill>
                <a:latin typeface="Arial"/>
                <a:ea typeface="Arial"/>
                <a:cs typeface="Arial"/>
                <a:sym typeface="Arial"/>
              </a:rPr>
              <a:t>Name of the target department / user / segment: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 sz="1800">
                <a:solidFill>
                  <a:schemeClr val="dk1"/>
                </a:solidFill>
                <a:latin typeface="Arial"/>
                <a:ea typeface="Arial"/>
                <a:cs typeface="Arial"/>
                <a:sym typeface="Arial"/>
              </a:rPr>
              <a:t>_________________________________________________</a:t>
            </a:r>
            <a:endParaRPr sz="1800">
              <a:solidFill>
                <a:schemeClr val="dk1"/>
              </a:solidFill>
              <a:latin typeface="Arial"/>
              <a:ea typeface="Arial"/>
              <a:cs typeface="Arial"/>
              <a:sym typeface="Arial"/>
            </a:endParaRPr>
          </a:p>
        </p:txBody>
      </p:sp>
      <p:sp>
        <p:nvSpPr>
          <p:cNvPr id="138" name="Google Shape;138;p18"/>
          <p:cNvSpPr txBox="1"/>
          <p:nvPr/>
        </p:nvSpPr>
        <p:spPr>
          <a:xfrm>
            <a:off x="4702775" y="2328200"/>
            <a:ext cx="5508600" cy="1104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sz="1800">
                <a:solidFill>
                  <a:schemeClr val="dk1"/>
                </a:solidFill>
                <a:latin typeface="Arial"/>
                <a:ea typeface="Arial"/>
                <a:cs typeface="Arial"/>
                <a:sym typeface="Arial"/>
              </a:rPr>
              <a:t>Name of the target department / user / segment: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 sz="1800">
                <a:solidFill>
                  <a:schemeClr val="dk1"/>
                </a:solidFill>
                <a:latin typeface="Arial"/>
                <a:ea typeface="Arial"/>
                <a:cs typeface="Arial"/>
                <a:sym typeface="Arial"/>
              </a:rPr>
              <a:t>_________________________________________________</a:t>
            </a:r>
            <a:endParaRPr sz="1800">
              <a:solidFill>
                <a:schemeClr val="dk1"/>
              </a:solidFill>
              <a:latin typeface="Arial"/>
              <a:ea typeface="Arial"/>
              <a:cs typeface="Arial"/>
              <a:sym typeface="Arial"/>
            </a:endParaRPr>
          </a:p>
        </p:txBody>
      </p:sp>
      <p:sp>
        <p:nvSpPr>
          <p:cNvPr id="139" name="Google Shape;139;p18"/>
          <p:cNvSpPr txBox="1"/>
          <p:nvPr/>
        </p:nvSpPr>
        <p:spPr>
          <a:xfrm>
            <a:off x="4702775" y="3837900"/>
            <a:ext cx="5508600" cy="1104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sz="1800">
                <a:solidFill>
                  <a:schemeClr val="dk1"/>
                </a:solidFill>
                <a:latin typeface="Arial"/>
                <a:ea typeface="Arial"/>
                <a:cs typeface="Arial"/>
                <a:sym typeface="Arial"/>
              </a:rPr>
              <a:t>Name of the target department / user / segment: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b="1" sz="1800">
              <a:solidFill>
                <a:srgbClr val="049CCF"/>
              </a:solidFill>
              <a:latin typeface="Caveat"/>
              <a:ea typeface="Caveat"/>
              <a:cs typeface="Caveat"/>
              <a:sym typeface="Caveat"/>
            </a:endParaRPr>
          </a:p>
        </p:txBody>
      </p:sp>
      <p:sp>
        <p:nvSpPr>
          <p:cNvPr id="140" name="Google Shape;140;p18"/>
          <p:cNvSpPr txBox="1"/>
          <p:nvPr/>
        </p:nvSpPr>
        <p:spPr>
          <a:xfrm>
            <a:off x="4702775" y="5161225"/>
            <a:ext cx="5508600" cy="1104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sz="1800">
                <a:solidFill>
                  <a:schemeClr val="dk1"/>
                </a:solidFill>
                <a:latin typeface="Arial"/>
                <a:ea typeface="Arial"/>
                <a:cs typeface="Arial"/>
                <a:sym typeface="Arial"/>
              </a:rPr>
              <a:t>Name of the target department / user / segment: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 sz="1800">
                <a:solidFill>
                  <a:schemeClr val="dk1"/>
                </a:solidFill>
                <a:latin typeface="Arial"/>
                <a:ea typeface="Arial"/>
                <a:cs typeface="Arial"/>
                <a:sym typeface="Arial"/>
              </a:rPr>
              <a:t>_________________________________________________</a:t>
            </a:r>
            <a:endParaRPr sz="1800">
              <a:solidFill>
                <a:schemeClr val="dk1"/>
              </a:solidFill>
              <a:latin typeface="Arial"/>
              <a:ea typeface="Arial"/>
              <a:cs typeface="Arial"/>
              <a:sym typeface="Arial"/>
            </a:endParaRPr>
          </a:p>
        </p:txBody>
      </p:sp>
      <p:sp>
        <p:nvSpPr>
          <p:cNvPr id="141" name="Google Shape;141;p18"/>
          <p:cNvSpPr/>
          <p:nvPr/>
        </p:nvSpPr>
        <p:spPr>
          <a:xfrm>
            <a:off x="2306575" y="1249750"/>
            <a:ext cx="241500" cy="2415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2" name="Google Shape;142;p18"/>
          <p:cNvSpPr/>
          <p:nvPr/>
        </p:nvSpPr>
        <p:spPr>
          <a:xfrm>
            <a:off x="2282275" y="2844300"/>
            <a:ext cx="241500" cy="2415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1" sz="1800">
              <a:solidFill>
                <a:srgbClr val="3C78D8"/>
              </a:solidFill>
              <a:latin typeface="Caveat"/>
              <a:ea typeface="Caveat"/>
              <a:cs typeface="Caveat"/>
              <a:sym typeface="Caveat"/>
            </a:endParaRPr>
          </a:p>
        </p:txBody>
      </p:sp>
      <p:sp>
        <p:nvSpPr>
          <p:cNvPr id="143" name="Google Shape;143;p18"/>
          <p:cNvSpPr/>
          <p:nvPr/>
        </p:nvSpPr>
        <p:spPr>
          <a:xfrm>
            <a:off x="2282275" y="2728475"/>
            <a:ext cx="241500" cy="2415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4" name="Google Shape;144;p18"/>
          <p:cNvSpPr/>
          <p:nvPr/>
        </p:nvSpPr>
        <p:spPr>
          <a:xfrm>
            <a:off x="2282275" y="3994625"/>
            <a:ext cx="241500" cy="2415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5" name="Google Shape;145;p18"/>
          <p:cNvSpPr/>
          <p:nvPr/>
        </p:nvSpPr>
        <p:spPr>
          <a:xfrm>
            <a:off x="2282275" y="5592475"/>
            <a:ext cx="241500" cy="2415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146" name="Google Shape;146;p18"/>
          <p:cNvCxnSpPr/>
          <p:nvPr/>
        </p:nvCxnSpPr>
        <p:spPr>
          <a:xfrm>
            <a:off x="4824750" y="4676825"/>
            <a:ext cx="4906500" cy="0"/>
          </a:xfrm>
          <a:prstGeom prst="straightConnector1">
            <a:avLst/>
          </a:prstGeom>
          <a:noFill/>
          <a:ln cap="flat" cmpd="sng" w="19050">
            <a:solidFill>
              <a:srgbClr val="000000"/>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9"/>
          <p:cNvSpPr/>
          <p:nvPr/>
        </p:nvSpPr>
        <p:spPr>
          <a:xfrm>
            <a:off x="7456425" y="1624575"/>
            <a:ext cx="2572500" cy="3144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2" name="Google Shape;152;p19"/>
          <p:cNvSpPr/>
          <p:nvPr/>
        </p:nvSpPr>
        <p:spPr>
          <a:xfrm>
            <a:off x="2029500" y="676275"/>
            <a:ext cx="8196300" cy="57645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3" name="Google Shape;153;p19"/>
          <p:cNvSpPr txBox="1"/>
          <p:nvPr/>
        </p:nvSpPr>
        <p:spPr>
          <a:xfrm>
            <a:off x="6014200" y="263575"/>
            <a:ext cx="5554948" cy="412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sz="1800">
                <a:solidFill>
                  <a:schemeClr val="dk1"/>
                </a:solidFill>
                <a:latin typeface="Arial"/>
                <a:ea typeface="Arial"/>
                <a:cs typeface="Arial"/>
                <a:sym typeface="Arial"/>
              </a:rPr>
              <a:t>Date: 	   ______________</a:t>
            </a:r>
            <a:endParaRPr sz="1800">
              <a:solidFill>
                <a:schemeClr val="dk1"/>
              </a:solidFill>
              <a:latin typeface="Arial"/>
              <a:ea typeface="Arial"/>
              <a:cs typeface="Arial"/>
              <a:sym typeface="Arial"/>
            </a:endParaRPr>
          </a:p>
        </p:txBody>
      </p:sp>
      <p:sp>
        <p:nvSpPr>
          <p:cNvPr id="154" name="Google Shape;154;p19"/>
          <p:cNvSpPr/>
          <p:nvPr/>
        </p:nvSpPr>
        <p:spPr>
          <a:xfrm>
            <a:off x="2142725" y="1463988"/>
            <a:ext cx="5204700" cy="3309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5" name="Google Shape;155;p19"/>
          <p:cNvSpPr/>
          <p:nvPr/>
        </p:nvSpPr>
        <p:spPr>
          <a:xfrm>
            <a:off x="2103025" y="4845675"/>
            <a:ext cx="8064900" cy="1505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6" name="Google Shape;156;p19"/>
          <p:cNvSpPr txBox="1"/>
          <p:nvPr/>
        </p:nvSpPr>
        <p:spPr>
          <a:xfrm>
            <a:off x="1962075" y="68550"/>
            <a:ext cx="4263000" cy="6039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b="1" lang="en" sz="1600">
                <a:solidFill>
                  <a:schemeClr val="dk1"/>
                </a:solidFill>
                <a:latin typeface="Arial"/>
                <a:ea typeface="Arial"/>
                <a:cs typeface="Arial"/>
                <a:sym typeface="Arial"/>
              </a:rPr>
              <a:t>Canvas #03.1:</a:t>
            </a:r>
            <a:endParaRPr b="1" sz="1600">
              <a:solidFill>
                <a:schemeClr val="dk1"/>
              </a:solidFill>
              <a:latin typeface="Arial"/>
              <a:ea typeface="Arial"/>
              <a:cs typeface="Arial"/>
              <a:sym typeface="Arial"/>
            </a:endParaRPr>
          </a:p>
          <a:p>
            <a:pPr indent="0" lvl="0" marL="0" marR="0" rtl="0" algn="l">
              <a:spcBef>
                <a:spcPts val="0"/>
              </a:spcBef>
              <a:spcAft>
                <a:spcPts val="0"/>
              </a:spcAft>
              <a:buNone/>
            </a:pPr>
            <a:r>
              <a:rPr b="1" lang="en" sz="1600">
                <a:solidFill>
                  <a:schemeClr val="dk1"/>
                </a:solidFill>
                <a:latin typeface="Arial"/>
                <a:ea typeface="Arial"/>
                <a:cs typeface="Arial"/>
                <a:sym typeface="Arial"/>
              </a:rPr>
              <a:t>Profiling the target user </a:t>
            </a:r>
            <a:r>
              <a:rPr b="1" lang="en" sz="1600">
                <a:solidFill>
                  <a:schemeClr val="dk1"/>
                </a:solidFill>
              </a:rPr>
              <a:t>(B2C)</a:t>
            </a:r>
            <a:endParaRPr b="1" sz="1600">
              <a:solidFill>
                <a:schemeClr val="dk1"/>
              </a:solidFill>
              <a:latin typeface="Arial"/>
              <a:ea typeface="Arial"/>
              <a:cs typeface="Arial"/>
              <a:sym typeface="Arial"/>
            </a:endParaRPr>
          </a:p>
          <a:p>
            <a:pPr indent="0" lvl="0" marL="0" marR="0" rtl="0" algn="l">
              <a:spcBef>
                <a:spcPts val="0"/>
              </a:spcBef>
              <a:spcAft>
                <a:spcPts val="0"/>
              </a:spcAft>
              <a:buNone/>
            </a:pPr>
            <a:r>
              <a:t/>
            </a:r>
            <a:endParaRPr b="1" sz="1600">
              <a:solidFill>
                <a:schemeClr val="dk1"/>
              </a:solidFill>
              <a:latin typeface="Arial"/>
              <a:ea typeface="Arial"/>
              <a:cs typeface="Arial"/>
              <a:sym typeface="Arial"/>
            </a:endParaRPr>
          </a:p>
        </p:txBody>
      </p:sp>
      <p:sp>
        <p:nvSpPr>
          <p:cNvPr id="157" name="Google Shape;157;p19"/>
          <p:cNvSpPr txBox="1"/>
          <p:nvPr/>
        </p:nvSpPr>
        <p:spPr>
          <a:xfrm>
            <a:off x="6014200" y="0"/>
            <a:ext cx="5823304" cy="412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sz="1800">
                <a:solidFill>
                  <a:schemeClr val="dk1"/>
                </a:solidFill>
                <a:latin typeface="Arial"/>
                <a:ea typeface="Arial"/>
                <a:cs typeface="Arial"/>
                <a:sym typeface="Arial"/>
              </a:rPr>
              <a:t>Designed by: ______________</a:t>
            </a:r>
            <a:endParaRPr sz="1800">
              <a:solidFill>
                <a:schemeClr val="dk1"/>
              </a:solidFill>
              <a:latin typeface="Arial"/>
              <a:ea typeface="Arial"/>
              <a:cs typeface="Arial"/>
              <a:sym typeface="Arial"/>
            </a:endParaRPr>
          </a:p>
        </p:txBody>
      </p:sp>
      <p:sp>
        <p:nvSpPr>
          <p:cNvPr id="158" name="Google Shape;158;p19"/>
          <p:cNvSpPr txBox="1"/>
          <p:nvPr/>
        </p:nvSpPr>
        <p:spPr>
          <a:xfrm>
            <a:off x="3904150" y="944075"/>
            <a:ext cx="5816100" cy="412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b="1" lang="en" sz="1800">
                <a:solidFill>
                  <a:schemeClr val="dk1"/>
                </a:solidFill>
                <a:latin typeface="Arial"/>
                <a:ea typeface="Arial"/>
                <a:cs typeface="Arial"/>
                <a:sym typeface="Arial"/>
              </a:rPr>
              <a:t>Name of the Avatar:</a:t>
            </a:r>
            <a:r>
              <a:rPr lang="en" sz="1800">
                <a:solidFill>
                  <a:schemeClr val="dk1"/>
                </a:solidFill>
                <a:latin typeface="Arial"/>
                <a:ea typeface="Arial"/>
                <a:cs typeface="Arial"/>
                <a:sym typeface="Arial"/>
              </a:rPr>
              <a:t> ___________________________</a:t>
            </a:r>
            <a:endParaRPr sz="1800">
              <a:solidFill>
                <a:schemeClr val="dk1"/>
              </a:solidFill>
              <a:latin typeface="Arial"/>
              <a:ea typeface="Arial"/>
              <a:cs typeface="Arial"/>
              <a:sym typeface="Arial"/>
            </a:endParaRPr>
          </a:p>
        </p:txBody>
      </p:sp>
      <p:sp>
        <p:nvSpPr>
          <p:cNvPr id="159" name="Google Shape;159;p19"/>
          <p:cNvSpPr txBox="1"/>
          <p:nvPr/>
        </p:nvSpPr>
        <p:spPr>
          <a:xfrm>
            <a:off x="2216650" y="1888150"/>
            <a:ext cx="5023800" cy="28242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b="1" lang="en" sz="1200">
                <a:solidFill>
                  <a:schemeClr val="dk1"/>
                </a:solidFill>
                <a:latin typeface="Arial"/>
                <a:ea typeface="Arial"/>
                <a:cs typeface="Arial"/>
                <a:sym typeface="Arial"/>
              </a:rPr>
              <a:t>Age</a:t>
            </a:r>
            <a:r>
              <a:rPr lang="en" sz="1200">
                <a:solidFill>
                  <a:schemeClr val="dk1"/>
                </a:solidFill>
                <a:latin typeface="Arial"/>
                <a:ea typeface="Arial"/>
                <a:cs typeface="Arial"/>
                <a:sym typeface="Arial"/>
              </a:rPr>
              <a:t>: 			 _______________</a:t>
            </a:r>
            <a:endParaRPr sz="1200">
              <a:solidFill>
                <a:schemeClr val="dk1"/>
              </a:solidFill>
              <a:latin typeface="Arial"/>
              <a:ea typeface="Arial"/>
              <a:cs typeface="Arial"/>
              <a:sym typeface="Arial"/>
            </a:endParaRPr>
          </a:p>
          <a:p>
            <a:pPr indent="0" lvl="0" marL="0" marR="0" rtl="0" algn="l">
              <a:spcBef>
                <a:spcPts val="0"/>
              </a:spcBef>
              <a:spcAft>
                <a:spcPts val="0"/>
              </a:spcAft>
              <a:buNone/>
            </a:pPr>
            <a:r>
              <a:t/>
            </a:r>
            <a:endParaRPr sz="1200">
              <a:solidFill>
                <a:schemeClr val="dk1"/>
              </a:solidFill>
              <a:latin typeface="Arial"/>
              <a:ea typeface="Arial"/>
              <a:cs typeface="Arial"/>
              <a:sym typeface="Arial"/>
            </a:endParaRPr>
          </a:p>
          <a:p>
            <a:pPr indent="0" lvl="0" marL="0" marR="0" rtl="0" algn="l">
              <a:spcBef>
                <a:spcPts val="0"/>
              </a:spcBef>
              <a:spcAft>
                <a:spcPts val="0"/>
              </a:spcAft>
              <a:buNone/>
            </a:pPr>
            <a:r>
              <a:rPr b="1" lang="en" sz="1200">
                <a:solidFill>
                  <a:schemeClr val="dk1"/>
                </a:solidFill>
                <a:latin typeface="Arial"/>
                <a:ea typeface="Arial"/>
                <a:cs typeface="Arial"/>
                <a:sym typeface="Arial"/>
              </a:rPr>
              <a:t>Gender</a:t>
            </a:r>
            <a:r>
              <a:rPr lang="en" sz="1200">
                <a:solidFill>
                  <a:schemeClr val="dk1"/>
                </a:solidFill>
                <a:latin typeface="Arial"/>
                <a:ea typeface="Arial"/>
                <a:cs typeface="Arial"/>
                <a:sym typeface="Arial"/>
              </a:rPr>
              <a:t>:		 _______________</a:t>
            </a:r>
            <a:endParaRPr sz="1200">
              <a:solidFill>
                <a:schemeClr val="dk1"/>
              </a:solidFill>
              <a:latin typeface="Arial"/>
              <a:ea typeface="Arial"/>
              <a:cs typeface="Arial"/>
              <a:sym typeface="Arial"/>
            </a:endParaRPr>
          </a:p>
          <a:p>
            <a:pPr indent="0" lvl="0" marL="0" marR="0" rtl="0" algn="l">
              <a:spcBef>
                <a:spcPts val="0"/>
              </a:spcBef>
              <a:spcAft>
                <a:spcPts val="0"/>
              </a:spcAft>
              <a:buNone/>
            </a:pPr>
            <a:r>
              <a:t/>
            </a:r>
            <a:endParaRPr sz="1200">
              <a:solidFill>
                <a:schemeClr val="dk1"/>
              </a:solidFill>
              <a:latin typeface="Arial"/>
              <a:ea typeface="Arial"/>
              <a:cs typeface="Arial"/>
              <a:sym typeface="Arial"/>
            </a:endParaRPr>
          </a:p>
          <a:p>
            <a:pPr indent="0" lvl="0" marL="0" marR="0" rtl="0" algn="l">
              <a:spcBef>
                <a:spcPts val="0"/>
              </a:spcBef>
              <a:spcAft>
                <a:spcPts val="0"/>
              </a:spcAft>
              <a:buNone/>
            </a:pPr>
            <a:r>
              <a:rPr b="1" lang="en" sz="1200">
                <a:solidFill>
                  <a:schemeClr val="dk1"/>
                </a:solidFill>
                <a:latin typeface="Arial"/>
                <a:ea typeface="Arial"/>
                <a:cs typeface="Arial"/>
                <a:sym typeface="Arial"/>
              </a:rPr>
              <a:t>Marital status</a:t>
            </a:r>
            <a:r>
              <a:rPr lang="en" sz="1200">
                <a:solidFill>
                  <a:schemeClr val="dk1"/>
                </a:solidFill>
                <a:latin typeface="Arial"/>
                <a:ea typeface="Arial"/>
                <a:cs typeface="Arial"/>
                <a:sym typeface="Arial"/>
              </a:rPr>
              <a:t>: 	 _______________</a:t>
            </a:r>
            <a:endParaRPr sz="1200">
              <a:solidFill>
                <a:schemeClr val="dk1"/>
              </a:solidFill>
              <a:latin typeface="Arial"/>
              <a:ea typeface="Arial"/>
              <a:cs typeface="Arial"/>
              <a:sym typeface="Arial"/>
            </a:endParaRPr>
          </a:p>
          <a:p>
            <a:pPr indent="0" lvl="0" marL="0" marR="0" rtl="0" algn="l">
              <a:spcBef>
                <a:spcPts val="0"/>
              </a:spcBef>
              <a:spcAft>
                <a:spcPts val="0"/>
              </a:spcAft>
              <a:buNone/>
            </a:pPr>
            <a:r>
              <a:t/>
            </a:r>
            <a:endParaRPr sz="1200">
              <a:solidFill>
                <a:schemeClr val="dk1"/>
              </a:solidFill>
              <a:latin typeface="Arial"/>
              <a:ea typeface="Arial"/>
              <a:cs typeface="Arial"/>
              <a:sym typeface="Arial"/>
            </a:endParaRPr>
          </a:p>
          <a:p>
            <a:pPr indent="0" lvl="0" marL="0" marR="0" rtl="0" algn="l">
              <a:spcBef>
                <a:spcPts val="0"/>
              </a:spcBef>
              <a:spcAft>
                <a:spcPts val="0"/>
              </a:spcAft>
              <a:buNone/>
            </a:pPr>
            <a:r>
              <a:rPr b="1" lang="en" sz="1200">
                <a:solidFill>
                  <a:schemeClr val="dk1"/>
                </a:solidFill>
                <a:latin typeface="Arial"/>
                <a:ea typeface="Arial"/>
                <a:cs typeface="Arial"/>
                <a:sym typeface="Arial"/>
              </a:rPr>
              <a:t>Number of kids</a:t>
            </a:r>
            <a:r>
              <a:rPr lang="en" sz="1200">
                <a:solidFill>
                  <a:schemeClr val="dk1"/>
                </a:solidFill>
                <a:latin typeface="Arial"/>
                <a:ea typeface="Arial"/>
                <a:cs typeface="Arial"/>
                <a:sym typeface="Arial"/>
              </a:rPr>
              <a:t>: 	 _______________</a:t>
            </a:r>
            <a:endParaRPr sz="1200">
              <a:solidFill>
                <a:schemeClr val="dk1"/>
              </a:solidFill>
              <a:latin typeface="Arial"/>
              <a:ea typeface="Arial"/>
              <a:cs typeface="Arial"/>
              <a:sym typeface="Arial"/>
            </a:endParaRPr>
          </a:p>
          <a:p>
            <a:pPr indent="0" lvl="0" marL="0" marR="0" rtl="0" algn="l">
              <a:spcBef>
                <a:spcPts val="0"/>
              </a:spcBef>
              <a:spcAft>
                <a:spcPts val="0"/>
              </a:spcAft>
              <a:buNone/>
            </a:pPr>
            <a:r>
              <a:t/>
            </a:r>
            <a:endParaRPr sz="1200">
              <a:solidFill>
                <a:schemeClr val="dk1"/>
              </a:solidFill>
              <a:latin typeface="Arial"/>
              <a:ea typeface="Arial"/>
              <a:cs typeface="Arial"/>
              <a:sym typeface="Arial"/>
            </a:endParaRPr>
          </a:p>
          <a:p>
            <a:pPr indent="0" lvl="0" marL="0" marR="0" rtl="0" algn="l">
              <a:spcBef>
                <a:spcPts val="0"/>
              </a:spcBef>
              <a:spcAft>
                <a:spcPts val="0"/>
              </a:spcAft>
              <a:buNone/>
            </a:pPr>
            <a:r>
              <a:rPr b="1" lang="en" sz="1200">
                <a:solidFill>
                  <a:schemeClr val="dk1"/>
                </a:solidFill>
                <a:latin typeface="Arial"/>
                <a:ea typeface="Arial"/>
                <a:cs typeface="Arial"/>
                <a:sym typeface="Arial"/>
              </a:rPr>
              <a:t>Occupation</a:t>
            </a:r>
            <a:r>
              <a:rPr lang="en" sz="1200">
                <a:solidFill>
                  <a:schemeClr val="dk1"/>
                </a:solidFill>
                <a:latin typeface="Arial"/>
                <a:ea typeface="Arial"/>
                <a:cs typeface="Arial"/>
                <a:sym typeface="Arial"/>
              </a:rPr>
              <a:t>: 	 _______________</a:t>
            </a:r>
            <a:endParaRPr sz="1200">
              <a:solidFill>
                <a:schemeClr val="dk1"/>
              </a:solidFill>
              <a:latin typeface="Arial"/>
              <a:ea typeface="Arial"/>
              <a:cs typeface="Arial"/>
              <a:sym typeface="Arial"/>
            </a:endParaRPr>
          </a:p>
          <a:p>
            <a:pPr indent="0" lvl="0" marL="0" marR="0" rtl="0" algn="l">
              <a:spcBef>
                <a:spcPts val="0"/>
              </a:spcBef>
              <a:spcAft>
                <a:spcPts val="0"/>
              </a:spcAft>
              <a:buNone/>
            </a:pPr>
            <a:r>
              <a:t/>
            </a:r>
            <a:endParaRPr sz="1200">
              <a:solidFill>
                <a:schemeClr val="dk1"/>
              </a:solidFill>
              <a:latin typeface="Arial"/>
              <a:ea typeface="Arial"/>
              <a:cs typeface="Arial"/>
              <a:sym typeface="Arial"/>
            </a:endParaRPr>
          </a:p>
          <a:p>
            <a:pPr indent="0" lvl="0" marL="0" marR="0" rtl="0" algn="l">
              <a:spcBef>
                <a:spcPts val="0"/>
              </a:spcBef>
              <a:spcAft>
                <a:spcPts val="0"/>
              </a:spcAft>
              <a:buNone/>
            </a:pPr>
            <a:r>
              <a:rPr b="1" lang="en" sz="1200">
                <a:solidFill>
                  <a:schemeClr val="dk1"/>
                </a:solidFill>
                <a:latin typeface="Arial"/>
                <a:ea typeface="Arial"/>
                <a:cs typeface="Arial"/>
                <a:sym typeface="Arial"/>
              </a:rPr>
              <a:t>Monthly income</a:t>
            </a:r>
            <a:r>
              <a:rPr lang="en" sz="1200">
                <a:solidFill>
                  <a:schemeClr val="dk1"/>
                </a:solidFill>
                <a:latin typeface="Arial"/>
                <a:ea typeface="Arial"/>
                <a:cs typeface="Arial"/>
                <a:sym typeface="Arial"/>
              </a:rPr>
              <a:t>:	 _______________</a:t>
            </a:r>
            <a:endParaRPr sz="1200">
              <a:solidFill>
                <a:schemeClr val="dk1"/>
              </a:solidFill>
              <a:latin typeface="Arial"/>
              <a:ea typeface="Arial"/>
              <a:cs typeface="Arial"/>
              <a:sym typeface="Arial"/>
            </a:endParaRPr>
          </a:p>
          <a:p>
            <a:pPr indent="0" lvl="0" marL="0" marR="0" rtl="0" algn="l">
              <a:spcBef>
                <a:spcPts val="0"/>
              </a:spcBef>
              <a:spcAft>
                <a:spcPts val="0"/>
              </a:spcAft>
              <a:buNone/>
            </a:pPr>
            <a:r>
              <a:t/>
            </a:r>
            <a:endParaRPr sz="1200">
              <a:solidFill>
                <a:schemeClr val="dk1"/>
              </a:solidFill>
              <a:latin typeface="Arial"/>
              <a:ea typeface="Arial"/>
              <a:cs typeface="Arial"/>
              <a:sym typeface="Arial"/>
            </a:endParaRPr>
          </a:p>
          <a:p>
            <a:pPr indent="0" lvl="0" marL="0" marR="0" rtl="0" algn="l">
              <a:spcBef>
                <a:spcPts val="0"/>
              </a:spcBef>
              <a:spcAft>
                <a:spcPts val="0"/>
              </a:spcAft>
              <a:buNone/>
            </a:pPr>
            <a:r>
              <a:rPr b="1" lang="en" sz="1200">
                <a:solidFill>
                  <a:schemeClr val="dk1"/>
                </a:solidFill>
                <a:latin typeface="Arial"/>
                <a:ea typeface="Arial"/>
                <a:cs typeface="Arial"/>
                <a:sym typeface="Arial"/>
              </a:rPr>
              <a:t>Country &amp; city of residence</a:t>
            </a:r>
            <a:r>
              <a:rPr lang="en" sz="1200">
                <a:solidFill>
                  <a:schemeClr val="dk1"/>
                </a:solidFill>
                <a:latin typeface="Arial"/>
                <a:ea typeface="Arial"/>
                <a:cs typeface="Arial"/>
                <a:sym typeface="Arial"/>
              </a:rPr>
              <a:t>: _______________</a:t>
            </a:r>
            <a:endParaRPr sz="1200">
              <a:solidFill>
                <a:schemeClr val="dk1"/>
              </a:solidFill>
              <a:latin typeface="Arial"/>
              <a:ea typeface="Arial"/>
              <a:cs typeface="Arial"/>
              <a:sym typeface="Arial"/>
            </a:endParaRPr>
          </a:p>
          <a:p>
            <a:pPr indent="0" lvl="0" marL="0" marR="0" rtl="0" algn="l">
              <a:spcBef>
                <a:spcPts val="0"/>
              </a:spcBef>
              <a:spcAft>
                <a:spcPts val="0"/>
              </a:spcAft>
              <a:buNone/>
            </a:pPr>
            <a:r>
              <a:t/>
            </a:r>
            <a:endParaRPr sz="1200">
              <a:solidFill>
                <a:schemeClr val="dk1"/>
              </a:solidFill>
              <a:latin typeface="Arial"/>
              <a:ea typeface="Arial"/>
              <a:cs typeface="Arial"/>
              <a:sym typeface="Arial"/>
            </a:endParaRPr>
          </a:p>
          <a:p>
            <a:pPr indent="0" lvl="0" marL="0" marR="0" rtl="0" algn="l">
              <a:spcBef>
                <a:spcPts val="0"/>
              </a:spcBef>
              <a:spcAft>
                <a:spcPts val="0"/>
              </a:spcAft>
              <a:buNone/>
            </a:pPr>
            <a:r>
              <a:rPr b="1" lang="en" sz="1200">
                <a:solidFill>
                  <a:schemeClr val="dk1"/>
                </a:solidFill>
                <a:latin typeface="Arial"/>
                <a:ea typeface="Arial"/>
                <a:cs typeface="Arial"/>
                <a:sym typeface="Arial"/>
              </a:rPr>
              <a:t>Highest degree</a:t>
            </a:r>
            <a:r>
              <a:rPr lang="en" sz="1200">
                <a:solidFill>
                  <a:schemeClr val="dk1"/>
                </a:solidFill>
                <a:latin typeface="Arial"/>
                <a:ea typeface="Arial"/>
                <a:cs typeface="Arial"/>
                <a:sym typeface="Arial"/>
              </a:rPr>
              <a:t>: high school / univ / other: __________________</a:t>
            </a:r>
            <a:endParaRPr sz="1200">
              <a:solidFill>
                <a:schemeClr val="dk1"/>
              </a:solidFill>
              <a:latin typeface="Arial"/>
              <a:ea typeface="Arial"/>
              <a:cs typeface="Arial"/>
              <a:sym typeface="Arial"/>
            </a:endParaRPr>
          </a:p>
        </p:txBody>
      </p:sp>
      <p:sp>
        <p:nvSpPr>
          <p:cNvPr id="160" name="Google Shape;160;p19"/>
          <p:cNvSpPr txBox="1"/>
          <p:nvPr/>
        </p:nvSpPr>
        <p:spPr>
          <a:xfrm>
            <a:off x="7636325" y="2142225"/>
            <a:ext cx="2477400" cy="17169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i="1" lang="en" sz="1200">
                <a:solidFill>
                  <a:schemeClr val="dk1"/>
                </a:solidFill>
                <a:latin typeface="Arial"/>
                <a:ea typeface="Arial"/>
                <a:cs typeface="Arial"/>
                <a:sym typeface="Arial"/>
              </a:rPr>
              <a:t>Level of fitness</a:t>
            </a:r>
            <a:r>
              <a:rPr lang="en" sz="1200">
                <a:solidFill>
                  <a:schemeClr val="dk1"/>
                </a:solidFill>
                <a:latin typeface="Arial"/>
                <a:ea typeface="Arial"/>
                <a:cs typeface="Arial"/>
                <a:sym typeface="Arial"/>
              </a:rPr>
              <a:t>: 	weak / average / fit / competitive	</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l">
              <a:spcBef>
                <a:spcPts val="0"/>
              </a:spcBef>
              <a:spcAft>
                <a:spcPts val="0"/>
              </a:spcAft>
              <a:buNone/>
            </a:pPr>
            <a:r>
              <a:rPr i="1" lang="en" sz="1200">
                <a:solidFill>
                  <a:schemeClr val="dk1"/>
                </a:solidFill>
                <a:latin typeface="Arial"/>
                <a:ea typeface="Arial"/>
                <a:cs typeface="Arial"/>
                <a:sym typeface="Arial"/>
              </a:rPr>
              <a:t>Social life</a:t>
            </a:r>
            <a:r>
              <a:rPr lang="en" sz="1200">
                <a:solidFill>
                  <a:schemeClr val="dk1"/>
                </a:solidFill>
                <a:latin typeface="Arial"/>
                <a:ea typeface="Arial"/>
                <a:cs typeface="Arial"/>
                <a:sym typeface="Arial"/>
              </a:rPr>
              <a:t>: 	none / occasional / regular / party animal</a:t>
            </a:r>
            <a:endParaRPr sz="1200">
              <a:solidFill>
                <a:schemeClr val="dk1"/>
              </a:solidFill>
              <a:latin typeface="Arial"/>
              <a:ea typeface="Arial"/>
              <a:cs typeface="Arial"/>
              <a:sym typeface="Arial"/>
            </a:endParaRPr>
          </a:p>
          <a:p>
            <a:pPr indent="0" lvl="0" marL="0" marR="0" rtl="0" algn="l">
              <a:spcBef>
                <a:spcPts val="0"/>
              </a:spcBef>
              <a:spcAft>
                <a:spcPts val="0"/>
              </a:spcAft>
              <a:buNone/>
            </a:pPr>
            <a:r>
              <a:t/>
            </a:r>
            <a:endParaRPr sz="1200">
              <a:solidFill>
                <a:schemeClr val="dk1"/>
              </a:solidFill>
              <a:latin typeface="Arial"/>
              <a:ea typeface="Arial"/>
              <a:cs typeface="Arial"/>
              <a:sym typeface="Arial"/>
            </a:endParaRPr>
          </a:p>
          <a:p>
            <a:pPr indent="0" lvl="0" marL="0" marR="0" rtl="0" algn="l">
              <a:spcBef>
                <a:spcPts val="0"/>
              </a:spcBef>
              <a:spcAft>
                <a:spcPts val="0"/>
              </a:spcAft>
              <a:buNone/>
            </a:pPr>
            <a:r>
              <a:rPr i="1" lang="en" sz="1200">
                <a:solidFill>
                  <a:schemeClr val="dk1"/>
                </a:solidFill>
                <a:latin typeface="Arial"/>
                <a:ea typeface="Arial"/>
                <a:cs typeface="Arial"/>
                <a:sym typeface="Arial"/>
              </a:rPr>
              <a:t>Societal involvement</a:t>
            </a:r>
            <a:r>
              <a:rPr lang="en" sz="1200">
                <a:solidFill>
                  <a:schemeClr val="dk1"/>
                </a:solidFill>
                <a:latin typeface="Arial"/>
                <a:ea typeface="Arial"/>
                <a:cs typeface="Arial"/>
                <a:sym typeface="Arial"/>
              </a:rPr>
              <a:t>: none / occasional / regular / leader</a:t>
            </a:r>
            <a:endParaRPr sz="1200">
              <a:solidFill>
                <a:schemeClr val="dk1"/>
              </a:solidFill>
              <a:latin typeface="Arial"/>
              <a:ea typeface="Arial"/>
              <a:cs typeface="Arial"/>
              <a:sym typeface="Arial"/>
            </a:endParaRPr>
          </a:p>
          <a:p>
            <a:pPr indent="0" lvl="0" marL="0" marR="0" rtl="0" algn="l">
              <a:spcBef>
                <a:spcPts val="0"/>
              </a:spcBef>
              <a:spcAft>
                <a:spcPts val="0"/>
              </a:spcAft>
              <a:buNone/>
            </a:pPr>
            <a:r>
              <a:t/>
            </a:r>
            <a:endParaRPr sz="1200">
              <a:solidFill>
                <a:schemeClr val="dk1"/>
              </a:solidFill>
              <a:latin typeface="Arial"/>
              <a:ea typeface="Arial"/>
              <a:cs typeface="Arial"/>
              <a:sym typeface="Arial"/>
            </a:endParaRPr>
          </a:p>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61" name="Google Shape;161;p19"/>
          <p:cNvSpPr txBox="1"/>
          <p:nvPr/>
        </p:nvSpPr>
        <p:spPr>
          <a:xfrm>
            <a:off x="2093500" y="5113171"/>
            <a:ext cx="4328400" cy="12381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i="1" lang="en" sz="1200">
                <a:solidFill>
                  <a:schemeClr val="dk1"/>
                </a:solidFill>
                <a:latin typeface="Arial"/>
                <a:ea typeface="Arial"/>
                <a:cs typeface="Arial"/>
                <a:sym typeface="Arial"/>
              </a:rPr>
              <a:t>The last book they read</a:t>
            </a:r>
            <a:r>
              <a:rPr lang="en" sz="1200">
                <a:solidFill>
                  <a:schemeClr val="dk1"/>
                </a:solidFill>
                <a:latin typeface="Arial"/>
                <a:ea typeface="Arial"/>
                <a:cs typeface="Arial"/>
                <a:sym typeface="Arial"/>
              </a:rPr>
              <a:t>: _____________________</a:t>
            </a:r>
            <a:endParaRPr sz="1200">
              <a:solidFill>
                <a:schemeClr val="dk1"/>
              </a:solidFill>
              <a:latin typeface="Arial"/>
              <a:ea typeface="Arial"/>
              <a:cs typeface="Arial"/>
              <a:sym typeface="Arial"/>
            </a:endParaRPr>
          </a:p>
          <a:p>
            <a:pPr indent="0" lvl="0" marL="0" marR="0" rtl="0" algn="l">
              <a:spcBef>
                <a:spcPts val="0"/>
              </a:spcBef>
              <a:spcAft>
                <a:spcPts val="0"/>
              </a:spcAft>
              <a:buNone/>
            </a:pPr>
            <a:r>
              <a:t/>
            </a:r>
            <a:endParaRPr sz="1200">
              <a:solidFill>
                <a:schemeClr val="dk1"/>
              </a:solidFill>
              <a:latin typeface="Arial"/>
              <a:ea typeface="Arial"/>
              <a:cs typeface="Arial"/>
              <a:sym typeface="Arial"/>
            </a:endParaRPr>
          </a:p>
          <a:p>
            <a:pPr indent="0" lvl="0" marL="0" marR="0" rtl="0" algn="l">
              <a:spcBef>
                <a:spcPts val="0"/>
              </a:spcBef>
              <a:spcAft>
                <a:spcPts val="0"/>
              </a:spcAft>
              <a:buNone/>
            </a:pPr>
            <a:r>
              <a:rPr i="1" lang="en" sz="1200">
                <a:solidFill>
                  <a:schemeClr val="dk1"/>
                </a:solidFill>
                <a:latin typeface="Arial"/>
                <a:ea typeface="Arial"/>
                <a:cs typeface="Arial"/>
                <a:sym typeface="Arial"/>
              </a:rPr>
              <a:t>Their preferred TV show</a:t>
            </a:r>
            <a:r>
              <a:rPr lang="en" sz="1200">
                <a:solidFill>
                  <a:schemeClr val="dk1"/>
                </a:solidFill>
                <a:latin typeface="Arial"/>
                <a:ea typeface="Arial"/>
                <a:cs typeface="Arial"/>
                <a:sym typeface="Arial"/>
              </a:rPr>
              <a:t>: ____________________</a:t>
            </a:r>
            <a:endParaRPr sz="1200">
              <a:solidFill>
                <a:schemeClr val="dk1"/>
              </a:solidFill>
              <a:latin typeface="Arial"/>
              <a:ea typeface="Arial"/>
              <a:cs typeface="Arial"/>
              <a:sym typeface="Arial"/>
            </a:endParaRPr>
          </a:p>
          <a:p>
            <a:pPr indent="0" lvl="0" marL="0" marR="0" rtl="0" algn="l">
              <a:spcBef>
                <a:spcPts val="0"/>
              </a:spcBef>
              <a:spcAft>
                <a:spcPts val="0"/>
              </a:spcAft>
              <a:buNone/>
            </a:pPr>
            <a:r>
              <a:t/>
            </a:r>
            <a:endParaRPr sz="1200">
              <a:solidFill>
                <a:schemeClr val="dk1"/>
              </a:solidFill>
              <a:latin typeface="Arial"/>
              <a:ea typeface="Arial"/>
              <a:cs typeface="Arial"/>
              <a:sym typeface="Arial"/>
            </a:endParaRPr>
          </a:p>
          <a:p>
            <a:pPr indent="0" lvl="0" marL="0" marR="0" rtl="0" algn="l">
              <a:spcBef>
                <a:spcPts val="0"/>
              </a:spcBef>
              <a:spcAft>
                <a:spcPts val="0"/>
              </a:spcAft>
              <a:buNone/>
            </a:pPr>
            <a:r>
              <a:rPr i="1" lang="en" sz="1200">
                <a:solidFill>
                  <a:schemeClr val="dk1"/>
                </a:solidFill>
                <a:latin typeface="Arial"/>
                <a:ea typeface="Arial"/>
                <a:cs typeface="Arial"/>
                <a:sym typeface="Arial"/>
              </a:rPr>
              <a:t>The last movie they went to</a:t>
            </a:r>
            <a:r>
              <a:rPr lang="en" sz="1200">
                <a:solidFill>
                  <a:schemeClr val="dk1"/>
                </a:solidFill>
                <a:latin typeface="Arial"/>
                <a:ea typeface="Arial"/>
                <a:cs typeface="Arial"/>
                <a:sym typeface="Arial"/>
              </a:rPr>
              <a:t>: __________________</a:t>
            </a:r>
            <a:endParaRPr sz="1200">
              <a:solidFill>
                <a:schemeClr val="dk1"/>
              </a:solidFill>
              <a:latin typeface="Arial"/>
              <a:ea typeface="Arial"/>
              <a:cs typeface="Arial"/>
              <a:sym typeface="Arial"/>
            </a:endParaRPr>
          </a:p>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62" name="Google Shape;162;p19"/>
          <p:cNvSpPr txBox="1"/>
          <p:nvPr/>
        </p:nvSpPr>
        <p:spPr>
          <a:xfrm>
            <a:off x="5941450" y="5005925"/>
            <a:ext cx="4208700" cy="1452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a:p>
            <a:pPr indent="0" lvl="0" marL="0" marR="0" rtl="0" algn="l">
              <a:spcBef>
                <a:spcPts val="0"/>
              </a:spcBef>
              <a:spcAft>
                <a:spcPts val="0"/>
              </a:spcAft>
              <a:buNone/>
            </a:pPr>
            <a:r>
              <a:rPr i="1" lang="en" sz="1200">
                <a:solidFill>
                  <a:schemeClr val="dk1"/>
                </a:solidFill>
                <a:latin typeface="Arial"/>
                <a:ea typeface="Arial"/>
                <a:cs typeface="Arial"/>
                <a:sym typeface="Arial"/>
              </a:rPr>
              <a:t>Preferred extra professional activity</a:t>
            </a:r>
            <a:r>
              <a:rPr lang="en" sz="1200">
                <a:solidFill>
                  <a:schemeClr val="dk1"/>
                </a:solidFill>
                <a:latin typeface="Arial"/>
                <a:ea typeface="Arial"/>
                <a:cs typeface="Arial"/>
                <a:sym typeface="Arial"/>
              </a:rPr>
              <a:t>: _________________</a:t>
            </a:r>
            <a:endParaRPr sz="1200">
              <a:solidFill>
                <a:schemeClr val="dk1"/>
              </a:solidFill>
              <a:latin typeface="Arial"/>
              <a:ea typeface="Arial"/>
              <a:cs typeface="Arial"/>
              <a:sym typeface="Arial"/>
            </a:endParaRPr>
          </a:p>
          <a:p>
            <a:pPr indent="0" lvl="0" marL="0" marR="0" rtl="0" algn="l">
              <a:spcBef>
                <a:spcPts val="0"/>
              </a:spcBef>
              <a:spcAft>
                <a:spcPts val="0"/>
              </a:spcAft>
              <a:buNone/>
            </a:pPr>
            <a:r>
              <a:t/>
            </a:r>
            <a:endParaRPr sz="1200">
              <a:solidFill>
                <a:schemeClr val="dk1"/>
              </a:solidFill>
              <a:latin typeface="Arial"/>
              <a:ea typeface="Arial"/>
              <a:cs typeface="Arial"/>
              <a:sym typeface="Arial"/>
            </a:endParaRPr>
          </a:p>
          <a:p>
            <a:pPr indent="0" lvl="0" marL="0" marR="0" rtl="0" algn="l">
              <a:spcBef>
                <a:spcPts val="0"/>
              </a:spcBef>
              <a:spcAft>
                <a:spcPts val="0"/>
              </a:spcAft>
              <a:buNone/>
            </a:pPr>
            <a:r>
              <a:rPr i="1" lang="en" sz="1200">
                <a:solidFill>
                  <a:schemeClr val="dk1"/>
                </a:solidFill>
                <a:latin typeface="Arial"/>
                <a:ea typeface="Arial"/>
                <a:cs typeface="Arial"/>
                <a:sym typeface="Arial"/>
              </a:rPr>
              <a:t>The social media they visit daily</a:t>
            </a:r>
            <a:r>
              <a:rPr lang="en" sz="1200">
                <a:solidFill>
                  <a:schemeClr val="dk1"/>
                </a:solidFill>
                <a:latin typeface="Arial"/>
                <a:ea typeface="Arial"/>
                <a:cs typeface="Arial"/>
                <a:sym typeface="Arial"/>
              </a:rPr>
              <a:t>: Facebook / Instagram / Snapchat / LinkedIn / Twitter / Youtube</a:t>
            </a:r>
            <a:endParaRPr sz="1200">
              <a:solidFill>
                <a:schemeClr val="dk1"/>
              </a:solidFill>
              <a:latin typeface="Arial"/>
              <a:ea typeface="Arial"/>
              <a:cs typeface="Arial"/>
              <a:sym typeface="Arial"/>
            </a:endParaRPr>
          </a:p>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63" name="Google Shape;163;p19"/>
          <p:cNvSpPr txBox="1"/>
          <p:nvPr/>
        </p:nvSpPr>
        <p:spPr>
          <a:xfrm>
            <a:off x="2093500" y="4773425"/>
            <a:ext cx="5493600" cy="412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b="1" i="1" lang="en" sz="1800">
                <a:solidFill>
                  <a:schemeClr val="dk1"/>
                </a:solidFill>
                <a:latin typeface="Arial"/>
                <a:ea typeface="Arial"/>
                <a:cs typeface="Arial"/>
                <a:sym typeface="Arial"/>
              </a:rPr>
              <a:t>Media and cultural preferences</a:t>
            </a:r>
            <a:endParaRPr b="1" i="1" sz="1800">
              <a:solidFill>
                <a:schemeClr val="dk1"/>
              </a:solidFill>
              <a:latin typeface="Arial"/>
              <a:ea typeface="Arial"/>
              <a:cs typeface="Arial"/>
              <a:sym typeface="Arial"/>
            </a:endParaRPr>
          </a:p>
        </p:txBody>
      </p:sp>
      <p:sp>
        <p:nvSpPr>
          <p:cNvPr id="164" name="Google Shape;164;p19"/>
          <p:cNvSpPr txBox="1"/>
          <p:nvPr/>
        </p:nvSpPr>
        <p:spPr>
          <a:xfrm>
            <a:off x="2142725" y="1543150"/>
            <a:ext cx="5493600" cy="412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b="1" i="1" lang="en" sz="1800">
                <a:solidFill>
                  <a:schemeClr val="dk1"/>
                </a:solidFill>
                <a:latin typeface="Arial"/>
                <a:ea typeface="Arial"/>
                <a:cs typeface="Arial"/>
                <a:sym typeface="Arial"/>
              </a:rPr>
              <a:t>Socio demographic attributes</a:t>
            </a:r>
            <a:endParaRPr b="1" i="1" sz="1800">
              <a:solidFill>
                <a:schemeClr val="dk1"/>
              </a:solidFill>
              <a:latin typeface="Arial"/>
              <a:ea typeface="Arial"/>
              <a:cs typeface="Arial"/>
              <a:sym typeface="Arial"/>
            </a:endParaRPr>
          </a:p>
        </p:txBody>
      </p:sp>
      <p:sp>
        <p:nvSpPr>
          <p:cNvPr id="165" name="Google Shape;165;p19"/>
          <p:cNvSpPr txBox="1"/>
          <p:nvPr/>
        </p:nvSpPr>
        <p:spPr>
          <a:xfrm>
            <a:off x="7515750" y="1624575"/>
            <a:ext cx="5493600" cy="412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b="1" i="1" lang="en" sz="1800">
                <a:solidFill>
                  <a:schemeClr val="dk1"/>
                </a:solidFill>
                <a:latin typeface="Arial"/>
                <a:ea typeface="Arial"/>
                <a:cs typeface="Arial"/>
                <a:sym typeface="Arial"/>
              </a:rPr>
              <a:t>Lifestyle</a:t>
            </a:r>
            <a:endParaRPr b="1" i="1" sz="1800">
              <a:solidFill>
                <a:schemeClr val="dk1"/>
              </a:solidFill>
              <a:latin typeface="Arial"/>
              <a:ea typeface="Arial"/>
              <a:cs typeface="Arial"/>
              <a:sym typeface="Arial"/>
            </a:endParaRPr>
          </a:p>
        </p:txBody>
      </p:sp>
      <p:cxnSp>
        <p:nvCxnSpPr>
          <p:cNvPr id="166" name="Google Shape;166;p19"/>
          <p:cNvCxnSpPr/>
          <p:nvPr/>
        </p:nvCxnSpPr>
        <p:spPr>
          <a:xfrm flipH="1">
            <a:off x="2085650" y="6520688"/>
            <a:ext cx="5100" cy="278100"/>
          </a:xfrm>
          <a:prstGeom prst="straightConnector1">
            <a:avLst/>
          </a:prstGeom>
          <a:noFill/>
          <a:ln cap="flat" cmpd="sng" w="9525">
            <a:solidFill>
              <a:srgbClr val="000000"/>
            </a:solidFill>
            <a:prstDash val="solid"/>
            <a:round/>
            <a:headEnd len="sm" w="sm" type="none"/>
            <a:tailEnd len="sm" w="sm" type="none"/>
          </a:ln>
        </p:spPr>
      </p:cxnSp>
      <p:sp>
        <p:nvSpPr>
          <p:cNvPr id="167" name="Google Shape;167;p19"/>
          <p:cNvSpPr txBox="1"/>
          <p:nvPr/>
        </p:nvSpPr>
        <p:spPr>
          <a:xfrm>
            <a:off x="2162350" y="6520700"/>
            <a:ext cx="8196300" cy="2781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b="1" lang="en" sz="800">
                <a:solidFill>
                  <a:schemeClr val="dk1"/>
                </a:solidFill>
                <a:latin typeface="Arial"/>
                <a:ea typeface="Arial"/>
                <a:cs typeface="Arial"/>
                <a:sym typeface="Arial"/>
              </a:rPr>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0"/>
          <p:cNvSpPr/>
          <p:nvPr/>
        </p:nvSpPr>
        <p:spPr>
          <a:xfrm>
            <a:off x="7456425" y="1624575"/>
            <a:ext cx="2572500" cy="3144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3" name="Google Shape;173;p20"/>
          <p:cNvSpPr/>
          <p:nvPr/>
        </p:nvSpPr>
        <p:spPr>
          <a:xfrm>
            <a:off x="2029500" y="676275"/>
            <a:ext cx="8196300" cy="57645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4" name="Google Shape;174;p20"/>
          <p:cNvSpPr txBox="1"/>
          <p:nvPr/>
        </p:nvSpPr>
        <p:spPr>
          <a:xfrm>
            <a:off x="6014200" y="263575"/>
            <a:ext cx="5554800" cy="412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sz="1800">
                <a:solidFill>
                  <a:schemeClr val="dk1"/>
                </a:solidFill>
                <a:latin typeface="Arial"/>
                <a:ea typeface="Arial"/>
                <a:cs typeface="Arial"/>
                <a:sym typeface="Arial"/>
              </a:rPr>
              <a:t>Date: 	   ______________</a:t>
            </a:r>
            <a:endParaRPr sz="1800">
              <a:solidFill>
                <a:schemeClr val="dk1"/>
              </a:solidFill>
              <a:latin typeface="Arial"/>
              <a:ea typeface="Arial"/>
              <a:cs typeface="Arial"/>
              <a:sym typeface="Arial"/>
            </a:endParaRPr>
          </a:p>
        </p:txBody>
      </p:sp>
      <p:sp>
        <p:nvSpPr>
          <p:cNvPr id="175" name="Google Shape;175;p20"/>
          <p:cNvSpPr/>
          <p:nvPr/>
        </p:nvSpPr>
        <p:spPr>
          <a:xfrm>
            <a:off x="2142725" y="1463988"/>
            <a:ext cx="5204700" cy="3309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6" name="Google Shape;176;p20"/>
          <p:cNvSpPr/>
          <p:nvPr/>
        </p:nvSpPr>
        <p:spPr>
          <a:xfrm>
            <a:off x="2103025" y="4845675"/>
            <a:ext cx="8064900" cy="1505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7" name="Google Shape;177;p20"/>
          <p:cNvSpPr txBox="1"/>
          <p:nvPr/>
        </p:nvSpPr>
        <p:spPr>
          <a:xfrm>
            <a:off x="1962075" y="68550"/>
            <a:ext cx="4263000" cy="6039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b="1" lang="en" sz="1600">
                <a:solidFill>
                  <a:schemeClr val="dk1"/>
                </a:solidFill>
                <a:latin typeface="Arial"/>
                <a:ea typeface="Arial"/>
                <a:cs typeface="Arial"/>
                <a:sym typeface="Arial"/>
              </a:rPr>
              <a:t>Canvas #03.</a:t>
            </a:r>
            <a:r>
              <a:rPr b="1" lang="en" sz="1600">
                <a:solidFill>
                  <a:schemeClr val="dk1"/>
                </a:solidFill>
              </a:rPr>
              <a:t>2</a:t>
            </a:r>
            <a:r>
              <a:rPr b="1" lang="en" sz="1600">
                <a:solidFill>
                  <a:schemeClr val="dk1"/>
                </a:solidFill>
                <a:latin typeface="Arial"/>
                <a:ea typeface="Arial"/>
                <a:cs typeface="Arial"/>
                <a:sym typeface="Arial"/>
              </a:rPr>
              <a:t>:</a:t>
            </a:r>
            <a:endParaRPr b="1" sz="1600">
              <a:solidFill>
                <a:schemeClr val="dk1"/>
              </a:solidFill>
              <a:latin typeface="Arial"/>
              <a:ea typeface="Arial"/>
              <a:cs typeface="Arial"/>
              <a:sym typeface="Arial"/>
            </a:endParaRPr>
          </a:p>
          <a:p>
            <a:pPr indent="0" lvl="0" marL="0" marR="0" rtl="0" algn="l">
              <a:spcBef>
                <a:spcPts val="0"/>
              </a:spcBef>
              <a:spcAft>
                <a:spcPts val="0"/>
              </a:spcAft>
              <a:buNone/>
            </a:pPr>
            <a:r>
              <a:rPr b="1" lang="en" sz="1600">
                <a:solidFill>
                  <a:schemeClr val="dk1"/>
                </a:solidFill>
                <a:latin typeface="Arial"/>
                <a:ea typeface="Arial"/>
                <a:cs typeface="Arial"/>
                <a:sym typeface="Arial"/>
              </a:rPr>
              <a:t>Profiling the target user </a:t>
            </a:r>
            <a:r>
              <a:rPr b="1" lang="en" sz="1600">
                <a:solidFill>
                  <a:schemeClr val="dk1"/>
                </a:solidFill>
              </a:rPr>
              <a:t>(B2B)</a:t>
            </a:r>
            <a:endParaRPr b="1" sz="1600">
              <a:solidFill>
                <a:schemeClr val="dk1"/>
              </a:solidFill>
              <a:latin typeface="Arial"/>
              <a:ea typeface="Arial"/>
              <a:cs typeface="Arial"/>
              <a:sym typeface="Arial"/>
            </a:endParaRPr>
          </a:p>
          <a:p>
            <a:pPr indent="0" lvl="0" marL="0" marR="0" rtl="0" algn="l">
              <a:spcBef>
                <a:spcPts val="0"/>
              </a:spcBef>
              <a:spcAft>
                <a:spcPts val="0"/>
              </a:spcAft>
              <a:buNone/>
            </a:pPr>
            <a:r>
              <a:t/>
            </a:r>
            <a:endParaRPr b="1" sz="1600">
              <a:solidFill>
                <a:schemeClr val="dk1"/>
              </a:solidFill>
              <a:latin typeface="Arial"/>
              <a:ea typeface="Arial"/>
              <a:cs typeface="Arial"/>
              <a:sym typeface="Arial"/>
            </a:endParaRPr>
          </a:p>
        </p:txBody>
      </p:sp>
      <p:sp>
        <p:nvSpPr>
          <p:cNvPr id="178" name="Google Shape;178;p20"/>
          <p:cNvSpPr txBox="1"/>
          <p:nvPr/>
        </p:nvSpPr>
        <p:spPr>
          <a:xfrm>
            <a:off x="6014200" y="0"/>
            <a:ext cx="5823300" cy="412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sz="1800">
                <a:solidFill>
                  <a:schemeClr val="dk1"/>
                </a:solidFill>
                <a:latin typeface="Arial"/>
                <a:ea typeface="Arial"/>
                <a:cs typeface="Arial"/>
                <a:sym typeface="Arial"/>
              </a:rPr>
              <a:t>Designed by: ______________</a:t>
            </a:r>
            <a:endParaRPr sz="1800">
              <a:solidFill>
                <a:schemeClr val="dk1"/>
              </a:solidFill>
              <a:latin typeface="Arial"/>
              <a:ea typeface="Arial"/>
              <a:cs typeface="Arial"/>
              <a:sym typeface="Arial"/>
            </a:endParaRPr>
          </a:p>
        </p:txBody>
      </p:sp>
      <p:sp>
        <p:nvSpPr>
          <p:cNvPr id="179" name="Google Shape;179;p20"/>
          <p:cNvSpPr txBox="1"/>
          <p:nvPr/>
        </p:nvSpPr>
        <p:spPr>
          <a:xfrm>
            <a:off x="3904150" y="944075"/>
            <a:ext cx="5816100" cy="412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b="1" lang="en" sz="1800">
                <a:solidFill>
                  <a:schemeClr val="dk1"/>
                </a:solidFill>
                <a:latin typeface="Arial"/>
                <a:ea typeface="Arial"/>
                <a:cs typeface="Arial"/>
                <a:sym typeface="Arial"/>
              </a:rPr>
              <a:t>Name of the Avatar:</a:t>
            </a:r>
            <a:r>
              <a:rPr lang="en" sz="1800">
                <a:solidFill>
                  <a:schemeClr val="dk1"/>
                </a:solidFill>
                <a:latin typeface="Arial"/>
                <a:ea typeface="Arial"/>
                <a:cs typeface="Arial"/>
                <a:sym typeface="Arial"/>
              </a:rPr>
              <a:t> ___________________________</a:t>
            </a:r>
            <a:endParaRPr sz="1800">
              <a:solidFill>
                <a:schemeClr val="dk1"/>
              </a:solidFill>
              <a:latin typeface="Arial"/>
              <a:ea typeface="Arial"/>
              <a:cs typeface="Arial"/>
              <a:sym typeface="Arial"/>
            </a:endParaRPr>
          </a:p>
        </p:txBody>
      </p:sp>
      <p:sp>
        <p:nvSpPr>
          <p:cNvPr id="180" name="Google Shape;180;p20"/>
          <p:cNvSpPr txBox="1"/>
          <p:nvPr/>
        </p:nvSpPr>
        <p:spPr>
          <a:xfrm>
            <a:off x="2216650" y="2192950"/>
            <a:ext cx="5023800" cy="2387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b="1" lang="en" sz="1200">
                <a:solidFill>
                  <a:schemeClr val="dk1"/>
                </a:solidFill>
                <a:latin typeface="Arial"/>
                <a:ea typeface="Arial"/>
                <a:cs typeface="Arial"/>
                <a:sym typeface="Arial"/>
              </a:rPr>
              <a:t>Age</a:t>
            </a:r>
            <a:r>
              <a:rPr lang="en" sz="1200">
                <a:solidFill>
                  <a:schemeClr val="dk1"/>
                </a:solidFill>
                <a:latin typeface="Arial"/>
                <a:ea typeface="Arial"/>
                <a:cs typeface="Arial"/>
                <a:sym typeface="Arial"/>
              </a:rPr>
              <a:t>: 			 _______________</a:t>
            </a:r>
            <a:endParaRPr sz="1200">
              <a:solidFill>
                <a:schemeClr val="dk1"/>
              </a:solidFill>
              <a:latin typeface="Arial"/>
              <a:ea typeface="Arial"/>
              <a:cs typeface="Arial"/>
              <a:sym typeface="Arial"/>
            </a:endParaRPr>
          </a:p>
          <a:p>
            <a:pPr indent="0" lvl="0" marL="0" marR="0" rtl="0" algn="l">
              <a:spcBef>
                <a:spcPts val="0"/>
              </a:spcBef>
              <a:spcAft>
                <a:spcPts val="0"/>
              </a:spcAft>
              <a:buNone/>
            </a:pPr>
            <a:r>
              <a:t/>
            </a:r>
            <a:endParaRPr sz="1200">
              <a:solidFill>
                <a:schemeClr val="dk1"/>
              </a:solidFill>
              <a:latin typeface="Arial"/>
              <a:ea typeface="Arial"/>
              <a:cs typeface="Arial"/>
              <a:sym typeface="Arial"/>
            </a:endParaRPr>
          </a:p>
          <a:p>
            <a:pPr indent="0" lvl="0" marL="0" marR="0" rtl="0" algn="l">
              <a:spcBef>
                <a:spcPts val="0"/>
              </a:spcBef>
              <a:spcAft>
                <a:spcPts val="0"/>
              </a:spcAft>
              <a:buNone/>
            </a:pPr>
            <a:r>
              <a:rPr b="1" lang="en" sz="1200">
                <a:solidFill>
                  <a:schemeClr val="dk1"/>
                </a:solidFill>
                <a:latin typeface="Arial"/>
                <a:ea typeface="Arial"/>
                <a:cs typeface="Arial"/>
                <a:sym typeface="Arial"/>
              </a:rPr>
              <a:t>Gender</a:t>
            </a:r>
            <a:r>
              <a:rPr lang="en" sz="1200">
                <a:solidFill>
                  <a:schemeClr val="dk1"/>
                </a:solidFill>
                <a:latin typeface="Arial"/>
                <a:ea typeface="Arial"/>
                <a:cs typeface="Arial"/>
                <a:sym typeface="Arial"/>
              </a:rPr>
              <a:t>:		 _______________</a:t>
            </a:r>
            <a:endParaRPr sz="1200">
              <a:solidFill>
                <a:schemeClr val="dk1"/>
              </a:solidFill>
              <a:latin typeface="Arial"/>
              <a:ea typeface="Arial"/>
              <a:cs typeface="Arial"/>
              <a:sym typeface="Arial"/>
            </a:endParaRPr>
          </a:p>
          <a:p>
            <a:pPr indent="0" lvl="0" marL="0" marR="0" rtl="0" algn="l">
              <a:spcBef>
                <a:spcPts val="0"/>
              </a:spcBef>
              <a:spcAft>
                <a:spcPts val="0"/>
              </a:spcAft>
              <a:buNone/>
            </a:pPr>
            <a:r>
              <a:t/>
            </a:r>
            <a:endParaRPr sz="1200">
              <a:solidFill>
                <a:schemeClr val="dk1"/>
              </a:solidFill>
              <a:latin typeface="Arial"/>
              <a:ea typeface="Arial"/>
              <a:cs typeface="Arial"/>
              <a:sym typeface="Arial"/>
            </a:endParaRPr>
          </a:p>
          <a:p>
            <a:pPr indent="0" lvl="0" marL="0" marR="0" rtl="0" algn="l">
              <a:spcBef>
                <a:spcPts val="0"/>
              </a:spcBef>
              <a:spcAft>
                <a:spcPts val="0"/>
              </a:spcAft>
              <a:buNone/>
            </a:pPr>
            <a:r>
              <a:rPr b="1" lang="en" sz="1200">
                <a:solidFill>
                  <a:schemeClr val="dk1"/>
                </a:solidFill>
                <a:latin typeface="Arial"/>
                <a:ea typeface="Arial"/>
                <a:cs typeface="Arial"/>
                <a:sym typeface="Arial"/>
              </a:rPr>
              <a:t>Occupation</a:t>
            </a:r>
            <a:r>
              <a:rPr lang="en" sz="1200">
                <a:solidFill>
                  <a:schemeClr val="dk1"/>
                </a:solidFill>
                <a:latin typeface="Arial"/>
                <a:ea typeface="Arial"/>
                <a:cs typeface="Arial"/>
                <a:sym typeface="Arial"/>
              </a:rPr>
              <a:t>: 	 _______________</a:t>
            </a:r>
            <a:endParaRPr sz="1200">
              <a:solidFill>
                <a:schemeClr val="dk1"/>
              </a:solidFill>
              <a:latin typeface="Arial"/>
              <a:ea typeface="Arial"/>
              <a:cs typeface="Arial"/>
              <a:sym typeface="Arial"/>
            </a:endParaRPr>
          </a:p>
          <a:p>
            <a:pPr indent="0" lvl="0" marL="0" marR="0" rtl="0" algn="l">
              <a:spcBef>
                <a:spcPts val="0"/>
              </a:spcBef>
              <a:spcAft>
                <a:spcPts val="0"/>
              </a:spcAft>
              <a:buNone/>
            </a:pPr>
            <a:r>
              <a:t/>
            </a:r>
            <a:endParaRPr sz="1200">
              <a:solidFill>
                <a:schemeClr val="dk1"/>
              </a:solidFill>
              <a:latin typeface="Arial"/>
              <a:ea typeface="Arial"/>
              <a:cs typeface="Arial"/>
              <a:sym typeface="Arial"/>
            </a:endParaRPr>
          </a:p>
          <a:p>
            <a:pPr indent="0" lvl="0" marL="0" marR="0" rtl="0" algn="l">
              <a:spcBef>
                <a:spcPts val="0"/>
              </a:spcBef>
              <a:spcAft>
                <a:spcPts val="0"/>
              </a:spcAft>
              <a:buNone/>
            </a:pPr>
            <a:r>
              <a:rPr b="1" lang="en" sz="1200">
                <a:solidFill>
                  <a:schemeClr val="dk1"/>
                </a:solidFill>
                <a:latin typeface="Arial"/>
                <a:ea typeface="Arial"/>
                <a:cs typeface="Arial"/>
                <a:sym typeface="Arial"/>
              </a:rPr>
              <a:t>Monthly income</a:t>
            </a:r>
            <a:r>
              <a:rPr lang="en" sz="1200">
                <a:solidFill>
                  <a:schemeClr val="dk1"/>
                </a:solidFill>
                <a:latin typeface="Arial"/>
                <a:ea typeface="Arial"/>
                <a:cs typeface="Arial"/>
                <a:sym typeface="Arial"/>
              </a:rPr>
              <a:t>:	 _______________</a:t>
            </a:r>
            <a:endParaRPr sz="1200">
              <a:solidFill>
                <a:schemeClr val="dk1"/>
              </a:solidFill>
              <a:latin typeface="Arial"/>
              <a:ea typeface="Arial"/>
              <a:cs typeface="Arial"/>
              <a:sym typeface="Arial"/>
            </a:endParaRPr>
          </a:p>
          <a:p>
            <a:pPr indent="0" lvl="0" marL="0" marR="0" rtl="0" algn="l">
              <a:spcBef>
                <a:spcPts val="0"/>
              </a:spcBef>
              <a:spcAft>
                <a:spcPts val="0"/>
              </a:spcAft>
              <a:buNone/>
            </a:pPr>
            <a:r>
              <a:t/>
            </a:r>
            <a:endParaRPr sz="1200">
              <a:solidFill>
                <a:schemeClr val="dk1"/>
              </a:solidFill>
              <a:latin typeface="Arial"/>
              <a:ea typeface="Arial"/>
              <a:cs typeface="Arial"/>
              <a:sym typeface="Arial"/>
            </a:endParaRPr>
          </a:p>
          <a:p>
            <a:pPr indent="0" lvl="0" marL="0" marR="0" rtl="0" algn="l">
              <a:spcBef>
                <a:spcPts val="0"/>
              </a:spcBef>
              <a:spcAft>
                <a:spcPts val="0"/>
              </a:spcAft>
              <a:buNone/>
            </a:pPr>
            <a:r>
              <a:rPr b="1" lang="en" sz="1200">
                <a:solidFill>
                  <a:schemeClr val="dk1"/>
                </a:solidFill>
                <a:latin typeface="Arial"/>
                <a:ea typeface="Arial"/>
                <a:cs typeface="Arial"/>
                <a:sym typeface="Arial"/>
              </a:rPr>
              <a:t>Country &amp; city of residence</a:t>
            </a:r>
            <a:r>
              <a:rPr lang="en" sz="1200">
                <a:solidFill>
                  <a:schemeClr val="dk1"/>
                </a:solidFill>
                <a:latin typeface="Arial"/>
                <a:ea typeface="Arial"/>
                <a:cs typeface="Arial"/>
                <a:sym typeface="Arial"/>
              </a:rPr>
              <a:t>: _______________</a:t>
            </a:r>
            <a:endParaRPr sz="1200">
              <a:solidFill>
                <a:schemeClr val="dk1"/>
              </a:solidFill>
              <a:latin typeface="Arial"/>
              <a:ea typeface="Arial"/>
              <a:cs typeface="Arial"/>
              <a:sym typeface="Arial"/>
            </a:endParaRPr>
          </a:p>
          <a:p>
            <a:pPr indent="0" lvl="0" marL="0" marR="0" rtl="0" algn="l">
              <a:spcBef>
                <a:spcPts val="0"/>
              </a:spcBef>
              <a:spcAft>
                <a:spcPts val="0"/>
              </a:spcAft>
              <a:buNone/>
            </a:pPr>
            <a:r>
              <a:t/>
            </a:r>
            <a:endParaRPr sz="1200">
              <a:solidFill>
                <a:schemeClr val="dk1"/>
              </a:solidFill>
              <a:latin typeface="Arial"/>
              <a:ea typeface="Arial"/>
              <a:cs typeface="Arial"/>
              <a:sym typeface="Arial"/>
            </a:endParaRPr>
          </a:p>
          <a:p>
            <a:pPr indent="0" lvl="0" marL="0" marR="0" rtl="0" algn="l">
              <a:spcBef>
                <a:spcPts val="0"/>
              </a:spcBef>
              <a:spcAft>
                <a:spcPts val="0"/>
              </a:spcAft>
              <a:buNone/>
            </a:pPr>
            <a:r>
              <a:rPr b="1" lang="en" sz="1200">
                <a:solidFill>
                  <a:schemeClr val="dk1"/>
                </a:solidFill>
                <a:latin typeface="Arial"/>
                <a:ea typeface="Arial"/>
                <a:cs typeface="Arial"/>
                <a:sym typeface="Arial"/>
              </a:rPr>
              <a:t>Highest degree</a:t>
            </a:r>
            <a:r>
              <a:rPr lang="en" sz="1200">
                <a:solidFill>
                  <a:schemeClr val="dk1"/>
                </a:solidFill>
                <a:latin typeface="Arial"/>
                <a:ea typeface="Arial"/>
                <a:cs typeface="Arial"/>
                <a:sym typeface="Arial"/>
              </a:rPr>
              <a:t>: high school / univ / other: __________________</a:t>
            </a:r>
            <a:endParaRPr sz="1200">
              <a:solidFill>
                <a:schemeClr val="dk1"/>
              </a:solidFill>
              <a:latin typeface="Arial"/>
              <a:ea typeface="Arial"/>
              <a:cs typeface="Arial"/>
              <a:sym typeface="Arial"/>
            </a:endParaRPr>
          </a:p>
        </p:txBody>
      </p:sp>
      <p:sp>
        <p:nvSpPr>
          <p:cNvPr id="181" name="Google Shape;181;p20"/>
          <p:cNvSpPr txBox="1"/>
          <p:nvPr/>
        </p:nvSpPr>
        <p:spPr>
          <a:xfrm>
            <a:off x="2093500" y="5113171"/>
            <a:ext cx="4328400" cy="12381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i="1" lang="en" sz="1200">
                <a:solidFill>
                  <a:schemeClr val="dk1"/>
                </a:solidFill>
                <a:latin typeface="Arial"/>
                <a:ea typeface="Arial"/>
                <a:cs typeface="Arial"/>
                <a:sym typeface="Arial"/>
              </a:rPr>
              <a:t>The last book they read</a:t>
            </a:r>
            <a:r>
              <a:rPr lang="en" sz="1200">
                <a:solidFill>
                  <a:schemeClr val="dk1"/>
                </a:solidFill>
                <a:latin typeface="Arial"/>
                <a:ea typeface="Arial"/>
                <a:cs typeface="Arial"/>
                <a:sym typeface="Arial"/>
              </a:rPr>
              <a:t>: _____________________</a:t>
            </a:r>
            <a:endParaRPr sz="1200">
              <a:solidFill>
                <a:schemeClr val="dk1"/>
              </a:solidFill>
              <a:latin typeface="Arial"/>
              <a:ea typeface="Arial"/>
              <a:cs typeface="Arial"/>
              <a:sym typeface="Arial"/>
            </a:endParaRPr>
          </a:p>
          <a:p>
            <a:pPr indent="0" lvl="0" marL="0" marR="0" rtl="0" algn="l">
              <a:spcBef>
                <a:spcPts val="0"/>
              </a:spcBef>
              <a:spcAft>
                <a:spcPts val="0"/>
              </a:spcAft>
              <a:buNone/>
            </a:pPr>
            <a:r>
              <a:t/>
            </a:r>
            <a:endParaRPr sz="1200">
              <a:solidFill>
                <a:schemeClr val="dk1"/>
              </a:solidFill>
              <a:latin typeface="Arial"/>
              <a:ea typeface="Arial"/>
              <a:cs typeface="Arial"/>
              <a:sym typeface="Arial"/>
            </a:endParaRPr>
          </a:p>
          <a:p>
            <a:pPr indent="0" lvl="0" marL="0" marR="0" rtl="0" algn="l">
              <a:spcBef>
                <a:spcPts val="0"/>
              </a:spcBef>
              <a:spcAft>
                <a:spcPts val="0"/>
              </a:spcAft>
              <a:buNone/>
            </a:pPr>
            <a:r>
              <a:rPr i="1" lang="en" sz="1200">
                <a:solidFill>
                  <a:schemeClr val="dk1"/>
                </a:solidFill>
                <a:latin typeface="Arial"/>
                <a:ea typeface="Arial"/>
                <a:cs typeface="Arial"/>
                <a:sym typeface="Arial"/>
              </a:rPr>
              <a:t>Their preferred TV show</a:t>
            </a:r>
            <a:r>
              <a:rPr lang="en" sz="1200">
                <a:solidFill>
                  <a:schemeClr val="dk1"/>
                </a:solidFill>
                <a:latin typeface="Arial"/>
                <a:ea typeface="Arial"/>
                <a:cs typeface="Arial"/>
                <a:sym typeface="Arial"/>
              </a:rPr>
              <a:t>: ____________________</a:t>
            </a:r>
            <a:endParaRPr sz="1200">
              <a:solidFill>
                <a:schemeClr val="dk1"/>
              </a:solidFill>
              <a:latin typeface="Arial"/>
              <a:ea typeface="Arial"/>
              <a:cs typeface="Arial"/>
              <a:sym typeface="Arial"/>
            </a:endParaRPr>
          </a:p>
          <a:p>
            <a:pPr indent="0" lvl="0" marL="0" marR="0" rtl="0" algn="l">
              <a:spcBef>
                <a:spcPts val="0"/>
              </a:spcBef>
              <a:spcAft>
                <a:spcPts val="0"/>
              </a:spcAft>
              <a:buNone/>
            </a:pPr>
            <a:r>
              <a:t/>
            </a:r>
            <a:endParaRPr sz="1200">
              <a:solidFill>
                <a:schemeClr val="dk1"/>
              </a:solidFill>
              <a:latin typeface="Arial"/>
              <a:ea typeface="Arial"/>
              <a:cs typeface="Arial"/>
              <a:sym typeface="Arial"/>
            </a:endParaRPr>
          </a:p>
          <a:p>
            <a:pPr indent="0" lvl="0" marL="0" marR="0" rtl="0" algn="l">
              <a:spcBef>
                <a:spcPts val="0"/>
              </a:spcBef>
              <a:spcAft>
                <a:spcPts val="0"/>
              </a:spcAft>
              <a:buNone/>
            </a:pPr>
            <a:r>
              <a:rPr i="1" lang="en" sz="1200">
                <a:solidFill>
                  <a:schemeClr val="dk1"/>
                </a:solidFill>
                <a:latin typeface="Arial"/>
                <a:ea typeface="Arial"/>
                <a:cs typeface="Arial"/>
                <a:sym typeface="Arial"/>
              </a:rPr>
              <a:t>The last movie they went to</a:t>
            </a:r>
            <a:r>
              <a:rPr lang="en" sz="1200">
                <a:solidFill>
                  <a:schemeClr val="dk1"/>
                </a:solidFill>
                <a:latin typeface="Arial"/>
                <a:ea typeface="Arial"/>
                <a:cs typeface="Arial"/>
                <a:sym typeface="Arial"/>
              </a:rPr>
              <a:t>: __________________</a:t>
            </a:r>
            <a:endParaRPr sz="1200">
              <a:solidFill>
                <a:schemeClr val="dk1"/>
              </a:solidFill>
              <a:latin typeface="Arial"/>
              <a:ea typeface="Arial"/>
              <a:cs typeface="Arial"/>
              <a:sym typeface="Arial"/>
            </a:endParaRPr>
          </a:p>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82" name="Google Shape;182;p20"/>
          <p:cNvSpPr txBox="1"/>
          <p:nvPr/>
        </p:nvSpPr>
        <p:spPr>
          <a:xfrm>
            <a:off x="5941450" y="5005925"/>
            <a:ext cx="4208700" cy="1452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a:p>
            <a:pPr indent="0" lvl="0" marL="0" marR="0" rtl="0" algn="l">
              <a:spcBef>
                <a:spcPts val="0"/>
              </a:spcBef>
              <a:spcAft>
                <a:spcPts val="0"/>
              </a:spcAft>
              <a:buNone/>
            </a:pPr>
            <a:r>
              <a:rPr i="1" lang="en" sz="1200">
                <a:solidFill>
                  <a:schemeClr val="dk1"/>
                </a:solidFill>
                <a:latin typeface="Arial"/>
                <a:ea typeface="Arial"/>
                <a:cs typeface="Arial"/>
                <a:sym typeface="Arial"/>
              </a:rPr>
              <a:t>Preferred extra professional activity</a:t>
            </a:r>
            <a:r>
              <a:rPr lang="en" sz="1200">
                <a:solidFill>
                  <a:schemeClr val="dk1"/>
                </a:solidFill>
                <a:latin typeface="Arial"/>
                <a:ea typeface="Arial"/>
                <a:cs typeface="Arial"/>
                <a:sym typeface="Arial"/>
              </a:rPr>
              <a:t>: _________________</a:t>
            </a:r>
            <a:endParaRPr sz="1200">
              <a:solidFill>
                <a:schemeClr val="dk1"/>
              </a:solidFill>
              <a:latin typeface="Arial"/>
              <a:ea typeface="Arial"/>
              <a:cs typeface="Arial"/>
              <a:sym typeface="Arial"/>
            </a:endParaRPr>
          </a:p>
          <a:p>
            <a:pPr indent="0" lvl="0" marL="0" marR="0" rtl="0" algn="l">
              <a:spcBef>
                <a:spcPts val="0"/>
              </a:spcBef>
              <a:spcAft>
                <a:spcPts val="0"/>
              </a:spcAft>
              <a:buNone/>
            </a:pPr>
            <a:r>
              <a:t/>
            </a:r>
            <a:endParaRPr sz="1200">
              <a:solidFill>
                <a:schemeClr val="dk1"/>
              </a:solidFill>
              <a:latin typeface="Arial"/>
              <a:ea typeface="Arial"/>
              <a:cs typeface="Arial"/>
              <a:sym typeface="Arial"/>
            </a:endParaRPr>
          </a:p>
          <a:p>
            <a:pPr indent="0" lvl="0" marL="0" marR="0" rtl="0" algn="l">
              <a:spcBef>
                <a:spcPts val="0"/>
              </a:spcBef>
              <a:spcAft>
                <a:spcPts val="0"/>
              </a:spcAft>
              <a:buNone/>
            </a:pPr>
            <a:r>
              <a:rPr i="1" lang="en" sz="1200">
                <a:solidFill>
                  <a:schemeClr val="dk1"/>
                </a:solidFill>
                <a:latin typeface="Arial"/>
                <a:ea typeface="Arial"/>
                <a:cs typeface="Arial"/>
                <a:sym typeface="Arial"/>
              </a:rPr>
              <a:t>The social media they visit daily</a:t>
            </a:r>
            <a:r>
              <a:rPr lang="en" sz="1200">
                <a:solidFill>
                  <a:schemeClr val="dk1"/>
                </a:solidFill>
                <a:latin typeface="Arial"/>
                <a:ea typeface="Arial"/>
                <a:cs typeface="Arial"/>
                <a:sym typeface="Arial"/>
              </a:rPr>
              <a:t>: Facebook / Instagram / Snapchat / LinkedIn / Twitter / Youtube</a:t>
            </a:r>
            <a:endParaRPr sz="1200">
              <a:solidFill>
                <a:schemeClr val="dk1"/>
              </a:solidFill>
              <a:latin typeface="Arial"/>
              <a:ea typeface="Arial"/>
              <a:cs typeface="Arial"/>
              <a:sym typeface="Arial"/>
            </a:endParaRPr>
          </a:p>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83" name="Google Shape;183;p20"/>
          <p:cNvSpPr txBox="1"/>
          <p:nvPr/>
        </p:nvSpPr>
        <p:spPr>
          <a:xfrm>
            <a:off x="2093500" y="4773425"/>
            <a:ext cx="5493600" cy="412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b="1" i="1" lang="en" sz="1800">
                <a:solidFill>
                  <a:schemeClr val="dk1"/>
                </a:solidFill>
                <a:latin typeface="Arial"/>
                <a:ea typeface="Arial"/>
                <a:cs typeface="Arial"/>
                <a:sym typeface="Arial"/>
              </a:rPr>
              <a:t>Media and cultural preferences</a:t>
            </a:r>
            <a:endParaRPr b="1" i="1" sz="1800">
              <a:solidFill>
                <a:schemeClr val="dk1"/>
              </a:solidFill>
              <a:latin typeface="Arial"/>
              <a:ea typeface="Arial"/>
              <a:cs typeface="Arial"/>
              <a:sym typeface="Arial"/>
            </a:endParaRPr>
          </a:p>
        </p:txBody>
      </p:sp>
      <p:sp>
        <p:nvSpPr>
          <p:cNvPr id="184" name="Google Shape;184;p20"/>
          <p:cNvSpPr txBox="1"/>
          <p:nvPr/>
        </p:nvSpPr>
        <p:spPr>
          <a:xfrm>
            <a:off x="2142725" y="1543150"/>
            <a:ext cx="5493600" cy="412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b="1" i="1" lang="en" sz="1800">
                <a:solidFill>
                  <a:schemeClr val="dk1"/>
                </a:solidFill>
                <a:latin typeface="Arial"/>
                <a:ea typeface="Arial"/>
                <a:cs typeface="Arial"/>
                <a:sym typeface="Arial"/>
              </a:rPr>
              <a:t>Socio demographic attributes</a:t>
            </a:r>
            <a:endParaRPr b="1" i="1" sz="1800">
              <a:solidFill>
                <a:schemeClr val="dk1"/>
              </a:solidFill>
              <a:latin typeface="Arial"/>
              <a:ea typeface="Arial"/>
              <a:cs typeface="Arial"/>
              <a:sym typeface="Arial"/>
            </a:endParaRPr>
          </a:p>
        </p:txBody>
      </p:sp>
      <p:sp>
        <p:nvSpPr>
          <p:cNvPr id="185" name="Google Shape;185;p20"/>
          <p:cNvSpPr txBox="1"/>
          <p:nvPr/>
        </p:nvSpPr>
        <p:spPr>
          <a:xfrm>
            <a:off x="7515750" y="1624575"/>
            <a:ext cx="5493600" cy="412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b="1" i="1" lang="en" sz="1800">
                <a:solidFill>
                  <a:schemeClr val="dk1"/>
                </a:solidFill>
              </a:rPr>
              <a:t>Work life</a:t>
            </a:r>
            <a:endParaRPr b="1" i="1" sz="1800">
              <a:solidFill>
                <a:schemeClr val="dk1"/>
              </a:solidFill>
              <a:latin typeface="Arial"/>
              <a:ea typeface="Arial"/>
              <a:cs typeface="Arial"/>
              <a:sym typeface="Arial"/>
            </a:endParaRPr>
          </a:p>
        </p:txBody>
      </p:sp>
      <p:cxnSp>
        <p:nvCxnSpPr>
          <p:cNvPr id="186" name="Google Shape;186;p20"/>
          <p:cNvCxnSpPr/>
          <p:nvPr/>
        </p:nvCxnSpPr>
        <p:spPr>
          <a:xfrm flipH="1">
            <a:off x="2085650" y="6520688"/>
            <a:ext cx="5100" cy="278100"/>
          </a:xfrm>
          <a:prstGeom prst="straightConnector1">
            <a:avLst/>
          </a:prstGeom>
          <a:noFill/>
          <a:ln cap="flat" cmpd="sng" w="9525">
            <a:solidFill>
              <a:srgbClr val="000000"/>
            </a:solidFill>
            <a:prstDash val="solid"/>
            <a:round/>
            <a:headEnd len="sm" w="sm" type="none"/>
            <a:tailEnd len="sm" w="sm" type="none"/>
          </a:ln>
        </p:spPr>
      </p:cxnSp>
      <p:sp>
        <p:nvSpPr>
          <p:cNvPr id="187" name="Google Shape;187;p20"/>
          <p:cNvSpPr txBox="1"/>
          <p:nvPr/>
        </p:nvSpPr>
        <p:spPr>
          <a:xfrm>
            <a:off x="2162350" y="6520700"/>
            <a:ext cx="8196300" cy="2781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b="1" lang="en" sz="800">
                <a:solidFill>
                  <a:schemeClr val="dk1"/>
                </a:solidFill>
                <a:latin typeface="Arial"/>
                <a:ea typeface="Arial"/>
                <a:cs typeface="Arial"/>
                <a:sym typeface="Arial"/>
              </a:rPr>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solidFill>
                <a:schemeClr val="dk1"/>
              </a:solidFill>
              <a:latin typeface="Arial"/>
              <a:ea typeface="Arial"/>
              <a:cs typeface="Arial"/>
              <a:sym typeface="Arial"/>
            </a:endParaRPr>
          </a:p>
        </p:txBody>
      </p:sp>
      <p:sp>
        <p:nvSpPr>
          <p:cNvPr id="188" name="Google Shape;188;p20"/>
          <p:cNvSpPr txBox="1"/>
          <p:nvPr/>
        </p:nvSpPr>
        <p:spPr>
          <a:xfrm>
            <a:off x="7503975" y="2136025"/>
            <a:ext cx="2477400" cy="23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Industry</a:t>
            </a:r>
            <a:r>
              <a:rPr i="1" lang="en" sz="1200"/>
              <a:t>: __________</a:t>
            </a:r>
            <a:endParaRPr i="1" sz="1200"/>
          </a:p>
          <a:p>
            <a:pPr indent="0" lvl="0" marL="0" rtl="0" algn="l">
              <a:spcBef>
                <a:spcPts val="0"/>
              </a:spcBef>
              <a:spcAft>
                <a:spcPts val="0"/>
              </a:spcAft>
              <a:buNone/>
            </a:pPr>
            <a:r>
              <a:t/>
            </a:r>
            <a:endParaRPr i="1" sz="1200"/>
          </a:p>
          <a:p>
            <a:pPr indent="0" lvl="0" marL="0" rtl="0" algn="l">
              <a:spcBef>
                <a:spcPts val="0"/>
              </a:spcBef>
              <a:spcAft>
                <a:spcPts val="0"/>
              </a:spcAft>
              <a:buNone/>
            </a:pPr>
            <a:r>
              <a:rPr b="1" lang="en" sz="1200"/>
              <a:t>Fonction</a:t>
            </a:r>
            <a:r>
              <a:rPr i="1" lang="en" sz="1200"/>
              <a:t>: _______________</a:t>
            </a:r>
            <a:endParaRPr i="1" sz="1200"/>
          </a:p>
          <a:p>
            <a:pPr indent="0" lvl="0" marL="0" rtl="0" algn="l">
              <a:spcBef>
                <a:spcPts val="0"/>
              </a:spcBef>
              <a:spcAft>
                <a:spcPts val="0"/>
              </a:spcAft>
              <a:buNone/>
            </a:pPr>
            <a:r>
              <a:t/>
            </a:r>
            <a:endParaRPr i="1" sz="1200"/>
          </a:p>
          <a:p>
            <a:pPr indent="0" lvl="0" marL="0" rtl="0" algn="l">
              <a:spcBef>
                <a:spcPts val="0"/>
              </a:spcBef>
              <a:spcAft>
                <a:spcPts val="0"/>
              </a:spcAft>
              <a:buNone/>
            </a:pPr>
            <a:r>
              <a:rPr b="1" lang="en" sz="1200"/>
              <a:t>Tenure</a:t>
            </a:r>
            <a:r>
              <a:rPr i="1" lang="en" sz="1200"/>
              <a:t>: ______________</a:t>
            </a:r>
            <a:endParaRPr i="1" sz="1200"/>
          </a:p>
          <a:p>
            <a:pPr indent="0" lvl="0" marL="0" rtl="0" algn="l">
              <a:spcBef>
                <a:spcPts val="0"/>
              </a:spcBef>
              <a:spcAft>
                <a:spcPts val="0"/>
              </a:spcAft>
              <a:buNone/>
            </a:pPr>
            <a:r>
              <a:t/>
            </a:r>
            <a:endParaRPr i="1" sz="1200"/>
          </a:p>
          <a:p>
            <a:pPr indent="0" lvl="0" marL="0" rtl="0" algn="l">
              <a:spcBef>
                <a:spcPts val="0"/>
              </a:spcBef>
              <a:spcAft>
                <a:spcPts val="0"/>
              </a:spcAft>
              <a:buNone/>
            </a:pPr>
            <a:r>
              <a:rPr b="1" lang="en" sz="1200">
                <a:solidFill>
                  <a:srgbClr val="000000"/>
                </a:solidFill>
              </a:rPr>
              <a:t>Position </a:t>
            </a:r>
            <a:r>
              <a:rPr lang="en" sz="1200">
                <a:solidFill>
                  <a:srgbClr val="000000"/>
                </a:solidFill>
              </a:rPr>
              <a:t>: contributeur / manager  / directeur / dirigeant</a:t>
            </a:r>
            <a:endParaRPr sz="1200">
              <a:solidFill>
                <a:srgbClr val="000000"/>
              </a:solidFill>
            </a:endParaRPr>
          </a:p>
          <a:p>
            <a:pPr indent="0" lvl="0" marL="0" rtl="0" algn="l">
              <a:spcBef>
                <a:spcPts val="0"/>
              </a:spcBef>
              <a:spcAft>
                <a:spcPts val="0"/>
              </a:spcAft>
              <a:buNone/>
            </a:pPr>
            <a:r>
              <a:t/>
            </a:r>
            <a:endParaRPr sz="1200">
              <a:solidFill>
                <a:srgbClr val="000000"/>
              </a:solidFill>
            </a:endParaRPr>
          </a:p>
          <a:p>
            <a:pPr indent="0" lvl="0" marL="0" rtl="0" algn="l">
              <a:spcBef>
                <a:spcPts val="0"/>
              </a:spcBef>
              <a:spcAft>
                <a:spcPts val="0"/>
              </a:spcAft>
              <a:buNone/>
            </a:pPr>
            <a:r>
              <a:rPr b="1" lang="en" sz="1200">
                <a:solidFill>
                  <a:srgbClr val="000000"/>
                </a:solidFill>
              </a:rPr>
              <a:t>Nb de langues connues </a:t>
            </a:r>
            <a:r>
              <a:rPr lang="en" sz="1200">
                <a:solidFill>
                  <a:srgbClr val="000000"/>
                </a:solidFill>
              </a:rPr>
              <a:t>: _____</a:t>
            </a:r>
            <a:endParaRPr sz="1200">
              <a:solidFill>
                <a:srgbClr val="000000"/>
              </a:solidFill>
            </a:endParaRPr>
          </a:p>
          <a:p>
            <a:pPr indent="0" lvl="0" marL="0" rtl="0" algn="l">
              <a:spcBef>
                <a:spcPts val="0"/>
              </a:spcBef>
              <a:spcAft>
                <a:spcPts val="0"/>
              </a:spcAft>
              <a:buNone/>
            </a:pPr>
            <a:r>
              <a:t/>
            </a:r>
            <a:endParaRPr sz="1200">
              <a:solidFill>
                <a:srgbClr val="000000"/>
              </a:solidFill>
            </a:endParaRPr>
          </a:p>
          <a:p>
            <a:pPr indent="0" lvl="0" marL="0" rtl="0" algn="l">
              <a:spcBef>
                <a:spcPts val="0"/>
              </a:spcBef>
              <a:spcAft>
                <a:spcPts val="0"/>
              </a:spcAft>
              <a:buNone/>
            </a:pPr>
            <a:r>
              <a:rPr b="1" lang="en" sz="1200">
                <a:solidFill>
                  <a:srgbClr val="000000"/>
                </a:solidFill>
              </a:rPr>
              <a:t>Expérience du numérique </a:t>
            </a:r>
            <a:r>
              <a:rPr lang="en" sz="1200">
                <a:solidFill>
                  <a:srgbClr val="000000"/>
                </a:solidFill>
              </a:rPr>
              <a:t>: faible / moyenne / élevée</a:t>
            </a:r>
            <a:endParaRPr sz="1200">
              <a:solidFill>
                <a:srgbClr val="000000"/>
              </a:solidFill>
            </a:endParaRPr>
          </a:p>
          <a:p>
            <a:pPr indent="0" lvl="0" marL="0" rtl="0" algn="l">
              <a:spcBef>
                <a:spcPts val="0"/>
              </a:spcBef>
              <a:spcAft>
                <a:spcPts val="0"/>
              </a:spcAft>
              <a:buNone/>
            </a:pPr>
            <a:r>
              <a:t/>
            </a:r>
            <a:endParaRPr i="1" sz="1200"/>
          </a:p>
          <a:p>
            <a:pPr indent="0" lvl="0" marL="0" rtl="0" algn="l">
              <a:spcBef>
                <a:spcPts val="0"/>
              </a:spcBef>
              <a:spcAft>
                <a:spcPts val="0"/>
              </a:spcAft>
              <a:buNone/>
            </a:pPr>
            <a:r>
              <a:t/>
            </a:r>
            <a:endParaRPr i="1" sz="1200"/>
          </a:p>
          <a:p>
            <a:pPr indent="0" lvl="0" marL="0" rtl="0" algn="l">
              <a:spcBef>
                <a:spcPts val="0"/>
              </a:spcBef>
              <a:spcAft>
                <a:spcPts val="0"/>
              </a:spcAft>
              <a:buNone/>
            </a:pPr>
            <a:r>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1"/>
          <p:cNvSpPr/>
          <p:nvPr/>
        </p:nvSpPr>
        <p:spPr>
          <a:xfrm>
            <a:off x="2099250" y="698200"/>
            <a:ext cx="8196300" cy="57645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194" name="Google Shape;194;p21"/>
          <p:cNvSpPr/>
          <p:nvPr/>
        </p:nvSpPr>
        <p:spPr>
          <a:xfrm>
            <a:off x="4800925" y="2816475"/>
            <a:ext cx="2799300" cy="1533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spcBef>
                <a:spcPts val="0"/>
              </a:spcBef>
              <a:spcAft>
                <a:spcPts val="0"/>
              </a:spcAft>
              <a:buNone/>
            </a:pPr>
            <a:r>
              <a:rPr lang="en" sz="1100">
                <a:solidFill>
                  <a:schemeClr val="dk1"/>
                </a:solidFill>
                <a:latin typeface="Arial"/>
                <a:ea typeface="Arial"/>
                <a:cs typeface="Arial"/>
                <a:sym typeface="Arial"/>
              </a:rPr>
              <a:t>What frustrations do they experience?</a:t>
            </a:r>
            <a:endParaRPr sz="1100">
              <a:solidFill>
                <a:schemeClr val="dk1"/>
              </a:solidFill>
              <a:latin typeface="Arial"/>
              <a:ea typeface="Arial"/>
              <a:cs typeface="Arial"/>
              <a:sym typeface="Arial"/>
            </a:endParaRPr>
          </a:p>
        </p:txBody>
      </p:sp>
      <p:sp>
        <p:nvSpPr>
          <p:cNvPr id="195" name="Google Shape;195;p21"/>
          <p:cNvSpPr txBox="1"/>
          <p:nvPr/>
        </p:nvSpPr>
        <p:spPr>
          <a:xfrm>
            <a:off x="1962075" y="68550"/>
            <a:ext cx="3888600" cy="6039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b="1" lang="en" sz="1400">
                <a:solidFill>
                  <a:schemeClr val="dk1"/>
                </a:solidFill>
                <a:latin typeface="Arial"/>
                <a:ea typeface="Arial"/>
                <a:cs typeface="Arial"/>
                <a:sym typeface="Arial"/>
              </a:rPr>
              <a:t>Canvas #04</a:t>
            </a:r>
            <a:endParaRPr b="1" sz="1400">
              <a:solidFill>
                <a:schemeClr val="dk1"/>
              </a:solidFill>
              <a:latin typeface="Arial"/>
              <a:ea typeface="Arial"/>
              <a:cs typeface="Arial"/>
              <a:sym typeface="Arial"/>
            </a:endParaRPr>
          </a:p>
          <a:p>
            <a:pPr indent="0" lvl="0" marL="0" marR="0" rtl="0" algn="l">
              <a:spcBef>
                <a:spcPts val="0"/>
              </a:spcBef>
              <a:spcAft>
                <a:spcPts val="0"/>
              </a:spcAft>
              <a:buNone/>
            </a:pPr>
            <a:r>
              <a:rPr b="1" lang="en" sz="1400">
                <a:solidFill>
                  <a:schemeClr val="dk1"/>
                </a:solidFill>
                <a:latin typeface="Arial"/>
                <a:ea typeface="Arial"/>
                <a:cs typeface="Arial"/>
                <a:sym typeface="Arial"/>
              </a:rPr>
              <a:t>Customer needs analysis</a:t>
            </a:r>
            <a:endParaRPr b="1" sz="1400">
              <a:solidFill>
                <a:schemeClr val="dk1"/>
              </a:solidFill>
              <a:latin typeface="Arial"/>
              <a:ea typeface="Arial"/>
              <a:cs typeface="Arial"/>
              <a:sym typeface="Arial"/>
            </a:endParaRPr>
          </a:p>
        </p:txBody>
      </p:sp>
      <p:sp>
        <p:nvSpPr>
          <p:cNvPr id="196" name="Google Shape;196;p21"/>
          <p:cNvSpPr txBox="1"/>
          <p:nvPr/>
        </p:nvSpPr>
        <p:spPr>
          <a:xfrm>
            <a:off x="6014200" y="0"/>
            <a:ext cx="5535070" cy="412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sz="1600">
                <a:solidFill>
                  <a:schemeClr val="dk1"/>
                </a:solidFill>
                <a:latin typeface="Arial"/>
                <a:ea typeface="Arial"/>
                <a:cs typeface="Arial"/>
                <a:sym typeface="Arial"/>
              </a:rPr>
              <a:t>Designed by: __________________________</a:t>
            </a:r>
            <a:endParaRPr sz="1600">
              <a:solidFill>
                <a:schemeClr val="dk1"/>
              </a:solidFill>
              <a:latin typeface="Arial"/>
              <a:ea typeface="Arial"/>
              <a:cs typeface="Arial"/>
              <a:sym typeface="Arial"/>
            </a:endParaRPr>
          </a:p>
        </p:txBody>
      </p:sp>
      <p:sp>
        <p:nvSpPr>
          <p:cNvPr id="197" name="Google Shape;197;p21"/>
          <p:cNvSpPr txBox="1"/>
          <p:nvPr/>
        </p:nvSpPr>
        <p:spPr>
          <a:xfrm>
            <a:off x="6014199" y="263575"/>
            <a:ext cx="5455557" cy="412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sz="1600">
                <a:solidFill>
                  <a:schemeClr val="dk1"/>
                </a:solidFill>
                <a:latin typeface="Arial"/>
                <a:ea typeface="Arial"/>
                <a:cs typeface="Arial"/>
                <a:sym typeface="Arial"/>
              </a:rPr>
              <a:t>Date: 	   ___________________________</a:t>
            </a:r>
            <a:endParaRPr sz="1600">
              <a:solidFill>
                <a:schemeClr val="dk1"/>
              </a:solidFill>
              <a:latin typeface="Arial"/>
              <a:ea typeface="Arial"/>
              <a:cs typeface="Arial"/>
              <a:sym typeface="Arial"/>
            </a:endParaRPr>
          </a:p>
        </p:txBody>
      </p:sp>
      <p:sp>
        <p:nvSpPr>
          <p:cNvPr id="198" name="Google Shape;198;p21"/>
          <p:cNvSpPr/>
          <p:nvPr/>
        </p:nvSpPr>
        <p:spPr>
          <a:xfrm rot="749481">
            <a:off x="3733869" y="2670861"/>
            <a:ext cx="896010" cy="270404"/>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199" name="Google Shape;199;p21"/>
          <p:cNvSpPr/>
          <p:nvPr/>
        </p:nvSpPr>
        <p:spPr>
          <a:xfrm rot="-510262">
            <a:off x="7797923" y="2735487"/>
            <a:ext cx="772898" cy="278109"/>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200" name="Google Shape;200;p21"/>
          <p:cNvSpPr txBox="1"/>
          <p:nvPr/>
        </p:nvSpPr>
        <p:spPr>
          <a:xfrm>
            <a:off x="2310175" y="700215"/>
            <a:ext cx="4207166" cy="503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sz="1600">
                <a:solidFill>
                  <a:schemeClr val="dk1"/>
                </a:solidFill>
                <a:latin typeface="Arial"/>
                <a:ea typeface="Arial"/>
                <a:cs typeface="Arial"/>
                <a:sym typeface="Arial"/>
              </a:rPr>
              <a:t>What resource do they need to perform their task?</a:t>
            </a:r>
            <a:endParaRPr sz="1600">
              <a:solidFill>
                <a:schemeClr val="dk1"/>
              </a:solidFill>
              <a:latin typeface="Arial"/>
              <a:ea typeface="Arial"/>
              <a:cs typeface="Arial"/>
              <a:sym typeface="Arial"/>
            </a:endParaRPr>
          </a:p>
        </p:txBody>
      </p:sp>
      <p:sp>
        <p:nvSpPr>
          <p:cNvPr id="201" name="Google Shape;201;p21"/>
          <p:cNvSpPr txBox="1"/>
          <p:nvPr/>
        </p:nvSpPr>
        <p:spPr>
          <a:xfrm>
            <a:off x="6978145" y="754986"/>
            <a:ext cx="3099130" cy="43669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sz="1600">
                <a:solidFill>
                  <a:schemeClr val="dk1"/>
                </a:solidFill>
                <a:latin typeface="Arial"/>
                <a:ea typeface="Arial"/>
                <a:cs typeface="Arial"/>
                <a:sym typeface="Arial"/>
              </a:rPr>
              <a:t>What do they need to deliver?</a:t>
            </a:r>
            <a:endParaRPr sz="1600">
              <a:solidFill>
                <a:schemeClr val="dk1"/>
              </a:solidFill>
              <a:latin typeface="Arial"/>
              <a:ea typeface="Arial"/>
              <a:cs typeface="Arial"/>
              <a:sym typeface="Arial"/>
            </a:endParaRPr>
          </a:p>
        </p:txBody>
      </p:sp>
      <p:sp>
        <p:nvSpPr>
          <p:cNvPr id="202" name="Google Shape;202;p21"/>
          <p:cNvSpPr txBox="1"/>
          <p:nvPr/>
        </p:nvSpPr>
        <p:spPr>
          <a:xfrm>
            <a:off x="2166025" y="5802475"/>
            <a:ext cx="3888600" cy="537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sz="1600">
                <a:solidFill>
                  <a:schemeClr val="dk1"/>
                </a:solidFill>
                <a:latin typeface="Arial"/>
                <a:ea typeface="Arial"/>
                <a:cs typeface="Arial"/>
                <a:sym typeface="Arial"/>
              </a:rPr>
              <a:t>What constraints do they face? (time? budget? distance? legal? etc.)</a:t>
            </a:r>
            <a:endParaRPr sz="1600">
              <a:solidFill>
                <a:schemeClr val="dk1"/>
              </a:solidFill>
              <a:latin typeface="Arial"/>
              <a:ea typeface="Arial"/>
              <a:cs typeface="Arial"/>
              <a:sym typeface="Arial"/>
            </a:endParaRPr>
          </a:p>
        </p:txBody>
      </p:sp>
      <p:sp>
        <p:nvSpPr>
          <p:cNvPr id="203" name="Google Shape;203;p21"/>
          <p:cNvSpPr/>
          <p:nvPr/>
        </p:nvSpPr>
        <p:spPr>
          <a:xfrm rot="-824598">
            <a:off x="3662039" y="4190426"/>
            <a:ext cx="896569" cy="270237"/>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204" name="Google Shape;204;p21"/>
          <p:cNvSpPr/>
          <p:nvPr/>
        </p:nvSpPr>
        <p:spPr>
          <a:xfrm>
            <a:off x="2340075" y="4616275"/>
            <a:ext cx="3128400" cy="1262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205" name="Google Shape;205;p21"/>
          <p:cNvSpPr/>
          <p:nvPr/>
        </p:nvSpPr>
        <p:spPr>
          <a:xfrm>
            <a:off x="6841175" y="1304575"/>
            <a:ext cx="3236100" cy="1262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206" name="Google Shape;206;p21"/>
          <p:cNvSpPr txBox="1"/>
          <p:nvPr/>
        </p:nvSpPr>
        <p:spPr>
          <a:xfrm>
            <a:off x="6836375" y="5903669"/>
            <a:ext cx="3240900" cy="537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What rewards do they expect from it? (mention KPIs if relevant)</a:t>
            </a:r>
            <a:endParaRPr sz="1400">
              <a:solidFill>
                <a:schemeClr val="dk1"/>
              </a:solidFill>
              <a:latin typeface="Arial"/>
              <a:ea typeface="Arial"/>
              <a:cs typeface="Arial"/>
              <a:sym typeface="Arial"/>
            </a:endParaRPr>
          </a:p>
        </p:txBody>
      </p:sp>
      <p:sp>
        <p:nvSpPr>
          <p:cNvPr id="207" name="Google Shape;207;p21"/>
          <p:cNvSpPr/>
          <p:nvPr/>
        </p:nvSpPr>
        <p:spPr>
          <a:xfrm>
            <a:off x="6841175" y="4644200"/>
            <a:ext cx="3236100" cy="1262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208" name="Google Shape;208;p21"/>
          <p:cNvSpPr/>
          <p:nvPr/>
        </p:nvSpPr>
        <p:spPr>
          <a:xfrm rot="1082884">
            <a:off x="7798020" y="4186554"/>
            <a:ext cx="772720" cy="277971"/>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209" name="Google Shape;209;p21"/>
          <p:cNvSpPr/>
          <p:nvPr/>
        </p:nvSpPr>
        <p:spPr>
          <a:xfrm>
            <a:off x="2318425" y="1292425"/>
            <a:ext cx="3128400" cy="1262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cxnSp>
        <p:nvCxnSpPr>
          <p:cNvPr id="210" name="Google Shape;210;p21"/>
          <p:cNvCxnSpPr/>
          <p:nvPr/>
        </p:nvCxnSpPr>
        <p:spPr>
          <a:xfrm flipH="1">
            <a:off x="2085650" y="6520688"/>
            <a:ext cx="5100" cy="278100"/>
          </a:xfrm>
          <a:prstGeom prst="straightConnector1">
            <a:avLst/>
          </a:prstGeom>
          <a:noFill/>
          <a:ln cap="flat" cmpd="sng" w="9525">
            <a:solidFill>
              <a:srgbClr val="000000"/>
            </a:solidFill>
            <a:prstDash val="solid"/>
            <a:round/>
            <a:headEnd len="sm" w="sm" type="none"/>
            <a:tailEnd len="sm" w="sm" type="none"/>
          </a:ln>
        </p:spPr>
      </p:cxnSp>
      <p:sp>
        <p:nvSpPr>
          <p:cNvPr id="211" name="Google Shape;211;p21"/>
          <p:cNvSpPr txBox="1"/>
          <p:nvPr/>
        </p:nvSpPr>
        <p:spPr>
          <a:xfrm>
            <a:off x="2162350" y="6520700"/>
            <a:ext cx="8196300" cy="2781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b="1" lang="en" sz="700">
                <a:solidFill>
                  <a:schemeClr val="dk1"/>
                </a:solidFill>
                <a:latin typeface="Arial"/>
                <a:ea typeface="Arial"/>
                <a:cs typeface="Arial"/>
                <a:sym typeface="Arial"/>
              </a:rPr>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7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2"/>
          <p:cNvSpPr/>
          <p:nvPr/>
        </p:nvSpPr>
        <p:spPr>
          <a:xfrm>
            <a:off x="2029500" y="676275"/>
            <a:ext cx="8196300" cy="57645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217" name="Google Shape;217;p22"/>
          <p:cNvCxnSpPr/>
          <p:nvPr/>
        </p:nvCxnSpPr>
        <p:spPr>
          <a:xfrm rot="10800000">
            <a:off x="2038200" y="676375"/>
            <a:ext cx="8187600" cy="5764500"/>
          </a:xfrm>
          <a:prstGeom prst="straightConnector1">
            <a:avLst/>
          </a:prstGeom>
          <a:noFill/>
          <a:ln cap="flat" cmpd="sng" w="9525">
            <a:solidFill>
              <a:srgbClr val="000000"/>
            </a:solidFill>
            <a:prstDash val="solid"/>
            <a:round/>
            <a:headEnd len="sm" w="sm" type="none"/>
            <a:tailEnd len="sm" w="sm" type="none"/>
          </a:ln>
        </p:spPr>
      </p:cxnSp>
      <p:cxnSp>
        <p:nvCxnSpPr>
          <p:cNvPr id="218" name="Google Shape;218;p22"/>
          <p:cNvCxnSpPr>
            <a:stCxn id="216" idx="2"/>
            <a:endCxn id="216" idx="0"/>
          </p:cNvCxnSpPr>
          <p:nvPr/>
        </p:nvCxnSpPr>
        <p:spPr>
          <a:xfrm rot="10800000">
            <a:off x="6127650" y="676275"/>
            <a:ext cx="0" cy="5764500"/>
          </a:xfrm>
          <a:prstGeom prst="straightConnector1">
            <a:avLst/>
          </a:prstGeom>
          <a:noFill/>
          <a:ln cap="flat" cmpd="sng" w="9525">
            <a:solidFill>
              <a:srgbClr val="000000"/>
            </a:solidFill>
            <a:prstDash val="solid"/>
            <a:round/>
            <a:headEnd len="sm" w="sm" type="none"/>
            <a:tailEnd len="sm" w="sm" type="none"/>
          </a:ln>
        </p:spPr>
      </p:cxnSp>
      <p:cxnSp>
        <p:nvCxnSpPr>
          <p:cNvPr id="219" name="Google Shape;219;p22"/>
          <p:cNvCxnSpPr/>
          <p:nvPr/>
        </p:nvCxnSpPr>
        <p:spPr>
          <a:xfrm flipH="1" rot="10800000">
            <a:off x="2037925" y="666600"/>
            <a:ext cx="8182500" cy="5787000"/>
          </a:xfrm>
          <a:prstGeom prst="straightConnector1">
            <a:avLst/>
          </a:prstGeom>
          <a:noFill/>
          <a:ln cap="flat" cmpd="sng" w="9525">
            <a:solidFill>
              <a:srgbClr val="000000"/>
            </a:solidFill>
            <a:prstDash val="solid"/>
            <a:round/>
            <a:headEnd len="sm" w="sm" type="none"/>
            <a:tailEnd len="sm" w="sm" type="none"/>
          </a:ln>
        </p:spPr>
      </p:cxnSp>
      <p:sp>
        <p:nvSpPr>
          <p:cNvPr id="220" name="Google Shape;220;p22"/>
          <p:cNvSpPr txBox="1"/>
          <p:nvPr/>
        </p:nvSpPr>
        <p:spPr>
          <a:xfrm>
            <a:off x="3470175" y="676375"/>
            <a:ext cx="1508100" cy="412800"/>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 sz="1800">
                <a:solidFill>
                  <a:schemeClr val="dk1"/>
                </a:solidFill>
                <a:latin typeface="Arial"/>
                <a:ea typeface="Arial"/>
                <a:cs typeface="Arial"/>
                <a:sym typeface="Arial"/>
              </a:rPr>
              <a:t>via objects</a:t>
            </a:r>
            <a:endParaRPr b="1" sz="1800">
              <a:solidFill>
                <a:schemeClr val="dk1"/>
              </a:solidFill>
              <a:latin typeface="Arial"/>
              <a:ea typeface="Arial"/>
              <a:cs typeface="Arial"/>
              <a:sym typeface="Arial"/>
            </a:endParaRPr>
          </a:p>
        </p:txBody>
      </p:sp>
      <p:sp>
        <p:nvSpPr>
          <p:cNvPr id="221" name="Google Shape;221;p22"/>
          <p:cNvSpPr txBox="1"/>
          <p:nvPr/>
        </p:nvSpPr>
        <p:spPr>
          <a:xfrm>
            <a:off x="7119725" y="676375"/>
            <a:ext cx="1508100" cy="412800"/>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 sz="1800">
                <a:solidFill>
                  <a:schemeClr val="dk1"/>
                </a:solidFill>
                <a:latin typeface="Arial"/>
                <a:ea typeface="Arial"/>
                <a:cs typeface="Arial"/>
                <a:sym typeface="Arial"/>
              </a:rPr>
              <a:t>about people</a:t>
            </a:r>
            <a:endParaRPr b="1" sz="1800">
              <a:solidFill>
                <a:schemeClr val="dk1"/>
              </a:solidFill>
              <a:latin typeface="Arial"/>
              <a:ea typeface="Arial"/>
              <a:cs typeface="Arial"/>
              <a:sym typeface="Arial"/>
            </a:endParaRPr>
          </a:p>
        </p:txBody>
      </p:sp>
      <p:sp>
        <p:nvSpPr>
          <p:cNvPr id="222" name="Google Shape;222;p22"/>
          <p:cNvSpPr txBox="1"/>
          <p:nvPr/>
        </p:nvSpPr>
        <p:spPr>
          <a:xfrm>
            <a:off x="8717700" y="3252000"/>
            <a:ext cx="1508100" cy="596400"/>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 sz="1800">
                <a:solidFill>
                  <a:schemeClr val="dk1"/>
                </a:solidFill>
                <a:latin typeface="Arial"/>
                <a:ea typeface="Arial"/>
                <a:cs typeface="Arial"/>
                <a:sym typeface="Arial"/>
              </a:rPr>
              <a:t>on websites / Internet / mobile apps</a:t>
            </a:r>
            <a:endParaRPr b="1" sz="1800">
              <a:solidFill>
                <a:schemeClr val="dk1"/>
              </a:solidFill>
              <a:latin typeface="Arial"/>
              <a:ea typeface="Arial"/>
              <a:cs typeface="Arial"/>
              <a:sym typeface="Arial"/>
            </a:endParaRPr>
          </a:p>
        </p:txBody>
      </p:sp>
      <p:sp>
        <p:nvSpPr>
          <p:cNvPr id="223" name="Google Shape;223;p22"/>
          <p:cNvSpPr txBox="1"/>
          <p:nvPr/>
        </p:nvSpPr>
        <p:spPr>
          <a:xfrm>
            <a:off x="3470175" y="5894100"/>
            <a:ext cx="1508100" cy="412800"/>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 sz="1800">
                <a:solidFill>
                  <a:schemeClr val="dk1"/>
                </a:solidFill>
                <a:latin typeface="Arial"/>
                <a:ea typeface="Arial"/>
                <a:cs typeface="Arial"/>
                <a:sym typeface="Arial"/>
              </a:rPr>
              <a:t>related to an event</a:t>
            </a:r>
            <a:endParaRPr b="1" sz="1800">
              <a:solidFill>
                <a:schemeClr val="dk1"/>
              </a:solidFill>
              <a:latin typeface="Arial"/>
              <a:ea typeface="Arial"/>
              <a:cs typeface="Arial"/>
              <a:sym typeface="Arial"/>
            </a:endParaRPr>
          </a:p>
        </p:txBody>
      </p:sp>
      <p:sp>
        <p:nvSpPr>
          <p:cNvPr id="224" name="Google Shape;224;p22"/>
          <p:cNvSpPr txBox="1"/>
          <p:nvPr/>
        </p:nvSpPr>
        <p:spPr>
          <a:xfrm>
            <a:off x="7119725" y="5834466"/>
            <a:ext cx="1508100" cy="412800"/>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 sz="1800">
                <a:solidFill>
                  <a:schemeClr val="dk1"/>
                </a:solidFill>
                <a:latin typeface="Arial"/>
                <a:ea typeface="Arial"/>
                <a:cs typeface="Arial"/>
                <a:sym typeface="Arial"/>
              </a:rPr>
              <a:t>third party data / open data</a:t>
            </a:r>
            <a:endParaRPr b="1" sz="1800">
              <a:solidFill>
                <a:schemeClr val="dk1"/>
              </a:solidFill>
              <a:latin typeface="Arial"/>
              <a:ea typeface="Arial"/>
              <a:cs typeface="Arial"/>
              <a:sym typeface="Arial"/>
            </a:endParaRPr>
          </a:p>
        </p:txBody>
      </p:sp>
      <p:sp>
        <p:nvSpPr>
          <p:cNvPr id="225" name="Google Shape;225;p22"/>
          <p:cNvSpPr txBox="1"/>
          <p:nvPr/>
        </p:nvSpPr>
        <p:spPr>
          <a:xfrm>
            <a:off x="2029500" y="3285238"/>
            <a:ext cx="1508100" cy="412800"/>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 sz="1800">
                <a:solidFill>
                  <a:schemeClr val="dk1"/>
                </a:solidFill>
                <a:latin typeface="Arial"/>
                <a:ea typeface="Arial"/>
                <a:cs typeface="Arial"/>
                <a:sym typeface="Arial"/>
              </a:rPr>
              <a:t>from the past</a:t>
            </a:r>
            <a:endParaRPr b="1" sz="1800">
              <a:solidFill>
                <a:schemeClr val="dk1"/>
              </a:solidFill>
              <a:latin typeface="Arial"/>
              <a:ea typeface="Arial"/>
              <a:cs typeface="Arial"/>
              <a:sym typeface="Arial"/>
            </a:endParaRPr>
          </a:p>
          <a:p>
            <a:pPr indent="0" lvl="0" marL="0" marR="0" rtl="0" algn="ctr">
              <a:spcBef>
                <a:spcPts val="0"/>
              </a:spcBef>
              <a:spcAft>
                <a:spcPts val="0"/>
              </a:spcAft>
              <a:buNone/>
            </a:pPr>
            <a:r>
              <a:rPr b="1" lang="en" sz="1800">
                <a:solidFill>
                  <a:schemeClr val="dk1"/>
                </a:solidFill>
                <a:latin typeface="Arial"/>
                <a:ea typeface="Arial"/>
                <a:cs typeface="Arial"/>
                <a:sym typeface="Arial"/>
              </a:rPr>
              <a:t>(archives, databases…)</a:t>
            </a:r>
            <a:endParaRPr b="1" sz="1800">
              <a:solidFill>
                <a:schemeClr val="dk1"/>
              </a:solidFill>
              <a:latin typeface="Arial"/>
              <a:ea typeface="Arial"/>
              <a:cs typeface="Arial"/>
              <a:sym typeface="Arial"/>
            </a:endParaRPr>
          </a:p>
        </p:txBody>
      </p:sp>
      <p:sp>
        <p:nvSpPr>
          <p:cNvPr id="226" name="Google Shape;226;p22"/>
          <p:cNvSpPr txBox="1"/>
          <p:nvPr/>
        </p:nvSpPr>
        <p:spPr>
          <a:xfrm>
            <a:off x="1962075" y="0"/>
            <a:ext cx="3714900" cy="5964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b="1" lang="en" sz="1600">
                <a:solidFill>
                  <a:schemeClr val="dk1"/>
                </a:solidFill>
                <a:latin typeface="Arial"/>
                <a:ea typeface="Arial"/>
                <a:cs typeface="Arial"/>
                <a:sym typeface="Arial"/>
              </a:rPr>
              <a:t>Canvas #05</a:t>
            </a:r>
            <a:endParaRPr b="1" sz="1600">
              <a:solidFill>
                <a:schemeClr val="dk1"/>
              </a:solidFill>
              <a:latin typeface="Arial"/>
              <a:ea typeface="Arial"/>
              <a:cs typeface="Arial"/>
              <a:sym typeface="Arial"/>
            </a:endParaRPr>
          </a:p>
          <a:p>
            <a:pPr indent="0" lvl="0" marL="0" marR="0" rtl="0" algn="l">
              <a:spcBef>
                <a:spcPts val="0"/>
              </a:spcBef>
              <a:spcAft>
                <a:spcPts val="0"/>
              </a:spcAft>
              <a:buNone/>
            </a:pPr>
            <a:r>
              <a:rPr b="1" lang="en" sz="1600">
                <a:solidFill>
                  <a:schemeClr val="dk1"/>
                </a:solidFill>
                <a:latin typeface="Arial"/>
                <a:ea typeface="Arial"/>
                <a:cs typeface="Arial"/>
                <a:sym typeface="Arial"/>
              </a:rPr>
              <a:t>Sources of data</a:t>
            </a:r>
            <a:endParaRPr b="1" sz="1600">
              <a:solidFill>
                <a:schemeClr val="dk1"/>
              </a:solidFill>
              <a:latin typeface="Arial"/>
              <a:ea typeface="Arial"/>
              <a:cs typeface="Arial"/>
              <a:sym typeface="Arial"/>
            </a:endParaRPr>
          </a:p>
        </p:txBody>
      </p:sp>
      <p:sp>
        <p:nvSpPr>
          <p:cNvPr id="227" name="Google Shape;227;p22"/>
          <p:cNvSpPr txBox="1"/>
          <p:nvPr/>
        </p:nvSpPr>
        <p:spPr>
          <a:xfrm>
            <a:off x="6014199" y="0"/>
            <a:ext cx="5972391" cy="412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sz="1800">
                <a:solidFill>
                  <a:schemeClr val="dk1"/>
                </a:solidFill>
                <a:latin typeface="Arial"/>
                <a:ea typeface="Arial"/>
                <a:cs typeface="Arial"/>
                <a:sym typeface="Arial"/>
              </a:rPr>
              <a:t>Designed by: ____________________________</a:t>
            </a:r>
            <a:endParaRPr sz="1800">
              <a:solidFill>
                <a:schemeClr val="dk1"/>
              </a:solidFill>
              <a:latin typeface="Arial"/>
              <a:ea typeface="Arial"/>
              <a:cs typeface="Arial"/>
              <a:sym typeface="Arial"/>
            </a:endParaRPr>
          </a:p>
        </p:txBody>
      </p:sp>
      <p:sp>
        <p:nvSpPr>
          <p:cNvPr id="228" name="Google Shape;228;p22"/>
          <p:cNvSpPr txBox="1"/>
          <p:nvPr/>
        </p:nvSpPr>
        <p:spPr>
          <a:xfrm>
            <a:off x="6026196" y="258212"/>
            <a:ext cx="5083050" cy="676375"/>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sz="1800">
                <a:solidFill>
                  <a:schemeClr val="dk1"/>
                </a:solidFill>
                <a:latin typeface="Arial"/>
                <a:ea typeface="Arial"/>
                <a:cs typeface="Arial"/>
                <a:sym typeface="Arial"/>
              </a:rPr>
              <a:t>Date: ___________________________</a:t>
            </a:r>
            <a:endParaRPr sz="1800">
              <a:solidFill>
                <a:schemeClr val="dk1"/>
              </a:solidFill>
              <a:latin typeface="Arial"/>
              <a:ea typeface="Arial"/>
              <a:cs typeface="Arial"/>
              <a:sym typeface="Arial"/>
            </a:endParaRPr>
          </a:p>
        </p:txBody>
      </p:sp>
      <p:sp>
        <p:nvSpPr>
          <p:cNvPr id="229" name="Google Shape;229;p22"/>
          <p:cNvSpPr/>
          <p:nvPr/>
        </p:nvSpPr>
        <p:spPr>
          <a:xfrm>
            <a:off x="5003175" y="3115650"/>
            <a:ext cx="2206170" cy="771876"/>
          </a:xfrm>
          <a:prstGeom prst="flowChartTerminator">
            <a:avLst/>
          </a:prstGeom>
          <a:solidFill>
            <a:srgbClr val="FFFFF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 sz="1100">
                <a:solidFill>
                  <a:srgbClr val="4A86E8"/>
                </a:solidFill>
                <a:latin typeface="Arial"/>
                <a:ea typeface="Arial"/>
                <a:cs typeface="Arial"/>
                <a:sym typeface="Arial"/>
              </a:rPr>
              <a:t>Note</a:t>
            </a:r>
            <a:r>
              <a:rPr lang="en" sz="1100">
                <a:solidFill>
                  <a:schemeClr val="dk1"/>
                </a:solidFill>
                <a:latin typeface="Arial"/>
                <a:ea typeface="Arial"/>
                <a:cs typeface="Arial"/>
                <a:sym typeface="Arial"/>
              </a:rPr>
              <a:t>: you can identify existing data sources, or imagine data sources that should be created</a:t>
            </a:r>
            <a:endParaRPr sz="1100">
              <a:solidFill>
                <a:schemeClr val="dk1"/>
              </a:solidFill>
              <a:latin typeface="Arial"/>
              <a:ea typeface="Arial"/>
              <a:cs typeface="Arial"/>
              <a:sym typeface="Arial"/>
            </a:endParaRPr>
          </a:p>
        </p:txBody>
      </p:sp>
      <p:sp>
        <p:nvSpPr>
          <p:cNvPr id="230" name="Google Shape;230;p22"/>
          <p:cNvSpPr txBox="1"/>
          <p:nvPr/>
        </p:nvSpPr>
        <p:spPr>
          <a:xfrm>
            <a:off x="2162350" y="6520700"/>
            <a:ext cx="8196300" cy="2781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b="1" lang="en" sz="800">
                <a:solidFill>
                  <a:schemeClr val="dk1"/>
                </a:solidFill>
                <a:latin typeface="Arial"/>
                <a:ea typeface="Arial"/>
                <a:cs typeface="Arial"/>
                <a:sym typeface="Arial"/>
              </a:rPr>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23"/>
          <p:cNvSpPr/>
          <p:nvPr/>
        </p:nvSpPr>
        <p:spPr>
          <a:xfrm>
            <a:off x="1747025" y="676275"/>
            <a:ext cx="8664600" cy="57645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6" name="Google Shape;236;p23"/>
          <p:cNvSpPr txBox="1"/>
          <p:nvPr/>
        </p:nvSpPr>
        <p:spPr>
          <a:xfrm>
            <a:off x="1962075" y="0"/>
            <a:ext cx="3883800" cy="5964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b="1" lang="en" sz="1600">
                <a:solidFill>
                  <a:schemeClr val="dk1"/>
                </a:solidFill>
                <a:latin typeface="Arial"/>
                <a:ea typeface="Arial"/>
                <a:cs typeface="Arial"/>
                <a:sym typeface="Arial"/>
              </a:rPr>
              <a:t>Canvas #06</a:t>
            </a:r>
            <a:endParaRPr b="1" sz="1600">
              <a:solidFill>
                <a:schemeClr val="dk1"/>
              </a:solidFill>
              <a:latin typeface="Arial"/>
              <a:ea typeface="Arial"/>
              <a:cs typeface="Arial"/>
              <a:sym typeface="Arial"/>
            </a:endParaRPr>
          </a:p>
          <a:p>
            <a:pPr indent="0" lvl="0" marL="0" marR="0" rtl="0" algn="l">
              <a:spcBef>
                <a:spcPts val="0"/>
              </a:spcBef>
              <a:spcAft>
                <a:spcPts val="0"/>
              </a:spcAft>
              <a:buNone/>
            </a:pPr>
            <a:r>
              <a:rPr b="1" lang="en" sz="1600">
                <a:solidFill>
                  <a:schemeClr val="dk1"/>
                </a:solidFill>
                <a:latin typeface="Arial"/>
                <a:ea typeface="Arial"/>
                <a:cs typeface="Arial"/>
                <a:sym typeface="Arial"/>
              </a:rPr>
              <a:t>Details of datasets</a:t>
            </a:r>
            <a:endParaRPr b="1" sz="1600">
              <a:solidFill>
                <a:schemeClr val="dk1"/>
              </a:solidFill>
              <a:latin typeface="Arial"/>
              <a:ea typeface="Arial"/>
              <a:cs typeface="Arial"/>
              <a:sym typeface="Arial"/>
            </a:endParaRPr>
          </a:p>
        </p:txBody>
      </p:sp>
      <p:graphicFrame>
        <p:nvGraphicFramePr>
          <p:cNvPr id="237" name="Google Shape;237;p23"/>
          <p:cNvGraphicFramePr/>
          <p:nvPr/>
        </p:nvGraphicFramePr>
        <p:xfrm>
          <a:off x="1830500" y="758175"/>
          <a:ext cx="3000000" cy="3000000"/>
        </p:xfrm>
        <a:graphic>
          <a:graphicData uri="http://schemas.openxmlformats.org/drawingml/2006/table">
            <a:tbl>
              <a:tblPr>
                <a:noFill/>
                <a:tableStyleId>{37B259CE-FF9D-44AB-9D89-D9065FD23552}</a:tableStyleId>
              </a:tblPr>
              <a:tblGrid>
                <a:gridCol w="1767400"/>
                <a:gridCol w="2399125"/>
                <a:gridCol w="1393800"/>
                <a:gridCol w="1510400"/>
                <a:gridCol w="1510400"/>
              </a:tblGrid>
              <a:tr h="787675">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BONUS POINTS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1 to 5</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(1 = hard, 5 = easy)</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Explanations</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Dataset 1:</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_________</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Dataset 2:</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__________</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Dataset 3:</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__________</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76725">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Machine readable?</a:t>
                      </a:r>
                      <a:endParaRPr i="1" sz="11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100"/>
                        <a:buFont typeface="Arial"/>
                        <a:buNone/>
                      </a:pPr>
                      <a:r>
                        <a:rPr i="1" lang="en" sz="1100" u="none" cap="none" strike="noStrike"/>
                        <a:t>if the data is a .docx or pdf file, software can’t read it. A database or even a csv file is better.</a:t>
                      </a:r>
                      <a:endParaRPr sz="11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43150">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Structured or not?</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t/>
                      </a:r>
                      <a:endParaRPr i="1" sz="11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100"/>
                        <a:buFont typeface="Arial"/>
                        <a:buNone/>
                      </a:pPr>
                      <a:r>
                        <a:rPr i="1" lang="en" sz="1100" u="none" cap="none" strike="noStrike"/>
                        <a:t>if the dataset is “Excel like’ then it is quite structured.  Free text, web pages or pictures are typically very unstructured.</a:t>
                      </a:r>
                      <a:endParaRPr sz="11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76725">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Follows universal categories or is it firm specific?</a:t>
                      </a:r>
                      <a:endParaRPr sz="11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100"/>
                        <a:buFont typeface="Arial"/>
                        <a:buNone/>
                      </a:pPr>
                      <a:r>
                        <a:rPr i="1" lang="en" sz="1100" u="none" cap="none" strike="noStrike"/>
                        <a:t>a dataset following INSEE or Eurostat categories is quite universal.</a:t>
                      </a:r>
                      <a:endParaRPr sz="11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40025">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Time series?</a:t>
                      </a:r>
                      <a:endParaRPr sz="11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100"/>
                        <a:buFont typeface="Arial"/>
                        <a:buNone/>
                      </a:pPr>
                      <a:r>
                        <a:rPr i="1" lang="en" sz="1100" u="none" cap="none" strike="noStrike"/>
                        <a:t>is the data collected several times across months or years?</a:t>
                      </a:r>
                      <a:endParaRPr sz="11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76725">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Personal and sensitive data?</a:t>
                      </a:r>
                      <a:endParaRPr sz="11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100"/>
                        <a:buFont typeface="Arial"/>
                        <a:buNone/>
                      </a:pPr>
                      <a:r>
                        <a:rPr i="1" lang="en" sz="1100" u="none" cap="none" strike="noStrike"/>
                        <a:t>Personal data comes with more constraints. Sensitive data even more.</a:t>
                      </a:r>
                      <a:endParaRPr i="1" sz="11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34700">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Complete?</a:t>
                      </a:r>
                      <a:endParaRPr sz="11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100"/>
                        <a:buFont typeface="Arial"/>
                        <a:buNone/>
                      </a:pPr>
                      <a:r>
                        <a:rPr i="1" lang="en" sz="1100" u="none" cap="none" strike="noStrike"/>
                        <a:t>No missing records, years, values, and no errors.</a:t>
                      </a:r>
                      <a:endParaRPr i="1" sz="11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76725">
                <a:tc>
                  <a:txBody>
                    <a:bodyPr>
                      <a:noAutofit/>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solidFill>
                            <a:srgbClr val="049CCF"/>
                          </a:solidFill>
                        </a:rPr>
                        <a:t>Total</a:t>
                      </a:r>
                      <a:r>
                        <a:rPr lang="en" sz="1100" u="none" cap="none" strike="noStrike"/>
                        <a:t>: sum of points per dataset</a:t>
                      </a:r>
                      <a:endParaRPr sz="11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100"/>
                        <a:buFont typeface="Arial"/>
                        <a:buNone/>
                      </a:pPr>
                      <a:r>
                        <a:rPr i="1" lang="en" sz="1100" u="none" cap="none" strike="noStrike"/>
                        <a:t>Add up the points to get a total. A higher total shows a more favorable dataset</a:t>
                      </a:r>
                      <a:endParaRPr i="1" sz="11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38" name="Google Shape;238;p23"/>
          <p:cNvSpPr txBox="1"/>
          <p:nvPr/>
        </p:nvSpPr>
        <p:spPr>
          <a:xfrm>
            <a:off x="6014199" y="0"/>
            <a:ext cx="5385983" cy="412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sz="1800">
                <a:solidFill>
                  <a:schemeClr val="dk1"/>
                </a:solidFill>
                <a:latin typeface="Arial"/>
                <a:ea typeface="Arial"/>
                <a:cs typeface="Arial"/>
                <a:sym typeface="Arial"/>
              </a:rPr>
              <a:t>Designed by: __________________________</a:t>
            </a:r>
            <a:endParaRPr sz="1800">
              <a:solidFill>
                <a:schemeClr val="dk1"/>
              </a:solidFill>
              <a:latin typeface="Arial"/>
              <a:ea typeface="Arial"/>
              <a:cs typeface="Arial"/>
              <a:sym typeface="Arial"/>
            </a:endParaRPr>
          </a:p>
        </p:txBody>
      </p:sp>
      <p:sp>
        <p:nvSpPr>
          <p:cNvPr id="239" name="Google Shape;239;p23"/>
          <p:cNvSpPr txBox="1"/>
          <p:nvPr/>
        </p:nvSpPr>
        <p:spPr>
          <a:xfrm>
            <a:off x="6014200" y="263575"/>
            <a:ext cx="5554306" cy="412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sz="1800">
                <a:solidFill>
                  <a:schemeClr val="dk1"/>
                </a:solidFill>
                <a:latin typeface="Arial"/>
                <a:ea typeface="Arial"/>
                <a:cs typeface="Arial"/>
                <a:sym typeface="Arial"/>
              </a:rPr>
              <a:t>Date: 	   ___________________________</a:t>
            </a:r>
            <a:endParaRPr sz="18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24"/>
          <p:cNvSpPr/>
          <p:nvPr/>
        </p:nvSpPr>
        <p:spPr>
          <a:xfrm>
            <a:off x="2029500" y="676275"/>
            <a:ext cx="8196300" cy="57645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5" name="Google Shape;245;p24"/>
          <p:cNvSpPr txBox="1"/>
          <p:nvPr/>
        </p:nvSpPr>
        <p:spPr>
          <a:xfrm>
            <a:off x="1962075" y="0"/>
            <a:ext cx="4263000" cy="672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b="1" lang="en" sz="1600">
                <a:solidFill>
                  <a:schemeClr val="dk1"/>
                </a:solidFill>
                <a:latin typeface="Arial"/>
                <a:ea typeface="Arial"/>
                <a:cs typeface="Arial"/>
                <a:sym typeface="Arial"/>
              </a:rPr>
              <a:t>Canvas #07</a:t>
            </a:r>
            <a:endParaRPr b="1" sz="1600">
              <a:solidFill>
                <a:schemeClr val="dk1"/>
              </a:solidFill>
              <a:latin typeface="Arial"/>
              <a:ea typeface="Arial"/>
              <a:cs typeface="Arial"/>
              <a:sym typeface="Arial"/>
            </a:endParaRPr>
          </a:p>
          <a:p>
            <a:pPr indent="0" lvl="0" marL="0" marR="0" rtl="0" algn="l">
              <a:spcBef>
                <a:spcPts val="0"/>
              </a:spcBef>
              <a:spcAft>
                <a:spcPts val="0"/>
              </a:spcAft>
              <a:buNone/>
            </a:pPr>
            <a:r>
              <a:rPr b="1" lang="en" sz="1600">
                <a:solidFill>
                  <a:schemeClr val="dk1"/>
                </a:solidFill>
                <a:latin typeface="Arial"/>
                <a:ea typeface="Arial"/>
                <a:cs typeface="Arial"/>
                <a:sym typeface="Arial"/>
              </a:rPr>
              <a:t>Aid to brainstorming</a:t>
            </a:r>
            <a:endParaRPr b="1" sz="1600">
              <a:solidFill>
                <a:schemeClr val="dk1"/>
              </a:solidFill>
              <a:latin typeface="Arial"/>
              <a:ea typeface="Arial"/>
              <a:cs typeface="Arial"/>
              <a:sym typeface="Arial"/>
            </a:endParaRPr>
          </a:p>
        </p:txBody>
      </p:sp>
      <p:grpSp>
        <p:nvGrpSpPr>
          <p:cNvPr id="246" name="Google Shape;246;p24"/>
          <p:cNvGrpSpPr/>
          <p:nvPr/>
        </p:nvGrpSpPr>
        <p:grpSpPr>
          <a:xfrm>
            <a:off x="4363341" y="1357020"/>
            <a:ext cx="4358597" cy="4721205"/>
            <a:chOff x="2820225" y="891450"/>
            <a:chExt cx="3175200" cy="3175200"/>
          </a:xfrm>
        </p:grpSpPr>
        <p:sp>
          <p:nvSpPr>
            <p:cNvPr id="247" name="Google Shape;247;p24"/>
            <p:cNvSpPr/>
            <p:nvPr/>
          </p:nvSpPr>
          <p:spPr>
            <a:xfrm rot="10800000">
              <a:off x="2820225" y="891450"/>
              <a:ext cx="3175200" cy="3175200"/>
            </a:xfrm>
            <a:prstGeom prst="blockArc">
              <a:avLst>
                <a:gd fmla="val 5399801" name="adj1"/>
                <a:gd fmla="val 3012680" name="adj2"/>
                <a:gd fmla="val 6939" name="adj3"/>
              </a:avLst>
            </a:prstGeom>
            <a:solidFill>
              <a:srgbClr val="049CCF"/>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8" name="Google Shape;248;p24"/>
            <p:cNvSpPr/>
            <p:nvPr/>
          </p:nvSpPr>
          <p:spPr>
            <a:xfrm rot="10800000">
              <a:off x="3175023" y="1179900"/>
              <a:ext cx="450600" cy="450600"/>
            </a:xfrm>
            <a:prstGeom prst="rtTriangle">
              <a:avLst/>
            </a:prstGeom>
            <a:solidFill>
              <a:srgbClr val="049CCF"/>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49" name="Google Shape;249;p24"/>
          <p:cNvSpPr/>
          <p:nvPr/>
        </p:nvSpPr>
        <p:spPr>
          <a:xfrm>
            <a:off x="7534475" y="4057577"/>
            <a:ext cx="1828800" cy="11097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sz="900">
                <a:solidFill>
                  <a:schemeClr val="dk1"/>
                </a:solidFill>
                <a:latin typeface="Roboto"/>
                <a:ea typeface="Roboto"/>
                <a:cs typeface="Roboto"/>
                <a:sym typeface="Roboto"/>
              </a:rPr>
              <a:t>Think of the 7 roads to value creation!</a:t>
            </a:r>
            <a:endParaRPr sz="900">
              <a:solidFill>
                <a:schemeClr val="dk1"/>
              </a:solidFill>
              <a:latin typeface="Roboto"/>
              <a:ea typeface="Roboto"/>
              <a:cs typeface="Roboto"/>
              <a:sym typeface="Roboto"/>
            </a:endParaRPr>
          </a:p>
          <a:p>
            <a:pPr indent="0" lvl="0" marL="0" marR="0" rtl="0" algn="l">
              <a:spcBef>
                <a:spcPts val="0"/>
              </a:spcBef>
              <a:spcAft>
                <a:spcPts val="0"/>
              </a:spcAft>
              <a:buNone/>
            </a:pPr>
            <a:r>
              <a:rPr lang="en" sz="900">
                <a:solidFill>
                  <a:schemeClr val="dk1"/>
                </a:solidFill>
                <a:latin typeface="Roboto"/>
                <a:ea typeface="Roboto"/>
                <a:cs typeface="Roboto"/>
                <a:sym typeface="Roboto"/>
              </a:rPr>
              <a:t>predict / suggest / curate / enrich / rank / compare / match / segment / classify / generate / synthetize</a:t>
            </a:r>
            <a:endParaRPr sz="900">
              <a:solidFill>
                <a:schemeClr val="dk1"/>
              </a:solidFill>
              <a:latin typeface="Roboto"/>
              <a:ea typeface="Roboto"/>
              <a:cs typeface="Roboto"/>
              <a:sym typeface="Roboto"/>
            </a:endParaRPr>
          </a:p>
        </p:txBody>
      </p:sp>
      <p:sp>
        <p:nvSpPr>
          <p:cNvPr id="250" name="Google Shape;250;p24"/>
          <p:cNvSpPr/>
          <p:nvPr/>
        </p:nvSpPr>
        <p:spPr>
          <a:xfrm>
            <a:off x="7534475" y="3524177"/>
            <a:ext cx="1828800" cy="533400"/>
          </a:xfrm>
          <a:prstGeom prst="round1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lang="en" sz="1000">
                <a:solidFill>
                  <a:srgbClr val="FFFFFF"/>
                </a:solidFill>
                <a:latin typeface="Roboto"/>
                <a:ea typeface="Roboto"/>
                <a:cs typeface="Roboto"/>
                <a:sym typeface="Roboto"/>
              </a:rPr>
              <a:t>How do these datasets contribute to creating a service meeting a need?</a:t>
            </a:r>
            <a:endParaRPr sz="1000">
              <a:solidFill>
                <a:srgbClr val="FFFFFF"/>
              </a:solidFill>
              <a:latin typeface="Arial"/>
              <a:ea typeface="Arial"/>
              <a:cs typeface="Arial"/>
              <a:sym typeface="Arial"/>
            </a:endParaRPr>
          </a:p>
        </p:txBody>
      </p:sp>
      <p:sp>
        <p:nvSpPr>
          <p:cNvPr id="251" name="Google Shape;251;p24"/>
          <p:cNvSpPr/>
          <p:nvPr/>
        </p:nvSpPr>
        <p:spPr>
          <a:xfrm>
            <a:off x="5705635" y="1509872"/>
            <a:ext cx="1828800" cy="9363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sz="1000">
                <a:solidFill>
                  <a:schemeClr val="dk1"/>
                </a:solidFill>
                <a:latin typeface="Roboto"/>
                <a:ea typeface="Roboto"/>
                <a:cs typeface="Roboto"/>
                <a:sym typeface="Roboto"/>
              </a:rPr>
              <a:t>- Pick the 3 datasets you identified in the previous canvas</a:t>
            </a:r>
            <a:endParaRPr sz="1000">
              <a:solidFill>
                <a:schemeClr val="dk1"/>
              </a:solidFill>
              <a:latin typeface="Roboto"/>
              <a:ea typeface="Roboto"/>
              <a:cs typeface="Roboto"/>
              <a:sym typeface="Roboto"/>
            </a:endParaRPr>
          </a:p>
          <a:p>
            <a:pPr indent="0" lvl="0" marL="0" marR="0" rtl="0" algn="l">
              <a:spcBef>
                <a:spcPts val="0"/>
              </a:spcBef>
              <a:spcAft>
                <a:spcPts val="0"/>
              </a:spcAft>
              <a:buNone/>
            </a:pPr>
            <a:r>
              <a:rPr lang="en" sz="1000">
                <a:solidFill>
                  <a:schemeClr val="dk1"/>
                </a:solidFill>
                <a:latin typeface="Roboto"/>
                <a:ea typeface="Roboto"/>
                <a:cs typeface="Roboto"/>
                <a:sym typeface="Roboto"/>
              </a:rPr>
              <a:t>- or consider new ones if necessary</a:t>
            </a:r>
            <a:endParaRPr sz="1000">
              <a:solidFill>
                <a:schemeClr val="dk1"/>
              </a:solidFill>
              <a:latin typeface="Roboto"/>
              <a:ea typeface="Roboto"/>
              <a:cs typeface="Roboto"/>
              <a:sym typeface="Roboto"/>
            </a:endParaRPr>
          </a:p>
          <a:p>
            <a:pPr indent="0" lvl="0" marL="0" marR="0" rtl="0" algn="l">
              <a:spcBef>
                <a:spcPts val="0"/>
              </a:spcBef>
              <a:spcAft>
                <a:spcPts val="0"/>
              </a:spcAft>
              <a:buNone/>
            </a:pPr>
            <a:r>
              <a:t/>
            </a:r>
            <a:endParaRPr sz="1000">
              <a:solidFill>
                <a:schemeClr val="dk1"/>
              </a:solidFill>
              <a:latin typeface="Roboto"/>
              <a:ea typeface="Roboto"/>
              <a:cs typeface="Roboto"/>
              <a:sym typeface="Roboto"/>
            </a:endParaRPr>
          </a:p>
        </p:txBody>
      </p:sp>
      <p:sp>
        <p:nvSpPr>
          <p:cNvPr id="252" name="Google Shape;252;p24"/>
          <p:cNvSpPr/>
          <p:nvPr/>
        </p:nvSpPr>
        <p:spPr>
          <a:xfrm>
            <a:off x="5705635" y="1086106"/>
            <a:ext cx="1828800" cy="423900"/>
          </a:xfrm>
          <a:prstGeom prst="round1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lang="en" sz="800">
                <a:solidFill>
                  <a:srgbClr val="FFFFFF"/>
                </a:solidFill>
                <a:latin typeface="Roboto"/>
                <a:ea typeface="Roboto"/>
                <a:cs typeface="Roboto"/>
                <a:sym typeface="Roboto"/>
              </a:rPr>
              <a:t>(Re)consider your datasets</a:t>
            </a:r>
            <a:endParaRPr sz="800">
              <a:solidFill>
                <a:srgbClr val="FFFFFF"/>
              </a:solidFill>
              <a:latin typeface="Arial"/>
              <a:ea typeface="Arial"/>
              <a:cs typeface="Arial"/>
              <a:sym typeface="Arial"/>
            </a:endParaRPr>
          </a:p>
        </p:txBody>
      </p:sp>
      <p:sp>
        <p:nvSpPr>
          <p:cNvPr id="253" name="Google Shape;253;p24"/>
          <p:cNvSpPr/>
          <p:nvPr/>
        </p:nvSpPr>
        <p:spPr>
          <a:xfrm>
            <a:off x="3876775" y="4057575"/>
            <a:ext cx="1828800" cy="16005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sz="800">
                <a:solidFill>
                  <a:schemeClr val="dk1"/>
                </a:solidFill>
                <a:latin typeface="Roboto"/>
                <a:ea typeface="Roboto"/>
                <a:cs typeface="Roboto"/>
                <a:sym typeface="Roboto"/>
              </a:rPr>
              <a:t>Play the devil’s advocate and be critical about your solution:</a:t>
            </a:r>
            <a:endParaRPr sz="800">
              <a:solidFill>
                <a:schemeClr val="dk1"/>
              </a:solidFill>
              <a:latin typeface="Roboto"/>
              <a:ea typeface="Roboto"/>
              <a:cs typeface="Roboto"/>
              <a:sym typeface="Roboto"/>
            </a:endParaRPr>
          </a:p>
          <a:p>
            <a:pPr indent="0" lvl="0" marL="0" marR="0" rtl="0" algn="l">
              <a:spcBef>
                <a:spcPts val="0"/>
              </a:spcBef>
              <a:spcAft>
                <a:spcPts val="0"/>
              </a:spcAft>
              <a:buNone/>
            </a:pPr>
            <a:r>
              <a:t/>
            </a:r>
            <a:endParaRPr sz="800">
              <a:solidFill>
                <a:schemeClr val="dk1"/>
              </a:solidFill>
              <a:latin typeface="Roboto"/>
              <a:ea typeface="Roboto"/>
              <a:cs typeface="Roboto"/>
              <a:sym typeface="Roboto"/>
            </a:endParaRPr>
          </a:p>
          <a:p>
            <a:pPr indent="0" lvl="0" marL="0" marR="0" rtl="0" algn="l">
              <a:spcBef>
                <a:spcPts val="0"/>
              </a:spcBef>
              <a:spcAft>
                <a:spcPts val="0"/>
              </a:spcAft>
              <a:buNone/>
            </a:pPr>
            <a:r>
              <a:rPr lang="en" sz="800">
                <a:solidFill>
                  <a:schemeClr val="dk1"/>
                </a:solidFill>
                <a:latin typeface="Roboto"/>
                <a:ea typeface="Roboto"/>
                <a:cs typeface="Roboto"/>
                <a:sym typeface="Roboto"/>
              </a:rPr>
              <a:t>- Is it strongly aligned with the strategic objectives of your org?</a:t>
            </a:r>
            <a:endParaRPr sz="800">
              <a:solidFill>
                <a:schemeClr val="dk1"/>
              </a:solidFill>
              <a:latin typeface="Roboto"/>
              <a:ea typeface="Roboto"/>
              <a:cs typeface="Roboto"/>
              <a:sym typeface="Roboto"/>
            </a:endParaRPr>
          </a:p>
          <a:p>
            <a:pPr indent="0" lvl="0" marL="0" marR="0" rtl="0" algn="l">
              <a:spcBef>
                <a:spcPts val="0"/>
              </a:spcBef>
              <a:spcAft>
                <a:spcPts val="0"/>
              </a:spcAft>
              <a:buNone/>
            </a:pPr>
            <a:r>
              <a:t/>
            </a:r>
            <a:endParaRPr sz="800">
              <a:solidFill>
                <a:schemeClr val="dk1"/>
              </a:solidFill>
              <a:latin typeface="Roboto"/>
              <a:ea typeface="Roboto"/>
              <a:cs typeface="Roboto"/>
              <a:sym typeface="Roboto"/>
            </a:endParaRPr>
          </a:p>
          <a:p>
            <a:pPr indent="0" lvl="0" marL="0" marR="0" rtl="0" algn="l">
              <a:spcBef>
                <a:spcPts val="0"/>
              </a:spcBef>
              <a:spcAft>
                <a:spcPts val="0"/>
              </a:spcAft>
              <a:buNone/>
            </a:pPr>
            <a:r>
              <a:rPr lang="en" sz="800">
                <a:solidFill>
                  <a:schemeClr val="dk1"/>
                </a:solidFill>
                <a:latin typeface="Roboto"/>
                <a:ea typeface="Roboto"/>
                <a:cs typeface="Roboto"/>
                <a:sym typeface="Roboto"/>
              </a:rPr>
              <a:t>- Is the user really served by the features you designed?</a:t>
            </a:r>
            <a:endParaRPr sz="800">
              <a:solidFill>
                <a:schemeClr val="dk1"/>
              </a:solidFill>
              <a:latin typeface="Roboto"/>
              <a:ea typeface="Roboto"/>
              <a:cs typeface="Roboto"/>
              <a:sym typeface="Roboto"/>
            </a:endParaRPr>
          </a:p>
          <a:p>
            <a:pPr indent="0" lvl="0" marL="0" marR="0" rtl="0" algn="l">
              <a:spcBef>
                <a:spcPts val="0"/>
              </a:spcBef>
              <a:spcAft>
                <a:spcPts val="0"/>
              </a:spcAft>
              <a:buNone/>
            </a:pPr>
            <a:r>
              <a:t/>
            </a:r>
            <a:endParaRPr sz="800">
              <a:solidFill>
                <a:schemeClr val="dk1"/>
              </a:solidFill>
              <a:latin typeface="Roboto"/>
              <a:ea typeface="Roboto"/>
              <a:cs typeface="Roboto"/>
              <a:sym typeface="Roboto"/>
            </a:endParaRPr>
          </a:p>
          <a:p>
            <a:pPr indent="0" lvl="0" marL="0" marR="0" rtl="0" algn="l">
              <a:spcBef>
                <a:spcPts val="0"/>
              </a:spcBef>
              <a:spcAft>
                <a:spcPts val="0"/>
              </a:spcAft>
              <a:buNone/>
            </a:pPr>
            <a:r>
              <a:rPr b="1" lang="en" sz="1000">
                <a:solidFill>
                  <a:schemeClr val="dk1"/>
                </a:solidFill>
                <a:latin typeface="Roboto"/>
                <a:ea typeface="Roboto"/>
                <a:cs typeface="Roboto"/>
                <a:sym typeface="Roboto"/>
              </a:rPr>
              <a:t>- stop if the solution stands the challenge!</a:t>
            </a:r>
            <a:endParaRPr b="1" sz="1000">
              <a:solidFill>
                <a:schemeClr val="dk1"/>
              </a:solidFill>
              <a:latin typeface="Roboto"/>
              <a:ea typeface="Roboto"/>
              <a:cs typeface="Roboto"/>
              <a:sym typeface="Roboto"/>
            </a:endParaRPr>
          </a:p>
        </p:txBody>
      </p:sp>
      <p:sp>
        <p:nvSpPr>
          <p:cNvPr id="254" name="Google Shape;254;p24"/>
          <p:cNvSpPr/>
          <p:nvPr/>
        </p:nvSpPr>
        <p:spPr>
          <a:xfrm>
            <a:off x="3876787" y="3633798"/>
            <a:ext cx="1828800" cy="423900"/>
          </a:xfrm>
          <a:prstGeom prst="round1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lang="en" sz="1000">
                <a:solidFill>
                  <a:srgbClr val="FFFFFF"/>
                </a:solidFill>
                <a:latin typeface="Roboto"/>
                <a:ea typeface="Roboto"/>
                <a:cs typeface="Roboto"/>
                <a:sym typeface="Roboto"/>
              </a:rPr>
              <a:t>Challenge your results and iterate</a:t>
            </a:r>
            <a:endParaRPr sz="1000">
              <a:solidFill>
                <a:srgbClr val="FFFFFF"/>
              </a:solidFill>
              <a:latin typeface="Arial"/>
              <a:ea typeface="Arial"/>
              <a:cs typeface="Arial"/>
              <a:sym typeface="Arial"/>
            </a:endParaRPr>
          </a:p>
        </p:txBody>
      </p:sp>
      <p:pic>
        <p:nvPicPr>
          <p:cNvPr id="255" name="Google Shape;255;p24"/>
          <p:cNvPicPr preferRelativeResize="0"/>
          <p:nvPr/>
        </p:nvPicPr>
        <p:blipFill rotWithShape="1">
          <a:blip r:embed="rId3">
            <a:alphaModFix/>
          </a:blip>
          <a:srcRect b="0" l="0" r="0" t="0"/>
          <a:stretch/>
        </p:blipFill>
        <p:spPr>
          <a:xfrm>
            <a:off x="2339825" y="880576"/>
            <a:ext cx="817725" cy="817725"/>
          </a:xfrm>
          <a:prstGeom prst="rect">
            <a:avLst/>
          </a:prstGeom>
          <a:noFill/>
          <a:ln>
            <a:noFill/>
          </a:ln>
        </p:spPr>
      </p:pic>
      <p:sp>
        <p:nvSpPr>
          <p:cNvPr id="256" name="Google Shape;256;p24"/>
          <p:cNvSpPr txBox="1"/>
          <p:nvPr/>
        </p:nvSpPr>
        <p:spPr>
          <a:xfrm>
            <a:off x="2119850" y="1755200"/>
            <a:ext cx="2158500" cy="9255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sz="1100">
                <a:solidFill>
                  <a:schemeClr val="dk1"/>
                </a:solidFill>
                <a:latin typeface="Arial"/>
                <a:ea typeface="Arial"/>
                <a:cs typeface="Arial"/>
                <a:sym typeface="Arial"/>
              </a:rPr>
              <a:t>Each cycle lasts 2 minutes max.</a:t>
            </a:r>
            <a:br>
              <a:rPr lang="en" sz="1100">
                <a:solidFill>
                  <a:schemeClr val="dk1"/>
                </a:solidFill>
                <a:latin typeface="Arial"/>
                <a:ea typeface="Arial"/>
                <a:cs typeface="Arial"/>
                <a:sym typeface="Arial"/>
              </a:rPr>
            </a:br>
            <a:r>
              <a:rPr lang="en" sz="1100">
                <a:solidFill>
                  <a:schemeClr val="dk1"/>
                </a:solidFill>
                <a:latin typeface="Arial"/>
                <a:ea typeface="Arial"/>
                <a:cs typeface="Arial"/>
                <a:sym typeface="Arial"/>
              </a:rPr>
              <a:t>Turn until you you hit “stop” in step 3.</a:t>
            </a:r>
            <a:endParaRPr sz="1100">
              <a:solidFill>
                <a:schemeClr val="dk1"/>
              </a:solidFill>
              <a:latin typeface="Arial"/>
              <a:ea typeface="Arial"/>
              <a:cs typeface="Arial"/>
              <a:sym typeface="Arial"/>
            </a:endParaRPr>
          </a:p>
        </p:txBody>
      </p:sp>
      <p:sp>
        <p:nvSpPr>
          <p:cNvPr id="257" name="Google Shape;257;p24"/>
          <p:cNvSpPr txBox="1"/>
          <p:nvPr/>
        </p:nvSpPr>
        <p:spPr>
          <a:xfrm>
            <a:off x="7779825" y="930000"/>
            <a:ext cx="591000" cy="5334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None/>
            </a:pPr>
            <a:r>
              <a:rPr lang="en" sz="1800">
                <a:solidFill>
                  <a:schemeClr val="dk1"/>
                </a:solidFill>
                <a:latin typeface="Arial"/>
                <a:ea typeface="Arial"/>
                <a:cs typeface="Arial"/>
                <a:sym typeface="Arial"/>
              </a:rPr>
              <a:t>1</a:t>
            </a:r>
            <a:endParaRPr sz="1800">
              <a:solidFill>
                <a:schemeClr val="dk1"/>
              </a:solidFill>
              <a:latin typeface="Arial"/>
              <a:ea typeface="Arial"/>
              <a:cs typeface="Arial"/>
              <a:sym typeface="Arial"/>
            </a:endParaRPr>
          </a:p>
        </p:txBody>
      </p:sp>
      <p:sp>
        <p:nvSpPr>
          <p:cNvPr id="258" name="Google Shape;258;p24"/>
          <p:cNvSpPr txBox="1"/>
          <p:nvPr/>
        </p:nvSpPr>
        <p:spPr>
          <a:xfrm>
            <a:off x="9486400" y="3379550"/>
            <a:ext cx="591000" cy="5334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None/>
            </a:pPr>
            <a:r>
              <a:rPr lang="en" sz="1800">
                <a:solidFill>
                  <a:schemeClr val="dk1"/>
                </a:solidFill>
                <a:latin typeface="Arial"/>
                <a:ea typeface="Arial"/>
                <a:cs typeface="Arial"/>
                <a:sym typeface="Arial"/>
              </a:rPr>
              <a:t>2</a:t>
            </a:r>
            <a:endParaRPr sz="1800">
              <a:solidFill>
                <a:schemeClr val="dk1"/>
              </a:solidFill>
              <a:latin typeface="Arial"/>
              <a:ea typeface="Arial"/>
              <a:cs typeface="Arial"/>
              <a:sym typeface="Arial"/>
            </a:endParaRPr>
          </a:p>
        </p:txBody>
      </p:sp>
      <p:sp>
        <p:nvSpPr>
          <p:cNvPr id="259" name="Google Shape;259;p24"/>
          <p:cNvSpPr txBox="1"/>
          <p:nvPr/>
        </p:nvSpPr>
        <p:spPr>
          <a:xfrm>
            <a:off x="3157550" y="3345000"/>
            <a:ext cx="591000" cy="5334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None/>
            </a:pPr>
            <a:r>
              <a:rPr lang="en" sz="1800">
                <a:solidFill>
                  <a:schemeClr val="dk1"/>
                </a:solidFill>
                <a:latin typeface="Arial"/>
                <a:ea typeface="Arial"/>
                <a:cs typeface="Arial"/>
                <a:sym typeface="Arial"/>
              </a:rPr>
              <a:t>3</a:t>
            </a:r>
            <a:endParaRPr sz="1800">
              <a:solidFill>
                <a:schemeClr val="dk1"/>
              </a:solidFill>
              <a:latin typeface="Arial"/>
              <a:ea typeface="Arial"/>
              <a:cs typeface="Arial"/>
              <a:sym typeface="Arial"/>
            </a:endParaRPr>
          </a:p>
        </p:txBody>
      </p:sp>
      <p:sp>
        <p:nvSpPr>
          <p:cNvPr id="260" name="Google Shape;260;p24"/>
          <p:cNvSpPr txBox="1"/>
          <p:nvPr/>
        </p:nvSpPr>
        <p:spPr>
          <a:xfrm>
            <a:off x="6014200" y="0"/>
            <a:ext cx="5415800" cy="412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sz="1800">
                <a:solidFill>
                  <a:schemeClr val="dk1"/>
                </a:solidFill>
                <a:latin typeface="Arial"/>
                <a:ea typeface="Arial"/>
                <a:cs typeface="Arial"/>
                <a:sym typeface="Arial"/>
              </a:rPr>
              <a:t>Designed by: __________________________</a:t>
            </a:r>
            <a:endParaRPr sz="1800">
              <a:solidFill>
                <a:schemeClr val="dk1"/>
              </a:solidFill>
              <a:latin typeface="Arial"/>
              <a:ea typeface="Arial"/>
              <a:cs typeface="Arial"/>
              <a:sym typeface="Arial"/>
            </a:endParaRPr>
          </a:p>
        </p:txBody>
      </p:sp>
      <p:sp>
        <p:nvSpPr>
          <p:cNvPr id="261" name="Google Shape;261;p24"/>
          <p:cNvSpPr txBox="1"/>
          <p:nvPr/>
        </p:nvSpPr>
        <p:spPr>
          <a:xfrm>
            <a:off x="6014199" y="263575"/>
            <a:ext cx="5127565" cy="412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sz="1800">
                <a:solidFill>
                  <a:schemeClr val="dk1"/>
                </a:solidFill>
                <a:latin typeface="Arial"/>
                <a:ea typeface="Arial"/>
                <a:cs typeface="Arial"/>
                <a:sym typeface="Arial"/>
              </a:rPr>
              <a:t>Date: 	   ___________________________</a:t>
            </a:r>
            <a:endParaRPr sz="1800">
              <a:solidFill>
                <a:schemeClr val="dk1"/>
              </a:solidFill>
              <a:latin typeface="Arial"/>
              <a:ea typeface="Arial"/>
              <a:cs typeface="Arial"/>
              <a:sym typeface="Arial"/>
            </a:endParaRPr>
          </a:p>
        </p:txBody>
      </p:sp>
      <p:sp>
        <p:nvSpPr>
          <p:cNvPr id="262" name="Google Shape;262;p24"/>
          <p:cNvSpPr txBox="1"/>
          <p:nvPr/>
        </p:nvSpPr>
        <p:spPr>
          <a:xfrm>
            <a:off x="2162350" y="6520700"/>
            <a:ext cx="8196300" cy="2781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b="1" lang="en" sz="800">
                <a:solidFill>
                  <a:schemeClr val="dk1"/>
                </a:solidFill>
                <a:latin typeface="Arial"/>
                <a:ea typeface="Arial"/>
                <a:cs typeface="Arial"/>
                <a:sym typeface="Arial"/>
              </a:rPr>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