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8E2837-4C7B-4BF3-B4EA-1FED1A3B9421}">
  <a:tblStyle styleId="{2B8E2837-4C7B-4BF3-B4EA-1FED1A3B94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6637157-20AF-487D-9CC2-956699573836}"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4dfa6740b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4dfa674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4e37f3eb_0_5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4e37f3e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24e37f3eb_0_601:notes"/>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24e37f3eb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4e37f3eb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4e37f3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4e37f3eb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4e37f3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4e37f3eb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4e37f3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24e37f3eb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24e37f3e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4e37f3eb_0_2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4e37f3e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24e37f3eb_0_3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4e37f3e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24e37f3eb_0_3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24e37f3e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4e37f3eb_0_4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24e37f3eb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992767"/>
            <a:ext cx="8520300" cy="2736900"/>
          </a:xfrm>
          <a:prstGeom prst="rect">
            <a:avLst/>
          </a:prstGeom>
        </p:spPr>
        <p:txBody>
          <a:bodyPr anchorCtr="0" anchor="b" bIns="99550" lIns="99550" spcFirstLastPara="1" rIns="99550" wrap="square" tIns="99550"/>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56" name="Google Shape;56;p14"/>
          <p:cNvSpPr txBox="1"/>
          <p:nvPr>
            <p:ph idx="1" type="subTitle"/>
          </p:nvPr>
        </p:nvSpPr>
        <p:spPr>
          <a:xfrm>
            <a:off x="311700" y="3778833"/>
            <a:ext cx="8520300" cy="1056900"/>
          </a:xfrm>
          <a:prstGeom prst="rect">
            <a:avLst/>
          </a:prstGeom>
        </p:spPr>
        <p:txBody>
          <a:bodyPr anchorCtr="0" anchor="t" bIns="99550" lIns="99550" spcFirstLastPara="1" rIns="99550" wrap="square" tIns="99550"/>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7" name="Google Shape;57;p14"/>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867800"/>
            <a:ext cx="8520300" cy="1122600"/>
          </a:xfrm>
          <a:prstGeom prst="rect">
            <a:avLst/>
          </a:prstGeom>
        </p:spPr>
        <p:txBody>
          <a:bodyPr anchorCtr="0" anchor="ctr" bIns="99550" lIns="99550" spcFirstLastPara="1" rIns="99550" wrap="square" tIns="99550"/>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60" name="Google Shape;60;p15"/>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6"/>
          <p:cNvSpPr txBox="1"/>
          <p:nvPr>
            <p:ph idx="1" type="body"/>
          </p:nvPr>
        </p:nvSpPr>
        <p:spPr>
          <a:xfrm>
            <a:off x="311700" y="1536633"/>
            <a:ext cx="8520300" cy="4554900"/>
          </a:xfrm>
          <a:prstGeom prst="rect">
            <a:avLst/>
          </a:prstGeom>
        </p:spPr>
        <p:txBody>
          <a:bodyPr anchorCtr="0" anchor="t" bIns="99550" lIns="99550" spcFirstLastPara="1" rIns="99550" wrap="square" tIns="99550"/>
          <a:lstStyle>
            <a:lvl1pPr indent="-355600" lvl="0" marL="457200" rtl="0">
              <a:spcBef>
                <a:spcPts val="0"/>
              </a:spcBef>
              <a:spcAft>
                <a:spcPts val="0"/>
              </a:spcAft>
              <a:buSzPts val="2000"/>
              <a:buChar char="●"/>
              <a:defRPr/>
            </a:lvl1pPr>
            <a:lvl2pPr indent="-323850" lvl="1" marL="914400" rtl="0">
              <a:spcBef>
                <a:spcPts val="1700"/>
              </a:spcBef>
              <a:spcAft>
                <a:spcPts val="0"/>
              </a:spcAft>
              <a:buSzPts val="1500"/>
              <a:buChar char="○"/>
              <a:defRPr/>
            </a:lvl2pPr>
            <a:lvl3pPr indent="-323850" lvl="2" marL="1371600" rtl="0">
              <a:spcBef>
                <a:spcPts val="1700"/>
              </a:spcBef>
              <a:spcAft>
                <a:spcPts val="0"/>
              </a:spcAft>
              <a:buSzPts val="1500"/>
              <a:buChar char="■"/>
              <a:defRPr/>
            </a:lvl3pPr>
            <a:lvl4pPr indent="-323850" lvl="3" marL="1828800" rtl="0">
              <a:spcBef>
                <a:spcPts val="1700"/>
              </a:spcBef>
              <a:spcAft>
                <a:spcPts val="0"/>
              </a:spcAft>
              <a:buSzPts val="1500"/>
              <a:buChar char="●"/>
              <a:defRPr/>
            </a:lvl4pPr>
            <a:lvl5pPr indent="-323850" lvl="4" marL="2286000" rtl="0">
              <a:spcBef>
                <a:spcPts val="1700"/>
              </a:spcBef>
              <a:spcAft>
                <a:spcPts val="0"/>
              </a:spcAft>
              <a:buSzPts val="1500"/>
              <a:buChar char="○"/>
              <a:defRPr/>
            </a:lvl5pPr>
            <a:lvl6pPr indent="-323850" lvl="5" marL="2743200" rtl="0">
              <a:spcBef>
                <a:spcPts val="1700"/>
              </a:spcBef>
              <a:spcAft>
                <a:spcPts val="0"/>
              </a:spcAft>
              <a:buSzPts val="1500"/>
              <a:buChar char="■"/>
              <a:defRPr/>
            </a:lvl6pPr>
            <a:lvl7pPr indent="-323850" lvl="6" marL="3200400" rtl="0">
              <a:spcBef>
                <a:spcPts val="1700"/>
              </a:spcBef>
              <a:spcAft>
                <a:spcPts val="0"/>
              </a:spcAft>
              <a:buSzPts val="1500"/>
              <a:buChar char="●"/>
              <a:defRPr/>
            </a:lvl7pPr>
            <a:lvl8pPr indent="-323850" lvl="7" marL="3657600" rtl="0">
              <a:spcBef>
                <a:spcPts val="1700"/>
              </a:spcBef>
              <a:spcAft>
                <a:spcPts val="0"/>
              </a:spcAft>
              <a:buSzPts val="1500"/>
              <a:buChar char="○"/>
              <a:defRPr/>
            </a:lvl8pPr>
            <a:lvl9pPr indent="-323850" lvl="8" marL="4114800" rtl="0">
              <a:spcBef>
                <a:spcPts val="1700"/>
              </a:spcBef>
              <a:spcAft>
                <a:spcPts val="1700"/>
              </a:spcAft>
              <a:buSzPts val="1500"/>
              <a:buChar char="■"/>
              <a:defRPr/>
            </a:lvl9pPr>
          </a:lstStyle>
          <a:p/>
        </p:txBody>
      </p:sp>
      <p:sp>
        <p:nvSpPr>
          <p:cNvPr id="64" name="Google Shape;64;p16"/>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7"/>
          <p:cNvSpPr txBox="1"/>
          <p:nvPr>
            <p:ph idx="1" type="body"/>
          </p:nvPr>
        </p:nvSpPr>
        <p:spPr>
          <a:xfrm>
            <a:off x="311700" y="1536633"/>
            <a:ext cx="4000200" cy="4554900"/>
          </a:xfrm>
          <a:prstGeom prst="rect">
            <a:avLst/>
          </a:prstGeom>
        </p:spPr>
        <p:txBody>
          <a:bodyPr anchorCtr="0" anchor="t" bIns="99550" lIns="99550" spcFirstLastPara="1" rIns="99550" wrap="square" tIns="99550"/>
          <a:lstStyle>
            <a:lvl1pPr indent="-323850" lvl="0" marL="457200" rtl="0">
              <a:spcBef>
                <a:spcPts val="0"/>
              </a:spcBef>
              <a:spcAft>
                <a:spcPts val="0"/>
              </a:spcAft>
              <a:buSzPts val="1500"/>
              <a:buChar char="●"/>
              <a:defRPr sz="15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68" name="Google Shape;68;p17"/>
          <p:cNvSpPr txBox="1"/>
          <p:nvPr>
            <p:ph idx="2" type="body"/>
          </p:nvPr>
        </p:nvSpPr>
        <p:spPr>
          <a:xfrm>
            <a:off x="4832400" y="1536633"/>
            <a:ext cx="4000200" cy="4554900"/>
          </a:xfrm>
          <a:prstGeom prst="rect">
            <a:avLst/>
          </a:prstGeom>
        </p:spPr>
        <p:txBody>
          <a:bodyPr anchorCtr="0" anchor="t" bIns="99550" lIns="99550" spcFirstLastPara="1" rIns="99550" wrap="square" tIns="99550"/>
          <a:lstStyle>
            <a:lvl1pPr indent="-323850" lvl="0" marL="457200" rtl="0">
              <a:spcBef>
                <a:spcPts val="0"/>
              </a:spcBef>
              <a:spcAft>
                <a:spcPts val="0"/>
              </a:spcAft>
              <a:buSzPts val="1500"/>
              <a:buChar char="●"/>
              <a:defRPr sz="15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69" name="Google Shape;69;p17"/>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8"/>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740800"/>
            <a:ext cx="2808000" cy="1008000"/>
          </a:xfrm>
          <a:prstGeom prst="rect">
            <a:avLst/>
          </a:prstGeom>
        </p:spPr>
        <p:txBody>
          <a:bodyPr anchorCtr="0" anchor="b" bIns="99550" lIns="99550" spcFirstLastPara="1" rIns="99550" wrap="square" tIns="9955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5" name="Google Shape;75;p19"/>
          <p:cNvSpPr txBox="1"/>
          <p:nvPr>
            <p:ph idx="1" type="body"/>
          </p:nvPr>
        </p:nvSpPr>
        <p:spPr>
          <a:xfrm>
            <a:off x="311700" y="1852800"/>
            <a:ext cx="2808000" cy="4239000"/>
          </a:xfrm>
          <a:prstGeom prst="rect">
            <a:avLst/>
          </a:prstGeom>
        </p:spPr>
        <p:txBody>
          <a:bodyPr anchorCtr="0" anchor="t" bIns="99550" lIns="99550" spcFirstLastPara="1" rIns="99550" wrap="square" tIns="99550"/>
          <a:lstStyle>
            <a:lvl1pPr indent="-311150" lvl="0" marL="457200" rtl="0">
              <a:spcBef>
                <a:spcPts val="0"/>
              </a:spcBef>
              <a:spcAft>
                <a:spcPts val="0"/>
              </a:spcAft>
              <a:buSzPts val="1300"/>
              <a:buChar char="●"/>
              <a:defRPr sz="13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76" name="Google Shape;76;p19"/>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600200"/>
            <a:ext cx="6367800" cy="5454000"/>
          </a:xfrm>
          <a:prstGeom prst="rect">
            <a:avLst/>
          </a:prstGeom>
        </p:spPr>
        <p:txBody>
          <a:bodyPr anchorCtr="0" anchor="ctr" bIns="99550" lIns="99550" spcFirstLastPara="1" rIns="99550" wrap="square" tIns="99550"/>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79" name="Google Shape;79;p20"/>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anchorCtr="0" anchor="ctr" bIns="99550" lIns="99550" spcFirstLastPara="1" rIns="99550" wrap="square" tIns="995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644233"/>
            <a:ext cx="4045200" cy="1976400"/>
          </a:xfrm>
          <a:prstGeom prst="rect">
            <a:avLst/>
          </a:prstGeom>
        </p:spPr>
        <p:txBody>
          <a:bodyPr anchorCtr="0" anchor="b" bIns="99550" lIns="99550" spcFirstLastPara="1" rIns="99550" wrap="square" tIns="99550"/>
          <a:lstStyle>
            <a:lvl1pPr lvl="0" rtl="0" algn="ctr">
              <a:spcBef>
                <a:spcPts val="0"/>
              </a:spcBef>
              <a:spcAft>
                <a:spcPts val="0"/>
              </a:spcAft>
              <a:buSzPts val="4600"/>
              <a:buNone/>
              <a:defRPr sz="46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p:txBody>
      </p:sp>
      <p:sp>
        <p:nvSpPr>
          <p:cNvPr id="83" name="Google Shape;83;p21"/>
          <p:cNvSpPr txBox="1"/>
          <p:nvPr>
            <p:ph idx="1" type="subTitle"/>
          </p:nvPr>
        </p:nvSpPr>
        <p:spPr>
          <a:xfrm>
            <a:off x="265500" y="3737433"/>
            <a:ext cx="4045200" cy="1647000"/>
          </a:xfrm>
          <a:prstGeom prst="rect">
            <a:avLst/>
          </a:prstGeom>
        </p:spPr>
        <p:txBody>
          <a:bodyPr anchorCtr="0" anchor="t" bIns="99550" lIns="99550" spcFirstLastPara="1" rIns="99550" wrap="square" tIns="99550"/>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84" name="Google Shape;84;p21"/>
          <p:cNvSpPr txBox="1"/>
          <p:nvPr>
            <p:ph idx="2" type="body"/>
          </p:nvPr>
        </p:nvSpPr>
        <p:spPr>
          <a:xfrm>
            <a:off x="4939500" y="965433"/>
            <a:ext cx="3836700" cy="4926600"/>
          </a:xfrm>
          <a:prstGeom prst="rect">
            <a:avLst/>
          </a:prstGeom>
        </p:spPr>
        <p:txBody>
          <a:bodyPr anchorCtr="0" anchor="ctr" bIns="99550" lIns="99550" spcFirstLastPara="1" rIns="99550" wrap="square" tIns="99550"/>
          <a:lstStyle>
            <a:lvl1pPr indent="-355600" lvl="0" marL="457200" rtl="0">
              <a:spcBef>
                <a:spcPts val="0"/>
              </a:spcBef>
              <a:spcAft>
                <a:spcPts val="0"/>
              </a:spcAft>
              <a:buSzPts val="2000"/>
              <a:buChar char="●"/>
              <a:defRPr/>
            </a:lvl1pPr>
            <a:lvl2pPr indent="-323850" lvl="1" marL="914400" rtl="0">
              <a:spcBef>
                <a:spcPts val="1700"/>
              </a:spcBef>
              <a:spcAft>
                <a:spcPts val="0"/>
              </a:spcAft>
              <a:buSzPts val="1500"/>
              <a:buChar char="○"/>
              <a:defRPr/>
            </a:lvl2pPr>
            <a:lvl3pPr indent="-323850" lvl="2" marL="1371600" rtl="0">
              <a:spcBef>
                <a:spcPts val="1700"/>
              </a:spcBef>
              <a:spcAft>
                <a:spcPts val="0"/>
              </a:spcAft>
              <a:buSzPts val="1500"/>
              <a:buChar char="■"/>
              <a:defRPr/>
            </a:lvl3pPr>
            <a:lvl4pPr indent="-323850" lvl="3" marL="1828800" rtl="0">
              <a:spcBef>
                <a:spcPts val="1700"/>
              </a:spcBef>
              <a:spcAft>
                <a:spcPts val="0"/>
              </a:spcAft>
              <a:buSzPts val="1500"/>
              <a:buChar char="●"/>
              <a:defRPr/>
            </a:lvl4pPr>
            <a:lvl5pPr indent="-323850" lvl="4" marL="2286000" rtl="0">
              <a:spcBef>
                <a:spcPts val="1700"/>
              </a:spcBef>
              <a:spcAft>
                <a:spcPts val="0"/>
              </a:spcAft>
              <a:buSzPts val="1500"/>
              <a:buChar char="○"/>
              <a:defRPr/>
            </a:lvl5pPr>
            <a:lvl6pPr indent="-323850" lvl="5" marL="2743200" rtl="0">
              <a:spcBef>
                <a:spcPts val="1700"/>
              </a:spcBef>
              <a:spcAft>
                <a:spcPts val="0"/>
              </a:spcAft>
              <a:buSzPts val="1500"/>
              <a:buChar char="■"/>
              <a:defRPr/>
            </a:lvl6pPr>
            <a:lvl7pPr indent="-323850" lvl="6" marL="3200400" rtl="0">
              <a:spcBef>
                <a:spcPts val="1700"/>
              </a:spcBef>
              <a:spcAft>
                <a:spcPts val="0"/>
              </a:spcAft>
              <a:buSzPts val="1500"/>
              <a:buChar char="●"/>
              <a:defRPr/>
            </a:lvl7pPr>
            <a:lvl8pPr indent="-323850" lvl="7" marL="3657600" rtl="0">
              <a:spcBef>
                <a:spcPts val="1700"/>
              </a:spcBef>
              <a:spcAft>
                <a:spcPts val="0"/>
              </a:spcAft>
              <a:buSzPts val="1500"/>
              <a:buChar char="○"/>
              <a:defRPr/>
            </a:lvl8pPr>
            <a:lvl9pPr indent="-323850" lvl="8" marL="4114800" rtl="0">
              <a:spcBef>
                <a:spcPts val="1700"/>
              </a:spcBef>
              <a:spcAft>
                <a:spcPts val="1700"/>
              </a:spcAft>
              <a:buSzPts val="1500"/>
              <a:buChar char="■"/>
              <a:defRPr/>
            </a:lvl9pPr>
          </a:lstStyle>
          <a:p/>
        </p:txBody>
      </p:sp>
      <p:sp>
        <p:nvSpPr>
          <p:cNvPr id="85" name="Google Shape;85;p21"/>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5640767"/>
            <a:ext cx="5998800" cy="806700"/>
          </a:xfrm>
          <a:prstGeom prst="rect">
            <a:avLst/>
          </a:prstGeom>
        </p:spPr>
        <p:txBody>
          <a:bodyPr anchorCtr="0" anchor="ctr" bIns="99550" lIns="99550" spcFirstLastPara="1" rIns="99550" wrap="square" tIns="99550"/>
          <a:lstStyle>
            <a:lvl1pPr indent="-228600" lvl="0" marL="457200" rtl="0">
              <a:lnSpc>
                <a:spcPct val="100000"/>
              </a:lnSpc>
              <a:spcBef>
                <a:spcPts val="0"/>
              </a:spcBef>
              <a:spcAft>
                <a:spcPts val="0"/>
              </a:spcAft>
              <a:buSzPts val="2000"/>
              <a:buNone/>
              <a:defRPr/>
            </a:lvl1pPr>
          </a:lstStyle>
          <a:p/>
        </p:txBody>
      </p:sp>
      <p:sp>
        <p:nvSpPr>
          <p:cNvPr id="88" name="Google Shape;88;p22"/>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474833"/>
            <a:ext cx="8520300" cy="2618100"/>
          </a:xfrm>
          <a:prstGeom prst="rect">
            <a:avLst/>
          </a:prstGeom>
        </p:spPr>
        <p:txBody>
          <a:bodyPr anchorCtr="0" anchor="b" bIns="99550" lIns="99550" spcFirstLastPara="1" rIns="99550" wrap="square" tIns="99550"/>
          <a:lstStyle>
            <a:lvl1pPr lvl="0" rtl="0" algn="ctr">
              <a:spcBef>
                <a:spcPts val="0"/>
              </a:spcBef>
              <a:spcAft>
                <a:spcPts val="0"/>
              </a:spcAft>
              <a:buSzPts val="13000"/>
              <a:buNone/>
              <a:defRPr sz="13000"/>
            </a:lvl1pPr>
            <a:lvl2pPr lvl="1" rtl="0" algn="ctr">
              <a:spcBef>
                <a:spcPts val="0"/>
              </a:spcBef>
              <a:spcAft>
                <a:spcPts val="0"/>
              </a:spcAft>
              <a:buSzPts val="13000"/>
              <a:buNone/>
              <a:defRPr sz="13000"/>
            </a:lvl2pPr>
            <a:lvl3pPr lvl="2" rtl="0" algn="ctr">
              <a:spcBef>
                <a:spcPts val="0"/>
              </a:spcBef>
              <a:spcAft>
                <a:spcPts val="0"/>
              </a:spcAft>
              <a:buSzPts val="13000"/>
              <a:buNone/>
              <a:defRPr sz="13000"/>
            </a:lvl3pPr>
            <a:lvl4pPr lvl="3" rtl="0" algn="ctr">
              <a:spcBef>
                <a:spcPts val="0"/>
              </a:spcBef>
              <a:spcAft>
                <a:spcPts val="0"/>
              </a:spcAft>
              <a:buSzPts val="13000"/>
              <a:buNone/>
              <a:defRPr sz="13000"/>
            </a:lvl4pPr>
            <a:lvl5pPr lvl="4" rtl="0" algn="ctr">
              <a:spcBef>
                <a:spcPts val="0"/>
              </a:spcBef>
              <a:spcAft>
                <a:spcPts val="0"/>
              </a:spcAft>
              <a:buSzPts val="13000"/>
              <a:buNone/>
              <a:defRPr sz="13000"/>
            </a:lvl5pPr>
            <a:lvl6pPr lvl="5" rtl="0" algn="ctr">
              <a:spcBef>
                <a:spcPts val="0"/>
              </a:spcBef>
              <a:spcAft>
                <a:spcPts val="0"/>
              </a:spcAft>
              <a:buSzPts val="13000"/>
              <a:buNone/>
              <a:defRPr sz="13000"/>
            </a:lvl6pPr>
            <a:lvl7pPr lvl="6" rtl="0" algn="ctr">
              <a:spcBef>
                <a:spcPts val="0"/>
              </a:spcBef>
              <a:spcAft>
                <a:spcPts val="0"/>
              </a:spcAft>
              <a:buSzPts val="13000"/>
              <a:buNone/>
              <a:defRPr sz="13000"/>
            </a:lvl7pPr>
            <a:lvl8pPr lvl="7" rtl="0" algn="ctr">
              <a:spcBef>
                <a:spcPts val="0"/>
              </a:spcBef>
              <a:spcAft>
                <a:spcPts val="0"/>
              </a:spcAft>
              <a:buSzPts val="13000"/>
              <a:buNone/>
              <a:defRPr sz="13000"/>
            </a:lvl8pPr>
            <a:lvl9pPr lvl="8" rtl="0" algn="ctr">
              <a:spcBef>
                <a:spcPts val="0"/>
              </a:spcBef>
              <a:spcAft>
                <a:spcPts val="0"/>
              </a:spcAft>
              <a:buSzPts val="13000"/>
              <a:buNone/>
              <a:defRPr sz="13000"/>
            </a:lvl9pPr>
          </a:lstStyle>
          <a:p>
            <a:r>
              <a:t>xx%</a:t>
            </a:r>
          </a:p>
        </p:txBody>
      </p:sp>
      <p:sp>
        <p:nvSpPr>
          <p:cNvPr id="91" name="Google Shape;91;p23"/>
          <p:cNvSpPr txBox="1"/>
          <p:nvPr>
            <p:ph idx="1" type="body"/>
          </p:nvPr>
        </p:nvSpPr>
        <p:spPr>
          <a:xfrm>
            <a:off x="311700" y="4202967"/>
            <a:ext cx="8520300" cy="1734600"/>
          </a:xfrm>
          <a:prstGeom prst="rect">
            <a:avLst/>
          </a:prstGeom>
        </p:spPr>
        <p:txBody>
          <a:bodyPr anchorCtr="0" anchor="t" bIns="99550" lIns="99550" spcFirstLastPara="1" rIns="99550" wrap="square" tIns="99550"/>
          <a:lstStyle>
            <a:lvl1pPr indent="-355600" lvl="0" marL="457200" rtl="0" algn="ctr">
              <a:spcBef>
                <a:spcPts val="0"/>
              </a:spcBef>
              <a:spcAft>
                <a:spcPts val="0"/>
              </a:spcAft>
              <a:buSzPts val="2000"/>
              <a:buChar char="●"/>
              <a:defRPr/>
            </a:lvl1pPr>
            <a:lvl2pPr indent="-323850" lvl="1" marL="914400" rtl="0" algn="ctr">
              <a:spcBef>
                <a:spcPts val="1700"/>
              </a:spcBef>
              <a:spcAft>
                <a:spcPts val="0"/>
              </a:spcAft>
              <a:buSzPts val="1500"/>
              <a:buChar char="○"/>
              <a:defRPr/>
            </a:lvl2pPr>
            <a:lvl3pPr indent="-323850" lvl="2" marL="1371600" rtl="0" algn="ctr">
              <a:spcBef>
                <a:spcPts val="1700"/>
              </a:spcBef>
              <a:spcAft>
                <a:spcPts val="0"/>
              </a:spcAft>
              <a:buSzPts val="1500"/>
              <a:buChar char="■"/>
              <a:defRPr/>
            </a:lvl3pPr>
            <a:lvl4pPr indent="-323850" lvl="3" marL="1828800" rtl="0" algn="ctr">
              <a:spcBef>
                <a:spcPts val="1700"/>
              </a:spcBef>
              <a:spcAft>
                <a:spcPts val="0"/>
              </a:spcAft>
              <a:buSzPts val="1500"/>
              <a:buChar char="●"/>
              <a:defRPr/>
            </a:lvl4pPr>
            <a:lvl5pPr indent="-323850" lvl="4" marL="2286000" rtl="0" algn="ctr">
              <a:spcBef>
                <a:spcPts val="1700"/>
              </a:spcBef>
              <a:spcAft>
                <a:spcPts val="0"/>
              </a:spcAft>
              <a:buSzPts val="1500"/>
              <a:buChar char="○"/>
              <a:defRPr/>
            </a:lvl5pPr>
            <a:lvl6pPr indent="-323850" lvl="5" marL="2743200" rtl="0" algn="ctr">
              <a:spcBef>
                <a:spcPts val="1700"/>
              </a:spcBef>
              <a:spcAft>
                <a:spcPts val="0"/>
              </a:spcAft>
              <a:buSzPts val="1500"/>
              <a:buChar char="■"/>
              <a:defRPr/>
            </a:lvl6pPr>
            <a:lvl7pPr indent="-323850" lvl="6" marL="3200400" rtl="0" algn="ctr">
              <a:spcBef>
                <a:spcPts val="1700"/>
              </a:spcBef>
              <a:spcAft>
                <a:spcPts val="0"/>
              </a:spcAft>
              <a:buSzPts val="1500"/>
              <a:buChar char="●"/>
              <a:defRPr/>
            </a:lvl7pPr>
            <a:lvl8pPr indent="-323850" lvl="7" marL="3657600" rtl="0" algn="ctr">
              <a:spcBef>
                <a:spcPts val="1700"/>
              </a:spcBef>
              <a:spcAft>
                <a:spcPts val="0"/>
              </a:spcAft>
              <a:buSzPts val="1500"/>
              <a:buChar char="○"/>
              <a:defRPr/>
            </a:lvl8pPr>
            <a:lvl9pPr indent="-323850" lvl="8" marL="4114800" rtl="0" algn="ctr">
              <a:spcBef>
                <a:spcPts val="1700"/>
              </a:spcBef>
              <a:spcAft>
                <a:spcPts val="1700"/>
              </a:spcAft>
              <a:buSzPts val="1500"/>
              <a:buChar char="■"/>
              <a:defRPr/>
            </a:lvl9pPr>
          </a:lstStyle>
          <a:p/>
        </p:txBody>
      </p:sp>
      <p:sp>
        <p:nvSpPr>
          <p:cNvPr id="92" name="Google Shape;92;p23"/>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300" cy="763500"/>
          </a:xfrm>
          <a:prstGeom prst="rect">
            <a:avLst/>
          </a:prstGeom>
          <a:noFill/>
          <a:ln>
            <a:noFill/>
          </a:ln>
        </p:spPr>
        <p:txBody>
          <a:bodyPr anchorCtr="0" anchor="t" bIns="99550" lIns="99550" spcFirstLastPara="1" rIns="99550" wrap="square" tIns="99550"/>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2" name="Google Shape;52;p13"/>
          <p:cNvSpPr txBox="1"/>
          <p:nvPr>
            <p:ph idx="1" type="body"/>
          </p:nvPr>
        </p:nvSpPr>
        <p:spPr>
          <a:xfrm>
            <a:off x="311700" y="1536633"/>
            <a:ext cx="8520300" cy="4554900"/>
          </a:xfrm>
          <a:prstGeom prst="rect">
            <a:avLst/>
          </a:prstGeom>
          <a:noFill/>
          <a:ln>
            <a:noFill/>
          </a:ln>
        </p:spPr>
        <p:txBody>
          <a:bodyPr anchorCtr="0" anchor="t" bIns="99550" lIns="99550" spcFirstLastPara="1" rIns="99550" wrap="square" tIns="99550"/>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23850" lvl="1" marL="914400" rtl="0">
              <a:lnSpc>
                <a:spcPct val="115000"/>
              </a:lnSpc>
              <a:spcBef>
                <a:spcPts val="1700"/>
              </a:spcBef>
              <a:spcAft>
                <a:spcPts val="0"/>
              </a:spcAft>
              <a:buClr>
                <a:schemeClr val="dk2"/>
              </a:buClr>
              <a:buSzPts val="1500"/>
              <a:buChar char="○"/>
              <a:defRPr sz="1500">
                <a:solidFill>
                  <a:schemeClr val="dk2"/>
                </a:solidFill>
              </a:defRPr>
            </a:lvl2pPr>
            <a:lvl3pPr indent="-323850" lvl="2" marL="1371600" rtl="0">
              <a:lnSpc>
                <a:spcPct val="115000"/>
              </a:lnSpc>
              <a:spcBef>
                <a:spcPts val="1700"/>
              </a:spcBef>
              <a:spcAft>
                <a:spcPts val="0"/>
              </a:spcAft>
              <a:buClr>
                <a:schemeClr val="dk2"/>
              </a:buClr>
              <a:buSzPts val="1500"/>
              <a:buChar char="■"/>
              <a:defRPr sz="1500">
                <a:solidFill>
                  <a:schemeClr val="dk2"/>
                </a:solidFill>
              </a:defRPr>
            </a:lvl3pPr>
            <a:lvl4pPr indent="-323850" lvl="3" marL="1828800" rtl="0">
              <a:lnSpc>
                <a:spcPct val="115000"/>
              </a:lnSpc>
              <a:spcBef>
                <a:spcPts val="1700"/>
              </a:spcBef>
              <a:spcAft>
                <a:spcPts val="0"/>
              </a:spcAft>
              <a:buClr>
                <a:schemeClr val="dk2"/>
              </a:buClr>
              <a:buSzPts val="1500"/>
              <a:buChar char="●"/>
              <a:defRPr sz="1500">
                <a:solidFill>
                  <a:schemeClr val="dk2"/>
                </a:solidFill>
              </a:defRPr>
            </a:lvl4pPr>
            <a:lvl5pPr indent="-323850" lvl="4" marL="2286000" rtl="0">
              <a:lnSpc>
                <a:spcPct val="115000"/>
              </a:lnSpc>
              <a:spcBef>
                <a:spcPts val="1700"/>
              </a:spcBef>
              <a:spcAft>
                <a:spcPts val="0"/>
              </a:spcAft>
              <a:buClr>
                <a:schemeClr val="dk2"/>
              </a:buClr>
              <a:buSzPts val="1500"/>
              <a:buChar char="○"/>
              <a:defRPr sz="1500">
                <a:solidFill>
                  <a:schemeClr val="dk2"/>
                </a:solidFill>
              </a:defRPr>
            </a:lvl5pPr>
            <a:lvl6pPr indent="-323850" lvl="5" marL="2743200" rtl="0">
              <a:lnSpc>
                <a:spcPct val="115000"/>
              </a:lnSpc>
              <a:spcBef>
                <a:spcPts val="1700"/>
              </a:spcBef>
              <a:spcAft>
                <a:spcPts val="0"/>
              </a:spcAft>
              <a:buClr>
                <a:schemeClr val="dk2"/>
              </a:buClr>
              <a:buSzPts val="1500"/>
              <a:buChar char="■"/>
              <a:defRPr sz="1500">
                <a:solidFill>
                  <a:schemeClr val="dk2"/>
                </a:solidFill>
              </a:defRPr>
            </a:lvl6pPr>
            <a:lvl7pPr indent="-323850" lvl="6" marL="3200400" rtl="0">
              <a:lnSpc>
                <a:spcPct val="115000"/>
              </a:lnSpc>
              <a:spcBef>
                <a:spcPts val="1700"/>
              </a:spcBef>
              <a:spcAft>
                <a:spcPts val="0"/>
              </a:spcAft>
              <a:buClr>
                <a:schemeClr val="dk2"/>
              </a:buClr>
              <a:buSzPts val="1500"/>
              <a:buChar char="●"/>
              <a:defRPr sz="1500">
                <a:solidFill>
                  <a:schemeClr val="dk2"/>
                </a:solidFill>
              </a:defRPr>
            </a:lvl7pPr>
            <a:lvl8pPr indent="-323850" lvl="7" marL="3657600" rtl="0">
              <a:lnSpc>
                <a:spcPct val="115000"/>
              </a:lnSpc>
              <a:spcBef>
                <a:spcPts val="1700"/>
              </a:spcBef>
              <a:spcAft>
                <a:spcPts val="0"/>
              </a:spcAft>
              <a:buClr>
                <a:schemeClr val="dk2"/>
              </a:buClr>
              <a:buSzPts val="1500"/>
              <a:buChar char="○"/>
              <a:defRPr sz="1500">
                <a:solidFill>
                  <a:schemeClr val="dk2"/>
                </a:solidFill>
              </a:defRPr>
            </a:lvl8pPr>
            <a:lvl9pPr indent="-323850" lvl="8" marL="4114800" rtl="0">
              <a:lnSpc>
                <a:spcPct val="115000"/>
              </a:lnSpc>
              <a:spcBef>
                <a:spcPts val="1700"/>
              </a:spcBef>
              <a:spcAft>
                <a:spcPts val="1700"/>
              </a:spcAft>
              <a:buClr>
                <a:schemeClr val="dk2"/>
              </a:buClr>
              <a:buSzPts val="1500"/>
              <a:buChar char="■"/>
              <a:defRPr sz="1500">
                <a:solidFill>
                  <a:schemeClr val="dk2"/>
                </a:solidFill>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9550" lIns="99550" spcFirstLastPara="1" rIns="99550" wrap="square" tIns="99550">
            <a:noAutofit/>
          </a:bodyPr>
          <a:lstStyle>
            <a:lvl1pPr lvl="0" rtl="0" algn="r">
              <a:buNone/>
              <a:defRPr sz="1100">
                <a:solidFill>
                  <a:schemeClr val="dk2"/>
                </a:solidFill>
              </a:defRPr>
            </a:lvl1pPr>
            <a:lvl2pPr lvl="1" rtl="0" algn="r">
              <a:buNone/>
              <a:defRPr sz="1100">
                <a:solidFill>
                  <a:schemeClr val="dk2"/>
                </a:solidFill>
              </a:defRPr>
            </a:lvl2pPr>
            <a:lvl3pPr lvl="2" rtl="0" algn="r">
              <a:buNone/>
              <a:defRPr sz="1100">
                <a:solidFill>
                  <a:schemeClr val="dk2"/>
                </a:solidFill>
              </a:defRPr>
            </a:lvl3pPr>
            <a:lvl4pPr lvl="3" rtl="0" algn="r">
              <a:buNone/>
              <a:defRPr sz="1100">
                <a:solidFill>
                  <a:schemeClr val="dk2"/>
                </a:solidFill>
              </a:defRPr>
            </a:lvl4pPr>
            <a:lvl5pPr lvl="4" rtl="0" algn="r">
              <a:buNone/>
              <a:defRPr sz="1100">
                <a:solidFill>
                  <a:schemeClr val="dk2"/>
                </a:solidFill>
              </a:defRPr>
            </a:lvl5pPr>
            <a:lvl6pPr lvl="5" rtl="0" algn="r">
              <a:buNone/>
              <a:defRPr sz="1100">
                <a:solidFill>
                  <a:schemeClr val="dk2"/>
                </a:solidFill>
              </a:defRPr>
            </a:lvl6pPr>
            <a:lvl7pPr lvl="6" rtl="0" algn="r">
              <a:buNone/>
              <a:defRPr sz="1100">
                <a:solidFill>
                  <a:schemeClr val="dk2"/>
                </a:solidFill>
              </a:defRPr>
            </a:lvl7pPr>
            <a:lvl8pPr lvl="7" rtl="0" algn="r">
              <a:buNone/>
              <a:defRPr sz="1100">
                <a:solidFill>
                  <a:schemeClr val="dk2"/>
                </a:solidFill>
              </a:defRPr>
            </a:lvl8pPr>
            <a:lvl9pPr lvl="8" rtl="0" algn="r">
              <a:buNone/>
              <a:defRPr sz="11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12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Gym Sports business case description</a:t>
            </a:r>
            <a:endParaRPr/>
          </a:p>
        </p:txBody>
      </p:sp>
      <p:sp>
        <p:nvSpPr>
          <p:cNvPr id="100" name="Google Shape;100;p25"/>
          <p:cNvSpPr txBox="1"/>
          <p:nvPr>
            <p:ph idx="1" type="body"/>
          </p:nvPr>
        </p:nvSpPr>
        <p:spPr>
          <a:xfrm>
            <a:off x="311700" y="1231833"/>
            <a:ext cx="3999900" cy="455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 is a 30-year company owned by an investor with an objective of increasing the profitability of this asset, at a constant business perimeter. </a:t>
            </a:r>
            <a:endParaRPr/>
          </a:p>
          <a:p>
            <a:pPr indent="0" lvl="0" marL="0" rtl="0" algn="l">
              <a:spcBef>
                <a:spcPts val="1600"/>
              </a:spcBef>
              <a:spcAft>
                <a:spcPts val="0"/>
              </a:spcAft>
              <a:buNone/>
            </a:pPr>
            <a:r>
              <a:rPr lang="fr"/>
              <a:t>Its yearly revenue is 57 million €.</a:t>
            </a:r>
            <a:endParaRPr/>
          </a:p>
          <a:p>
            <a:pPr indent="0" lvl="0" marL="0" rtl="0" algn="l">
              <a:spcBef>
                <a:spcPts val="1600"/>
              </a:spcBef>
              <a:spcAft>
                <a:spcPts val="0"/>
              </a:spcAft>
              <a:buNone/>
            </a:pPr>
            <a:r>
              <a:rPr lang="fr"/>
              <a:t>Sport Gym manages 123 fitness centers across the country. Each fitness center is a place where gym goers can exercise with machines, group activities and other equipment.</a:t>
            </a:r>
            <a:endParaRPr/>
          </a:p>
          <a:p>
            <a:pPr indent="0" lvl="0" marL="0" rtl="0" algn="l">
              <a:spcBef>
                <a:spcPts val="1600"/>
              </a:spcBef>
              <a:spcAft>
                <a:spcPts val="0"/>
              </a:spcAft>
              <a:buNone/>
            </a:pPr>
            <a:r>
              <a:rPr lang="fr"/>
              <a:t>There are three types of customers: members with a year-long subscription (350€ / year), members on a monthly plan (41€ / month), and visitors for the day (15€ / day).</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01" name="Google Shape;101;p25"/>
          <p:cNvSpPr txBox="1"/>
          <p:nvPr>
            <p:ph idx="2" type="body"/>
          </p:nvPr>
        </p:nvSpPr>
        <p:spPr>
          <a:xfrm>
            <a:off x="4832400" y="1079425"/>
            <a:ext cx="3999900" cy="5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Sports’s revenues make it a sustainable business in the short to middle term, </a:t>
            </a:r>
            <a:r>
              <a:rPr b="1" lang="fr"/>
              <a:t>but several factors threaten its profitability:</a:t>
            </a:r>
            <a:r>
              <a:rPr lang="fr"/>
              <a:t> </a:t>
            </a:r>
            <a:endParaRPr/>
          </a:p>
          <a:p>
            <a:pPr indent="0" lvl="0" marL="0" rtl="0" algn="l">
              <a:spcBef>
                <a:spcPts val="1600"/>
              </a:spcBef>
              <a:spcAft>
                <a:spcPts val="0"/>
              </a:spcAft>
              <a:buClr>
                <a:schemeClr val="dk1"/>
              </a:buClr>
              <a:buSzPts val="1100"/>
              <a:buFont typeface="Arial"/>
              <a:buNone/>
            </a:pPr>
            <a:r>
              <a:rPr lang="fr"/>
              <a:t>- </a:t>
            </a:r>
            <a:r>
              <a:rPr b="1" lang="fr"/>
              <a:t>Low level of customer loyalty</a:t>
            </a:r>
            <a:r>
              <a:rPr lang="fr"/>
              <a:t>. Customers visit their Gym Sports club because it is close but they would easily switch to a fitness center with lower prices and a convenient location.</a:t>
            </a:r>
            <a:endParaRPr/>
          </a:p>
          <a:p>
            <a:pPr indent="0" lvl="0" marL="0" rtl="0" algn="l">
              <a:spcBef>
                <a:spcPts val="1600"/>
              </a:spcBef>
              <a:spcAft>
                <a:spcPts val="0"/>
              </a:spcAft>
              <a:buClr>
                <a:schemeClr val="dk1"/>
              </a:buClr>
              <a:buSzPts val="1100"/>
              <a:buFont typeface="Arial"/>
              <a:buNone/>
            </a:pPr>
            <a:r>
              <a:rPr lang="fr"/>
              <a:t> - </a:t>
            </a:r>
            <a:r>
              <a:rPr b="1" lang="fr"/>
              <a:t>Lack of brand attachment</a:t>
            </a:r>
            <a:r>
              <a:rPr lang="fr"/>
              <a:t>. Surveys show that customers and prospects do not perceive Gym Sports as a unique, specific brand. They tend to associate it with any other fitness club, including competitors with lower prices.</a:t>
            </a:r>
            <a:endParaRPr/>
          </a:p>
          <a:p>
            <a:pPr indent="0" lvl="0" marL="0" rtl="0" algn="l">
              <a:spcBef>
                <a:spcPts val="1600"/>
              </a:spcBef>
              <a:spcAft>
                <a:spcPts val="0"/>
              </a:spcAft>
              <a:buClr>
                <a:schemeClr val="dk1"/>
              </a:buClr>
              <a:buSzPts val="1100"/>
              <a:buFont typeface="Arial"/>
              <a:buNone/>
            </a:pPr>
            <a:r>
              <a:rPr lang="fr"/>
              <a:t> - </a:t>
            </a:r>
            <a:r>
              <a:rPr b="1" lang="fr"/>
              <a:t>Lack of scalability </a:t>
            </a:r>
            <a:r>
              <a:rPr lang="fr"/>
              <a:t>within each fitness center due to </a:t>
            </a:r>
            <a:br>
              <a:rPr lang="fr"/>
            </a:br>
            <a:r>
              <a:rPr lang="fr"/>
              <a:t>1) cost structure: personalized coaching by certified experts is limited by HR costs,</a:t>
            </a:r>
            <a:br>
              <a:rPr lang="fr"/>
            </a:br>
            <a:r>
              <a:rPr lang="fr"/>
              <a:t> 2) difficulty with capacity management: fitness machines and group activities are alternatively overcrowded or not used at all.</a:t>
            </a:r>
            <a:endParaRPr/>
          </a:p>
          <a:p>
            <a:pPr indent="0" lvl="0" marL="0" rtl="0" algn="l">
              <a:spcBef>
                <a:spcPts val="1600"/>
              </a:spcBef>
              <a:spcAft>
                <a:spcPts val="1600"/>
              </a:spcAft>
              <a:buNone/>
            </a:pPr>
            <a:r>
              <a:rPr lang="fr"/>
              <a:t> </a:t>
            </a:r>
            <a:endParaRPr/>
          </a:p>
        </p:txBody>
      </p:sp>
      <p:sp>
        <p:nvSpPr>
          <p:cNvPr id="102" name="Google Shape;102;p2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#09-1</a:t>
            </a:r>
            <a:endParaRPr b="1" sz="1600"/>
          </a:p>
          <a:p>
            <a:pPr indent="0" lvl="0" marL="0" rtl="0" algn="l">
              <a:spcBef>
                <a:spcPts val="0"/>
              </a:spcBef>
              <a:spcAft>
                <a:spcPts val="0"/>
              </a:spcAft>
              <a:buNone/>
            </a:pPr>
            <a:r>
              <a:rPr b="1" lang="fr" sz="1600"/>
              <a:t>Graphical synthesis</a:t>
            </a:r>
            <a:endParaRPr b="1" sz="1600"/>
          </a:p>
        </p:txBody>
      </p:sp>
      <p:cxnSp>
        <p:nvCxnSpPr>
          <p:cNvPr id="281" name="Google Shape;281;p34"/>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282" name="Google Shape;282;p34"/>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283" name="Google Shape;283;p34"/>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284" name="Google Shape;284;p34"/>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285" name="Google Shape;285;p34"/>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nvSpPr>
        <p:spPr>
          <a:xfrm>
            <a:off x="3309000" y="741400"/>
            <a:ext cx="2244000" cy="8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i="1" sz="1000"/>
          </a:p>
          <a:p>
            <a:pPr indent="0" lvl="0" marL="0" rtl="0" algn="l">
              <a:spcBef>
                <a:spcPts val="0"/>
              </a:spcBef>
              <a:spcAft>
                <a:spcPts val="0"/>
              </a:spcAft>
              <a:buNone/>
            </a:pPr>
            <a:r>
              <a:rPr lang="fr"/>
              <a:t>Strategic Objective 2:</a:t>
            </a:r>
            <a:endParaRPr/>
          </a:p>
          <a:p>
            <a:pPr indent="0" lvl="0" marL="0" rtl="0" algn="l">
              <a:spcBef>
                <a:spcPts val="0"/>
              </a:spcBef>
              <a:spcAft>
                <a:spcPts val="0"/>
              </a:spcAft>
              <a:buNone/>
            </a:pPr>
            <a:r>
              <a:t/>
            </a:r>
            <a:endParaRPr sz="800"/>
          </a:p>
          <a:p>
            <a:pPr indent="0" lvl="0" marL="0" rtl="0" algn="ctr">
              <a:spcBef>
                <a:spcPts val="0"/>
              </a:spcBef>
              <a:spcAft>
                <a:spcPts val="0"/>
              </a:spcAft>
              <a:buNone/>
            </a:pPr>
            <a:r>
              <a:rPr b="1" i="1" lang="fr">
                <a:solidFill>
                  <a:srgbClr val="3C78D8"/>
                </a:solidFill>
                <a:latin typeface="Caveat"/>
                <a:ea typeface="Caveat"/>
                <a:cs typeface="Caveat"/>
                <a:sym typeface="Caveat"/>
              </a:rPr>
              <a:t>Cost control</a:t>
            </a:r>
            <a:endParaRPr/>
          </a:p>
          <a:p>
            <a:pPr indent="0" lvl="0" marL="0" rtl="0" algn="ctr">
              <a:spcBef>
                <a:spcPts val="0"/>
              </a:spcBef>
              <a:spcAft>
                <a:spcPts val="0"/>
              </a:spcAft>
              <a:buNone/>
            </a:pPr>
            <a:r>
              <a:t/>
            </a:r>
            <a:endParaRPr/>
          </a:p>
        </p:txBody>
      </p:sp>
      <p:sp>
        <p:nvSpPr>
          <p:cNvPr id="287" name="Google Shape;287;p34"/>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ROI</a:t>
            </a:r>
            <a:endParaRPr/>
          </a:p>
        </p:txBody>
      </p:sp>
      <p:sp>
        <p:nvSpPr>
          <p:cNvPr id="291" name="Google Shape;291;p34"/>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Differentiating</a:t>
            </a:r>
            <a:endParaRPr/>
          </a:p>
        </p:txBody>
      </p:sp>
      <p:sp>
        <p:nvSpPr>
          <p:cNvPr id="292" name="Google Shape;292;p34"/>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Organisation readiness</a:t>
            </a:r>
            <a:endParaRPr/>
          </a:p>
        </p:txBody>
      </p:sp>
      <p:sp>
        <p:nvSpPr>
          <p:cNvPr id="293" name="Google Shape;293;p34"/>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Time to market</a:t>
            </a:r>
            <a:endParaRPr/>
          </a:p>
        </p:txBody>
      </p:sp>
      <p:sp>
        <p:nvSpPr>
          <p:cNvPr id="294" name="Google Shape;294;p34"/>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Network effects / learning effects</a:t>
            </a:r>
            <a:endParaRPr/>
          </a:p>
        </p:txBody>
      </p:sp>
      <p:sp>
        <p:nvSpPr>
          <p:cNvPr id="295" name="Google Shape;295;p34"/>
          <p:cNvSpPr txBox="1"/>
          <p:nvPr/>
        </p:nvSpPr>
        <p:spPr>
          <a:xfrm>
            <a:off x="6238000" y="741400"/>
            <a:ext cx="22440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a:p>
          <a:p>
            <a:pPr indent="0" lvl="0" marL="0" rtl="0" algn="ctr">
              <a:spcBef>
                <a:spcPts val="0"/>
              </a:spcBef>
              <a:spcAft>
                <a:spcPts val="0"/>
              </a:spcAft>
              <a:buNone/>
            </a:pPr>
            <a:r>
              <a:rPr lang="fr"/>
              <a:t>Strategic Objective 3:</a:t>
            </a:r>
            <a:endParaRPr/>
          </a:p>
          <a:p>
            <a:pPr indent="0" lvl="0" marL="0" rtl="0" algn="ctr">
              <a:spcBef>
                <a:spcPts val="0"/>
              </a:spcBef>
              <a:spcAft>
                <a:spcPts val="0"/>
              </a:spcAft>
              <a:buNone/>
            </a:pPr>
            <a:r>
              <a:t/>
            </a:r>
            <a:endParaRPr sz="800"/>
          </a:p>
          <a:p>
            <a:pPr indent="0" lvl="0" marL="0" rtl="0" algn="ctr">
              <a:spcBef>
                <a:spcPts val="0"/>
              </a:spcBef>
              <a:spcAft>
                <a:spcPts val="0"/>
              </a:spcAft>
              <a:buNone/>
            </a:pPr>
            <a:r>
              <a:rPr lang="fr"/>
              <a:t>_</a:t>
            </a:r>
            <a:r>
              <a:rPr b="1" i="1" lang="fr">
                <a:solidFill>
                  <a:srgbClr val="3C78D8"/>
                </a:solidFill>
                <a:latin typeface="Caveat"/>
                <a:ea typeface="Caveat"/>
                <a:cs typeface="Caveat"/>
                <a:sym typeface="Caveat"/>
              </a:rPr>
              <a:t>target high spending customer segments</a:t>
            </a:r>
            <a:r>
              <a:rPr lang="fr"/>
              <a:t>__</a:t>
            </a:r>
            <a:endParaRPr/>
          </a:p>
          <a:p>
            <a:pPr indent="0" lvl="0" marL="0" rtl="0" algn="ctr">
              <a:spcBef>
                <a:spcPts val="0"/>
              </a:spcBef>
              <a:spcAft>
                <a:spcPts val="0"/>
              </a:spcAft>
              <a:buNone/>
            </a:pPr>
            <a:r>
              <a:t/>
            </a:r>
            <a:endParaRPr/>
          </a:p>
        </p:txBody>
      </p:sp>
      <p:sp>
        <p:nvSpPr>
          <p:cNvPr id="296" name="Google Shape;296;p34"/>
          <p:cNvSpPr txBox="1"/>
          <p:nvPr/>
        </p:nvSpPr>
        <p:spPr>
          <a:xfrm>
            <a:off x="3702175" y="30338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297" name="Google Shape;297;p34"/>
          <p:cNvSpPr txBox="1"/>
          <p:nvPr/>
        </p:nvSpPr>
        <p:spPr>
          <a:xfrm>
            <a:off x="3331300" y="27137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298" name="Google Shape;298;p34"/>
          <p:cNvSpPr txBox="1"/>
          <p:nvPr/>
        </p:nvSpPr>
        <p:spPr>
          <a:xfrm>
            <a:off x="2985600" y="23809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299" name="Google Shape;299;p34"/>
          <p:cNvSpPr txBox="1"/>
          <p:nvPr/>
        </p:nvSpPr>
        <p:spPr>
          <a:xfrm>
            <a:off x="2580550" y="21166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300" name="Google Shape;300;p34"/>
          <p:cNvSpPr/>
          <p:nvPr/>
        </p:nvSpPr>
        <p:spPr>
          <a:xfrm>
            <a:off x="6697400" y="3840475"/>
            <a:ext cx="1855980" cy="836352"/>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For each dimension, rate the strength of your project from 1 to 4</a:t>
            </a:r>
            <a:endParaRPr/>
          </a:p>
        </p:txBody>
      </p:sp>
      <p:sp>
        <p:nvSpPr>
          <p:cNvPr id="301" name="Google Shape;301;p3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302" name="Google Shape;302;p34"/>
          <p:cNvSpPr/>
          <p:nvPr/>
        </p:nvSpPr>
        <p:spPr>
          <a:xfrm>
            <a:off x="4243800" y="23878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2794300" y="20928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5509150" y="453047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a:off x="5342900" y="25402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5610138" y="34039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4210525" y="452262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3385200" y="39996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2709400" y="34195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p:nvPr/>
        </p:nvSpPr>
        <p:spPr>
          <a:xfrm>
            <a:off x="2861925" y="2225925"/>
            <a:ext cx="2872500" cy="2427350"/>
          </a:xfrm>
          <a:custGeom>
            <a:rect b="b" l="l" r="r" t="t"/>
            <a:pathLst>
              <a:path extrusionOk="0" h="97094" w="11490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cap="flat" cmpd="sng" w="9525">
            <a:solidFill>
              <a:srgbClr val="595959"/>
            </a:solidFill>
            <a:prstDash val="solid"/>
            <a:round/>
            <a:headEnd len="med" w="med" type="none"/>
            <a:tailEnd len="med" w="med" type="none"/>
          </a:ln>
        </p:spPr>
      </p:sp>
      <p:sp>
        <p:nvSpPr>
          <p:cNvPr id="311" name="Google Shape;311;p34"/>
          <p:cNvSpPr txBox="1"/>
          <p:nvPr/>
        </p:nvSpPr>
        <p:spPr>
          <a:xfrm>
            <a:off x="1186250" y="751700"/>
            <a:ext cx="1958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i="1" sz="1000"/>
          </a:p>
          <a:p>
            <a:pPr indent="0" lvl="0" marL="0" rtl="0" algn="l">
              <a:spcBef>
                <a:spcPts val="0"/>
              </a:spcBef>
              <a:spcAft>
                <a:spcPts val="0"/>
              </a:spcAft>
              <a:buNone/>
            </a:pPr>
            <a:r>
              <a:rPr lang="fr"/>
              <a:t>Strategic Objective 1:</a:t>
            </a:r>
            <a:endParaRPr/>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develop personalized services</a:t>
            </a:r>
            <a:endParaRPr>
              <a:solidFill>
                <a:schemeClr val="dk1"/>
              </a:solidFill>
            </a:endParaRPr>
          </a:p>
          <a:p>
            <a:pPr indent="0" lvl="0" marL="0" rtl="0" algn="l">
              <a:spcBef>
                <a:spcPts val="0"/>
              </a:spcBef>
              <a:spcAft>
                <a:spcPts val="0"/>
              </a:spcAft>
              <a:buNone/>
            </a:pPr>
            <a:r>
              <a:t/>
            </a:r>
            <a:endParaRPr/>
          </a:p>
        </p:txBody>
      </p:sp>
      <p:sp>
        <p:nvSpPr>
          <p:cNvPr id="312" name="Google Shape;312;p34"/>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313" name="Google Shape;313;p34"/>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5"/>
          <p:cNvSpPr txBox="1"/>
          <p:nvPr/>
        </p:nvSpPr>
        <p:spPr>
          <a:xfrm>
            <a:off x="482917" y="73607"/>
            <a:ext cx="4284900" cy="623700"/>
          </a:xfrm>
          <a:prstGeom prst="rect">
            <a:avLst/>
          </a:prstGeom>
          <a:noFill/>
          <a:ln>
            <a:noFill/>
          </a:ln>
        </p:spPr>
        <p:txBody>
          <a:bodyPr anchorCtr="0" anchor="t" bIns="99550" lIns="99550" spcFirstLastPara="1" rIns="99550" wrap="square" tIns="99550">
            <a:noAutofit/>
          </a:bodyPr>
          <a:lstStyle/>
          <a:p>
            <a:pPr indent="0" lvl="0" marL="0" rtl="0" algn="l">
              <a:spcBef>
                <a:spcPts val="0"/>
              </a:spcBef>
              <a:spcAft>
                <a:spcPts val="0"/>
              </a:spcAft>
              <a:buNone/>
            </a:pPr>
            <a:r>
              <a:rPr b="1" lang="fr" sz="1700"/>
              <a:t>Canvas #09-2</a:t>
            </a:r>
            <a:endParaRPr b="1" sz="1700"/>
          </a:p>
          <a:p>
            <a:pPr indent="0" lvl="0" marL="0" rtl="0" algn="l">
              <a:spcBef>
                <a:spcPts val="0"/>
              </a:spcBef>
              <a:spcAft>
                <a:spcPts val="0"/>
              </a:spcAft>
              <a:buNone/>
            </a:pPr>
            <a:r>
              <a:rPr b="1" lang="fr" sz="1700"/>
              <a:t>Graphical synthesis</a:t>
            </a:r>
            <a:endParaRPr b="1" sz="1700"/>
          </a:p>
        </p:txBody>
      </p:sp>
      <p:graphicFrame>
        <p:nvGraphicFramePr>
          <p:cNvPr id="319" name="Google Shape;319;p35"/>
          <p:cNvGraphicFramePr/>
          <p:nvPr/>
        </p:nvGraphicFramePr>
        <p:xfrm>
          <a:off x="173176" y="857513"/>
          <a:ext cx="3000000" cy="3000000"/>
        </p:xfrm>
        <a:graphic>
          <a:graphicData uri="http://schemas.openxmlformats.org/drawingml/2006/table">
            <a:tbl>
              <a:tblPr bandRow="1">
                <a:noFill/>
                <a:tableStyleId>{66637157-20AF-487D-9CC2-956699573836}</a:tableStyleId>
              </a:tblPr>
              <a:tblGrid>
                <a:gridCol w="4202475"/>
                <a:gridCol w="4474100"/>
              </a:tblGrid>
              <a:tr h="255500">
                <a:tc gridSpan="2">
                  <a:txBody>
                    <a:bodyPr>
                      <a:noAutofit/>
                    </a:bodyPr>
                    <a:lstStyle/>
                    <a:p>
                      <a:pPr indent="0" lvl="0" marL="0" rtl="0" algn="ctr">
                        <a:spcBef>
                          <a:spcPts val="0"/>
                        </a:spcBef>
                        <a:spcAft>
                          <a:spcPts val="0"/>
                        </a:spcAft>
                        <a:buNone/>
                      </a:pPr>
                      <a:r>
                        <a:rPr b="1" lang="fr" sz="1700">
                          <a:solidFill>
                            <a:srgbClr val="049CCF"/>
                          </a:solidFill>
                          <a:latin typeface="Century Gothic"/>
                          <a:ea typeface="Century Gothic"/>
                          <a:cs typeface="Century Gothic"/>
                          <a:sym typeface="Century Gothic"/>
                        </a:rPr>
                        <a:t>Synthesis</a:t>
                      </a:r>
                      <a:endParaRPr b="1" sz="1500">
                        <a:solidFill>
                          <a:srgbClr val="049CCF"/>
                        </a:solidFill>
                        <a:latin typeface="Century Gothic"/>
                        <a:ea typeface="Century Gothic"/>
                        <a:cs typeface="Century Gothic"/>
                        <a:sym typeface="Century Gothic"/>
                      </a:endParaRPr>
                    </a:p>
                  </a:txBody>
                  <a:tcPr marT="0" marB="0" marR="91450" marL="91450"/>
                </a:tc>
                <a:tc hMerge="1"/>
              </a:tr>
              <a:tr h="179800">
                <a:tc>
                  <a:txBody>
                    <a:bodyPr>
                      <a:noAutofit/>
                    </a:bodyPr>
                    <a:lstStyle/>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Name of the organization</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a:txBody>
                    <a:bodyPr>
                      <a:noAutofit/>
                    </a:bodyPr>
                    <a:lstStyle/>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Name of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r>
              <a:tr h="274425">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Gym Sports</a:t>
                      </a:r>
                      <a:endParaRPr sz="1200">
                        <a:solidFill>
                          <a:srgbClr val="FFFFFF"/>
                        </a:solidFill>
                        <a:latin typeface="Century Gothic"/>
                        <a:ea typeface="Century Gothic"/>
                        <a:cs typeface="Century Gothic"/>
                        <a:sym typeface="Century Gothic"/>
                      </a:endParaRPr>
                    </a:p>
                  </a:txBody>
                  <a:tcPr marT="0" marB="0" marR="91450" marL="91450">
                    <a:solidFill>
                      <a:srgbClr val="FFFFFF"/>
                    </a:solidFill>
                  </a:tcPr>
                </a:tc>
                <a:tc>
                  <a:txBody>
                    <a:bodyPr>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Augmented Coaching Plan</a:t>
                      </a:r>
                      <a:endParaRPr sz="1200">
                        <a:latin typeface="Calibri"/>
                        <a:ea typeface="Calibri"/>
                        <a:cs typeface="Calibri"/>
                        <a:sym typeface="Calibri"/>
                      </a:endParaRPr>
                    </a:p>
                  </a:txBody>
                  <a:tcPr marT="0" marB="0" marR="91450" marL="91450">
                    <a:solidFill>
                      <a:srgbClr val="FFFFFF"/>
                    </a:solidFill>
                  </a:tcPr>
                </a:tc>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Target users and their needs / problems to solve</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927350">
                <a:tc gridSpan="2">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b="1" i="1" lang="fr">
                          <a:solidFill>
                            <a:srgbClr val="3C78D8"/>
                          </a:solidFill>
                          <a:latin typeface="Caveat"/>
                          <a:ea typeface="Caveat"/>
                          <a:cs typeface="Caveat"/>
                          <a:sym typeface="Caveat"/>
                        </a:rPr>
                        <a:t>High spending Gym club members. They typically lack motivation to exercise in the long term,: because they don’t receive proper coaching according to their objectives, can’t measure their progress, and don’t receive feedback. They have strong expectations in terms of flexibility because they of their time constraints.</a:t>
                      </a:r>
                      <a:endParaRPr sz="8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Description of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719175">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Personalized  coaching plan consisting of :</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a mobile and Web app</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providing a personalized coaching plan mentoring the member during her use of the club’s services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as well as tailored notifications, </a:t>
                      </a:r>
                      <a:r>
                        <a:rPr b="1" i="1" lang="fr" sz="1200">
                          <a:solidFill>
                            <a:srgbClr val="3C78D8"/>
                          </a:solidFill>
                          <a:latin typeface="Caveat"/>
                          <a:ea typeface="Caveat"/>
                          <a:cs typeface="Caveat"/>
                          <a:sym typeface="Caveat"/>
                        </a:rPr>
                        <a:t>recommendations</a:t>
                      </a:r>
                      <a:r>
                        <a:rPr b="1" i="1" lang="fr" sz="1200">
                          <a:solidFill>
                            <a:srgbClr val="3C78D8"/>
                          </a:solidFill>
                          <a:latin typeface="Caveat"/>
                          <a:ea typeface="Caveat"/>
                          <a:cs typeface="Caveat"/>
                          <a:sym typeface="Caveat"/>
                        </a:rPr>
                        <a:t>, and feedback thanks to IoT- and RFID- based measure of machine usage </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How does it match the strategic priorities of the org</a:t>
                      </a:r>
                      <a:endParaRPr sz="1200">
                        <a:latin typeface="Calibri"/>
                        <a:ea typeface="Calibri"/>
                        <a:cs typeface="Calibri"/>
                        <a:sym typeface="Calibri"/>
                      </a:endParaRPr>
                    </a:p>
                  </a:txBody>
                  <a:tcPr marT="0" marB="0" marR="91450" marL="91450">
                    <a:solidFill>
                      <a:srgbClr val="000000"/>
                    </a:solidFill>
                  </a:tcPr>
                </a:tc>
                <a:tc hMerge="1"/>
              </a:tr>
              <a:tr h="107875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This new offer will allow Gym Sports to differentiate by offering personalized services to its customers.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The ability of the underlying solution to optimize Gym Sports’ resources usage (machines, coaches, exercice rooms) ensures its scalability and cost control : the marginal cost of an additional customer is relatively low.</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Lastly, the differentiation through the use of digital technologies and service personalization allows Gym Sports to launch a Premium offer and to address  high return demand segments</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s</a:t>
                      </a:r>
                      <a:endParaRPr sz="1200">
                        <a:solidFill>
                          <a:srgbClr val="FFFFFF"/>
                        </a:solidFill>
                        <a:latin typeface="Century Gothic"/>
                        <a:ea typeface="Century Gothic"/>
                        <a:cs typeface="Century Gothic"/>
                        <a:sym typeface="Century Gothic"/>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Datasets / data sources contributing to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443325">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Fitness machines, complete and frequent individual measurements via a body scan device, fitness data collected via Apple Health or Google Fit.</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Expected benefits</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780600">
                <a:tc gridSpan="2">
                  <a:txBody>
                    <a:bodyPr>
                      <a:noAutofit/>
                    </a:bodyPr>
                    <a:lstStyle/>
                    <a:p>
                      <a:pPr indent="-279400" lvl="0" marL="457200" rtl="0" algn="l">
                        <a:spcBef>
                          <a:spcPts val="0"/>
                        </a:spcBef>
                        <a:spcAft>
                          <a:spcPts val="0"/>
                        </a:spcAft>
                        <a:buClr>
                          <a:schemeClr val="dk1"/>
                        </a:buClr>
                        <a:buSzPts val="800"/>
                        <a:buFont typeface="Calibri"/>
                        <a:buChar char="-"/>
                      </a:pPr>
                      <a:r>
                        <a:rPr b="1" i="1" lang="fr" sz="1200">
                          <a:solidFill>
                            <a:srgbClr val="3C78D8"/>
                          </a:solidFill>
                          <a:latin typeface="Caveat"/>
                          <a:ea typeface="Caveat"/>
                          <a:cs typeface="Caveat"/>
                          <a:sym typeface="Caveat"/>
                        </a:rPr>
                        <a:t>A solution to demotivation thanks to performance monitoring and personalized recommendations</a:t>
                      </a:r>
                      <a:endParaRPr b="1" i="1" sz="1200">
                        <a:solidFill>
                          <a:srgbClr val="3C78D8"/>
                        </a:solidFill>
                        <a:latin typeface="Caveat"/>
                        <a:ea typeface="Caveat"/>
                        <a:cs typeface="Caveat"/>
                        <a:sym typeface="Caveat"/>
                      </a:endParaRPr>
                    </a:p>
                    <a:p>
                      <a:pPr indent="-279400" lvl="0" marL="457200" rtl="0" algn="l">
                        <a:spcBef>
                          <a:spcPts val="0"/>
                        </a:spcBef>
                        <a:spcAft>
                          <a:spcPts val="0"/>
                        </a:spcAft>
                        <a:buClr>
                          <a:schemeClr val="dk1"/>
                        </a:buClr>
                        <a:buSzPts val="800"/>
                        <a:buFont typeface="Calibri"/>
                        <a:buChar char="-"/>
                      </a:pPr>
                      <a:r>
                        <a:rPr b="1" i="1" lang="fr" sz="1200">
                          <a:solidFill>
                            <a:srgbClr val="3C78D8"/>
                          </a:solidFill>
                          <a:latin typeface="Caveat"/>
                          <a:ea typeface="Caveat"/>
                          <a:cs typeface="Caveat"/>
                          <a:sym typeface="Caveat"/>
                        </a:rPr>
                        <a:t>=&gt; Reduced  churn, increased attractivity </a:t>
                      </a:r>
                      <a:endParaRPr b="1" i="1" sz="1200">
                        <a:solidFill>
                          <a:srgbClr val="3C78D8"/>
                        </a:solidFill>
                        <a:latin typeface="Caveat"/>
                        <a:ea typeface="Caveat"/>
                        <a:cs typeface="Caveat"/>
                        <a:sym typeface="Caveat"/>
                      </a:endParaRPr>
                    </a:p>
                    <a:p>
                      <a:pPr indent="-304800" lvl="0" marL="457200" rtl="0" algn="l">
                        <a:spcBef>
                          <a:spcPts val="0"/>
                        </a:spcBef>
                        <a:spcAft>
                          <a:spcPts val="0"/>
                        </a:spcAft>
                        <a:buClr>
                          <a:srgbClr val="3C78D8"/>
                        </a:buClr>
                        <a:buSzPts val="1200"/>
                        <a:buFont typeface="Caveat"/>
                        <a:buChar char="-"/>
                      </a:pPr>
                      <a:r>
                        <a:rPr b="1" i="1" lang="fr" sz="1200">
                          <a:solidFill>
                            <a:srgbClr val="3C78D8"/>
                          </a:solidFill>
                          <a:latin typeface="Caveat"/>
                          <a:ea typeface="Caveat"/>
                          <a:cs typeface="Caveat"/>
                          <a:sym typeface="Caveat"/>
                        </a:rPr>
                        <a:t>This service is differentiating and creates value : it will be proposed as an additional subscription</a:t>
                      </a:r>
                      <a:endParaRPr sz="700">
                        <a:latin typeface="Calibri"/>
                        <a:ea typeface="Calibri"/>
                        <a:cs typeface="Calibri"/>
                        <a:sym typeface="Calibri"/>
                      </a:endParaRPr>
                    </a:p>
                  </a:txBody>
                  <a:tcPr marT="0" marB="0" marR="91450" marL="91450">
                    <a:solidFill>
                      <a:srgbClr val="FFFFFF"/>
                    </a:solidFill>
                  </a:tcPr>
                </a:tc>
                <a:tc hMerge="1"/>
              </a:tr>
            </a:tbl>
          </a:graphicData>
        </a:graphic>
      </p:graphicFrame>
      <p:sp>
        <p:nvSpPr>
          <p:cNvPr id="320" name="Google Shape;320;p35"/>
          <p:cNvSpPr txBox="1"/>
          <p:nvPr/>
        </p:nvSpPr>
        <p:spPr>
          <a:xfrm>
            <a:off x="-15752" y="6491588"/>
            <a:ext cx="9163200" cy="352500"/>
          </a:xfrm>
          <a:prstGeom prst="rect">
            <a:avLst/>
          </a:prstGeom>
          <a:noFill/>
          <a:ln>
            <a:noFill/>
          </a:ln>
        </p:spPr>
        <p:txBody>
          <a:bodyPr anchorCtr="0" anchor="ctr" bIns="99550" lIns="99550" spcFirstLastPara="1" rIns="99550" wrap="square" tIns="99550">
            <a:noAutofit/>
          </a:bodyPr>
          <a:lstStyle/>
          <a:p>
            <a:pPr indent="0" lvl="0" marL="0" rtl="0" algn="l">
              <a:spcBef>
                <a:spcPts val="0"/>
              </a:spcBef>
              <a:spcAft>
                <a:spcPts val="0"/>
              </a:spcAft>
              <a:buNone/>
            </a:pPr>
            <a:r>
              <a:rPr b="1" lang="fr" sz="9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900"/>
          </a:p>
        </p:txBody>
      </p:sp>
      <p:sp>
        <p:nvSpPr>
          <p:cNvPr id="321" name="Google Shape;321;p35"/>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322" name="Google Shape;322;p35"/>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#1</a:t>
            </a:r>
            <a:br>
              <a:rPr b="1" lang="fr" sz="1600"/>
            </a:br>
            <a:r>
              <a:rPr b="1" lang="fr" sz="1600"/>
              <a:t>Strategic objectives of Gym Sports</a:t>
            </a:r>
            <a:endParaRPr b="1" sz="1600"/>
          </a:p>
        </p:txBody>
      </p:sp>
      <p:sp>
        <p:nvSpPr>
          <p:cNvPr id="109" name="Google Shape;109;p26"/>
          <p:cNvSpPr txBox="1"/>
          <p:nvPr/>
        </p:nvSpPr>
        <p:spPr>
          <a:xfrm>
            <a:off x="24309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p:nvPr/>
        </p:nvSpPr>
        <p:spPr>
          <a:xfrm>
            <a:off x="981300" y="1030175"/>
            <a:ext cx="7572000" cy="28515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“In 5 years time, </a:t>
            </a:r>
            <a:r>
              <a:rPr b="1" lang="fr"/>
              <a:t>we must be the leader of</a:t>
            </a:r>
            <a:r>
              <a:rPr lang="fr"/>
              <a:t> </a:t>
            </a:r>
            <a:r>
              <a:rPr b="1" i="1" lang="fr" sz="1800">
                <a:solidFill>
                  <a:srgbClr val="3C78D8"/>
                </a:solidFill>
                <a:latin typeface="Caveat"/>
                <a:ea typeface="Caveat"/>
                <a:cs typeface="Caveat"/>
                <a:sym typeface="Caveat"/>
              </a:rPr>
              <a:t>premium fitness centers in France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r>
              <a:rPr b="1" lang="fr"/>
              <a:t>By providing</a:t>
            </a:r>
            <a:r>
              <a:rPr lang="fr"/>
              <a:t> ……</a:t>
            </a:r>
            <a:r>
              <a:rPr b="1" i="1" lang="fr" sz="1600">
                <a:solidFill>
                  <a:srgbClr val="3C78D8"/>
                </a:solidFill>
                <a:latin typeface="Caveat"/>
                <a:ea typeface="Caveat"/>
                <a:cs typeface="Caveat"/>
                <a:sym typeface="Caveat"/>
              </a:rPr>
              <a:t>personalized fitness services</a:t>
            </a:r>
            <a:r>
              <a:rPr lang="fr" sz="1600"/>
              <a:t>…</a:t>
            </a:r>
            <a:r>
              <a:rPr lang="fr"/>
              <a:t>…. </a:t>
            </a:r>
            <a:r>
              <a:rPr b="1" lang="fr"/>
              <a:t>to </a:t>
            </a:r>
            <a:r>
              <a:rPr b="1" i="1" lang="fr">
                <a:solidFill>
                  <a:srgbClr val="3C78D8"/>
                </a:solidFill>
                <a:latin typeface="Caveat"/>
                <a:ea typeface="Caveat"/>
                <a:cs typeface="Caveat"/>
                <a:sym typeface="Caveat"/>
              </a:rPr>
              <a:t>c</a:t>
            </a:r>
            <a:r>
              <a:rPr b="1" i="1" lang="fr" sz="1600">
                <a:solidFill>
                  <a:srgbClr val="3C78D8"/>
                </a:solidFill>
                <a:latin typeface="Caveat"/>
                <a:ea typeface="Caveat"/>
                <a:cs typeface="Caveat"/>
                <a:sym typeface="Caveat"/>
              </a:rPr>
              <a:t>lients seeking a qualitative, exclusive service.</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Which translates into these 3 strategic objectives:</a:t>
            </a:r>
            <a:endParaRPr/>
          </a:p>
          <a:p>
            <a:pPr indent="0" lvl="0" marL="0" rtl="0" algn="l">
              <a:spcBef>
                <a:spcPts val="0"/>
              </a:spcBef>
              <a:spcAft>
                <a:spcPts val="0"/>
              </a:spcAft>
              <a:buNone/>
            </a:pPr>
            <a:r>
              <a:rPr lang="fr"/>
              <a:t>#1 </a:t>
            </a:r>
            <a:r>
              <a:rPr b="1" i="1" lang="fr" sz="1600">
                <a:solidFill>
                  <a:srgbClr val="3C78D8"/>
                </a:solidFill>
                <a:latin typeface="Caveat"/>
                <a:ea typeface="Caveat"/>
                <a:cs typeface="Caveat"/>
                <a:sym typeface="Caveat"/>
              </a:rPr>
              <a:t>Transform our offer so that customers can get a truly personalized experience</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fr"/>
              <a:t>#2 </a:t>
            </a:r>
            <a:r>
              <a:rPr b="1" i="1" lang="fr" sz="1600">
                <a:solidFill>
                  <a:srgbClr val="3C78D8"/>
                </a:solidFill>
                <a:latin typeface="Caveat"/>
                <a:ea typeface="Caveat"/>
                <a:cs typeface="Caveat"/>
                <a:sym typeface="Caveat"/>
              </a:rPr>
              <a:t>Adapt our offer so that the premium experience can be achieved at a lower cost of delivery</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#3 </a:t>
            </a:r>
            <a:r>
              <a:rPr b="1" i="1" lang="fr" sz="1600">
                <a:solidFill>
                  <a:srgbClr val="3C78D8"/>
                </a:solidFill>
                <a:latin typeface="Caveat"/>
                <a:ea typeface="Caveat"/>
                <a:cs typeface="Caveat"/>
                <a:sym typeface="Caveat"/>
              </a:rPr>
              <a:t>Structure the offer to address small scale, high return demand segments</a:t>
            </a:r>
            <a:endParaRPr/>
          </a:p>
        </p:txBody>
      </p:sp>
      <p:pic>
        <p:nvPicPr>
          <p:cNvPr id="111" name="Google Shape;111;p26"/>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112" name="Google Shape;112;p26"/>
          <p:cNvSpPr/>
          <p:nvPr/>
        </p:nvSpPr>
        <p:spPr>
          <a:xfrm>
            <a:off x="2341750" y="42405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Or, in your own words: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Premium customers for fitness expect a personalized service. Fitness centers cater for this need by offering dedicated coaches which come at a high costs of delivery and low level of precision.</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Gym Sports can become the leader of premium fitness centers by developing an offer and a brand identity centered on truly personalized services, e</a:t>
            </a:r>
            <a:r>
              <a:rPr b="1" i="1" lang="fr" sz="1600" u="sng">
                <a:solidFill>
                  <a:srgbClr val="3C78D8"/>
                </a:solidFill>
                <a:latin typeface="Caveat"/>
                <a:ea typeface="Caveat"/>
                <a:cs typeface="Caveat"/>
                <a:sym typeface="Caveat"/>
              </a:rPr>
              <a:t>nabled by data tracking and analysis.</a:t>
            </a:r>
            <a:endParaRPr b="1" i="1" sz="1600" u="sng">
              <a:solidFill>
                <a:srgbClr val="3C78D8"/>
              </a:solidFill>
              <a:latin typeface="Caveat"/>
              <a:ea typeface="Caveat"/>
              <a:cs typeface="Caveat"/>
              <a:sym typeface="Caveat"/>
            </a:endParaRPr>
          </a:p>
        </p:txBody>
      </p:sp>
      <p:sp>
        <p:nvSpPr>
          <p:cNvPr id="113" name="Google Shape;113;p26"/>
          <p:cNvSpPr txBox="1"/>
          <p:nvPr/>
        </p:nvSpPr>
        <p:spPr>
          <a:xfrm>
            <a:off x="41477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Designed by: </a:t>
            </a:r>
            <a:r>
              <a:rPr b="1" i="1" lang="fr">
                <a:solidFill>
                  <a:srgbClr val="3C78D8"/>
                </a:solidFill>
                <a:latin typeface="Caveat"/>
                <a:ea typeface="Caveat"/>
                <a:cs typeface="Caveat"/>
                <a:sym typeface="Caveat"/>
              </a:rPr>
              <a:t>Mark Spencer, VP Marketing Gym Sports</a:t>
            </a:r>
            <a:endParaRPr b="1" i="1">
              <a:solidFill>
                <a:srgbClr val="3C78D8"/>
              </a:solidFill>
              <a:latin typeface="Caveat"/>
              <a:ea typeface="Caveat"/>
              <a:cs typeface="Caveat"/>
              <a:sym typeface="Caveat"/>
            </a:endParaRPr>
          </a:p>
        </p:txBody>
      </p:sp>
      <p:sp>
        <p:nvSpPr>
          <p:cNvPr id="114" name="Google Shape;114;p26"/>
          <p:cNvSpPr txBox="1"/>
          <p:nvPr/>
        </p:nvSpPr>
        <p:spPr>
          <a:xfrm>
            <a:off x="41620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Date: 	   _____</a:t>
            </a:r>
            <a:r>
              <a:rPr b="1" i="1" lang="fr">
                <a:solidFill>
                  <a:srgbClr val="3C78D8"/>
                </a:solidFill>
                <a:latin typeface="Caveat"/>
                <a:ea typeface="Caveat"/>
                <a:cs typeface="Caveat"/>
                <a:sym typeface="Caveat"/>
              </a:rPr>
              <a:t>May 15</a:t>
            </a:r>
            <a:r>
              <a:rPr lang="fr" sz="1000"/>
              <a:t>_____</a:t>
            </a:r>
            <a:endParaRPr sz="1000"/>
          </a:p>
        </p:txBody>
      </p:sp>
      <p:cxnSp>
        <p:nvCxnSpPr>
          <p:cNvPr id="115" name="Google Shape;115;p26"/>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16" name="Google Shape;116;p2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nvSpPr>
        <p:spPr>
          <a:xfrm>
            <a:off x="514275" y="62950"/>
            <a:ext cx="4263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#02</a:t>
            </a:r>
            <a:endParaRPr b="1" sz="1600"/>
          </a:p>
          <a:p>
            <a:pPr indent="0" lvl="0" marL="0" rtl="0" algn="l">
              <a:spcBef>
                <a:spcPts val="0"/>
              </a:spcBef>
              <a:spcAft>
                <a:spcPts val="0"/>
              </a:spcAft>
              <a:buNone/>
            </a:pPr>
            <a:r>
              <a:rPr b="1" lang="fr" sz="1600"/>
              <a:t>Identifying the target / 4D Methodology</a:t>
            </a:r>
            <a:endParaRPr b="1" sz="1600"/>
          </a:p>
        </p:txBody>
      </p:sp>
      <p:sp>
        <p:nvSpPr>
          <p:cNvPr id="122" name="Google Shape;122;p27"/>
          <p:cNvSpPr/>
          <p:nvPr/>
        </p:nvSpPr>
        <p:spPr>
          <a:xfrm>
            <a:off x="505500" y="818500"/>
            <a:ext cx="8196300" cy="5622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1207175" y="1607425"/>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Headquarters / Corporate / Support functions</a:t>
            </a:r>
            <a:endParaRPr sz="1200"/>
          </a:p>
        </p:txBody>
      </p:sp>
      <p:pic>
        <p:nvPicPr>
          <p:cNvPr descr="office.png" id="124" name="Google Shape;124;p27"/>
          <p:cNvPicPr preferRelativeResize="0"/>
          <p:nvPr/>
        </p:nvPicPr>
        <p:blipFill>
          <a:blip r:embed="rId3">
            <a:alphaModFix/>
          </a:blip>
          <a:stretch>
            <a:fillRect/>
          </a:stretch>
        </p:blipFill>
        <p:spPr>
          <a:xfrm>
            <a:off x="1787925" y="951853"/>
            <a:ext cx="533400" cy="533400"/>
          </a:xfrm>
          <a:prstGeom prst="rect">
            <a:avLst/>
          </a:prstGeom>
          <a:noFill/>
          <a:ln>
            <a:noFill/>
          </a:ln>
        </p:spPr>
      </p:pic>
      <p:pic>
        <p:nvPicPr>
          <p:cNvPr descr="factory.png" id="125" name="Google Shape;125;p27"/>
          <p:cNvPicPr preferRelativeResize="0"/>
          <p:nvPr/>
        </p:nvPicPr>
        <p:blipFill>
          <a:blip r:embed="rId4">
            <a:alphaModFix/>
          </a:blip>
          <a:stretch>
            <a:fillRect/>
          </a:stretch>
        </p:blipFill>
        <p:spPr>
          <a:xfrm>
            <a:off x="1701075" y="2288638"/>
            <a:ext cx="707100" cy="707100"/>
          </a:xfrm>
          <a:prstGeom prst="rect">
            <a:avLst/>
          </a:prstGeom>
          <a:noFill/>
          <a:ln>
            <a:noFill/>
          </a:ln>
        </p:spPr>
      </p:pic>
      <p:sp>
        <p:nvSpPr>
          <p:cNvPr id="126" name="Google Shape;126;p27"/>
          <p:cNvSpPr txBox="1"/>
          <p:nvPr/>
        </p:nvSpPr>
        <p:spPr>
          <a:xfrm>
            <a:off x="1068825" y="29699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Production</a:t>
            </a:r>
            <a:endParaRPr sz="1200"/>
          </a:p>
        </p:txBody>
      </p:sp>
      <p:pic>
        <p:nvPicPr>
          <p:cNvPr id="127" name="Google Shape;127;p27"/>
          <p:cNvPicPr preferRelativeResize="0"/>
          <p:nvPr/>
        </p:nvPicPr>
        <p:blipFill rotWithShape="1">
          <a:blip r:embed="rId5">
            <a:alphaModFix/>
          </a:blip>
          <a:srcRect b="-20496" l="0" r="0" t="0"/>
          <a:stretch/>
        </p:blipFill>
        <p:spPr>
          <a:xfrm>
            <a:off x="1787925" y="3593359"/>
            <a:ext cx="533400" cy="642766"/>
          </a:xfrm>
          <a:prstGeom prst="rect">
            <a:avLst/>
          </a:prstGeom>
          <a:noFill/>
          <a:ln>
            <a:noFill/>
          </a:ln>
        </p:spPr>
      </p:pic>
      <p:pic>
        <p:nvPicPr>
          <p:cNvPr id="128" name="Google Shape;128;p27"/>
          <p:cNvPicPr preferRelativeResize="0"/>
          <p:nvPr/>
        </p:nvPicPr>
        <p:blipFill>
          <a:blip r:embed="rId6">
            <a:alphaModFix/>
          </a:blip>
          <a:stretch>
            <a:fillRect/>
          </a:stretch>
        </p:blipFill>
        <p:spPr>
          <a:xfrm>
            <a:off x="1787925" y="5137779"/>
            <a:ext cx="533400" cy="533400"/>
          </a:xfrm>
          <a:prstGeom prst="rect">
            <a:avLst/>
          </a:prstGeom>
          <a:noFill/>
          <a:ln>
            <a:noFill/>
          </a:ln>
        </p:spPr>
      </p:pic>
      <p:sp>
        <p:nvSpPr>
          <p:cNvPr id="129" name="Google Shape;129;p27"/>
          <p:cNvSpPr txBox="1"/>
          <p:nvPr/>
        </p:nvSpPr>
        <p:spPr>
          <a:xfrm>
            <a:off x="1385325" y="4126250"/>
            <a:ext cx="15363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t>Customers / users</a:t>
            </a:r>
            <a:endParaRPr sz="1200"/>
          </a:p>
        </p:txBody>
      </p:sp>
      <p:sp>
        <p:nvSpPr>
          <p:cNvPr id="130" name="Google Shape;130;p27"/>
          <p:cNvSpPr txBox="1"/>
          <p:nvPr/>
        </p:nvSpPr>
        <p:spPr>
          <a:xfrm>
            <a:off x="1311225" y="5730900"/>
            <a:ext cx="14868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t>New markets</a:t>
            </a:r>
            <a:endParaRPr sz="1200"/>
          </a:p>
        </p:txBody>
      </p:sp>
      <p:sp>
        <p:nvSpPr>
          <p:cNvPr id="131" name="Google Shape;131;p27"/>
          <p:cNvSpPr txBox="1"/>
          <p:nvPr/>
        </p:nvSpPr>
        <p:spPr>
          <a:xfrm>
            <a:off x="3085175" y="8947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2" name="Google Shape;132;p27"/>
          <p:cNvSpPr txBox="1"/>
          <p:nvPr/>
        </p:nvSpPr>
        <p:spPr>
          <a:xfrm>
            <a:off x="31787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3" name="Google Shape;133;p27"/>
          <p:cNvSpPr txBox="1"/>
          <p:nvPr/>
        </p:nvSpPr>
        <p:spPr>
          <a:xfrm>
            <a:off x="31787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sz="1800">
                <a:solidFill>
                  <a:srgbClr val="049CCF"/>
                </a:solidFill>
                <a:latin typeface="Caveat"/>
                <a:ea typeface="Caveat"/>
                <a:cs typeface="Caveat"/>
                <a:sym typeface="Caveat"/>
              </a:rPr>
              <a:t>High spending customers</a:t>
            </a:r>
            <a:endParaRPr b="1" sz="1800">
              <a:solidFill>
                <a:srgbClr val="049CCF"/>
              </a:solidFill>
              <a:latin typeface="Caveat"/>
              <a:ea typeface="Caveat"/>
              <a:cs typeface="Caveat"/>
              <a:sym typeface="Caveat"/>
            </a:endParaRPr>
          </a:p>
        </p:txBody>
      </p:sp>
      <p:sp>
        <p:nvSpPr>
          <p:cNvPr id="134" name="Google Shape;134;p27"/>
          <p:cNvSpPr txBox="1"/>
          <p:nvPr/>
        </p:nvSpPr>
        <p:spPr>
          <a:xfrm>
            <a:off x="31787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5" name="Google Shape;135;p27"/>
          <p:cNvSpPr/>
          <p:nvPr/>
        </p:nvSpPr>
        <p:spPr>
          <a:xfrm>
            <a:off x="782575" y="1325950"/>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758275" y="2844300"/>
            <a:ext cx="2415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rgbClr val="3C78D8"/>
              </a:solidFill>
              <a:latin typeface="Caveat"/>
              <a:ea typeface="Caveat"/>
              <a:cs typeface="Caveat"/>
              <a:sym typeface="Caveat"/>
            </a:endParaRPr>
          </a:p>
        </p:txBody>
      </p:sp>
      <p:sp>
        <p:nvSpPr>
          <p:cNvPr id="137" name="Google Shape;137;p27"/>
          <p:cNvSpPr/>
          <p:nvPr/>
        </p:nvSpPr>
        <p:spPr>
          <a:xfrm>
            <a:off x="758275" y="2728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758275" y="399462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758275" y="5592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7"/>
          <p:cNvCxnSpPr/>
          <p:nvPr/>
        </p:nvCxnSpPr>
        <p:spPr>
          <a:xfrm>
            <a:off x="3300750" y="4676825"/>
            <a:ext cx="4906500" cy="0"/>
          </a:xfrm>
          <a:prstGeom prst="straightConnector1">
            <a:avLst/>
          </a:prstGeom>
          <a:noFill/>
          <a:ln cap="flat" cmpd="sng" w="19050">
            <a:solidFill>
              <a:srgbClr val="000000"/>
            </a:solidFill>
            <a:prstDash val="solid"/>
            <a:round/>
            <a:headEnd len="med" w="med" type="none"/>
            <a:tailEnd len="med" w="med" type="none"/>
          </a:ln>
        </p:spPr>
      </p:cxnSp>
      <p:sp>
        <p:nvSpPr>
          <p:cNvPr id="141" name="Google Shape;141;p27"/>
          <p:cNvSpPr/>
          <p:nvPr/>
        </p:nvSpPr>
        <p:spPr>
          <a:xfrm>
            <a:off x="683075" y="3694813"/>
            <a:ext cx="524100" cy="439850"/>
          </a:xfrm>
          <a:custGeom>
            <a:rect b="b" l="l" r="r" t="t"/>
            <a:pathLst>
              <a:path extrusionOk="0" h="17594" w="20964">
                <a:moveTo>
                  <a:pt x="0" y="9367"/>
                </a:moveTo>
                <a:cubicBezTo>
                  <a:pt x="2999" y="10367"/>
                  <a:pt x="5725" y="13385"/>
                  <a:pt x="6245" y="16503"/>
                </a:cubicBezTo>
                <a:cubicBezTo>
                  <a:pt x="6318" y="16943"/>
                  <a:pt x="5846" y="17594"/>
                  <a:pt x="6245" y="17395"/>
                </a:cubicBezTo>
                <a:cubicBezTo>
                  <a:pt x="13039" y="13998"/>
                  <a:pt x="13912" y="2821"/>
                  <a:pt x="20964" y="0"/>
                </a:cubicBezTo>
              </a:path>
            </a:pathLst>
          </a:custGeom>
          <a:noFill/>
          <a:ln cap="flat" cmpd="sng" w="19050">
            <a:solidFill>
              <a:srgbClr val="049CCF"/>
            </a:solidFill>
            <a:prstDash val="solid"/>
            <a:round/>
            <a:headEnd len="med" w="med" type="none"/>
            <a:tailEnd len="med" w="med" type="none"/>
          </a:ln>
        </p:spPr>
      </p:sp>
      <p:cxnSp>
        <p:nvCxnSpPr>
          <p:cNvPr id="142" name="Google Shape;142;p27"/>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43" name="Google Shape;143;p2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44" name="Google Shape;144;p27"/>
          <p:cNvSpPr txBox="1"/>
          <p:nvPr/>
        </p:nvSpPr>
        <p:spPr>
          <a:xfrm>
            <a:off x="4376350" y="-7620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45" name="Google Shape;145;p27"/>
          <p:cNvSpPr txBox="1"/>
          <p:nvPr/>
        </p:nvSpPr>
        <p:spPr>
          <a:xfrm>
            <a:off x="4390625" y="1873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p:nvPr/>
        </p:nvSpPr>
        <p:spPr>
          <a:xfrm>
            <a:off x="5932425" y="1624575"/>
            <a:ext cx="25725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618725" y="1628400"/>
            <a:ext cx="52047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#03:</a:t>
            </a:r>
            <a:endParaRPr b="1" sz="1600"/>
          </a:p>
          <a:p>
            <a:pPr indent="0" lvl="0" marL="0" rtl="0" algn="l">
              <a:spcBef>
                <a:spcPts val="0"/>
              </a:spcBef>
              <a:spcAft>
                <a:spcPts val="0"/>
              </a:spcAft>
              <a:buNone/>
            </a:pPr>
            <a:r>
              <a:rPr b="1" lang="fr" sz="1600"/>
              <a:t>Profiling the target user with an avatar</a:t>
            </a:r>
            <a:endParaRPr b="1" sz="1600"/>
          </a:p>
          <a:p>
            <a:pPr indent="0" lvl="0" marL="0" rtl="0" algn="l">
              <a:spcBef>
                <a:spcPts val="0"/>
              </a:spcBef>
              <a:spcAft>
                <a:spcPts val="0"/>
              </a:spcAft>
              <a:buNone/>
            </a:pPr>
            <a:r>
              <a:t/>
            </a:r>
            <a:endParaRPr b="1" sz="1600"/>
          </a:p>
        </p:txBody>
      </p:sp>
      <p:sp>
        <p:nvSpPr>
          <p:cNvPr id="155" name="Google Shape;155;p28"/>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a:t>Name of the Avatar:</a:t>
            </a:r>
            <a:r>
              <a:rPr lang="fr"/>
              <a:t> </a:t>
            </a:r>
            <a:r>
              <a:rPr b="1" lang="fr">
                <a:solidFill>
                  <a:srgbClr val="3C78D8"/>
                </a:solidFill>
                <a:latin typeface="Caveat"/>
                <a:ea typeface="Caveat"/>
                <a:cs typeface="Caveat"/>
                <a:sym typeface="Caveat"/>
              </a:rPr>
              <a:t>Béatrice</a:t>
            </a:r>
            <a:r>
              <a:rPr lang="fr"/>
              <a:t> </a:t>
            </a:r>
            <a:r>
              <a:rPr b="1" lang="fr">
                <a:solidFill>
                  <a:srgbClr val="3C78D8"/>
                </a:solidFill>
                <a:latin typeface="Caveat"/>
                <a:ea typeface="Caveat"/>
                <a:cs typeface="Caveat"/>
                <a:sym typeface="Caveat"/>
              </a:rPr>
              <a:t>Dumaurier</a:t>
            </a:r>
            <a:endParaRPr/>
          </a:p>
        </p:txBody>
      </p:sp>
      <p:sp>
        <p:nvSpPr>
          <p:cNvPr id="156" name="Google Shape;156;p28"/>
          <p:cNvSpPr txBox="1"/>
          <p:nvPr/>
        </p:nvSpPr>
        <p:spPr>
          <a:xfrm>
            <a:off x="692650" y="2006750"/>
            <a:ext cx="5023800" cy="27057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200"/>
              <a:t>Age</a:t>
            </a:r>
            <a:r>
              <a:rPr lang="fr" sz="1200"/>
              <a:t>: 			 _</a:t>
            </a:r>
            <a:r>
              <a:rPr b="1" lang="fr">
                <a:solidFill>
                  <a:srgbClr val="3C78D8"/>
                </a:solidFill>
                <a:latin typeface="Caveat"/>
                <a:ea typeface="Caveat"/>
                <a:cs typeface="Caveat"/>
                <a:sym typeface="Caveat"/>
              </a:rPr>
              <a:t>45_</a:t>
            </a:r>
            <a:r>
              <a:rPr lang="fr" sz="1200"/>
              <a:t>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Marital status</a:t>
            </a:r>
            <a:r>
              <a:rPr lang="fr" sz="1200"/>
              <a:t>: 	 _</a:t>
            </a:r>
            <a:r>
              <a:rPr b="1" lang="fr">
                <a:solidFill>
                  <a:srgbClr val="3C78D8"/>
                </a:solidFill>
                <a:latin typeface="Caveat"/>
                <a:ea typeface="Caveat"/>
                <a:cs typeface="Caveat"/>
                <a:sym typeface="Caveat"/>
              </a:rPr>
              <a:t>Married</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Number of kids</a:t>
            </a:r>
            <a:r>
              <a:rPr lang="fr" sz="1200"/>
              <a:t>: 	 </a:t>
            </a:r>
            <a:r>
              <a:rPr b="1" lang="fr">
                <a:solidFill>
                  <a:srgbClr val="3C78D8"/>
                </a:solidFill>
                <a:latin typeface="Caveat"/>
                <a:ea typeface="Caveat"/>
                <a:cs typeface="Caveat"/>
                <a:sym typeface="Caveat"/>
              </a:rPr>
              <a:t>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Occupation</a:t>
            </a:r>
            <a:r>
              <a:rPr lang="fr" sz="1200"/>
              <a:t>: 	 </a:t>
            </a:r>
            <a:r>
              <a:rPr b="1" lang="fr">
                <a:solidFill>
                  <a:srgbClr val="3C78D8"/>
                </a:solidFill>
                <a:latin typeface="Caveat"/>
                <a:ea typeface="Caveat"/>
                <a:cs typeface="Caveat"/>
                <a:sym typeface="Caveat"/>
              </a:rPr>
              <a:t>VP Supply Chain</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Monthly income</a:t>
            </a:r>
            <a:r>
              <a:rPr lang="fr" sz="1200"/>
              <a:t>:	 </a:t>
            </a:r>
            <a:r>
              <a:rPr b="1" lang="fr">
                <a:solidFill>
                  <a:srgbClr val="3C78D8"/>
                </a:solidFill>
                <a:latin typeface="Caveat"/>
                <a:ea typeface="Caveat"/>
                <a:cs typeface="Caveat"/>
                <a:sym typeface="Caveat"/>
              </a:rPr>
              <a:t>8000 euros</a:t>
            </a:r>
            <a:endParaRPr b="1">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Country &amp; city of residence</a:t>
            </a:r>
            <a:r>
              <a:rPr lang="fr" sz="1200"/>
              <a:t>: Strasbourg, France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Highest degree</a:t>
            </a:r>
            <a:r>
              <a:rPr lang="fr" sz="1200"/>
              <a:t>: high school / univ / other: __________________</a:t>
            </a:r>
            <a:endParaRPr sz="1200"/>
          </a:p>
        </p:txBody>
      </p:sp>
      <p:sp>
        <p:nvSpPr>
          <p:cNvPr id="157" name="Google Shape;157;p28"/>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Level of fitness</a:t>
            </a:r>
            <a:r>
              <a:rPr lang="fr" sz="1200"/>
              <a:t>: 	weak / average / fit / competitive	</a:t>
            </a:r>
            <a:endParaRPr sz="1200"/>
          </a:p>
          <a:p>
            <a:pPr indent="0" lvl="0" marL="0" rtl="0" algn="l">
              <a:spcBef>
                <a:spcPts val="0"/>
              </a:spcBef>
              <a:spcAft>
                <a:spcPts val="0"/>
              </a:spcAft>
              <a:buNone/>
            </a:pPr>
            <a:r>
              <a:rPr lang="fr" sz="1200"/>
              <a:t>	 </a:t>
            </a:r>
            <a:endParaRPr sz="1200"/>
          </a:p>
          <a:p>
            <a:pPr indent="0" lvl="0" marL="0" rtl="0" algn="l">
              <a:spcBef>
                <a:spcPts val="0"/>
              </a:spcBef>
              <a:spcAft>
                <a:spcPts val="0"/>
              </a:spcAft>
              <a:buNone/>
            </a:pPr>
            <a:r>
              <a:rPr i="1" lang="fr" sz="1200"/>
              <a:t>Social life</a:t>
            </a:r>
            <a:r>
              <a:rPr lang="fr" sz="1200"/>
              <a:t>: 	none / occasional / regular / party animal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Societal involvement</a:t>
            </a:r>
            <a:r>
              <a:rPr lang="fr" sz="1200"/>
              <a:t>: none / occasional / regular / leader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58" name="Google Shape;158;p28"/>
          <p:cNvSpPr txBox="1"/>
          <p:nvPr/>
        </p:nvSpPr>
        <p:spPr>
          <a:xfrm>
            <a:off x="569500" y="51131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The last book they read</a:t>
            </a:r>
            <a:r>
              <a:rPr lang="fr" sz="1200"/>
              <a:t>: </a:t>
            </a:r>
            <a:r>
              <a:rPr b="1" lang="fr">
                <a:solidFill>
                  <a:srgbClr val="3C78D8"/>
                </a:solidFill>
                <a:latin typeface="Caveat"/>
                <a:ea typeface="Caveat"/>
                <a:cs typeface="Caveat"/>
                <a:sym typeface="Caveat"/>
              </a:rPr>
              <a:t>Getting Things Done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Their preferred TV show</a:t>
            </a:r>
            <a:r>
              <a:rPr lang="fr" sz="1200"/>
              <a:t>: </a:t>
            </a:r>
            <a:r>
              <a:rPr b="1" lang="fr">
                <a:solidFill>
                  <a:srgbClr val="3C78D8"/>
                </a:solidFill>
                <a:latin typeface="Caveat"/>
                <a:ea typeface="Caveat"/>
                <a:cs typeface="Caveat"/>
                <a:sym typeface="Caveat"/>
              </a:rPr>
              <a:t>Series on Netflix</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 last movie they went to</a:t>
            </a:r>
            <a:r>
              <a:rPr lang="fr" sz="1200"/>
              <a:t>: </a:t>
            </a:r>
            <a:r>
              <a:rPr b="1" lang="fr">
                <a:solidFill>
                  <a:srgbClr val="3C78D8"/>
                </a:solidFill>
                <a:latin typeface="Caveat"/>
                <a:ea typeface="Caveat"/>
                <a:cs typeface="Caveat"/>
                <a:sym typeface="Caveat"/>
              </a:rPr>
              <a:t>Vaiana (with her kids)</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p:txBody>
      </p:sp>
      <p:sp>
        <p:nvSpPr>
          <p:cNvPr id="159" name="Google Shape;159;p28"/>
          <p:cNvSpPr txBox="1"/>
          <p:nvPr/>
        </p:nvSpPr>
        <p:spPr>
          <a:xfrm>
            <a:off x="4417450" y="5005925"/>
            <a:ext cx="4208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i="1" lang="fr" sz="1200"/>
              <a:t>Preferred extra professional activity</a:t>
            </a:r>
            <a:r>
              <a:rPr lang="fr" sz="1200"/>
              <a:t>: </a:t>
            </a:r>
            <a:r>
              <a:rPr b="1" lang="fr">
                <a:solidFill>
                  <a:srgbClr val="3C78D8"/>
                </a:solidFill>
                <a:latin typeface="Caveat"/>
                <a:ea typeface="Caveat"/>
                <a:cs typeface="Caveat"/>
                <a:sym typeface="Caveat"/>
              </a:rPr>
              <a:t>go to restaurant with friends</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 social media they visit daily</a:t>
            </a:r>
            <a:r>
              <a:rPr lang="fr" sz="1200"/>
              <a:t>: Facebook / Instagram / Snapchat / LinkedIn / Twitter / Youtube</a:t>
            </a:r>
            <a:endParaRPr sz="1200"/>
          </a:p>
          <a:p>
            <a:pPr indent="0" lvl="0" marL="0" rtl="0" algn="l">
              <a:spcBef>
                <a:spcPts val="0"/>
              </a:spcBef>
              <a:spcAft>
                <a:spcPts val="0"/>
              </a:spcAft>
              <a:buNone/>
            </a:pPr>
            <a:r>
              <a:t/>
            </a:r>
            <a:endParaRPr sz="1200"/>
          </a:p>
        </p:txBody>
      </p:sp>
      <p:sp>
        <p:nvSpPr>
          <p:cNvPr id="160" name="Google Shape;160;p28"/>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Media and cultural preferences</a:t>
            </a:r>
            <a:endParaRPr b="1" i="1"/>
          </a:p>
        </p:txBody>
      </p:sp>
      <p:sp>
        <p:nvSpPr>
          <p:cNvPr id="161" name="Google Shape;161;p28"/>
          <p:cNvSpPr txBox="1"/>
          <p:nvPr/>
        </p:nvSpPr>
        <p:spPr>
          <a:xfrm>
            <a:off x="618725" y="162840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Socio demographic attributes</a:t>
            </a:r>
            <a:endParaRPr b="1" i="1"/>
          </a:p>
        </p:txBody>
      </p:sp>
      <p:sp>
        <p:nvSpPr>
          <p:cNvPr id="162" name="Google Shape;162;p28"/>
          <p:cNvSpPr txBox="1"/>
          <p:nvPr/>
        </p:nvSpPr>
        <p:spPr>
          <a:xfrm>
            <a:off x="5991750" y="162457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Lifestyle</a:t>
            </a:r>
            <a:endParaRPr b="1" i="1"/>
          </a:p>
        </p:txBody>
      </p:sp>
      <p:sp>
        <p:nvSpPr>
          <p:cNvPr id="163" name="Google Shape;163;p28"/>
          <p:cNvSpPr/>
          <p:nvPr/>
        </p:nvSpPr>
        <p:spPr>
          <a:xfrm>
            <a:off x="2776669" y="4339009"/>
            <a:ext cx="483150" cy="378075"/>
          </a:xfrm>
          <a:custGeom>
            <a:rect b="b" l="l" r="r" t="t"/>
            <a:pathLst>
              <a:path extrusionOk="0" h="15123" w="19326">
                <a:moveTo>
                  <a:pt x="18499" y="1210"/>
                </a:moveTo>
                <a:cubicBezTo>
                  <a:pt x="14581" y="650"/>
                  <a:pt x="10272" y="-824"/>
                  <a:pt x="6634" y="735"/>
                </a:cubicBezTo>
                <a:cubicBezTo>
                  <a:pt x="2665" y="2436"/>
                  <a:pt x="-1141" y="8116"/>
                  <a:pt x="464" y="12125"/>
                </a:cubicBezTo>
                <a:cubicBezTo>
                  <a:pt x="2652" y="17591"/>
                  <a:pt x="13863" y="14392"/>
                  <a:pt x="18025" y="10227"/>
                </a:cubicBezTo>
                <a:cubicBezTo>
                  <a:pt x="19706" y="8545"/>
                  <a:pt x="19928" y="3108"/>
                  <a:pt x="17550" y="3108"/>
                </a:cubicBezTo>
              </a:path>
            </a:pathLst>
          </a:custGeom>
          <a:noFill/>
          <a:ln cap="flat" cmpd="sng" w="19050">
            <a:solidFill>
              <a:srgbClr val="3C78D8"/>
            </a:solidFill>
            <a:prstDash val="solid"/>
            <a:round/>
            <a:headEnd len="med" w="med" type="none"/>
            <a:tailEnd len="med" w="med" type="none"/>
          </a:ln>
        </p:spPr>
      </p:sp>
      <p:sp>
        <p:nvSpPr>
          <p:cNvPr id="164" name="Google Shape;164;p28"/>
          <p:cNvSpPr/>
          <p:nvPr/>
        </p:nvSpPr>
        <p:spPr>
          <a:xfrm>
            <a:off x="6156176" y="2393803"/>
            <a:ext cx="682850" cy="287375"/>
          </a:xfrm>
          <a:custGeom>
            <a:rect b="b" l="l" r="r" t="t"/>
            <a:pathLst>
              <a:path extrusionOk="0" h="11495" w="27314">
                <a:moveTo>
                  <a:pt x="71" y="782"/>
                </a:moveTo>
                <a:cubicBezTo>
                  <a:pt x="8352" y="782"/>
                  <a:pt x="18895" y="-2226"/>
                  <a:pt x="24751" y="3630"/>
                </a:cubicBezTo>
                <a:cubicBezTo>
                  <a:pt x="26272" y="5151"/>
                  <a:pt x="28370" y="8508"/>
                  <a:pt x="26649" y="9799"/>
                </a:cubicBezTo>
                <a:cubicBezTo>
                  <a:pt x="19759" y="14969"/>
                  <a:pt x="9635" y="6477"/>
                  <a:pt x="1021" y="6477"/>
                </a:cubicBezTo>
                <a:cubicBezTo>
                  <a:pt x="-403" y="6477"/>
                  <a:pt x="-253" y="2842"/>
                  <a:pt x="1021" y="2206"/>
                </a:cubicBezTo>
              </a:path>
            </a:pathLst>
          </a:custGeom>
          <a:noFill/>
          <a:ln cap="flat" cmpd="sng" w="19050">
            <a:solidFill>
              <a:srgbClr val="3C78D8"/>
            </a:solidFill>
            <a:prstDash val="solid"/>
            <a:round/>
            <a:headEnd len="med" w="med" type="none"/>
            <a:tailEnd len="med" w="med" type="none"/>
          </a:ln>
        </p:spPr>
      </p:sp>
      <p:sp>
        <p:nvSpPr>
          <p:cNvPr id="165" name="Google Shape;165;p28"/>
          <p:cNvSpPr/>
          <p:nvPr/>
        </p:nvSpPr>
        <p:spPr>
          <a:xfrm>
            <a:off x="7531226" y="2716277"/>
            <a:ext cx="945925" cy="297275"/>
          </a:xfrm>
          <a:custGeom>
            <a:rect b="b" l="l" r="r" t="t"/>
            <a:pathLst>
              <a:path extrusionOk="0" h="11891" w="37837">
                <a:moveTo>
                  <a:pt x="9615" y="223"/>
                </a:moveTo>
                <a:cubicBezTo>
                  <a:pt x="6035" y="1118"/>
                  <a:pt x="1019" y="2339"/>
                  <a:pt x="123" y="5918"/>
                </a:cubicBezTo>
                <a:cubicBezTo>
                  <a:pt x="-369" y="7883"/>
                  <a:pt x="2796" y="8979"/>
                  <a:pt x="3920" y="10664"/>
                </a:cubicBezTo>
                <a:cubicBezTo>
                  <a:pt x="5248" y="12656"/>
                  <a:pt x="8645" y="11613"/>
                  <a:pt x="11039" y="11613"/>
                </a:cubicBezTo>
                <a:cubicBezTo>
                  <a:pt x="15638" y="11613"/>
                  <a:pt x="20440" y="12118"/>
                  <a:pt x="24803" y="10664"/>
                </a:cubicBezTo>
                <a:cubicBezTo>
                  <a:pt x="29179" y="9206"/>
                  <a:pt x="36712" y="9966"/>
                  <a:pt x="37617" y="5443"/>
                </a:cubicBezTo>
                <a:cubicBezTo>
                  <a:pt x="39378" y="-3355"/>
                  <a:pt x="20012" y="1172"/>
                  <a:pt x="11039" y="1172"/>
                </a:cubicBezTo>
              </a:path>
            </a:pathLst>
          </a:custGeom>
          <a:noFill/>
          <a:ln cap="flat" cmpd="sng" w="19050">
            <a:solidFill>
              <a:srgbClr val="3C78D8"/>
            </a:solidFill>
            <a:prstDash val="solid"/>
            <a:round/>
            <a:headEnd len="med" w="med" type="none"/>
            <a:tailEnd len="med" w="med" type="none"/>
          </a:ln>
        </p:spPr>
      </p:sp>
      <p:sp>
        <p:nvSpPr>
          <p:cNvPr id="166" name="Google Shape;166;p28"/>
          <p:cNvSpPr/>
          <p:nvPr/>
        </p:nvSpPr>
        <p:spPr>
          <a:xfrm>
            <a:off x="6111453" y="3487761"/>
            <a:ext cx="891200" cy="292500"/>
          </a:xfrm>
          <a:custGeom>
            <a:rect b="b" l="l" r="r" t="t"/>
            <a:pathLst>
              <a:path extrusionOk="0" h="11700" w="35648">
                <a:moveTo>
                  <a:pt x="9454" y="687"/>
                </a:moveTo>
                <a:cubicBezTo>
                  <a:pt x="5624" y="687"/>
                  <a:pt x="-1860" y="4742"/>
                  <a:pt x="437" y="7806"/>
                </a:cubicBezTo>
                <a:cubicBezTo>
                  <a:pt x="3511" y="11906"/>
                  <a:pt x="10500" y="10179"/>
                  <a:pt x="15624" y="10179"/>
                </a:cubicBezTo>
                <a:cubicBezTo>
                  <a:pt x="21477" y="10179"/>
                  <a:pt x="28313" y="13425"/>
                  <a:pt x="33184" y="10179"/>
                </a:cubicBezTo>
                <a:cubicBezTo>
                  <a:pt x="34602" y="9234"/>
                  <a:pt x="34321" y="6957"/>
                  <a:pt x="35083" y="5433"/>
                </a:cubicBezTo>
                <a:cubicBezTo>
                  <a:pt x="38831" y="-2059"/>
                  <a:pt x="18780" y="687"/>
                  <a:pt x="10403" y="687"/>
                </a:cubicBezTo>
              </a:path>
            </a:pathLst>
          </a:custGeom>
          <a:noFill/>
          <a:ln cap="flat" cmpd="sng" w="19050">
            <a:solidFill>
              <a:srgbClr val="3C78D8"/>
            </a:solidFill>
            <a:prstDash val="solid"/>
            <a:round/>
            <a:headEnd len="med" w="med" type="none"/>
            <a:tailEnd len="med" w="med" type="none"/>
          </a:ln>
        </p:spPr>
      </p:sp>
      <p:sp>
        <p:nvSpPr>
          <p:cNvPr id="167" name="Google Shape;167;p28"/>
          <p:cNvSpPr/>
          <p:nvPr/>
        </p:nvSpPr>
        <p:spPr>
          <a:xfrm>
            <a:off x="7486850" y="5802647"/>
            <a:ext cx="867175" cy="424725"/>
          </a:xfrm>
          <a:custGeom>
            <a:rect b="b" l="l" r="r" t="t"/>
            <a:pathLst>
              <a:path extrusionOk="0" h="16989" w="34687">
                <a:moveTo>
                  <a:pt x="0" y="6735"/>
                </a:moveTo>
                <a:cubicBezTo>
                  <a:pt x="9822" y="3972"/>
                  <a:pt x="23159" y="-4277"/>
                  <a:pt x="30374" y="2938"/>
                </a:cubicBezTo>
                <a:cubicBezTo>
                  <a:pt x="32888" y="5452"/>
                  <a:pt x="35761" y="9725"/>
                  <a:pt x="34171" y="12905"/>
                </a:cubicBezTo>
                <a:cubicBezTo>
                  <a:pt x="30773" y="19698"/>
                  <a:pt x="18372" y="16370"/>
                  <a:pt x="11390" y="13379"/>
                </a:cubicBezTo>
                <a:cubicBezTo>
                  <a:pt x="8478" y="12132"/>
                  <a:pt x="4533" y="14663"/>
                  <a:pt x="1898" y="12905"/>
                </a:cubicBezTo>
                <a:cubicBezTo>
                  <a:pt x="427" y="11923"/>
                  <a:pt x="949" y="9453"/>
                  <a:pt x="949" y="7684"/>
                </a:cubicBezTo>
              </a:path>
            </a:pathLst>
          </a:custGeom>
          <a:noFill/>
          <a:ln cap="flat" cmpd="sng" w="19050">
            <a:solidFill>
              <a:srgbClr val="3C78D8"/>
            </a:solidFill>
            <a:prstDash val="solid"/>
            <a:round/>
            <a:headEnd len="med" w="med" type="none"/>
            <a:tailEnd len="med" w="med" type="none"/>
          </a:ln>
        </p:spPr>
      </p:sp>
      <p:sp>
        <p:nvSpPr>
          <p:cNvPr id="168" name="Google Shape;168;p28"/>
          <p:cNvSpPr/>
          <p:nvPr/>
        </p:nvSpPr>
        <p:spPr>
          <a:xfrm>
            <a:off x="5204546" y="5988269"/>
            <a:ext cx="743500" cy="287825"/>
          </a:xfrm>
          <a:custGeom>
            <a:rect b="b" l="l" r="r" t="t"/>
            <a:pathLst>
              <a:path extrusionOk="0" h="11513" w="29740">
                <a:moveTo>
                  <a:pt x="2067" y="807"/>
                </a:moveTo>
                <a:cubicBezTo>
                  <a:pt x="11459" y="338"/>
                  <a:pt x="30761" y="-2354"/>
                  <a:pt x="29594" y="6977"/>
                </a:cubicBezTo>
                <a:cubicBezTo>
                  <a:pt x="28783" y="13461"/>
                  <a:pt x="16234" y="11696"/>
                  <a:pt x="10135" y="9350"/>
                </a:cubicBezTo>
                <a:cubicBezTo>
                  <a:pt x="7091" y="8179"/>
                  <a:pt x="3252" y="8934"/>
                  <a:pt x="643" y="6977"/>
                </a:cubicBezTo>
                <a:cubicBezTo>
                  <a:pt x="-1169" y="5618"/>
                  <a:pt x="1226" y="807"/>
                  <a:pt x="3491" y="807"/>
                </a:cubicBezTo>
              </a:path>
            </a:pathLst>
          </a:custGeom>
          <a:noFill/>
          <a:ln cap="flat" cmpd="sng" w="19050">
            <a:solidFill>
              <a:srgbClr val="3C78D8"/>
            </a:solidFill>
            <a:prstDash val="solid"/>
            <a:round/>
            <a:headEnd len="med" w="med" type="none"/>
            <a:tailEnd len="med" w="med" type="none"/>
          </a:ln>
        </p:spPr>
      </p:sp>
      <p:cxnSp>
        <p:nvCxnSpPr>
          <p:cNvPr id="169" name="Google Shape;169;p28"/>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70" name="Google Shape;170;p2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71" name="Google Shape;171;p28"/>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72" name="Google Shape;172;p28"/>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p:nvPr/>
        </p:nvSpPr>
        <p:spPr>
          <a:xfrm>
            <a:off x="575250" y="698200"/>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2956800" y="2818600"/>
            <a:ext cx="3420300" cy="15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What frustrations do they experience?</a:t>
            </a:r>
            <a:endParaRPr sz="1200"/>
          </a:p>
          <a:p>
            <a:pPr indent="0" lvl="0" marL="0" rtl="0" algn="l">
              <a:spcBef>
                <a:spcPts val="0"/>
              </a:spcBef>
              <a:spcAft>
                <a:spcPts val="0"/>
              </a:spcAft>
              <a:buNone/>
            </a:pPr>
            <a:r>
              <a:rPr b="1" i="1" lang="fr" sz="1700">
                <a:solidFill>
                  <a:srgbClr val="3C78D8"/>
                </a:solidFill>
                <a:latin typeface="Caveat"/>
                <a:ea typeface="Caveat"/>
                <a:cs typeface="Caveat"/>
                <a:sym typeface="Caveat"/>
              </a:rPr>
              <a:t>Crowded place</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Anonymous environment</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Lack of motivation</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Not sure price and efforts are worth it</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t/>
            </a:r>
            <a:endParaRPr sz="1200"/>
          </a:p>
        </p:txBody>
      </p:sp>
      <p:sp>
        <p:nvSpPr>
          <p:cNvPr id="179" name="Google Shape;179;p29"/>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#04</a:t>
            </a:r>
            <a:endParaRPr b="1" sz="1600"/>
          </a:p>
          <a:p>
            <a:pPr indent="0" lvl="0" marL="0" rtl="0" algn="l">
              <a:spcBef>
                <a:spcPts val="0"/>
              </a:spcBef>
              <a:spcAft>
                <a:spcPts val="0"/>
              </a:spcAft>
              <a:buNone/>
            </a:pPr>
            <a:r>
              <a:rPr b="1" lang="fr" sz="1600"/>
              <a:t>Customer needs analysis</a:t>
            </a:r>
            <a:endParaRPr b="1" sz="1600"/>
          </a:p>
        </p:txBody>
      </p:sp>
      <p:sp>
        <p:nvSpPr>
          <p:cNvPr id="180" name="Google Shape;180;p29"/>
          <p:cNvSpPr/>
          <p:nvPr/>
        </p:nvSpPr>
        <p:spPr>
          <a:xfrm rot="749481">
            <a:off x="2042144" y="270116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rot="-1470301">
            <a:off x="5647304" y="2411606"/>
            <a:ext cx="768855" cy="20082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786175" y="736075"/>
            <a:ext cx="3128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resource do they need to perform their task?</a:t>
            </a:r>
            <a:endParaRPr/>
          </a:p>
        </p:txBody>
      </p:sp>
      <p:sp>
        <p:nvSpPr>
          <p:cNvPr id="183" name="Google Shape;183;p29"/>
          <p:cNvSpPr txBox="1"/>
          <p:nvPr/>
        </p:nvSpPr>
        <p:spPr>
          <a:xfrm>
            <a:off x="5837475" y="871600"/>
            <a:ext cx="2856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do they try to deliver?</a:t>
            </a:r>
            <a:endParaRPr/>
          </a:p>
        </p:txBody>
      </p:sp>
      <p:sp>
        <p:nvSpPr>
          <p:cNvPr id="184" name="Google Shape;184;p29"/>
          <p:cNvSpPr txBox="1"/>
          <p:nvPr/>
        </p:nvSpPr>
        <p:spPr>
          <a:xfrm>
            <a:off x="642025" y="580247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constraints do they face? (time? budget? distance? legal? etc.)</a:t>
            </a:r>
            <a:endParaRPr/>
          </a:p>
        </p:txBody>
      </p:sp>
      <p:sp>
        <p:nvSpPr>
          <p:cNvPr id="185" name="Google Shape;185;p29"/>
          <p:cNvSpPr/>
          <p:nvPr/>
        </p:nvSpPr>
        <p:spPr>
          <a:xfrm rot="-824598">
            <a:off x="1934088" y="4243400"/>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816075" y="461627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Lack of time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Vanishing motivation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87" name="Google Shape;187;p29"/>
          <p:cNvSpPr/>
          <p:nvPr/>
        </p:nvSpPr>
        <p:spPr>
          <a:xfrm>
            <a:off x="5317175" y="1304575"/>
            <a:ext cx="3236100" cy="90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A fit body</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A healthy condition</a:t>
            </a:r>
            <a:endParaRPr/>
          </a:p>
        </p:txBody>
      </p:sp>
      <p:sp>
        <p:nvSpPr>
          <p:cNvPr id="188" name="Google Shape;188;p29"/>
          <p:cNvSpPr txBox="1"/>
          <p:nvPr/>
        </p:nvSpPr>
        <p:spPr>
          <a:xfrm>
            <a:off x="5317175" y="6007300"/>
            <a:ext cx="35010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KPIs to measure success?</a:t>
            </a:r>
            <a:endParaRPr/>
          </a:p>
        </p:txBody>
      </p:sp>
      <p:sp>
        <p:nvSpPr>
          <p:cNvPr id="189" name="Google Shape;189;p29"/>
          <p:cNvSpPr/>
          <p:nvPr/>
        </p:nvSpPr>
        <p:spPr>
          <a:xfrm>
            <a:off x="5052275" y="4644200"/>
            <a:ext cx="3591600" cy="142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600">
                <a:solidFill>
                  <a:srgbClr val="3C78D8"/>
                </a:solidFill>
                <a:latin typeface="Caveat"/>
                <a:ea typeface="Caveat"/>
                <a:cs typeface="Caveat"/>
                <a:sym typeface="Caveat"/>
              </a:rPr>
              <a:t>Better physiological performances (stronger cardio, smaller waist  size,  bigger muscles, ...)</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Better sport performance (running a longer distance, lifting more weights…)</a:t>
            </a:r>
            <a:endParaRPr b="1" i="1" sz="1600">
              <a:solidFill>
                <a:srgbClr val="3C78D8"/>
              </a:solidFill>
              <a:latin typeface="Caveat"/>
              <a:ea typeface="Caveat"/>
              <a:cs typeface="Caveat"/>
              <a:sym typeface="Caveat"/>
            </a:endParaRPr>
          </a:p>
        </p:txBody>
      </p:sp>
      <p:sp>
        <p:nvSpPr>
          <p:cNvPr id="190" name="Google Shape;190;p29"/>
          <p:cNvSpPr/>
          <p:nvPr/>
        </p:nvSpPr>
        <p:spPr>
          <a:xfrm rot="2209525">
            <a:off x="6490132" y="4148952"/>
            <a:ext cx="772800" cy="2779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794425" y="12924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Gym clothes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Motivation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Budget to pay the membership</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Walk to the gym</a:t>
            </a:r>
            <a:endParaRPr b="1" i="1" sz="1800">
              <a:solidFill>
                <a:srgbClr val="3C78D8"/>
              </a:solidFill>
              <a:latin typeface="Caveat"/>
              <a:ea typeface="Caveat"/>
              <a:cs typeface="Caveat"/>
              <a:sym typeface="Caveat"/>
            </a:endParaRPr>
          </a:p>
        </p:txBody>
      </p:sp>
      <p:cxnSp>
        <p:nvCxnSpPr>
          <p:cNvPr id="192" name="Google Shape;192;p29"/>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93" name="Google Shape;193;p2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94" name="Google Shape;194;p29"/>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95" name="Google Shape;195;p29"/>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p:nvPr/>
        </p:nvSpPr>
        <p:spPr>
          <a:xfrm>
            <a:off x="6579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0"/>
          <p:cNvCxnSpPr/>
          <p:nvPr/>
        </p:nvCxnSpPr>
        <p:spPr>
          <a:xfrm rot="10800000">
            <a:off x="6666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202" name="Google Shape;202;p30"/>
          <p:cNvCxnSpPr>
            <a:stCxn id="200" idx="2"/>
            <a:endCxn id="200" idx="0"/>
          </p:cNvCxnSpPr>
          <p:nvPr/>
        </p:nvCxnSpPr>
        <p:spPr>
          <a:xfrm rot="10800000">
            <a:off x="47560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203" name="Google Shape;203;p30"/>
          <p:cNvCxnSpPr/>
          <p:nvPr/>
        </p:nvCxnSpPr>
        <p:spPr>
          <a:xfrm flipH="1" rot="10800000">
            <a:off x="6663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204" name="Google Shape;204;p30"/>
          <p:cNvSpPr txBox="1"/>
          <p:nvPr/>
        </p:nvSpPr>
        <p:spPr>
          <a:xfrm>
            <a:off x="209857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via objects</a:t>
            </a:r>
            <a:endParaRPr b="1"/>
          </a:p>
        </p:txBody>
      </p:sp>
      <p:sp>
        <p:nvSpPr>
          <p:cNvPr id="205" name="Google Shape;205;p30"/>
          <p:cNvSpPr txBox="1"/>
          <p:nvPr/>
        </p:nvSpPr>
        <p:spPr>
          <a:xfrm>
            <a:off x="574812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about people</a:t>
            </a:r>
            <a:endParaRPr b="1"/>
          </a:p>
        </p:txBody>
      </p:sp>
      <p:sp>
        <p:nvSpPr>
          <p:cNvPr id="206" name="Google Shape;206;p30"/>
          <p:cNvSpPr txBox="1"/>
          <p:nvPr/>
        </p:nvSpPr>
        <p:spPr>
          <a:xfrm>
            <a:off x="7413525" y="3235613"/>
            <a:ext cx="1450200" cy="6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on websites / Internet / mobile apps</a:t>
            </a:r>
            <a:endParaRPr b="1"/>
          </a:p>
        </p:txBody>
      </p:sp>
      <p:sp>
        <p:nvSpPr>
          <p:cNvPr id="207" name="Google Shape;207;p30"/>
          <p:cNvSpPr txBox="1"/>
          <p:nvPr/>
        </p:nvSpPr>
        <p:spPr>
          <a:xfrm>
            <a:off x="2098575" y="58941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related to an event</a:t>
            </a:r>
            <a:endParaRPr b="1"/>
          </a:p>
        </p:txBody>
      </p:sp>
      <p:sp>
        <p:nvSpPr>
          <p:cNvPr id="208" name="Google Shape;208;p30"/>
          <p:cNvSpPr txBox="1"/>
          <p:nvPr/>
        </p:nvSpPr>
        <p:spPr>
          <a:xfrm>
            <a:off x="5402950" y="5949850"/>
            <a:ext cx="25425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third party data / open data</a:t>
            </a:r>
            <a:endParaRPr b="1"/>
          </a:p>
        </p:txBody>
      </p:sp>
      <p:sp>
        <p:nvSpPr>
          <p:cNvPr id="209" name="Google Shape;209;p30"/>
          <p:cNvSpPr txBox="1"/>
          <p:nvPr/>
        </p:nvSpPr>
        <p:spPr>
          <a:xfrm>
            <a:off x="590475" y="32520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from the past</a:t>
            </a:r>
            <a:endParaRPr b="1"/>
          </a:p>
          <a:p>
            <a:pPr indent="0" lvl="0" marL="0" rtl="0" algn="ctr">
              <a:spcBef>
                <a:spcPts val="0"/>
              </a:spcBef>
              <a:spcAft>
                <a:spcPts val="0"/>
              </a:spcAft>
              <a:buNone/>
            </a:pPr>
            <a:r>
              <a:rPr b="1" lang="fr"/>
              <a:t>(archives, databases)</a:t>
            </a:r>
            <a:endParaRPr b="1"/>
          </a:p>
        </p:txBody>
      </p:sp>
      <p:sp>
        <p:nvSpPr>
          <p:cNvPr id="210" name="Google Shape;210;p30"/>
          <p:cNvSpPr txBox="1"/>
          <p:nvPr/>
        </p:nvSpPr>
        <p:spPr>
          <a:xfrm>
            <a:off x="590475" y="215350"/>
            <a:ext cx="37149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Sources of data / 4D Methodology</a:t>
            </a:r>
            <a:endParaRPr b="1" sz="1600"/>
          </a:p>
        </p:txBody>
      </p:sp>
      <p:sp>
        <p:nvSpPr>
          <p:cNvPr id="211" name="Google Shape;211;p30"/>
          <p:cNvSpPr txBox="1"/>
          <p:nvPr/>
        </p:nvSpPr>
        <p:spPr>
          <a:xfrm>
            <a:off x="1895525" y="1075838"/>
            <a:ext cx="2683200" cy="4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Biometrics and user id on each equipment</a:t>
            </a:r>
            <a:endParaRPr b="1" i="1" sz="1800">
              <a:solidFill>
                <a:srgbClr val="3C78D8"/>
              </a:solidFill>
              <a:latin typeface="Caveat"/>
              <a:ea typeface="Caveat"/>
              <a:cs typeface="Caveat"/>
              <a:sym typeface="Caveat"/>
            </a:endParaRPr>
          </a:p>
        </p:txBody>
      </p:sp>
      <p:sp>
        <p:nvSpPr>
          <p:cNvPr id="212" name="Google Shape;212;p30"/>
          <p:cNvSpPr txBox="1"/>
          <p:nvPr/>
        </p:nvSpPr>
        <p:spPr>
          <a:xfrm>
            <a:off x="2951175" y="1630610"/>
            <a:ext cx="2063100" cy="8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Badging data: entry and exit time</a:t>
            </a:r>
            <a:endParaRPr b="1" i="1" sz="1800">
              <a:solidFill>
                <a:srgbClr val="3C78D8"/>
              </a:solidFill>
              <a:latin typeface="Caveat"/>
              <a:ea typeface="Caveat"/>
              <a:cs typeface="Caveat"/>
              <a:sym typeface="Caveat"/>
            </a:endParaRPr>
          </a:p>
        </p:txBody>
      </p:sp>
      <p:sp>
        <p:nvSpPr>
          <p:cNvPr id="213" name="Google Shape;213;p30"/>
          <p:cNvSpPr txBox="1"/>
          <p:nvPr/>
        </p:nvSpPr>
        <p:spPr>
          <a:xfrm>
            <a:off x="2098575" y="4929813"/>
            <a:ext cx="2683200" cy="4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Coaching orientation session</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Exercise test via a certified  medical office</a:t>
            </a:r>
            <a:endParaRPr b="1" i="1" sz="1800">
              <a:solidFill>
                <a:srgbClr val="3C78D8"/>
              </a:solidFill>
              <a:latin typeface="Caveat"/>
              <a:ea typeface="Caveat"/>
              <a:cs typeface="Caveat"/>
              <a:sym typeface="Caveat"/>
            </a:endParaRPr>
          </a:p>
        </p:txBody>
      </p:sp>
      <p:sp>
        <p:nvSpPr>
          <p:cNvPr id="214" name="Google Shape;214;p30"/>
          <p:cNvSpPr txBox="1"/>
          <p:nvPr/>
        </p:nvSpPr>
        <p:spPr>
          <a:xfrm>
            <a:off x="4880350" y="1075850"/>
            <a:ext cx="2683200" cy="10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Sociodemo survey  and extended bodily measurements when joining the club</a:t>
            </a:r>
            <a:endParaRPr b="1" i="1" sz="1800">
              <a:solidFill>
                <a:srgbClr val="3C78D8"/>
              </a:solidFill>
              <a:latin typeface="Caveat"/>
              <a:ea typeface="Caveat"/>
              <a:cs typeface="Caveat"/>
              <a:sym typeface="Caveat"/>
            </a:endParaRPr>
          </a:p>
        </p:txBody>
      </p:sp>
      <p:sp>
        <p:nvSpPr>
          <p:cNvPr id="215" name="Google Shape;215;p30"/>
          <p:cNvSpPr txBox="1"/>
          <p:nvPr/>
        </p:nvSpPr>
        <p:spPr>
          <a:xfrm>
            <a:off x="4711475" y="4552975"/>
            <a:ext cx="3581400" cy="10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Fitbit data and other similar fitness tracking devices</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Health insurance data ?</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From equipment manufacturers?</a:t>
            </a:r>
            <a:endParaRPr b="1" i="1" sz="1800">
              <a:solidFill>
                <a:srgbClr val="3C78D8"/>
              </a:solidFill>
              <a:latin typeface="Caveat"/>
              <a:ea typeface="Caveat"/>
              <a:cs typeface="Caveat"/>
              <a:sym typeface="Caveat"/>
            </a:endParaRPr>
          </a:p>
        </p:txBody>
      </p:sp>
      <p:sp>
        <p:nvSpPr>
          <p:cNvPr id="216" name="Google Shape;216;p30"/>
          <p:cNvSpPr txBox="1"/>
          <p:nvPr/>
        </p:nvSpPr>
        <p:spPr>
          <a:xfrm>
            <a:off x="5332600" y="2983275"/>
            <a:ext cx="2683200" cy="109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Google Health or Apple equivalent</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t/>
            </a:r>
            <a:endParaRPr b="1" i="1" sz="1800">
              <a:solidFill>
                <a:srgbClr val="3C78D8"/>
              </a:solidFill>
              <a:latin typeface="Caveat"/>
              <a:ea typeface="Caveat"/>
              <a:cs typeface="Caveat"/>
              <a:sym typeface="Caveat"/>
            </a:endParaRPr>
          </a:p>
        </p:txBody>
      </p:sp>
      <p:sp>
        <p:nvSpPr>
          <p:cNvPr id="217" name="Google Shape;217;p30"/>
          <p:cNvSpPr txBox="1"/>
          <p:nvPr/>
        </p:nvSpPr>
        <p:spPr>
          <a:xfrm>
            <a:off x="1957400" y="3146788"/>
            <a:ext cx="2222100" cy="6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Customer database: info on memberships</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t/>
            </a:r>
            <a:endParaRPr b="1" i="1" sz="1800">
              <a:solidFill>
                <a:srgbClr val="3C78D8"/>
              </a:solidFill>
              <a:latin typeface="Caveat"/>
              <a:ea typeface="Caveat"/>
              <a:cs typeface="Caveat"/>
              <a:sym typeface="Caveat"/>
            </a:endParaRPr>
          </a:p>
        </p:txBody>
      </p:sp>
      <p:sp>
        <p:nvSpPr>
          <p:cNvPr id="218" name="Google Shape;218;p30"/>
          <p:cNvSpPr txBox="1"/>
          <p:nvPr/>
        </p:nvSpPr>
        <p:spPr>
          <a:xfrm>
            <a:off x="7145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19" name="Google Shape;219;p30"/>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20" name="Google Shape;220;p30"/>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nvSpPr>
        <p:spPr>
          <a:xfrm>
            <a:off x="438075" y="62950"/>
            <a:ext cx="38838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#06</a:t>
            </a:r>
            <a:endParaRPr b="1" sz="1600"/>
          </a:p>
          <a:p>
            <a:pPr indent="0" lvl="0" marL="0" rtl="0" algn="l">
              <a:spcBef>
                <a:spcPts val="0"/>
              </a:spcBef>
              <a:spcAft>
                <a:spcPts val="0"/>
              </a:spcAft>
              <a:buNone/>
            </a:pPr>
            <a:r>
              <a:rPr b="1" lang="fr" sz="1600"/>
              <a:t>Details of datasets</a:t>
            </a:r>
            <a:endParaRPr b="1" sz="1600"/>
          </a:p>
        </p:txBody>
      </p:sp>
      <p:graphicFrame>
        <p:nvGraphicFramePr>
          <p:cNvPr id="226" name="Google Shape;226;p31"/>
          <p:cNvGraphicFramePr/>
          <p:nvPr/>
        </p:nvGraphicFramePr>
        <p:xfrm>
          <a:off x="306500" y="758175"/>
          <a:ext cx="3000000" cy="3000000"/>
        </p:xfrm>
        <a:graphic>
          <a:graphicData uri="http://schemas.openxmlformats.org/drawingml/2006/table">
            <a:tbl>
              <a:tblPr>
                <a:noFill/>
                <a:tableStyleId>{2B8E2837-4C7B-4BF3-B4EA-1FED1A3B9421}</a:tableStyleId>
              </a:tblPr>
              <a:tblGrid>
                <a:gridCol w="1767400"/>
                <a:gridCol w="2399125"/>
                <a:gridCol w="1393800"/>
                <a:gridCol w="1510400"/>
                <a:gridCol w="1510400"/>
              </a:tblGrid>
              <a:tr h="1070650">
                <a:tc>
                  <a:txBody>
                    <a:bodyPr>
                      <a:noAutofit/>
                    </a:bodyPr>
                    <a:lstStyle/>
                    <a:p>
                      <a:pPr indent="0" lvl="0" marL="0" rtl="0" algn="l">
                        <a:spcBef>
                          <a:spcPts val="0"/>
                        </a:spcBef>
                        <a:spcAft>
                          <a:spcPts val="0"/>
                        </a:spcAft>
                        <a:buNone/>
                      </a:pPr>
                      <a:r>
                        <a:rPr lang="fr" sz="1300"/>
                        <a:t>BONUS POINTS</a:t>
                      </a:r>
                      <a:endParaRPr sz="1300"/>
                    </a:p>
                    <a:p>
                      <a:pPr indent="0" lvl="0" marL="0" rtl="0" algn="l">
                        <a:spcBef>
                          <a:spcPts val="0"/>
                        </a:spcBef>
                        <a:spcAft>
                          <a:spcPts val="0"/>
                        </a:spcAft>
                        <a:buNone/>
                      </a:pPr>
                      <a:r>
                        <a:rPr lang="fr" sz="1300"/>
                        <a:t>1 to 5</a:t>
                      </a:r>
                      <a:endParaRPr sz="1300"/>
                    </a:p>
                    <a:p>
                      <a:pPr indent="0" lvl="0" marL="0" rtl="0" algn="l">
                        <a:spcBef>
                          <a:spcPts val="0"/>
                        </a:spcBef>
                        <a:spcAft>
                          <a:spcPts val="0"/>
                        </a:spcAft>
                        <a:buNone/>
                      </a:pPr>
                      <a:r>
                        <a:rPr lang="fr" sz="1300"/>
                        <a:t>(1 = hard, 5 = easy)</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Explanations</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a:t>
                      </a:r>
                      <a:r>
                        <a:rPr b="1" i="1" lang="fr" sz="1700">
                          <a:solidFill>
                            <a:srgbClr val="3C78D8"/>
                          </a:solidFill>
                          <a:latin typeface="Caveat"/>
                          <a:ea typeface="Caveat"/>
                          <a:cs typeface="Caveat"/>
                          <a:sym typeface="Caveat"/>
                        </a:rPr>
                        <a:t>Fitness machines</a:t>
                      </a:r>
                      <a:r>
                        <a:rPr lang="fr" sz="1300"/>
                        <a:t>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a:t>
                      </a:r>
                      <a:r>
                        <a:rPr b="1" i="1" lang="fr" sz="1700">
                          <a:solidFill>
                            <a:srgbClr val="3C78D8"/>
                          </a:solidFill>
                          <a:latin typeface="Caveat"/>
                          <a:ea typeface="Caveat"/>
                          <a:cs typeface="Caveat"/>
                          <a:sym typeface="Caveat"/>
                        </a:rPr>
                        <a:t>Body scan</a:t>
                      </a:r>
                      <a:r>
                        <a:rPr lang="fr" sz="1300"/>
                        <a:t>____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3:</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__</a:t>
                      </a:r>
                      <a:r>
                        <a:rPr b="1" i="1" lang="fr" sz="1700">
                          <a:solidFill>
                            <a:srgbClr val="3C78D8"/>
                          </a:solidFill>
                          <a:latin typeface="Caveat"/>
                          <a:ea typeface="Caveat"/>
                          <a:cs typeface="Caveat"/>
                          <a:sym typeface="Caveat"/>
                        </a:rPr>
                        <a:t>Google Fit / Apple Health</a:t>
                      </a:r>
                      <a:r>
                        <a:rPr lang="fr" sz="1300"/>
                        <a:t>___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Machine readable?</a:t>
                      </a:r>
                      <a:endParaRPr i="1"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if the data is in a .docx or pdf file, software can’t read it. A database or even a csv file is better.</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3250">
                <a:tc>
                  <a:txBody>
                    <a:bodyPr>
                      <a:noAutofit/>
                    </a:bodyPr>
                    <a:lstStyle/>
                    <a:p>
                      <a:pPr indent="0" lvl="0" marL="0" rtl="0" algn="l">
                        <a:spcBef>
                          <a:spcPts val="0"/>
                        </a:spcBef>
                        <a:spcAft>
                          <a:spcPts val="0"/>
                        </a:spcAft>
                        <a:buNone/>
                      </a:pPr>
                      <a:r>
                        <a:rPr lang="fr" sz="1000"/>
                        <a:t>Structured or not?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i="1"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if the dataset is “Excel like’ then it is quite structured.  Free text, web pages or pictures are typically very unstructured.</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Follows universal categories or is it firm specific?</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a dataset following INSEE or Eurostat categories is quite universal.</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3</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 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3450">
                <a:tc>
                  <a:txBody>
                    <a:bodyPr>
                      <a:noAutofit/>
                    </a:bodyPr>
                    <a:lstStyle/>
                    <a:p>
                      <a:pPr indent="0" lvl="0" marL="0" rtl="0" algn="l">
                        <a:spcBef>
                          <a:spcPts val="0"/>
                        </a:spcBef>
                        <a:spcAft>
                          <a:spcPts val="0"/>
                        </a:spcAft>
                        <a:buNone/>
                      </a:pPr>
                      <a:r>
                        <a:rPr lang="fr" sz="1000"/>
                        <a:t>Time series?</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is the data collected several times across months or years?</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2675">
                <a:tc>
                  <a:txBody>
                    <a:bodyPr>
                      <a:noAutofit/>
                    </a:bodyPr>
                    <a:lstStyle/>
                    <a:p>
                      <a:pPr indent="0" lvl="0" marL="0" rtl="0" algn="l">
                        <a:spcBef>
                          <a:spcPts val="0"/>
                        </a:spcBef>
                        <a:spcAft>
                          <a:spcPts val="0"/>
                        </a:spcAft>
                        <a:buNone/>
                      </a:pPr>
                      <a:r>
                        <a:rPr lang="fr" sz="1000"/>
                        <a:t>Personal and sensitive data?</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Personal data comes with more constraints. Sensitive data even more.</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8750">
                <a:tc>
                  <a:txBody>
                    <a:bodyPr>
                      <a:noAutofit/>
                    </a:bodyPr>
                    <a:lstStyle/>
                    <a:p>
                      <a:pPr indent="0" lvl="0" marL="0" rtl="0" algn="l">
                        <a:spcBef>
                          <a:spcPts val="0"/>
                        </a:spcBef>
                        <a:spcAft>
                          <a:spcPts val="0"/>
                        </a:spcAft>
                        <a:buNone/>
                      </a:pPr>
                      <a:r>
                        <a:rPr lang="fr" sz="1000"/>
                        <a:t>Complete?</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No missing records, years, values, and no errors.</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Sum of points per dataset</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Add up the points to get a total. A higher total shows a more favorable dataset</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7" name="Google Shape;227;p3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28" name="Google Shape;228;p31"/>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29" name="Google Shape;229;p31"/>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#07</a:t>
            </a:r>
            <a:endParaRPr b="1" sz="1600"/>
          </a:p>
          <a:p>
            <a:pPr indent="0" lvl="0" marL="0" rtl="0" algn="l">
              <a:spcBef>
                <a:spcPts val="0"/>
              </a:spcBef>
              <a:spcAft>
                <a:spcPts val="0"/>
              </a:spcAft>
              <a:buNone/>
            </a:pPr>
            <a:r>
              <a:rPr b="1" lang="fr" sz="1600"/>
              <a:t>Aid to brainstorming</a:t>
            </a:r>
            <a:endParaRPr b="1" sz="1600"/>
          </a:p>
        </p:txBody>
      </p:sp>
      <p:grpSp>
        <p:nvGrpSpPr>
          <p:cNvPr id="236" name="Google Shape;236;p32"/>
          <p:cNvGrpSpPr/>
          <p:nvPr/>
        </p:nvGrpSpPr>
        <p:grpSpPr>
          <a:xfrm>
            <a:off x="2839340" y="1357019"/>
            <a:ext cx="4358597" cy="4721205"/>
            <a:chOff x="2820225" y="891450"/>
            <a:chExt cx="3175200" cy="3175200"/>
          </a:xfrm>
        </p:grpSpPr>
        <p:sp>
          <p:nvSpPr>
            <p:cNvPr id="237" name="Google Shape;237;p32"/>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32"/>
          <p:cNvSpPr/>
          <p:nvPr/>
        </p:nvSpPr>
        <p:spPr>
          <a:xfrm>
            <a:off x="6010475" y="40575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Think of the 7 roads to value creation!</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240" name="Google Shape;240;p32"/>
          <p:cNvSpPr/>
          <p:nvPr/>
        </p:nvSpPr>
        <p:spPr>
          <a:xfrm>
            <a:off x="6010475" y="3524177"/>
            <a:ext cx="1828800" cy="5334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241" name="Google Shape;241;p32"/>
          <p:cNvSpPr/>
          <p:nvPr/>
        </p:nvSpPr>
        <p:spPr>
          <a:xfrm>
            <a:off x="4181635" y="1509872"/>
            <a:ext cx="1828800" cy="9363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Pick the 3 datasets you identified in the previous canvas</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or consider new ones if necessary</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242" name="Google Shape;242;p32"/>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(Re)consider your datasets</a:t>
            </a:r>
            <a:endParaRPr sz="800">
              <a:solidFill>
                <a:srgbClr val="FFFFFF"/>
              </a:solidFill>
            </a:endParaRPr>
          </a:p>
        </p:txBody>
      </p:sp>
      <p:sp>
        <p:nvSpPr>
          <p:cNvPr id="243" name="Google Shape;243;p32"/>
          <p:cNvSpPr/>
          <p:nvPr/>
        </p:nvSpPr>
        <p:spPr>
          <a:xfrm>
            <a:off x="2352775" y="4057575"/>
            <a:ext cx="1828800" cy="1600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Play the devil’s advocate and be critical about your solution: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Is the user really served by the features you designed?</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stop if the solution stands the challenge!</a:t>
            </a:r>
            <a:endParaRPr b="1" sz="1000">
              <a:latin typeface="Roboto"/>
              <a:ea typeface="Roboto"/>
              <a:cs typeface="Roboto"/>
              <a:sym typeface="Roboto"/>
            </a:endParaRPr>
          </a:p>
        </p:txBody>
      </p:sp>
      <p:sp>
        <p:nvSpPr>
          <p:cNvPr id="244" name="Google Shape;244;p32"/>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245" name="Google Shape;245;p32"/>
          <p:cNvPicPr preferRelativeResize="0"/>
          <p:nvPr/>
        </p:nvPicPr>
        <p:blipFill>
          <a:blip r:embed="rId3">
            <a:alphaModFix/>
          </a:blip>
          <a:stretch>
            <a:fillRect/>
          </a:stretch>
        </p:blipFill>
        <p:spPr>
          <a:xfrm>
            <a:off x="815824" y="880575"/>
            <a:ext cx="817725" cy="817725"/>
          </a:xfrm>
          <a:prstGeom prst="rect">
            <a:avLst/>
          </a:prstGeom>
          <a:noFill/>
          <a:ln>
            <a:noFill/>
          </a:ln>
        </p:spPr>
      </p:pic>
      <p:sp>
        <p:nvSpPr>
          <p:cNvPr id="246" name="Google Shape;246;p32"/>
          <p:cNvSpPr txBox="1"/>
          <p:nvPr/>
        </p:nvSpPr>
        <p:spPr>
          <a:xfrm>
            <a:off x="5958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Each cycle lasts 2 minutes max.</a:t>
            </a:r>
            <a:br>
              <a:rPr lang="fr" sz="1100"/>
            </a:br>
            <a:r>
              <a:rPr lang="fr" sz="1100"/>
              <a:t>Turn until you you hit “stop” in step 3.</a:t>
            </a:r>
            <a:endParaRPr sz="1100"/>
          </a:p>
        </p:txBody>
      </p:sp>
      <p:sp>
        <p:nvSpPr>
          <p:cNvPr id="247" name="Google Shape;247;p32"/>
          <p:cNvSpPr txBox="1"/>
          <p:nvPr/>
        </p:nvSpPr>
        <p:spPr>
          <a:xfrm>
            <a:off x="62558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48" name="Google Shape;248;p32"/>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49" name="Google Shape;249;p32"/>
          <p:cNvSpPr txBox="1"/>
          <p:nvPr/>
        </p:nvSpPr>
        <p:spPr>
          <a:xfrm>
            <a:off x="1633550" y="3345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50" name="Google Shape;250;p3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51" name="Google Shape;251;p32"/>
          <p:cNvSpPr txBox="1"/>
          <p:nvPr/>
        </p:nvSpPr>
        <p:spPr>
          <a:xfrm>
            <a:off x="579550" y="3651275"/>
            <a:ext cx="1773000" cy="23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My idea</a:t>
            </a:r>
            <a:r>
              <a:rPr b="1" i="1" lang="fr" sz="1200">
                <a:solidFill>
                  <a:srgbClr val="3C78D8"/>
                </a:solidFill>
                <a:latin typeface="Caveat"/>
                <a:ea typeface="Caveat"/>
                <a:cs typeface="Caveat"/>
                <a:sym typeface="Caveat"/>
              </a:rPr>
              <a:t>: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an augmented coaching plan. </a:t>
            </a:r>
            <a:r>
              <a:rPr b="1" i="1" lang="fr" sz="1200">
                <a:solidFill>
                  <a:srgbClr val="3C78D8"/>
                </a:solidFill>
                <a:latin typeface="Caveat"/>
                <a:ea typeface="Caveat"/>
                <a:cs typeface="Caveat"/>
                <a:sym typeface="Caveat"/>
              </a:rPr>
              <a:t>Customers</a:t>
            </a:r>
            <a:r>
              <a:rPr b="1" i="1" lang="fr" sz="1200">
                <a:solidFill>
                  <a:srgbClr val="3C78D8"/>
                </a:solidFill>
                <a:latin typeface="Caveat"/>
                <a:ea typeface="Caveat"/>
                <a:cs typeface="Caveat"/>
                <a:sym typeface="Caveat"/>
              </a:rPr>
              <a:t> receive recommendations for fitness exercises that correspond to their objectives, and dependent on their performances. </a:t>
            </a:r>
            <a:endParaRPr b="1" i="1" sz="1100">
              <a:solidFill>
                <a:srgbClr val="3C78D8"/>
              </a:solidFill>
              <a:latin typeface="Caveat"/>
              <a:ea typeface="Caveat"/>
              <a:cs typeface="Caveat"/>
              <a:sym typeface="Caveat"/>
            </a:endParaRPr>
          </a:p>
          <a:p>
            <a:pPr indent="0" lvl="0" marL="0" rtl="0" algn="l">
              <a:spcBef>
                <a:spcPts val="0"/>
              </a:spcBef>
              <a:spcAft>
                <a:spcPts val="0"/>
              </a:spcAft>
              <a:buNone/>
            </a:pPr>
            <a:r>
              <a:rPr b="1" i="1" lang="fr" sz="1100">
                <a:solidFill>
                  <a:srgbClr val="3C78D8"/>
                </a:solidFill>
                <a:latin typeface="Caveat"/>
                <a:ea typeface="Caveat"/>
                <a:cs typeface="Caveat"/>
                <a:sym typeface="Caveat"/>
              </a:rPr>
              <a:t>- premium service via subscription</a:t>
            </a:r>
            <a:endParaRPr b="1" i="1" sz="1100">
              <a:solidFill>
                <a:srgbClr val="3C78D8"/>
              </a:solidFill>
              <a:latin typeface="Caveat"/>
              <a:ea typeface="Caveat"/>
              <a:cs typeface="Caveat"/>
              <a:sym typeface="Caveat"/>
            </a:endParaRPr>
          </a:p>
          <a:p>
            <a:pPr indent="0" lvl="0" marL="0" rtl="0" algn="l">
              <a:spcBef>
                <a:spcPts val="0"/>
              </a:spcBef>
              <a:spcAft>
                <a:spcPts val="0"/>
              </a:spcAft>
              <a:buNone/>
            </a:pPr>
            <a:r>
              <a:rPr b="1" i="1" lang="fr" sz="1100">
                <a:solidFill>
                  <a:srgbClr val="3C78D8"/>
                </a:solidFill>
                <a:latin typeface="Caveat"/>
                <a:ea typeface="Caveat"/>
                <a:cs typeface="Caveat"/>
                <a:sym typeface="Caveat"/>
              </a:rPr>
              <a:t>- differentiating because very personalized</a:t>
            </a:r>
            <a:endParaRPr b="1" i="1" sz="1100">
              <a:solidFill>
                <a:srgbClr val="3C78D8"/>
              </a:solidFill>
              <a:latin typeface="Caveat"/>
              <a:ea typeface="Caveat"/>
              <a:cs typeface="Caveat"/>
              <a:sym typeface="Caveat"/>
            </a:endParaRPr>
          </a:p>
        </p:txBody>
      </p:sp>
      <p:sp>
        <p:nvSpPr>
          <p:cNvPr id="252" name="Google Shape;252;p32"/>
          <p:cNvSpPr txBox="1"/>
          <p:nvPr/>
        </p:nvSpPr>
        <p:spPr>
          <a:xfrm>
            <a:off x="7039425" y="921725"/>
            <a:ext cx="1514100" cy="215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a:solidFill>
                  <a:srgbClr val="3C78D8"/>
                </a:solidFill>
                <a:latin typeface="Caveat"/>
                <a:ea typeface="Caveat"/>
                <a:cs typeface="Caveat"/>
                <a:sym typeface="Caveat"/>
              </a:rPr>
              <a:t>1-  Performance data recorded by fitness  machines</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2- Individual body measurements via body scan</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3- Google Fit / Apple Health</a:t>
            </a:r>
            <a:endParaRPr b="1" i="1">
              <a:solidFill>
                <a:srgbClr val="3C78D8"/>
              </a:solidFill>
              <a:latin typeface="Caveat"/>
              <a:ea typeface="Caveat"/>
              <a:cs typeface="Caveat"/>
              <a:sym typeface="Caveat"/>
            </a:endParaRPr>
          </a:p>
          <a:p>
            <a:pPr indent="0" lvl="0" marL="0" rtl="0" algn="l">
              <a:spcBef>
                <a:spcPts val="0"/>
              </a:spcBef>
              <a:spcAft>
                <a:spcPts val="0"/>
              </a:spcAft>
              <a:buNone/>
            </a:pPr>
            <a:r>
              <a:t/>
            </a:r>
            <a:endParaRPr b="1" i="1">
              <a:solidFill>
                <a:srgbClr val="3C78D8"/>
              </a:solidFill>
              <a:latin typeface="Caveat"/>
              <a:ea typeface="Caveat"/>
              <a:cs typeface="Caveat"/>
              <a:sym typeface="Caveat"/>
            </a:endParaRPr>
          </a:p>
        </p:txBody>
      </p:sp>
      <p:sp>
        <p:nvSpPr>
          <p:cNvPr id="253" name="Google Shape;253;p32"/>
          <p:cNvSpPr txBox="1"/>
          <p:nvPr/>
        </p:nvSpPr>
        <p:spPr>
          <a:xfrm>
            <a:off x="6664825" y="5273250"/>
            <a:ext cx="1916400" cy="110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000">
                <a:solidFill>
                  <a:srgbClr val="3C78D8"/>
                </a:solidFill>
                <a:latin typeface="Caveat"/>
                <a:ea typeface="Caveat"/>
                <a:cs typeface="Caveat"/>
                <a:sym typeface="Caveat"/>
              </a:rPr>
              <a:t>- Suggestion : </a:t>
            </a:r>
            <a:r>
              <a:rPr b="1" i="1" lang="fr" sz="1000">
                <a:solidFill>
                  <a:srgbClr val="3C78D8"/>
                </a:solidFill>
                <a:latin typeface="Caveat"/>
                <a:ea typeface="Caveat"/>
                <a:cs typeface="Caveat"/>
                <a:sym typeface="Caveat"/>
              </a:rPr>
              <a:t>recommendation</a:t>
            </a:r>
            <a:r>
              <a:rPr b="1" i="1" lang="fr" sz="1000">
                <a:solidFill>
                  <a:srgbClr val="3C78D8"/>
                </a:solidFill>
                <a:latin typeface="Caveat"/>
                <a:ea typeface="Caveat"/>
                <a:cs typeface="Caveat"/>
                <a:sym typeface="Caveat"/>
              </a:rPr>
              <a:t> of fitness activities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Comparaison :  individual can </a:t>
            </a:r>
            <a:r>
              <a:rPr b="1" i="1" lang="fr" sz="1000">
                <a:solidFill>
                  <a:srgbClr val="3C78D8"/>
                </a:solidFill>
                <a:latin typeface="Caveat"/>
                <a:ea typeface="Caveat"/>
                <a:cs typeface="Caveat"/>
                <a:sym typeface="Caveat"/>
              </a:rPr>
              <a:t>benchmark</a:t>
            </a:r>
            <a:r>
              <a:rPr b="1" i="1" lang="fr" sz="1000">
                <a:solidFill>
                  <a:srgbClr val="3C78D8"/>
                </a:solidFill>
                <a:latin typeface="Caveat"/>
                <a:ea typeface="Caveat"/>
                <a:cs typeface="Caveat"/>
                <a:sym typeface="Caveat"/>
              </a:rPr>
              <a:t> with other members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Segmentation : définition of types of members (fitness, body-building, etc.)</a:t>
            </a:r>
            <a:endParaRPr b="1" i="1" sz="1000">
              <a:solidFill>
                <a:srgbClr val="3C78D8"/>
              </a:solidFill>
              <a:latin typeface="Caveat"/>
              <a:ea typeface="Caveat"/>
              <a:cs typeface="Caveat"/>
              <a:sym typeface="Caveat"/>
            </a:endParaRPr>
          </a:p>
        </p:txBody>
      </p:sp>
      <p:sp>
        <p:nvSpPr>
          <p:cNvPr id="254" name="Google Shape;254;p32"/>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55" name="Google Shape;255;p32"/>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p:nvPr/>
        </p:nvSpPr>
        <p:spPr>
          <a:xfrm>
            <a:off x="473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61" name="Google Shape;261;p33"/>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#08</a:t>
            </a:r>
            <a:endParaRPr b="1" sz="1600"/>
          </a:p>
          <a:p>
            <a:pPr indent="0" lvl="0" marL="0" rtl="0" algn="l">
              <a:spcBef>
                <a:spcPts val="0"/>
              </a:spcBef>
              <a:spcAft>
                <a:spcPts val="0"/>
              </a:spcAft>
              <a:buNone/>
            </a:pPr>
            <a:r>
              <a:rPr b="1" lang="fr" sz="1600"/>
              <a:t>Value map</a:t>
            </a:r>
            <a:endParaRPr b="1" sz="1600"/>
          </a:p>
        </p:txBody>
      </p:sp>
      <p:sp>
        <p:nvSpPr>
          <p:cNvPr id="262" name="Google Shape;262;p33"/>
          <p:cNvSpPr txBox="1"/>
          <p:nvPr/>
        </p:nvSpPr>
        <p:spPr>
          <a:xfrm>
            <a:off x="1370400" y="2743725"/>
            <a:ext cx="6403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The solution is… </a:t>
            </a:r>
            <a:r>
              <a:rPr lang="fr">
                <a:highlight>
                  <a:srgbClr val="F4CCCC"/>
                </a:highlight>
              </a:rPr>
              <a:t>an augmented coaching app</a:t>
            </a:r>
            <a:endParaRPr>
              <a:highlight>
                <a:srgbClr val="F4CCCC"/>
              </a:highligh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 a mobile / web app</a:t>
            </a:r>
            <a:endParaRPr b="1" i="1" sz="15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 providing a personalized coaching plan</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 with notifications / recommendations / feedback </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 enabled by the measurements of the member’s use of machines via IoT </a:t>
            </a:r>
            <a:endParaRPr b="1" i="1" sz="15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-&gt; will reduce churn and will generate an extra stream of revenue</a:t>
            </a:r>
            <a:endParaRPr b="1" i="1">
              <a:solidFill>
                <a:srgbClr val="3C78D8"/>
              </a:solidFill>
              <a:latin typeface="Caveat"/>
              <a:ea typeface="Caveat"/>
              <a:cs typeface="Caveat"/>
              <a:sym typeface="Caveat"/>
            </a:endParaRPr>
          </a:p>
          <a:p>
            <a:pPr indent="0" lvl="0" marL="0" rtl="0" algn="l">
              <a:spcBef>
                <a:spcPts val="0"/>
              </a:spcBef>
              <a:spcAft>
                <a:spcPts val="0"/>
              </a:spcAft>
              <a:buNone/>
            </a:pPr>
            <a:r>
              <a:t/>
            </a:r>
            <a:endParaRPr>
              <a:highlight>
                <a:srgbClr val="FFFFFF"/>
              </a:highlight>
            </a:endParaRPr>
          </a:p>
        </p:txBody>
      </p:sp>
      <p:sp>
        <p:nvSpPr>
          <p:cNvPr id="263" name="Google Shape;263;p33"/>
          <p:cNvSpPr/>
          <p:nvPr/>
        </p:nvSpPr>
        <p:spPr>
          <a:xfrm rot="-8100000">
            <a:off x="3079729" y="2397379"/>
            <a:ext cx="541785"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txBox="1"/>
          <p:nvPr/>
        </p:nvSpPr>
        <p:spPr>
          <a:xfrm>
            <a:off x="642950" y="790575"/>
            <a:ext cx="3847200" cy="143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helps the user’s acquisition of resources by </a:t>
            </a:r>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Providing a personalized plan for fitness: types of machines to use and program of exercises over weeks.</a:t>
            </a:r>
            <a:endParaRPr b="1" i="1" sz="13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300">
                <a:solidFill>
                  <a:srgbClr val="3C78D8"/>
                </a:solidFill>
                <a:latin typeface="Caveat"/>
                <a:ea typeface="Caveat"/>
                <a:cs typeface="Caveat"/>
                <a:sym typeface="Caveat"/>
              </a:rPr>
              <a:t>- Assists the user with how-to guides for machines and exercises.</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265" name="Google Shape;265;p33"/>
          <p:cNvSpPr txBox="1"/>
          <p:nvPr/>
        </p:nvSpPr>
        <p:spPr>
          <a:xfrm>
            <a:off x="4642600" y="790575"/>
            <a:ext cx="3925200" cy="167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helps the user deliver x or y because…</a:t>
            </a:r>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 defines a programme that fits the user objectives (health,, fitness,  wellness, , bodybuilding...)</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keeps the user engaged thanks to push notififications and positive feedback</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 helps to manage time effectively thanks to a taylored programme, dematerialized. </a:t>
            </a:r>
            <a:endParaRPr/>
          </a:p>
        </p:txBody>
      </p:sp>
      <p:sp>
        <p:nvSpPr>
          <p:cNvPr id="266" name="Google Shape;266;p33"/>
          <p:cNvSpPr txBox="1"/>
          <p:nvPr/>
        </p:nvSpPr>
        <p:spPr>
          <a:xfrm>
            <a:off x="606975" y="4848950"/>
            <a:ext cx="4063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removes or decreases these constraints for the user:</a:t>
            </a:r>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Optimisation of the agenda</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Cost of membership gets justified by measurable performance</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Virtual coach that extends the benefits: fitness can also be tracked at home and in other Gym Sports clubs</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267" name="Google Shape;267;p33"/>
          <p:cNvSpPr txBox="1"/>
          <p:nvPr/>
        </p:nvSpPr>
        <p:spPr>
          <a:xfrm>
            <a:off x="47010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The solution helps the user perform better on these KPIs:</a:t>
            </a:r>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Performances  (in sports, health, etc.)</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Body measurements (hip size, etc.)</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Frequency of visits to the club and activity on machines</a:t>
            </a:r>
            <a:endParaRPr>
              <a:solidFill>
                <a:schemeClr val="dk1"/>
              </a:solidFill>
            </a:endParaRPr>
          </a:p>
          <a:p>
            <a:pPr indent="0" lvl="0" marL="0" rtl="0" algn="l">
              <a:spcBef>
                <a:spcPts val="0"/>
              </a:spcBef>
              <a:spcAft>
                <a:spcPts val="0"/>
              </a:spcAft>
              <a:buNone/>
            </a:pPr>
            <a:r>
              <a:t/>
            </a:r>
            <a:endParaRPr/>
          </a:p>
        </p:txBody>
      </p:sp>
      <p:sp>
        <p:nvSpPr>
          <p:cNvPr id="268" name="Google Shape;268;p33"/>
          <p:cNvSpPr/>
          <p:nvPr/>
        </p:nvSpPr>
        <p:spPr>
          <a:xfrm rot="-2128833">
            <a:off x="5470767" y="2492015"/>
            <a:ext cx="524614"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rot="2700000">
            <a:off x="50440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rot="8100000">
            <a:off x="32455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72" name="Google Shape;272;p33"/>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
        <p:nvSpPr>
          <p:cNvPr id="273" name="Google Shape;273;p3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