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3AA976-DF18-4744-8DF7-205BDF6CCE09}">
  <a:tblStyle styleId="{A73AA976-DF18-4744-8DF7-205BDF6CCE09}"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8">
  <p:cSld name="Canevas 8">
    <p:spTree>
      <p:nvGrpSpPr>
        <p:cNvPr id="36" name="Shape 36"/>
        <p:cNvGrpSpPr/>
        <p:nvPr/>
      </p:nvGrpSpPr>
      <p:grpSpPr>
        <a:xfrm>
          <a:off x="0" y="0"/>
          <a:ext cx="0" cy="0"/>
          <a:chOff x="0" y="0"/>
          <a:chExt cx="0" cy="0"/>
        </a:xfrm>
      </p:grpSpPr>
      <p:sp>
        <p:nvSpPr>
          <p:cNvPr id="37" name="Google Shape;37;p12"/>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#08</a:t>
            </a:r>
            <a:br>
              <a:rPr lang="fr-FR" sz="1600">
                <a:solidFill>
                  <a:schemeClr val="dk1"/>
                </a:solidFill>
                <a:latin typeface="Arial"/>
                <a:ea typeface="Arial"/>
                <a:cs typeface="Arial"/>
                <a:sym typeface="Arial"/>
              </a:rPr>
            </a:br>
            <a:r>
              <a:rPr lang="fr-FR" sz="1600">
                <a:solidFill>
                  <a:srgbClr val="B02065"/>
                </a:solidFill>
              </a:rPr>
              <a:t>VALUE MAP</a:t>
            </a:r>
            <a:endParaRPr sz="1600" cap="none">
              <a:solidFill>
                <a:srgbClr val="B02065"/>
              </a:solidFill>
              <a:latin typeface="Arial"/>
              <a:ea typeface="Arial"/>
              <a:cs typeface="Arial"/>
              <a:sym typeface="Arial"/>
            </a:endParaRPr>
          </a:p>
        </p:txBody>
      </p:sp>
      <p:sp>
        <p:nvSpPr>
          <p:cNvPr id="38" name="Google Shape;38;p12"/>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9">
  <p:cSld name="Canevas 9">
    <p:spTree>
      <p:nvGrpSpPr>
        <p:cNvPr id="39" name="Shape 39"/>
        <p:cNvGrpSpPr/>
        <p:nvPr/>
      </p:nvGrpSpPr>
      <p:grpSpPr>
        <a:xfrm>
          <a:off x="0" y="0"/>
          <a:ext cx="0" cy="0"/>
          <a:chOff x="0" y="0"/>
          <a:chExt cx="0" cy="0"/>
        </a:xfrm>
      </p:grpSpPr>
      <p:sp>
        <p:nvSpPr>
          <p:cNvPr id="40" name="Google Shape;40;p13"/>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#09.1</a:t>
            </a:r>
            <a:br>
              <a:rPr lang="fr-FR" sz="1600">
                <a:solidFill>
                  <a:schemeClr val="dk1"/>
                </a:solidFill>
                <a:latin typeface="Arial"/>
                <a:ea typeface="Arial"/>
                <a:cs typeface="Arial"/>
                <a:sym typeface="Arial"/>
              </a:rPr>
            </a:br>
            <a:r>
              <a:rPr lang="fr-FR" sz="1600">
                <a:solidFill>
                  <a:srgbClr val="73428E"/>
                </a:solidFill>
              </a:rPr>
              <a:t>GRAPHICAL SYNTHESIS</a:t>
            </a:r>
            <a:endParaRPr sz="1600" cap="none">
              <a:solidFill>
                <a:srgbClr val="73428E"/>
              </a:solidFill>
              <a:latin typeface="Arial"/>
              <a:ea typeface="Arial"/>
              <a:cs typeface="Arial"/>
              <a:sym typeface="Arial"/>
            </a:endParaRPr>
          </a:p>
        </p:txBody>
      </p:sp>
      <p:sp>
        <p:nvSpPr>
          <p:cNvPr id="41" name="Google Shape;41;p13"/>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9 bis">
  <p:cSld name="Canevas 9 bis">
    <p:spTree>
      <p:nvGrpSpPr>
        <p:cNvPr id="42" name="Shape 42"/>
        <p:cNvGrpSpPr/>
        <p:nvPr/>
      </p:nvGrpSpPr>
      <p:grpSpPr>
        <a:xfrm>
          <a:off x="0" y="0"/>
          <a:ext cx="0" cy="0"/>
          <a:chOff x="0" y="0"/>
          <a:chExt cx="0" cy="0"/>
        </a:xfrm>
      </p:grpSpPr>
      <p:sp>
        <p:nvSpPr>
          <p:cNvPr id="43" name="Google Shape;43;p14"/>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#09.2</a:t>
            </a:r>
            <a:br>
              <a:rPr lang="fr-FR" sz="1600">
                <a:solidFill>
                  <a:schemeClr val="dk1"/>
                </a:solidFill>
                <a:latin typeface="Arial"/>
                <a:ea typeface="Arial"/>
                <a:cs typeface="Arial"/>
                <a:sym typeface="Arial"/>
              </a:rPr>
            </a:br>
            <a:r>
              <a:rPr lang="fr-FR" sz="1600">
                <a:solidFill>
                  <a:srgbClr val="73428E"/>
                </a:solidFill>
              </a:rPr>
              <a:t>MEMO SYNTHESIS</a:t>
            </a:r>
            <a:endParaRPr sz="1600" cap="none">
              <a:solidFill>
                <a:srgbClr val="73428E"/>
              </a:solidFill>
              <a:latin typeface="Arial"/>
              <a:ea typeface="Arial"/>
              <a:cs typeface="Arial"/>
              <a:sym typeface="Arial"/>
            </a:endParaRPr>
          </a:p>
        </p:txBody>
      </p:sp>
      <p:sp>
        <p:nvSpPr>
          <p:cNvPr id="44" name="Google Shape;44;p14"/>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1" type="blank">
  <p:cSld name="BLANK">
    <p:spTree>
      <p:nvGrpSpPr>
        <p:cNvPr id="12" name="Shape 12"/>
        <p:cNvGrpSpPr/>
        <p:nvPr/>
      </p:nvGrpSpPr>
      <p:grpSpPr>
        <a:xfrm>
          <a:off x="0" y="0"/>
          <a:ext cx="0" cy="0"/>
          <a:chOff x="0" y="0"/>
          <a:chExt cx="0" cy="0"/>
        </a:xfrm>
      </p:grpSpPr>
      <p:sp>
        <p:nvSpPr>
          <p:cNvPr id="13" name="Google Shape;13;p4"/>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#01</a:t>
            </a:r>
            <a:br>
              <a:rPr lang="fr-FR" sz="1600">
                <a:solidFill>
                  <a:schemeClr val="dk1"/>
                </a:solidFill>
                <a:latin typeface="Arial"/>
                <a:ea typeface="Arial"/>
                <a:cs typeface="Arial"/>
                <a:sym typeface="Arial"/>
              </a:rPr>
            </a:br>
            <a:r>
              <a:rPr lang="fr-FR" sz="1600">
                <a:solidFill>
                  <a:srgbClr val="002060"/>
                </a:solidFill>
              </a:rPr>
              <a:t>STRATEGIC OBJECTIVES OF THE ORGANISATION</a:t>
            </a:r>
            <a:endParaRPr sz="1600" cap="none">
              <a:solidFill>
                <a:srgbClr val="002060"/>
              </a:solidFill>
              <a:latin typeface="Arial"/>
              <a:ea typeface="Arial"/>
              <a:cs typeface="Arial"/>
              <a:sym typeface="Arial"/>
            </a:endParaRPr>
          </a:p>
        </p:txBody>
      </p:sp>
      <p:sp>
        <p:nvSpPr>
          <p:cNvPr id="14" name="Google Shape;14;p4"/>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2">
  <p:cSld name="Canevas 2">
    <p:spTree>
      <p:nvGrpSpPr>
        <p:cNvPr id="15" name="Shape 15"/>
        <p:cNvGrpSpPr/>
        <p:nvPr/>
      </p:nvGrpSpPr>
      <p:grpSpPr>
        <a:xfrm>
          <a:off x="0" y="0"/>
          <a:ext cx="0" cy="0"/>
          <a:chOff x="0" y="0"/>
          <a:chExt cx="0" cy="0"/>
        </a:xfrm>
      </p:grpSpPr>
      <p:sp>
        <p:nvSpPr>
          <p:cNvPr id="16" name="Google Shape;16;p5"/>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#02</a:t>
            </a:r>
            <a:br>
              <a:rPr lang="fr-FR" sz="1600">
                <a:solidFill>
                  <a:schemeClr val="dk1"/>
                </a:solidFill>
                <a:latin typeface="Arial"/>
                <a:ea typeface="Arial"/>
                <a:cs typeface="Arial"/>
                <a:sym typeface="Arial"/>
              </a:rPr>
            </a:br>
            <a:r>
              <a:rPr lang="fr-FR" sz="1600">
                <a:solidFill>
                  <a:srgbClr val="7030A0"/>
                </a:solidFill>
              </a:rPr>
              <a:t>IDENTIFYING THE TARGET</a:t>
            </a:r>
            <a:endParaRPr sz="1600" cap="none">
              <a:solidFill>
                <a:srgbClr val="7030A0"/>
              </a:solidFill>
              <a:latin typeface="Arial"/>
              <a:ea typeface="Arial"/>
              <a:cs typeface="Arial"/>
              <a:sym typeface="Arial"/>
            </a:endParaRPr>
          </a:p>
        </p:txBody>
      </p:sp>
      <p:sp>
        <p:nvSpPr>
          <p:cNvPr id="17" name="Google Shape;17;p5"/>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3">
  <p:cSld name="Canevas 3">
    <p:spTree>
      <p:nvGrpSpPr>
        <p:cNvPr id="18" name="Shape 18"/>
        <p:cNvGrpSpPr/>
        <p:nvPr/>
      </p:nvGrpSpPr>
      <p:grpSpPr>
        <a:xfrm>
          <a:off x="0" y="0"/>
          <a:ext cx="0" cy="0"/>
          <a:chOff x="0" y="0"/>
          <a:chExt cx="0" cy="0"/>
        </a:xfrm>
      </p:grpSpPr>
      <p:sp>
        <p:nvSpPr>
          <p:cNvPr id="19" name="Google Shape;19;p6"/>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#03.1 (version B2C)</a:t>
            </a:r>
            <a:br>
              <a:rPr lang="fr-FR" sz="1600">
                <a:solidFill>
                  <a:schemeClr val="dk1"/>
                </a:solidFill>
                <a:latin typeface="Arial"/>
                <a:ea typeface="Arial"/>
                <a:cs typeface="Arial"/>
                <a:sym typeface="Arial"/>
              </a:rPr>
            </a:br>
            <a:r>
              <a:rPr lang="fr-FR" sz="1600">
                <a:solidFill>
                  <a:srgbClr val="548135"/>
                </a:solidFill>
              </a:rPr>
              <a:t>PROFILING THE TARGET USER</a:t>
            </a:r>
            <a:endParaRPr sz="1600" cap="none">
              <a:solidFill>
                <a:srgbClr val="548135"/>
              </a:solidFill>
              <a:latin typeface="Arial"/>
              <a:ea typeface="Arial"/>
              <a:cs typeface="Arial"/>
              <a:sym typeface="Arial"/>
            </a:endParaRPr>
          </a:p>
        </p:txBody>
      </p:sp>
      <p:sp>
        <p:nvSpPr>
          <p:cNvPr id="20" name="Google Shape;20;p6"/>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3 bis">
  <p:cSld name="Canevas 3 bis">
    <p:spTree>
      <p:nvGrpSpPr>
        <p:cNvPr id="21" name="Shape 21"/>
        <p:cNvGrpSpPr/>
        <p:nvPr/>
      </p:nvGrpSpPr>
      <p:grpSpPr>
        <a:xfrm>
          <a:off x="0" y="0"/>
          <a:ext cx="0" cy="0"/>
          <a:chOff x="0" y="0"/>
          <a:chExt cx="0" cy="0"/>
        </a:xfrm>
      </p:grpSpPr>
      <p:sp>
        <p:nvSpPr>
          <p:cNvPr id="22" name="Google Shape;22;p7"/>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#03.2 (version B2B)</a:t>
            </a:r>
            <a:br>
              <a:rPr lang="fr-FR" sz="1600">
                <a:solidFill>
                  <a:schemeClr val="dk1"/>
                </a:solidFill>
                <a:latin typeface="Arial"/>
                <a:ea typeface="Arial"/>
                <a:cs typeface="Arial"/>
                <a:sym typeface="Arial"/>
              </a:rPr>
            </a:br>
            <a:r>
              <a:rPr lang="fr-FR" sz="1600">
                <a:solidFill>
                  <a:srgbClr val="548135"/>
                </a:solidFill>
              </a:rPr>
              <a:t>PROFILING THE TARGET USER</a:t>
            </a:r>
            <a:endParaRPr sz="1600" cap="none">
              <a:solidFill>
                <a:srgbClr val="548135"/>
              </a:solidFill>
              <a:latin typeface="Arial"/>
              <a:ea typeface="Arial"/>
              <a:cs typeface="Arial"/>
              <a:sym typeface="Arial"/>
            </a:endParaRPr>
          </a:p>
        </p:txBody>
      </p:sp>
      <p:sp>
        <p:nvSpPr>
          <p:cNvPr id="23" name="Google Shape;23;p7"/>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4">
  <p:cSld name="Canevas 4">
    <p:spTree>
      <p:nvGrpSpPr>
        <p:cNvPr id="24" name="Shape 24"/>
        <p:cNvGrpSpPr/>
        <p:nvPr/>
      </p:nvGrpSpPr>
      <p:grpSpPr>
        <a:xfrm>
          <a:off x="0" y="0"/>
          <a:ext cx="0" cy="0"/>
          <a:chOff x="0" y="0"/>
          <a:chExt cx="0" cy="0"/>
        </a:xfrm>
      </p:grpSpPr>
      <p:sp>
        <p:nvSpPr>
          <p:cNvPr id="25" name="Google Shape;25;p8"/>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#04</a:t>
            </a:r>
            <a:br>
              <a:rPr lang="fr-FR" sz="1600">
                <a:solidFill>
                  <a:schemeClr val="dk1"/>
                </a:solidFill>
                <a:latin typeface="Arial"/>
                <a:ea typeface="Arial"/>
                <a:cs typeface="Arial"/>
                <a:sym typeface="Arial"/>
              </a:rPr>
            </a:br>
            <a:r>
              <a:rPr lang="fr-FR" sz="1600">
                <a:solidFill>
                  <a:srgbClr val="C55A11"/>
                </a:solidFill>
              </a:rPr>
              <a:t>CUSTOMER NEEDS ANALYSIS</a:t>
            </a:r>
            <a:endParaRPr sz="1600" cap="none">
              <a:solidFill>
                <a:srgbClr val="C55A11"/>
              </a:solidFill>
              <a:latin typeface="Arial"/>
              <a:ea typeface="Arial"/>
              <a:cs typeface="Arial"/>
              <a:sym typeface="Arial"/>
            </a:endParaRPr>
          </a:p>
        </p:txBody>
      </p:sp>
      <p:sp>
        <p:nvSpPr>
          <p:cNvPr id="26" name="Google Shape;26;p8"/>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5">
  <p:cSld name="Canevas 5">
    <p:spTree>
      <p:nvGrpSpPr>
        <p:cNvPr id="27" name="Shape 27"/>
        <p:cNvGrpSpPr/>
        <p:nvPr/>
      </p:nvGrpSpPr>
      <p:grpSpPr>
        <a:xfrm>
          <a:off x="0" y="0"/>
          <a:ext cx="0" cy="0"/>
          <a:chOff x="0" y="0"/>
          <a:chExt cx="0" cy="0"/>
        </a:xfrm>
      </p:grpSpPr>
      <p:sp>
        <p:nvSpPr>
          <p:cNvPr id="28" name="Google Shape;28;p9"/>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#05</a:t>
            </a:r>
            <a:br>
              <a:rPr lang="fr-FR" sz="1600">
                <a:solidFill>
                  <a:schemeClr val="dk1"/>
                </a:solidFill>
                <a:latin typeface="Arial"/>
                <a:ea typeface="Arial"/>
                <a:cs typeface="Arial"/>
                <a:sym typeface="Arial"/>
              </a:rPr>
            </a:br>
            <a:r>
              <a:rPr lang="fr-FR" sz="1600" cap="none">
                <a:solidFill>
                  <a:srgbClr val="2F5496"/>
                </a:solidFill>
                <a:latin typeface="Arial"/>
                <a:ea typeface="Arial"/>
                <a:cs typeface="Arial"/>
                <a:sym typeface="Arial"/>
              </a:rPr>
              <a:t>SOURCES </a:t>
            </a:r>
            <a:r>
              <a:rPr lang="fr-FR" sz="1600">
                <a:solidFill>
                  <a:srgbClr val="2F5496"/>
                </a:solidFill>
              </a:rPr>
              <a:t>OF DATA</a:t>
            </a:r>
            <a:endParaRPr sz="1600" cap="none">
              <a:solidFill>
                <a:srgbClr val="2F5496"/>
              </a:solidFill>
              <a:latin typeface="Arial"/>
              <a:ea typeface="Arial"/>
              <a:cs typeface="Arial"/>
              <a:sym typeface="Arial"/>
            </a:endParaRPr>
          </a:p>
        </p:txBody>
      </p:sp>
      <p:sp>
        <p:nvSpPr>
          <p:cNvPr id="29" name="Google Shape;29;p9"/>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6">
  <p:cSld name="Canevas 6">
    <p:spTree>
      <p:nvGrpSpPr>
        <p:cNvPr id="30" name="Shape 30"/>
        <p:cNvGrpSpPr/>
        <p:nvPr/>
      </p:nvGrpSpPr>
      <p:grpSpPr>
        <a:xfrm>
          <a:off x="0" y="0"/>
          <a:ext cx="0" cy="0"/>
          <a:chOff x="0" y="0"/>
          <a:chExt cx="0" cy="0"/>
        </a:xfrm>
      </p:grpSpPr>
      <p:sp>
        <p:nvSpPr>
          <p:cNvPr id="31" name="Google Shape;31;p10"/>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#06</a:t>
            </a:r>
            <a:br>
              <a:rPr lang="fr-FR" sz="1600">
                <a:solidFill>
                  <a:schemeClr val="dk1"/>
                </a:solidFill>
                <a:latin typeface="Arial"/>
                <a:ea typeface="Arial"/>
                <a:cs typeface="Arial"/>
                <a:sym typeface="Arial"/>
              </a:rPr>
            </a:br>
            <a:r>
              <a:rPr lang="fr-FR" sz="1600">
                <a:solidFill>
                  <a:srgbClr val="C00000"/>
                </a:solidFill>
              </a:rPr>
              <a:t>DETAILS OF DATASETS</a:t>
            </a:r>
            <a:endParaRPr sz="1600" cap="none">
              <a:solidFill>
                <a:srgbClr val="C00000"/>
              </a:solidFill>
              <a:latin typeface="Arial"/>
              <a:ea typeface="Arial"/>
              <a:cs typeface="Arial"/>
              <a:sym typeface="Arial"/>
            </a:endParaRPr>
          </a:p>
        </p:txBody>
      </p:sp>
      <p:sp>
        <p:nvSpPr>
          <p:cNvPr id="32" name="Google Shape;32;p10"/>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7">
  <p:cSld name="Canevas 7">
    <p:spTree>
      <p:nvGrpSpPr>
        <p:cNvPr id="33" name="Shape 33"/>
        <p:cNvGrpSpPr/>
        <p:nvPr/>
      </p:nvGrpSpPr>
      <p:grpSpPr>
        <a:xfrm>
          <a:off x="0" y="0"/>
          <a:ext cx="0" cy="0"/>
          <a:chOff x="0" y="0"/>
          <a:chExt cx="0" cy="0"/>
        </a:xfrm>
      </p:grpSpPr>
      <p:sp>
        <p:nvSpPr>
          <p:cNvPr id="34" name="Google Shape;34;p11"/>
          <p:cNvSpPr txBox="1"/>
          <p:nvPr/>
        </p:nvSpPr>
        <p:spPr>
          <a:xfrm>
            <a:off x="257182"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Canvas #07</a:t>
            </a:r>
            <a:br>
              <a:rPr lang="fr-FR" sz="1600">
                <a:solidFill>
                  <a:schemeClr val="dk1"/>
                </a:solidFill>
                <a:latin typeface="Arial"/>
                <a:ea typeface="Arial"/>
                <a:cs typeface="Arial"/>
                <a:sym typeface="Arial"/>
              </a:rPr>
            </a:br>
            <a:r>
              <a:rPr lang="fr-FR" sz="1600" cap="none">
                <a:solidFill>
                  <a:srgbClr val="2B8385"/>
                </a:solidFill>
                <a:latin typeface="Arial"/>
                <a:ea typeface="Arial"/>
                <a:cs typeface="Arial"/>
                <a:sym typeface="Arial"/>
              </a:rPr>
              <a:t>AID </a:t>
            </a:r>
            <a:r>
              <a:rPr lang="fr-FR" sz="1600">
                <a:solidFill>
                  <a:srgbClr val="2B8385"/>
                </a:solidFill>
              </a:rPr>
              <a:t>TO BRAINSTORMING</a:t>
            </a:r>
            <a:endParaRPr sz="1600" cap="none">
              <a:solidFill>
                <a:srgbClr val="2B8385"/>
              </a:solidFill>
              <a:latin typeface="Arial"/>
              <a:ea typeface="Arial"/>
              <a:cs typeface="Arial"/>
              <a:sym typeface="Arial"/>
            </a:endParaRPr>
          </a:p>
        </p:txBody>
      </p:sp>
      <p:sp>
        <p:nvSpPr>
          <p:cNvPr id="35" name="Google Shape;35;p11"/>
          <p:cNvSpPr txBox="1"/>
          <p:nvPr/>
        </p:nvSpPr>
        <p:spPr>
          <a:xfrm>
            <a:off x="6199126" y="126790"/>
            <a:ext cx="5838900"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rPr>
              <a:t>Designed by</a:t>
            </a:r>
            <a:r>
              <a:rPr lang="fr-FR" sz="1600">
                <a:solidFill>
                  <a:schemeClr val="dk1"/>
                </a:solidFill>
                <a:latin typeface="Arial"/>
                <a:ea typeface="Arial"/>
                <a:cs typeface="Arial"/>
                <a:sym typeface="Arial"/>
              </a:rPr>
              <a:t> : ----------------------------------- Date : ---- / ---- / -----</a:t>
            </a:r>
            <a:endParaRPr sz="1600" cap="none">
              <a:solidFill>
                <a:srgbClr val="00206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279124" y="6553200"/>
            <a:ext cx="11633751"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900">
                <a:solidFill>
                  <a:srgbClr val="888888"/>
                </a:solidFill>
              </a:rPr>
              <a:t>DDBM </a:t>
            </a:r>
            <a:r>
              <a:rPr b="0" i="0" lang="fr-FR" sz="900" u="none" cap="none" strike="noStrike">
                <a:solidFill>
                  <a:srgbClr val="888888"/>
                </a:solidFill>
                <a:latin typeface="Arial"/>
                <a:ea typeface="Arial"/>
                <a:cs typeface="Arial"/>
                <a:sym typeface="Arial"/>
              </a:rPr>
              <a:t>is for you to use without restriction in modeling your own or other people’s businesses</a:t>
            </a:r>
            <a:endParaRPr/>
          </a:p>
          <a:p>
            <a:pPr indent="0" lvl="0" marL="0" marR="0" rtl="0" algn="ctr">
              <a:spcBef>
                <a:spcPts val="0"/>
              </a:spcBef>
              <a:spcAft>
                <a:spcPts val="0"/>
              </a:spcAft>
              <a:buNone/>
            </a:pPr>
            <a:r>
              <a:t/>
            </a:r>
            <a:endParaRPr b="0" i="0" sz="900" u="none" cap="none" strike="noStrike">
              <a:solidFill>
                <a:srgbClr val="888888"/>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nvSpPr>
        <p:spPr>
          <a:xfrm>
            <a:off x="279125" y="6493723"/>
            <a:ext cx="11633700" cy="364200"/>
          </a:xfrm>
          <a:prstGeom prst="rect">
            <a:avLst/>
          </a:prstGeom>
          <a:noFill/>
          <a:ln>
            <a:noFill/>
          </a:ln>
        </p:spPr>
        <p:txBody>
          <a:bodyPr anchorCtr="0" anchor="ctr" bIns="45700" lIns="91425" spcFirstLastPara="1" rIns="91425" wrap="square" tIns="45700">
            <a:noAutofit/>
          </a:bodyPr>
          <a:lstStyle/>
          <a:p>
            <a:pPr indent="0" lvl="0" marL="0" rtl="0" algn="ctr">
              <a:lnSpc>
                <a:spcPct val="120000"/>
              </a:lnSpc>
              <a:spcBef>
                <a:spcPts val="0"/>
              </a:spcBef>
              <a:spcAft>
                <a:spcPts val="0"/>
              </a:spcAft>
              <a:buClr>
                <a:schemeClr val="dk1"/>
              </a:buClr>
              <a:buSzPts val="1100"/>
              <a:buFont typeface="Arial"/>
              <a:buNone/>
            </a:pPr>
            <a:r>
              <a:rPr b="1" lang="fr-FR" sz="700">
                <a:solidFill>
                  <a:srgbClr val="666666"/>
                </a:solidFill>
              </a:rPr>
              <a:t>Copyright © 2017-2019, emlyon business school. DDBM is for you to use without restriction in modeling your own or other people's businesses. If you wish to use DDBM in original or adapted to sell it as a tool, you must contact the copyright holder for permission.</a:t>
            </a:r>
            <a:endParaRPr b="1" sz="700">
              <a:solidFill>
                <a:srgbClr val="666666"/>
              </a:solidFill>
            </a:endParaRPr>
          </a:p>
          <a:p>
            <a:pPr indent="0" lvl="0" marL="0" rtl="0" algn="ctr">
              <a:lnSpc>
                <a:spcPct val="115000"/>
              </a:lnSpc>
              <a:spcBef>
                <a:spcPts val="0"/>
              </a:spcBef>
              <a:spcAft>
                <a:spcPts val="0"/>
              </a:spcAft>
              <a:buClr>
                <a:schemeClr val="dk1"/>
              </a:buClr>
              <a:buSzPts val="1100"/>
              <a:buFont typeface="Arial"/>
              <a:buNone/>
            </a:pPr>
            <a:r>
              <a:t/>
            </a:r>
            <a:endParaRPr sz="1000">
              <a:solidFill>
                <a:srgbClr val="666666"/>
              </a:solidFill>
            </a:endParaRPr>
          </a:p>
          <a:p>
            <a:pPr indent="0" lvl="0" marL="0" marR="0" rtl="0" algn="ctr">
              <a:spcBef>
                <a:spcPts val="0"/>
              </a:spcBef>
              <a:spcAft>
                <a:spcPts val="0"/>
              </a:spcAft>
              <a:buNone/>
            </a:pPr>
            <a:r>
              <a:t/>
            </a:r>
            <a:endParaRPr sz="800">
              <a:solidFill>
                <a:srgbClr val="666666"/>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datom-method.github.io/main/" TargetMode="External"/><Relationship Id="rId5" Type="http://schemas.openxmlformats.org/officeDocument/2006/relationships/hyperlink" Target="https://datom-method.github.io/main/" TargetMode="External"/><Relationship Id="rId6" Type="http://schemas.openxmlformats.org/officeDocument/2006/relationships/hyperlink" Target="https://datom-method.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grpSp>
        <p:nvGrpSpPr>
          <p:cNvPr id="49" name="Google Shape;49;p15"/>
          <p:cNvGrpSpPr/>
          <p:nvPr/>
        </p:nvGrpSpPr>
        <p:grpSpPr>
          <a:xfrm>
            <a:off x="0" y="0"/>
            <a:ext cx="12192000" cy="6419850"/>
            <a:chOff x="0" y="0"/>
            <a:chExt cx="12192000" cy="6419850"/>
          </a:xfrm>
        </p:grpSpPr>
        <p:pic>
          <p:nvPicPr>
            <p:cNvPr id="50" name="Google Shape;50;p15"/>
            <p:cNvPicPr preferRelativeResize="0"/>
            <p:nvPr/>
          </p:nvPicPr>
          <p:blipFill rotWithShape="1">
            <a:blip r:embed="rId3">
              <a:alphaModFix/>
            </a:blip>
            <a:srcRect b="11095" l="0" r="0" t="9967"/>
            <a:stretch/>
          </p:blipFill>
          <p:spPr>
            <a:xfrm>
              <a:off x="0" y="0"/>
              <a:ext cx="12192000" cy="6419850"/>
            </a:xfrm>
            <a:prstGeom prst="rect">
              <a:avLst/>
            </a:prstGeom>
            <a:noFill/>
            <a:ln>
              <a:noFill/>
            </a:ln>
          </p:spPr>
        </p:pic>
        <p:sp>
          <p:nvSpPr>
            <p:cNvPr id="51" name="Google Shape;51;p15"/>
            <p:cNvSpPr/>
            <p:nvPr/>
          </p:nvSpPr>
          <p:spPr>
            <a:xfrm>
              <a:off x="4896853" y="1978819"/>
              <a:ext cx="6460959" cy="868903"/>
            </a:xfrm>
            <a:prstGeom prst="rect">
              <a:avLst/>
            </a:prstGeom>
            <a:gradFill>
              <a:gsLst>
                <a:gs pos="0">
                  <a:srgbClr val="F5F7FC">
                    <a:alpha val="0"/>
                  </a:srgbClr>
                </a:gs>
                <a:gs pos="26000">
                  <a:srgbClr val="F5F7FC"/>
                </a:gs>
                <a:gs pos="70000">
                  <a:srgbClr val="FAFBFD"/>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5"/>
            <p:cNvSpPr txBox="1"/>
            <p:nvPr/>
          </p:nvSpPr>
          <p:spPr>
            <a:xfrm>
              <a:off x="1343025" y="438150"/>
              <a:ext cx="9477375" cy="18620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1500">
                  <a:solidFill>
                    <a:schemeClr val="lt1"/>
                  </a:solidFill>
                </a:rPr>
                <a:t>DDBM</a:t>
              </a:r>
              <a:endParaRPr/>
            </a:p>
          </p:txBody>
        </p:sp>
        <p:sp>
          <p:nvSpPr>
            <p:cNvPr id="53" name="Google Shape;53;p15"/>
            <p:cNvSpPr txBox="1"/>
            <p:nvPr/>
          </p:nvSpPr>
          <p:spPr>
            <a:xfrm>
              <a:off x="5682414" y="2037206"/>
              <a:ext cx="453239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fr-FR" sz="2400" u="none" cap="none" strike="noStrike">
                  <a:solidFill>
                    <a:srgbClr val="0070C0"/>
                  </a:solidFill>
                  <a:latin typeface="Arial"/>
                  <a:ea typeface="Arial"/>
                  <a:cs typeface="Arial"/>
                  <a:sym typeface="Arial"/>
                </a:rPr>
                <a:t>A CANVAS-BASED METHOD</a:t>
              </a:r>
              <a:r>
                <a:rPr b="1" i="0" lang="fr-FR" sz="1800" u="none" cap="none" strike="noStrike">
                  <a:solidFill>
                    <a:srgbClr val="0070C0"/>
                  </a:solidFill>
                  <a:latin typeface="Arial"/>
                  <a:ea typeface="Arial"/>
                  <a:cs typeface="Arial"/>
                  <a:sym typeface="Arial"/>
                </a:rPr>
                <a:t> </a:t>
              </a:r>
              <a:endParaRPr/>
            </a:p>
            <a:p>
              <a:pPr indent="0" lvl="0" marL="0" marR="0" rtl="0" algn="l">
                <a:spcBef>
                  <a:spcPts val="0"/>
                </a:spcBef>
                <a:spcAft>
                  <a:spcPts val="0"/>
                </a:spcAft>
                <a:buNone/>
              </a:pPr>
              <a:r>
                <a:rPr lang="fr-FR" sz="1600">
                  <a:solidFill>
                    <a:srgbClr val="0070C0"/>
                  </a:solidFill>
                  <a:latin typeface="Arial"/>
                  <a:ea typeface="Arial"/>
                  <a:cs typeface="Arial"/>
                  <a:sym typeface="Arial"/>
                </a:rPr>
                <a:t>to create value from data in a business context</a:t>
              </a:r>
              <a:endParaRPr/>
            </a:p>
          </p:txBody>
        </p:sp>
        <p:sp>
          <p:nvSpPr>
            <p:cNvPr id="54" name="Google Shape;54;p15"/>
            <p:cNvSpPr txBox="1"/>
            <p:nvPr/>
          </p:nvSpPr>
          <p:spPr>
            <a:xfrm>
              <a:off x="1362075" y="5862548"/>
              <a:ext cx="946785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600">
                  <a:solidFill>
                    <a:srgbClr val="FFFFFF"/>
                  </a:solidFill>
                  <a:latin typeface="Arial"/>
                  <a:ea typeface="Arial"/>
                  <a:cs typeface="Arial"/>
                  <a:sym typeface="Arial"/>
                </a:rPr>
                <a:t>Visit </a:t>
              </a:r>
              <a:r>
                <a:rPr lang="fr-FR" sz="1600" u="sng">
                  <a:solidFill>
                    <a:srgbClr val="FFFFFF"/>
                  </a:solidFill>
                  <a:latin typeface="Arial"/>
                  <a:ea typeface="Arial"/>
                  <a:cs typeface="Arial"/>
                  <a:sym typeface="Arial"/>
                  <a:hlinkClick r:id="rId4"/>
                </a:rPr>
                <a:t>https://</a:t>
              </a:r>
              <a:r>
                <a:rPr lang="fr-FR" sz="1600" u="sng">
                  <a:solidFill>
                    <a:srgbClr val="FFFFFF"/>
                  </a:solidFill>
                  <a:hlinkClick r:id="rId5"/>
                </a:rPr>
                <a:t>ddbm</a:t>
              </a:r>
              <a:r>
                <a:rPr lang="fr-FR" sz="1600" u="sng">
                  <a:solidFill>
                    <a:srgbClr val="FFFFFF"/>
                  </a:solidFill>
                  <a:latin typeface="Arial"/>
                  <a:ea typeface="Arial"/>
                  <a:cs typeface="Arial"/>
                  <a:sym typeface="Arial"/>
                  <a:hlinkClick r:id="rId6"/>
                </a:rPr>
                <a:t>.github.io/main/</a:t>
              </a:r>
              <a:r>
                <a:rPr lang="fr-FR" sz="1600">
                  <a:solidFill>
                    <a:srgbClr val="FFFFFF"/>
                  </a:solidFill>
                  <a:latin typeface="Arial"/>
                  <a:ea typeface="Arial"/>
                  <a:cs typeface="Arial"/>
                  <a:sym typeface="Arial"/>
                </a:rPr>
                <a:t> for more content.</a:t>
              </a:r>
              <a:endParaRPr>
                <a:solidFill>
                  <a:srgbClr val="FFFFFF"/>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nvSpPr>
        <p:spPr>
          <a:xfrm>
            <a:off x="270854" y="1036320"/>
            <a:ext cx="4682146" cy="35559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1800"/>
              </a:spcAft>
              <a:buNone/>
            </a:pPr>
            <a:r>
              <a:rPr b="1" lang="fr-FR" sz="1200">
                <a:solidFill>
                  <a:schemeClr val="dk1"/>
                </a:solidFill>
              </a:rPr>
              <a:t>It helps the user’s acquisition of resources by:</a:t>
            </a:r>
            <a:endParaRPr/>
          </a:p>
        </p:txBody>
      </p:sp>
      <p:sp>
        <p:nvSpPr>
          <p:cNvPr id="188" name="Google Shape;188;p24"/>
          <p:cNvSpPr/>
          <p:nvPr/>
        </p:nvSpPr>
        <p:spPr>
          <a:xfrm>
            <a:off x="345439" y="1391919"/>
            <a:ext cx="5674361"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a:t>
            </a:r>
            <a:endParaRPr/>
          </a:p>
        </p:txBody>
      </p:sp>
      <p:sp>
        <p:nvSpPr>
          <p:cNvPr id="189" name="Google Shape;189;p24"/>
          <p:cNvSpPr txBox="1"/>
          <p:nvPr/>
        </p:nvSpPr>
        <p:spPr>
          <a:xfrm>
            <a:off x="6094385" y="1040961"/>
            <a:ext cx="4844704" cy="350958"/>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SzPts val="1100"/>
              <a:buNone/>
            </a:pPr>
            <a:r>
              <a:rPr b="1" lang="fr-FR" sz="1200">
                <a:solidFill>
                  <a:schemeClr val="dk1"/>
                </a:solidFill>
              </a:rPr>
              <a:t>It helps the user deliver x or y, or perform on these KPIs:</a:t>
            </a:r>
            <a:endParaRPr b="1" sz="1200">
              <a:solidFill>
                <a:schemeClr val="dk1"/>
              </a:solidFill>
            </a:endParaRPr>
          </a:p>
          <a:p>
            <a:pPr indent="0" lvl="0" marL="0" marR="0" rtl="0" algn="ctr">
              <a:spcBef>
                <a:spcPts val="1800"/>
              </a:spcBef>
              <a:spcAft>
                <a:spcPts val="1800"/>
              </a:spcAft>
              <a:buNone/>
            </a:pPr>
            <a:r>
              <a:t/>
            </a:r>
            <a:endParaRPr sz="1200">
              <a:solidFill>
                <a:schemeClr val="dk1"/>
              </a:solidFill>
              <a:latin typeface="Arial"/>
              <a:ea typeface="Arial"/>
              <a:cs typeface="Arial"/>
              <a:sym typeface="Arial"/>
            </a:endParaRPr>
          </a:p>
        </p:txBody>
      </p:sp>
      <p:sp>
        <p:nvSpPr>
          <p:cNvPr id="190" name="Google Shape;190;p24"/>
          <p:cNvSpPr/>
          <p:nvPr/>
        </p:nvSpPr>
        <p:spPr>
          <a:xfrm>
            <a:off x="6172200" y="1391919"/>
            <a:ext cx="5674362"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91" name="Google Shape;191;p24"/>
          <p:cNvSpPr txBox="1"/>
          <p:nvPr/>
        </p:nvSpPr>
        <p:spPr>
          <a:xfrm>
            <a:off x="270854"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SzPts val="1100"/>
              <a:buNone/>
            </a:pPr>
            <a:r>
              <a:rPr b="1" lang="fr-FR" sz="1200">
                <a:solidFill>
                  <a:schemeClr val="dk1"/>
                </a:solidFill>
              </a:rPr>
              <a:t>It removes or decreases these constraints for the user:</a:t>
            </a:r>
            <a:endParaRPr b="1" sz="1200">
              <a:solidFill>
                <a:schemeClr val="dk1"/>
              </a:solidFill>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92" name="Google Shape;192;p24"/>
          <p:cNvSpPr/>
          <p:nvPr/>
        </p:nvSpPr>
        <p:spPr>
          <a:xfrm>
            <a:off x="345440" y="4439919"/>
            <a:ext cx="5674360"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93" name="Google Shape;193;p24"/>
          <p:cNvSpPr txBox="1"/>
          <p:nvPr/>
        </p:nvSpPr>
        <p:spPr>
          <a:xfrm>
            <a:off x="6094385"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rPr>
              <a:t>The solution provides these rewards to the user:</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94" name="Google Shape;194;p24"/>
          <p:cNvSpPr/>
          <p:nvPr/>
        </p:nvSpPr>
        <p:spPr>
          <a:xfrm>
            <a:off x="6172200" y="4439919"/>
            <a:ext cx="5689602"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95" name="Google Shape;195;p24"/>
          <p:cNvSpPr/>
          <p:nvPr/>
        </p:nvSpPr>
        <p:spPr>
          <a:xfrm>
            <a:off x="3257200" y="2936251"/>
            <a:ext cx="5674500" cy="1381800"/>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a:solidFill>
                  <a:srgbClr val="B02065"/>
                </a:solidFill>
              </a:rPr>
              <a:t>The</a:t>
            </a:r>
            <a:r>
              <a:rPr b="1" lang="fr-FR" sz="1400">
                <a:solidFill>
                  <a:srgbClr val="B02065"/>
                </a:solidFill>
                <a:latin typeface="Arial"/>
                <a:ea typeface="Arial"/>
                <a:cs typeface="Arial"/>
                <a:sym typeface="Arial"/>
              </a:rPr>
              <a:t> solution </a:t>
            </a:r>
            <a:r>
              <a:rPr b="1" lang="fr-FR">
                <a:solidFill>
                  <a:srgbClr val="B02065"/>
                </a:solidFill>
              </a:rPr>
              <a:t>is</a:t>
            </a:r>
            <a:r>
              <a:rPr b="1" lang="fr-FR" sz="1400">
                <a:solidFill>
                  <a:srgbClr val="B02065"/>
                </a:solidFill>
                <a:latin typeface="Arial"/>
                <a:ea typeface="Arial"/>
                <a:cs typeface="Arial"/>
                <a:sym typeface="Arial"/>
              </a:rPr>
              <a:t>…</a:t>
            </a:r>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a:t>
            </a:r>
            <a:endParaRPr b="1" sz="1400">
              <a:solidFill>
                <a:schemeClr val="dk1"/>
              </a:solidFill>
              <a:latin typeface="Arial"/>
              <a:ea typeface="Arial"/>
              <a:cs typeface="Arial"/>
              <a:sym typeface="Aria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a:t>
            </a:r>
            <a:endParaRPr b="1" sz="1400">
              <a:solidFill>
                <a:schemeClr val="dk1"/>
              </a:solidFill>
              <a:latin typeface="Arial"/>
              <a:ea typeface="Arial"/>
              <a:cs typeface="Arial"/>
              <a:sym typeface="Aria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a:t>
            </a:r>
            <a:endParaRPr/>
          </a:p>
        </p:txBody>
      </p:sp>
      <p:sp>
        <p:nvSpPr>
          <p:cNvPr id="196" name="Google Shape;196;p24"/>
          <p:cNvSpPr/>
          <p:nvPr/>
        </p:nvSpPr>
        <p:spPr>
          <a:xfrm flipH="1" rot="8045394">
            <a:off x="2512031" y="2813335"/>
            <a:ext cx="351097" cy="776104"/>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4"/>
          <p:cNvSpPr/>
          <p:nvPr/>
        </p:nvSpPr>
        <p:spPr>
          <a:xfrm rot="-8190490">
            <a:off x="9266991" y="2910135"/>
            <a:ext cx="370628" cy="752707"/>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4"/>
          <p:cNvSpPr/>
          <p:nvPr/>
        </p:nvSpPr>
        <p:spPr>
          <a:xfrm flipH="1" rot="-2768275">
            <a:off x="9271131" y="3582825"/>
            <a:ext cx="384674" cy="752707"/>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24"/>
          <p:cNvSpPr/>
          <p:nvPr/>
        </p:nvSpPr>
        <p:spPr>
          <a:xfrm rot="2975851">
            <a:off x="2524447" y="3581043"/>
            <a:ext cx="367751" cy="794284"/>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pSp>
        <p:nvGrpSpPr>
          <p:cNvPr id="204" name="Google Shape;204;p25"/>
          <p:cNvGrpSpPr/>
          <p:nvPr/>
        </p:nvGrpSpPr>
        <p:grpSpPr>
          <a:xfrm>
            <a:off x="3315086" y="213361"/>
            <a:ext cx="2077720" cy="890441"/>
            <a:chOff x="365058" y="804402"/>
            <a:chExt cx="2077720" cy="890441"/>
          </a:xfrm>
        </p:grpSpPr>
        <p:sp>
          <p:nvSpPr>
            <p:cNvPr id="205" name="Google Shape;205;p25"/>
            <p:cNvSpPr/>
            <p:nvPr/>
          </p:nvSpPr>
          <p:spPr>
            <a:xfrm>
              <a:off x="365058" y="804402"/>
              <a:ext cx="2077720" cy="890441"/>
            </a:xfrm>
            <a:prstGeom prst="roundRect">
              <a:avLst>
                <a:gd fmla="val 50000" name="adj"/>
              </a:avLst>
            </a:prstGeom>
            <a:solidFill>
              <a:srgbClr val="7342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5"/>
            <p:cNvSpPr txBox="1"/>
            <p:nvPr/>
          </p:nvSpPr>
          <p:spPr>
            <a:xfrm>
              <a:off x="629810" y="820578"/>
              <a:ext cx="1547773"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fr-FR" sz="1200">
                  <a:solidFill>
                    <a:schemeClr val="lt1"/>
                  </a:solidFill>
                </a:rPr>
                <a:t>For each dimension, rate the strength of your project from 1 to 4</a:t>
              </a:r>
              <a:endParaRPr sz="1200">
                <a:solidFill>
                  <a:schemeClr val="lt1"/>
                </a:solidFill>
              </a:endParaRPr>
            </a:p>
            <a:p>
              <a:pPr indent="0" lvl="0" marL="0" marR="0" rtl="0" algn="ctr">
                <a:spcBef>
                  <a:spcPts val="0"/>
                </a:spcBef>
                <a:spcAft>
                  <a:spcPts val="0"/>
                </a:spcAft>
                <a:buClr>
                  <a:schemeClr val="dk1"/>
                </a:buClr>
                <a:buSzPts val="1100"/>
                <a:buFont typeface="Arial"/>
                <a:buNone/>
              </a:pPr>
              <a:r>
                <a:t/>
              </a:r>
              <a:endParaRPr sz="1200">
                <a:solidFill>
                  <a:schemeClr val="lt1"/>
                </a:solidFill>
              </a:endParaRPr>
            </a:p>
            <a:p>
              <a:pPr indent="0" lvl="0" marL="0" marR="0" rtl="0" algn="ctr">
                <a:spcBef>
                  <a:spcPts val="0"/>
                </a:spcBef>
                <a:spcAft>
                  <a:spcPts val="0"/>
                </a:spcAft>
                <a:buNone/>
              </a:pPr>
              <a:r>
                <a:t/>
              </a:r>
              <a:endParaRPr sz="1200">
                <a:solidFill>
                  <a:schemeClr val="lt1"/>
                </a:solidFill>
              </a:endParaRPr>
            </a:p>
          </p:txBody>
        </p:sp>
      </p:grpSp>
      <p:cxnSp>
        <p:nvCxnSpPr>
          <p:cNvPr id="207" name="Google Shape;207;p25"/>
          <p:cNvCxnSpPr/>
          <p:nvPr/>
        </p:nvCxnSpPr>
        <p:spPr>
          <a:xfrm>
            <a:off x="2687438" y="2187401"/>
            <a:ext cx="6817360" cy="3450195"/>
          </a:xfrm>
          <a:prstGeom prst="straightConnector1">
            <a:avLst/>
          </a:prstGeom>
          <a:noFill/>
          <a:ln cap="flat" cmpd="sng" w="9525">
            <a:solidFill>
              <a:srgbClr val="3F3F3F"/>
            </a:solidFill>
            <a:prstDash val="solid"/>
            <a:miter lim="800000"/>
            <a:headEnd len="sm" w="sm" type="none"/>
            <a:tailEnd len="sm" w="sm" type="none"/>
          </a:ln>
        </p:spPr>
      </p:cxnSp>
      <p:cxnSp>
        <p:nvCxnSpPr>
          <p:cNvPr id="208" name="Google Shape;208;p25"/>
          <p:cNvCxnSpPr/>
          <p:nvPr/>
        </p:nvCxnSpPr>
        <p:spPr>
          <a:xfrm flipH="1" rot="10800000">
            <a:off x="2687438" y="2187401"/>
            <a:ext cx="6849870" cy="3450195"/>
          </a:xfrm>
          <a:prstGeom prst="straightConnector1">
            <a:avLst/>
          </a:prstGeom>
          <a:noFill/>
          <a:ln cap="flat" cmpd="sng" w="9525">
            <a:solidFill>
              <a:srgbClr val="3F3F3F"/>
            </a:solidFill>
            <a:prstDash val="solid"/>
            <a:miter lim="800000"/>
            <a:headEnd len="sm" w="sm" type="none"/>
            <a:tailEnd len="sm" w="sm" type="none"/>
          </a:ln>
        </p:spPr>
      </p:cxnSp>
      <p:cxnSp>
        <p:nvCxnSpPr>
          <p:cNvPr id="209" name="Google Shape;209;p25"/>
          <p:cNvCxnSpPr/>
          <p:nvPr/>
        </p:nvCxnSpPr>
        <p:spPr>
          <a:xfrm flipH="1">
            <a:off x="6089937" y="2128163"/>
            <a:ext cx="26924" cy="3566978"/>
          </a:xfrm>
          <a:prstGeom prst="straightConnector1">
            <a:avLst/>
          </a:prstGeom>
          <a:noFill/>
          <a:ln cap="flat" cmpd="sng" w="9525">
            <a:solidFill>
              <a:srgbClr val="3F3F3F"/>
            </a:solidFill>
            <a:prstDash val="solid"/>
            <a:miter lim="800000"/>
            <a:headEnd len="sm" w="sm" type="none"/>
            <a:tailEnd len="sm" w="sm" type="none"/>
          </a:ln>
        </p:spPr>
      </p:cxnSp>
      <p:sp>
        <p:nvSpPr>
          <p:cNvPr id="210" name="Google Shape;210;p25"/>
          <p:cNvSpPr txBox="1"/>
          <p:nvPr/>
        </p:nvSpPr>
        <p:spPr>
          <a:xfrm>
            <a:off x="223157" y="1216350"/>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rPr>
              <a:t>Contributes to</a:t>
            </a:r>
            <a:endParaRPr/>
          </a:p>
          <a:p>
            <a:pPr indent="0" lvl="0" marL="0" marR="0" rtl="0" algn="ctr">
              <a:spcBef>
                <a:spcPts val="0"/>
              </a:spcBef>
              <a:spcAft>
                <a:spcPts val="0"/>
              </a:spcAft>
              <a:buNone/>
            </a:pPr>
            <a:r>
              <a:rPr b="1" lang="fr-FR" sz="1600">
                <a:solidFill>
                  <a:srgbClr val="73428E"/>
                </a:solidFill>
              </a:rPr>
              <a:t>Strategic objective</a:t>
            </a:r>
            <a:r>
              <a:rPr b="1" lang="fr-FR" sz="1600">
                <a:solidFill>
                  <a:srgbClr val="73428E"/>
                </a:solidFill>
                <a:latin typeface="Arial"/>
                <a:ea typeface="Arial"/>
                <a:cs typeface="Arial"/>
                <a:sym typeface="Arial"/>
              </a:rPr>
              <a:t> 1:</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cxnSp>
        <p:nvCxnSpPr>
          <p:cNvPr id="211" name="Google Shape;211;p25"/>
          <p:cNvCxnSpPr/>
          <p:nvPr/>
        </p:nvCxnSpPr>
        <p:spPr>
          <a:xfrm>
            <a:off x="2639178" y="3911652"/>
            <a:ext cx="6955366" cy="0"/>
          </a:xfrm>
          <a:prstGeom prst="straightConnector1">
            <a:avLst/>
          </a:prstGeom>
          <a:noFill/>
          <a:ln cap="flat" cmpd="sng" w="9525">
            <a:solidFill>
              <a:srgbClr val="3F3F3F"/>
            </a:solidFill>
            <a:prstDash val="solid"/>
            <a:miter lim="800000"/>
            <a:headEnd len="sm" w="sm" type="none"/>
            <a:tailEnd len="sm" w="sm" type="none"/>
          </a:ln>
        </p:spPr>
      </p:cxnSp>
      <p:sp>
        <p:nvSpPr>
          <p:cNvPr id="212" name="Google Shape;212;p25"/>
          <p:cNvSpPr txBox="1"/>
          <p:nvPr/>
        </p:nvSpPr>
        <p:spPr>
          <a:xfrm>
            <a:off x="4484768" y="1216350"/>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rPr>
              <a:t>Contributes to</a:t>
            </a:r>
            <a:endParaRPr/>
          </a:p>
          <a:p>
            <a:pPr indent="0" lvl="0" marL="0" marR="0" rtl="0" algn="ctr">
              <a:spcBef>
                <a:spcPts val="0"/>
              </a:spcBef>
              <a:spcAft>
                <a:spcPts val="0"/>
              </a:spcAft>
              <a:buNone/>
            </a:pPr>
            <a:r>
              <a:rPr b="1" lang="fr-FR" sz="1600">
                <a:solidFill>
                  <a:srgbClr val="73428E"/>
                </a:solidFill>
              </a:rPr>
              <a:t>Strategic objective </a:t>
            </a:r>
            <a:r>
              <a:rPr b="1" lang="fr-FR" sz="1600">
                <a:solidFill>
                  <a:srgbClr val="73428E"/>
                </a:solidFill>
                <a:latin typeface="Arial"/>
                <a:ea typeface="Arial"/>
                <a:cs typeface="Arial"/>
                <a:sym typeface="Arial"/>
              </a:rPr>
              <a:t>2:</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sp>
        <p:nvSpPr>
          <p:cNvPr id="213" name="Google Shape;213;p25"/>
          <p:cNvSpPr txBox="1"/>
          <p:nvPr/>
        </p:nvSpPr>
        <p:spPr>
          <a:xfrm>
            <a:off x="8539458" y="1211761"/>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rPr>
              <a:t>Contributes to</a:t>
            </a:r>
            <a:endParaRPr/>
          </a:p>
          <a:p>
            <a:pPr indent="0" lvl="0" marL="0" marR="0" rtl="0" algn="ctr">
              <a:spcBef>
                <a:spcPts val="0"/>
              </a:spcBef>
              <a:spcAft>
                <a:spcPts val="0"/>
              </a:spcAft>
              <a:buNone/>
            </a:pPr>
            <a:r>
              <a:rPr b="1" lang="fr-FR" sz="1600">
                <a:solidFill>
                  <a:srgbClr val="73428E"/>
                </a:solidFill>
              </a:rPr>
              <a:t>Strategic objective </a:t>
            </a:r>
            <a:r>
              <a:rPr b="1" lang="fr-FR" sz="1600">
                <a:solidFill>
                  <a:srgbClr val="73428E"/>
                </a:solidFill>
                <a:latin typeface="Arial"/>
                <a:ea typeface="Arial"/>
                <a:cs typeface="Arial"/>
                <a:sym typeface="Arial"/>
              </a:rPr>
              <a:t>3:</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sp>
        <p:nvSpPr>
          <p:cNvPr id="214" name="Google Shape;214;p25"/>
          <p:cNvSpPr txBox="1"/>
          <p:nvPr/>
        </p:nvSpPr>
        <p:spPr>
          <a:xfrm>
            <a:off x="223157" y="3652163"/>
            <a:ext cx="342938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73428E"/>
                </a:solidFill>
              </a:rPr>
              <a:t>Network effects</a:t>
            </a:r>
            <a:r>
              <a:rPr b="1" lang="fr-FR" sz="1600">
                <a:solidFill>
                  <a:srgbClr val="73428E"/>
                </a:solidFill>
                <a:latin typeface="Arial"/>
                <a:ea typeface="Arial"/>
                <a:cs typeface="Arial"/>
                <a:sym typeface="Arial"/>
              </a:rPr>
              <a:t> /</a:t>
            </a:r>
            <a:endParaRPr/>
          </a:p>
          <a:p>
            <a:pPr indent="0" lvl="0" marL="0" marR="0" rtl="0" algn="l">
              <a:spcBef>
                <a:spcPts val="0"/>
              </a:spcBef>
              <a:spcAft>
                <a:spcPts val="0"/>
              </a:spcAft>
              <a:buNone/>
            </a:pPr>
            <a:r>
              <a:rPr b="1" lang="fr-FR" sz="1600">
                <a:solidFill>
                  <a:srgbClr val="73428E"/>
                </a:solidFill>
              </a:rPr>
              <a:t>Learning effects</a:t>
            </a:r>
            <a:endParaRPr/>
          </a:p>
        </p:txBody>
      </p:sp>
      <p:sp>
        <p:nvSpPr>
          <p:cNvPr id="215" name="Google Shape;215;p25"/>
          <p:cNvSpPr txBox="1"/>
          <p:nvPr/>
        </p:nvSpPr>
        <p:spPr>
          <a:xfrm>
            <a:off x="8539458" y="3619264"/>
            <a:ext cx="3429387" cy="58477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fr-FR" sz="1600">
                <a:solidFill>
                  <a:srgbClr val="73428E"/>
                </a:solidFill>
              </a:rPr>
              <a:t>ROI</a:t>
            </a:r>
            <a:endParaRPr/>
          </a:p>
        </p:txBody>
      </p:sp>
      <p:sp>
        <p:nvSpPr>
          <p:cNvPr id="216" name="Google Shape;216;p25"/>
          <p:cNvSpPr txBox="1"/>
          <p:nvPr/>
        </p:nvSpPr>
        <p:spPr>
          <a:xfrm>
            <a:off x="8500358"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rPr>
              <a:t>Differentiation</a:t>
            </a:r>
            <a:endParaRPr/>
          </a:p>
        </p:txBody>
      </p:sp>
      <p:sp>
        <p:nvSpPr>
          <p:cNvPr id="217" name="Google Shape;217;p25"/>
          <p:cNvSpPr txBox="1"/>
          <p:nvPr/>
        </p:nvSpPr>
        <p:spPr>
          <a:xfrm>
            <a:off x="386442"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rPr>
              <a:t>Time to market</a:t>
            </a:r>
            <a:endParaRPr/>
          </a:p>
        </p:txBody>
      </p:sp>
      <p:sp>
        <p:nvSpPr>
          <p:cNvPr id="218" name="Google Shape;218;p25"/>
          <p:cNvSpPr txBox="1"/>
          <p:nvPr/>
        </p:nvSpPr>
        <p:spPr>
          <a:xfrm>
            <a:off x="4375243"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rPr>
              <a:t>Organisation readiness</a:t>
            </a:r>
            <a:endParaRPr/>
          </a:p>
        </p:txBody>
      </p:sp>
      <p:sp>
        <p:nvSpPr>
          <p:cNvPr id="219" name="Google Shape;219;p25"/>
          <p:cNvSpPr/>
          <p:nvPr/>
        </p:nvSpPr>
        <p:spPr>
          <a:xfrm>
            <a:off x="5256767" y="3408298"/>
            <a:ext cx="1696969" cy="1052269"/>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5"/>
          <p:cNvSpPr/>
          <p:nvPr/>
        </p:nvSpPr>
        <p:spPr>
          <a:xfrm>
            <a:off x="4603535" y="3003237"/>
            <a:ext cx="3003432" cy="1862390"/>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25"/>
          <p:cNvSpPr/>
          <p:nvPr/>
        </p:nvSpPr>
        <p:spPr>
          <a:xfrm>
            <a:off x="3953693" y="2600279"/>
            <a:ext cx="4303117" cy="2668307"/>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5"/>
          <p:cNvSpPr/>
          <p:nvPr/>
        </p:nvSpPr>
        <p:spPr>
          <a:xfrm>
            <a:off x="3349348" y="2231269"/>
            <a:ext cx="5493304" cy="3406327"/>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5"/>
          <p:cNvSpPr txBox="1"/>
          <p:nvPr/>
        </p:nvSpPr>
        <p:spPr>
          <a:xfrm>
            <a:off x="4846764" y="3429000"/>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1</a:t>
            </a:r>
            <a:endParaRPr/>
          </a:p>
        </p:txBody>
      </p:sp>
      <p:sp>
        <p:nvSpPr>
          <p:cNvPr id="224" name="Google Shape;224;p25"/>
          <p:cNvSpPr txBox="1"/>
          <p:nvPr/>
        </p:nvSpPr>
        <p:spPr>
          <a:xfrm>
            <a:off x="4285731" y="3228945"/>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2</a:t>
            </a:r>
            <a:endParaRPr/>
          </a:p>
        </p:txBody>
      </p:sp>
      <p:sp>
        <p:nvSpPr>
          <p:cNvPr id="225" name="Google Shape;225;p25"/>
          <p:cNvSpPr txBox="1"/>
          <p:nvPr/>
        </p:nvSpPr>
        <p:spPr>
          <a:xfrm>
            <a:off x="3796985" y="2990315"/>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3</a:t>
            </a:r>
            <a:endParaRPr/>
          </a:p>
        </p:txBody>
      </p:sp>
      <p:sp>
        <p:nvSpPr>
          <p:cNvPr id="226" name="Google Shape;226;p25"/>
          <p:cNvSpPr txBox="1"/>
          <p:nvPr/>
        </p:nvSpPr>
        <p:spPr>
          <a:xfrm>
            <a:off x="3308340" y="2726906"/>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graphicFrame>
        <p:nvGraphicFramePr>
          <p:cNvPr id="231" name="Google Shape;231;p26"/>
          <p:cNvGraphicFramePr/>
          <p:nvPr/>
        </p:nvGraphicFramePr>
        <p:xfrm>
          <a:off x="324757" y="997250"/>
          <a:ext cx="3000000" cy="3000000"/>
        </p:xfrm>
        <a:graphic>
          <a:graphicData uri="http://schemas.openxmlformats.org/drawingml/2006/table">
            <a:tbl>
              <a:tblPr bandRow="1" firstRow="1">
                <a:noFill/>
                <a:tableStyleId>{A73AA976-DF18-4744-8DF7-205BDF6CCE09}</a:tableStyleId>
              </a:tblPr>
              <a:tblGrid>
                <a:gridCol w="5771250"/>
                <a:gridCol w="5771250"/>
              </a:tblGrid>
              <a:tr h="288000">
                <a:tc>
                  <a:txBody>
                    <a:bodyPr>
                      <a:noAutofit/>
                    </a:bodyPr>
                    <a:lstStyle/>
                    <a:p>
                      <a:pPr indent="0" lvl="0" marL="0" marR="0" rtl="0" algn="ctr">
                        <a:spcBef>
                          <a:spcPts val="0"/>
                        </a:spcBef>
                        <a:spcAft>
                          <a:spcPts val="0"/>
                        </a:spcAft>
                        <a:buNone/>
                      </a:pPr>
                      <a:r>
                        <a:rPr b="1" lang="fr-FR" sz="1200">
                          <a:solidFill>
                            <a:schemeClr val="lt1"/>
                          </a:solidFill>
                          <a:latin typeface="Arial"/>
                          <a:ea typeface="Arial"/>
                          <a:cs typeface="Arial"/>
                          <a:sym typeface="Arial"/>
                        </a:rPr>
                        <a:t>Name of the organisation</a:t>
                      </a:r>
                      <a:endParaRPr/>
                    </a:p>
                  </a:txBody>
                  <a:tcPr marT="45725" marB="45725" marR="91450" marL="91450" anchor="ctr">
                    <a:solidFill>
                      <a:srgbClr val="73428E"/>
                    </a:solidFill>
                  </a:tcPr>
                </a:tc>
                <a:tc>
                  <a:txBody>
                    <a:bodyPr>
                      <a:noAutofit/>
                    </a:bodyPr>
                    <a:lstStyle/>
                    <a:p>
                      <a:pPr indent="0" lvl="0" marL="0" marR="0" rtl="0" algn="ctr">
                        <a:spcBef>
                          <a:spcPts val="0"/>
                        </a:spcBef>
                        <a:spcAft>
                          <a:spcPts val="0"/>
                        </a:spcAft>
                        <a:buNone/>
                      </a:pPr>
                      <a:r>
                        <a:rPr b="1" lang="fr-FR" sz="1200">
                          <a:solidFill>
                            <a:schemeClr val="lt1"/>
                          </a:solidFill>
                          <a:latin typeface="Arial"/>
                          <a:ea typeface="Arial"/>
                          <a:cs typeface="Arial"/>
                          <a:sym typeface="Arial"/>
                        </a:rPr>
                        <a:t>Title of the idea</a:t>
                      </a:r>
                      <a:endParaRPr/>
                    </a:p>
                  </a:txBody>
                  <a:tcPr marT="45725" marB="45725" marR="91450" marL="91450" anchor="ctr">
                    <a:solidFill>
                      <a:srgbClr val="73428E"/>
                    </a:solidFill>
                  </a:tcPr>
                </a:tc>
              </a:tr>
              <a:tr h="370850">
                <a:tc>
                  <a:txBody>
                    <a:bodyPr>
                      <a:noAutofit/>
                    </a:bodyPr>
                    <a:lstStyle/>
                    <a:p>
                      <a:pPr indent="0" lvl="0" marL="0" marR="0" rtl="0" algn="ctr">
                        <a:spcBef>
                          <a:spcPts val="0"/>
                        </a:spcBef>
                        <a:spcAft>
                          <a:spcPts val="0"/>
                        </a:spcAft>
                        <a:buNone/>
                      </a:pPr>
                      <a:r>
                        <a:t/>
                      </a:r>
                      <a:endParaRPr sz="18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1800">
                        <a:latin typeface="Arial"/>
                        <a:ea typeface="Arial"/>
                        <a:cs typeface="Arial"/>
                        <a:sym typeface="Arial"/>
                      </a:endParaRPr>
                    </a:p>
                  </a:txBody>
                  <a:tcPr marT="45725" marB="45725" marR="91450" marL="91450"/>
                </a:tc>
              </a:tr>
              <a:tr h="288000">
                <a:tc gridSpan="2">
                  <a:txBody>
                    <a:bodyPr>
                      <a:noAutofit/>
                    </a:bodyPr>
                    <a:lstStyle/>
                    <a:p>
                      <a:pPr indent="0" lvl="0" marL="0" marR="0" rtl="0" algn="ctr">
                        <a:lnSpc>
                          <a:spcPct val="100000"/>
                        </a:lnSpc>
                        <a:spcBef>
                          <a:spcPts val="0"/>
                        </a:spcBef>
                        <a:spcAft>
                          <a:spcPts val="0"/>
                        </a:spcAft>
                        <a:buClr>
                          <a:schemeClr val="dk1"/>
                        </a:buClr>
                        <a:buSzPts val="1100"/>
                        <a:buFont typeface="Arial"/>
                        <a:buNone/>
                      </a:pPr>
                      <a:r>
                        <a:rPr b="1" lang="fr-FR" sz="1200">
                          <a:solidFill>
                            <a:schemeClr val="lt1"/>
                          </a:solidFill>
                          <a:latin typeface="Arial"/>
                          <a:ea typeface="Arial"/>
                          <a:cs typeface="Arial"/>
                          <a:sym typeface="Arial"/>
                        </a:rPr>
                        <a:t>Target users and their </a:t>
                      </a:r>
                      <a:r>
                        <a:rPr b="1" lang="fr-FR" sz="1200">
                          <a:solidFill>
                            <a:schemeClr val="lt1"/>
                          </a:solidFill>
                          <a:latin typeface="Arial"/>
                          <a:ea typeface="Arial"/>
                          <a:cs typeface="Arial"/>
                          <a:sym typeface="Arial"/>
                        </a:rPr>
                        <a:t>needs / problems to solve</a:t>
                      </a:r>
                      <a:endParaRPr b="1" sz="1200">
                        <a:solidFill>
                          <a:schemeClr val="lt1"/>
                        </a:solidFill>
                        <a:latin typeface="Arial"/>
                        <a:ea typeface="Arial"/>
                        <a:cs typeface="Arial"/>
                        <a:sym typeface="Arial"/>
                      </a:endParaRPr>
                    </a:p>
                  </a:txBody>
                  <a:tcPr marT="45725" marB="45725" marR="91450" marL="91450" anchor="ctr">
                    <a:solidFill>
                      <a:srgbClr val="73428E"/>
                    </a:solidFill>
                  </a:tcPr>
                </a:tc>
                <a:tc hMerge="1"/>
              </a:tr>
              <a:tr h="54000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Description of the idea</a:t>
                      </a:r>
                      <a:endParaRPr/>
                    </a:p>
                  </a:txBody>
                  <a:tcPr marT="45725" marB="45725" marR="91450" marL="91450" anchor="ctr">
                    <a:solidFill>
                      <a:srgbClr val="73428E"/>
                    </a:solidFill>
                  </a:tcPr>
                </a:tc>
                <a:tc hMerge="1"/>
              </a:tr>
              <a:tr h="74945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dk1"/>
                        </a:buClr>
                        <a:buSzPts val="1100"/>
                        <a:buFont typeface="Arial"/>
                        <a:buNone/>
                      </a:pPr>
                      <a:r>
                        <a:rPr b="1" lang="fr-FR" sz="1200">
                          <a:solidFill>
                            <a:schemeClr val="lt1"/>
                          </a:solidFill>
                          <a:latin typeface="Arial"/>
                          <a:ea typeface="Arial"/>
                          <a:cs typeface="Arial"/>
                          <a:sym typeface="Arial"/>
                        </a:rPr>
                        <a:t>How does it match the strategic priorities of the org</a:t>
                      </a:r>
                      <a:endParaRPr b="1" sz="1200">
                        <a:solidFill>
                          <a:schemeClr val="lt1"/>
                        </a:solidFill>
                        <a:latin typeface="Arial"/>
                        <a:ea typeface="Arial"/>
                        <a:cs typeface="Arial"/>
                        <a:sym typeface="Arial"/>
                      </a:endParaRPr>
                    </a:p>
                  </a:txBody>
                  <a:tcPr marT="45725" marB="45725" marR="91450" marL="91450" anchor="ctr">
                    <a:solidFill>
                      <a:srgbClr val="73428E"/>
                    </a:solidFill>
                  </a:tcPr>
                </a:tc>
                <a:tc hMerge="1"/>
              </a:tr>
              <a:tr h="566525">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dk1"/>
                        </a:buClr>
                        <a:buSzPts val="1100"/>
                        <a:buFont typeface="Arial"/>
                        <a:buNone/>
                      </a:pPr>
                      <a:r>
                        <a:rPr b="1" lang="fr-FR" sz="1200">
                          <a:solidFill>
                            <a:schemeClr val="lt1"/>
                          </a:solidFill>
                          <a:latin typeface="Arial"/>
                          <a:ea typeface="Arial"/>
                          <a:cs typeface="Arial"/>
                          <a:sym typeface="Arial"/>
                        </a:rPr>
                        <a:t>Datasets / data sources contributing to the solution</a:t>
                      </a:r>
                      <a:endParaRPr b="1" sz="1200">
                        <a:solidFill>
                          <a:schemeClr val="lt1"/>
                        </a:solidFill>
                        <a:latin typeface="Arial"/>
                        <a:ea typeface="Arial"/>
                        <a:cs typeface="Arial"/>
                        <a:sym typeface="Arial"/>
                      </a:endParaRPr>
                    </a:p>
                  </a:txBody>
                  <a:tcPr marT="45725" marB="45725" marR="91450" marL="91450" anchor="ctr">
                    <a:solidFill>
                      <a:srgbClr val="73428E"/>
                    </a:solidFill>
                  </a:tcPr>
                </a:tc>
                <a:tc hMerge="1"/>
              </a:tr>
              <a:tr h="463125">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Expected benefits</a:t>
                      </a:r>
                      <a:endParaRPr/>
                    </a:p>
                  </a:txBody>
                  <a:tcPr marT="45725" marB="45725" marR="91450" marL="91450" anchor="ctr">
                    <a:solidFill>
                      <a:srgbClr val="73428E"/>
                    </a:solidFill>
                  </a:tcPr>
                </a:tc>
                <a:tc hMerge="1"/>
              </a:tr>
              <a:tr h="92575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6"/>
          <p:cNvSpPr/>
          <p:nvPr/>
        </p:nvSpPr>
        <p:spPr>
          <a:xfrm>
            <a:off x="253449" y="979002"/>
            <a:ext cx="6584231" cy="3684438"/>
          </a:xfrm>
          <a:prstGeom prst="wedgeRoundRectCallout">
            <a:avLst>
              <a:gd fmla="val -1416" name="adj1"/>
              <a:gd fmla="val 62954" name="adj2"/>
              <a:gd fmla="val 16667" name="adj3"/>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FR" sz="1100">
                <a:solidFill>
                  <a:schemeClr val="dk1"/>
                </a:solidFill>
              </a:rPr>
              <a:t>“In 5 years time, </a:t>
            </a:r>
            <a:r>
              <a:rPr b="1" lang="fr-FR" sz="1100">
                <a:solidFill>
                  <a:schemeClr val="dk1"/>
                </a:solidFill>
              </a:rPr>
              <a:t>we must be the leader of</a:t>
            </a:r>
            <a:r>
              <a:rPr lang="fr-FR" sz="1100">
                <a:solidFill>
                  <a:schemeClr val="dk1"/>
                </a:solidFill>
              </a:rPr>
              <a:t>………………………….</a:t>
            </a:r>
            <a:endParaRPr/>
          </a:p>
          <a:p>
            <a:pPr indent="0" lvl="0" marL="0" marR="0" rtl="0" algn="l">
              <a:lnSpc>
                <a:spcPct val="200000"/>
              </a:lnSpc>
              <a:spcBef>
                <a:spcPts val="1200"/>
              </a:spcBef>
              <a:spcAft>
                <a:spcPts val="0"/>
              </a:spcAft>
              <a:buNone/>
            </a:pPr>
            <a:r>
              <a:rPr b="1" lang="fr-FR" sz="1200">
                <a:solidFill>
                  <a:srgbClr val="002060"/>
                </a:solidFill>
              </a:rPr>
              <a:t>By providing</a:t>
            </a:r>
            <a:r>
              <a:rPr b="1" lang="fr-FR" sz="1200">
                <a:solidFill>
                  <a:srgbClr val="002060"/>
                </a:solidFill>
                <a:latin typeface="Arial"/>
                <a:ea typeface="Arial"/>
                <a:cs typeface="Arial"/>
                <a:sym typeface="Arial"/>
              </a:rPr>
              <a:t> </a:t>
            </a:r>
            <a:r>
              <a:rPr lang="fr-FR" sz="1200">
                <a:solidFill>
                  <a:srgbClr val="002060"/>
                </a:solidFill>
                <a:latin typeface="Arial"/>
                <a:ea typeface="Arial"/>
                <a:cs typeface="Arial"/>
                <a:sym typeface="Arial"/>
              </a:rPr>
              <a:t>------------------------------------------ </a:t>
            </a:r>
            <a:r>
              <a:rPr b="1" lang="fr-FR" sz="1200">
                <a:solidFill>
                  <a:srgbClr val="002060"/>
                </a:solidFill>
              </a:rPr>
              <a:t>to</a:t>
            </a:r>
            <a:r>
              <a:rPr lang="fr-FR" sz="1200">
                <a:solidFill>
                  <a:srgbClr val="002060"/>
                </a:solidFill>
                <a:latin typeface="Arial"/>
                <a:ea typeface="Arial"/>
                <a:cs typeface="Arial"/>
                <a:sym typeface="Arial"/>
              </a:rPr>
              <a:t> ---------------------------------------------------</a:t>
            </a:r>
            <a:endParaRPr/>
          </a:p>
          <a:p>
            <a:pPr indent="0" lvl="0" marL="0" rtl="0" algn="l">
              <a:spcBef>
                <a:spcPts val="0"/>
              </a:spcBef>
              <a:spcAft>
                <a:spcPts val="0"/>
              </a:spcAft>
              <a:buClr>
                <a:schemeClr val="dk1"/>
              </a:buClr>
              <a:buSzPts val="1100"/>
              <a:buFont typeface="Arial"/>
              <a:buNone/>
            </a:pPr>
            <a:r>
              <a:rPr lang="fr-FR" sz="1100">
                <a:solidFill>
                  <a:schemeClr val="dk1"/>
                </a:solidFill>
              </a:rPr>
              <a:t>Which translates into these 3 strategic objectives:</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#1 ----------------------------------------------------------------------------------------------------------------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#2 ----------------------------------------------------------------------------------------------------------------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#3 ---------------------------------------------------------------------------------------------------------------</a:t>
            </a:r>
            <a:endParaRPr/>
          </a:p>
        </p:txBody>
      </p:sp>
      <p:sp>
        <p:nvSpPr>
          <p:cNvPr id="60" name="Google Shape;60;p16"/>
          <p:cNvSpPr/>
          <p:nvPr/>
        </p:nvSpPr>
        <p:spPr>
          <a:xfrm>
            <a:off x="7079422" y="912962"/>
            <a:ext cx="4757529" cy="4381501"/>
          </a:xfrm>
          <a:prstGeom prst="wedgeRoundRectCallout">
            <a:avLst>
              <a:gd fmla="val -53921" name="adj1"/>
              <a:gd fmla="val 60740" name="adj2"/>
              <a:gd fmla="val 16667" name="adj3"/>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fr-FR" sz="1200">
                <a:solidFill>
                  <a:srgbClr val="002060"/>
                </a:solidFill>
                <a:latin typeface="Arial"/>
                <a:ea typeface="Arial"/>
                <a:cs typeface="Arial"/>
                <a:sym typeface="Arial"/>
              </a:rPr>
              <a:t>O</a:t>
            </a:r>
            <a:r>
              <a:rPr lang="fr-FR" sz="1200">
                <a:solidFill>
                  <a:srgbClr val="002060"/>
                </a:solidFill>
              </a:rPr>
              <a:t>r, in your own words:</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a:t>
            </a:r>
            <a:endParaRPr/>
          </a:p>
        </p:txBody>
      </p:sp>
      <p:pic>
        <p:nvPicPr>
          <p:cNvPr id="61" name="Google Shape;61;p16"/>
          <p:cNvPicPr preferRelativeResize="0"/>
          <p:nvPr/>
        </p:nvPicPr>
        <p:blipFill rotWithShape="1">
          <a:blip r:embed="rId3">
            <a:alphaModFix/>
          </a:blip>
          <a:srcRect b="0" l="0" r="0" t="0"/>
          <a:stretch/>
        </p:blipFill>
        <p:spPr>
          <a:xfrm flipH="1">
            <a:off x="3747674" y="4371827"/>
            <a:ext cx="3090006" cy="2655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7"/>
          <p:cNvSpPr/>
          <p:nvPr/>
        </p:nvSpPr>
        <p:spPr>
          <a:xfrm>
            <a:off x="208280" y="4992719"/>
            <a:ext cx="11790680" cy="1160301"/>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17"/>
          <p:cNvSpPr/>
          <p:nvPr/>
        </p:nvSpPr>
        <p:spPr>
          <a:xfrm>
            <a:off x="208280" y="3832418"/>
            <a:ext cx="11790680" cy="1160301"/>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 name="Google Shape;68;p17"/>
          <p:cNvSpPr/>
          <p:nvPr/>
        </p:nvSpPr>
        <p:spPr>
          <a:xfrm>
            <a:off x="208280" y="2615147"/>
            <a:ext cx="11790680" cy="1221303"/>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 name="Google Shape;69;p17"/>
          <p:cNvSpPr/>
          <p:nvPr/>
        </p:nvSpPr>
        <p:spPr>
          <a:xfrm>
            <a:off x="208280" y="1137920"/>
            <a:ext cx="11790600" cy="1477200"/>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17"/>
          <p:cNvSpPr txBox="1"/>
          <p:nvPr/>
        </p:nvSpPr>
        <p:spPr>
          <a:xfrm>
            <a:off x="4030054" y="1608307"/>
            <a:ext cx="7740305"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Clr>
                <a:schemeClr val="dk1"/>
              </a:buClr>
              <a:buFont typeface="Arial"/>
              <a:buNone/>
            </a:pPr>
            <a:r>
              <a:rPr lang="fr-FR">
                <a:solidFill>
                  <a:schemeClr val="dk1"/>
                </a:solidFill>
              </a:rPr>
              <a:t>Name of the target department / user / segment:</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71" name="Google Shape;71;p17"/>
          <p:cNvSpPr txBox="1"/>
          <p:nvPr/>
        </p:nvSpPr>
        <p:spPr>
          <a:xfrm>
            <a:off x="4030055" y="2846425"/>
            <a:ext cx="7740304"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Clr>
                <a:schemeClr val="dk1"/>
              </a:buClr>
              <a:buFont typeface="Arial"/>
              <a:buNone/>
            </a:pPr>
            <a:r>
              <a:rPr lang="fr-FR">
                <a:solidFill>
                  <a:schemeClr val="dk1"/>
                </a:solidFill>
              </a:rPr>
              <a:t>Name of the target department / user / segment:</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p:txBody>
      </p:sp>
      <p:sp>
        <p:nvSpPr>
          <p:cNvPr id="72" name="Google Shape;72;p17"/>
          <p:cNvSpPr txBox="1"/>
          <p:nvPr/>
        </p:nvSpPr>
        <p:spPr>
          <a:xfrm>
            <a:off x="4030054" y="3947306"/>
            <a:ext cx="7740303"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Clr>
                <a:schemeClr val="dk1"/>
              </a:buClr>
              <a:buFont typeface="Arial"/>
              <a:buNone/>
            </a:pPr>
            <a:r>
              <a:rPr lang="fr-FR">
                <a:solidFill>
                  <a:schemeClr val="dk1"/>
                </a:solidFill>
              </a:rPr>
              <a:t>Name of the target department / user / segment:</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73" name="Google Shape;73;p17"/>
          <p:cNvSpPr txBox="1"/>
          <p:nvPr/>
        </p:nvSpPr>
        <p:spPr>
          <a:xfrm>
            <a:off x="4030054" y="5149787"/>
            <a:ext cx="7740303"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Clr>
                <a:schemeClr val="dk1"/>
              </a:buClr>
              <a:buFont typeface="Arial"/>
              <a:buNone/>
            </a:pPr>
            <a:r>
              <a:rPr lang="fr-FR">
                <a:solidFill>
                  <a:schemeClr val="dk1"/>
                </a:solidFill>
              </a:rPr>
              <a:t>Name of the target department / user / segment:</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74" name="Google Shape;74;p17"/>
          <p:cNvSpPr txBox="1"/>
          <p:nvPr/>
        </p:nvSpPr>
        <p:spPr>
          <a:xfrm>
            <a:off x="282050" y="1851532"/>
            <a:ext cx="315976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a:solidFill>
                  <a:srgbClr val="7030A0"/>
                </a:solidFill>
              </a:rPr>
              <a:t>Headquarters / Corporate / Support functions</a:t>
            </a:r>
            <a:r>
              <a:rPr b="1" lang="fr-FR" sz="1400">
                <a:solidFill>
                  <a:srgbClr val="7030A0"/>
                </a:solidFill>
                <a:latin typeface="Arial"/>
                <a:ea typeface="Arial"/>
                <a:cs typeface="Arial"/>
                <a:sym typeface="Arial"/>
              </a:rPr>
              <a:t> </a:t>
            </a:r>
            <a:endParaRPr/>
          </a:p>
        </p:txBody>
      </p:sp>
      <p:sp>
        <p:nvSpPr>
          <p:cNvPr id="75" name="Google Shape;75;p17"/>
          <p:cNvSpPr txBox="1"/>
          <p:nvPr/>
        </p:nvSpPr>
        <p:spPr>
          <a:xfrm>
            <a:off x="274430" y="3427773"/>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Production</a:t>
            </a:r>
            <a:endParaRPr/>
          </a:p>
        </p:txBody>
      </p:sp>
      <p:sp>
        <p:nvSpPr>
          <p:cNvPr id="76" name="Google Shape;76;p17"/>
          <p:cNvSpPr txBox="1"/>
          <p:nvPr/>
        </p:nvSpPr>
        <p:spPr>
          <a:xfrm>
            <a:off x="274430" y="4548176"/>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a:solidFill>
                  <a:srgbClr val="7030A0"/>
                </a:solidFill>
              </a:rPr>
              <a:t>Customers / users</a:t>
            </a:r>
            <a:endParaRPr/>
          </a:p>
        </p:txBody>
      </p:sp>
      <p:sp>
        <p:nvSpPr>
          <p:cNvPr id="77" name="Google Shape;77;p17"/>
          <p:cNvSpPr txBox="1"/>
          <p:nvPr/>
        </p:nvSpPr>
        <p:spPr>
          <a:xfrm>
            <a:off x="274430" y="5669280"/>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a:solidFill>
                  <a:srgbClr val="7030A0"/>
                </a:solidFill>
              </a:rPr>
              <a:t>New markets</a:t>
            </a:r>
            <a:endParaRPr/>
          </a:p>
        </p:txBody>
      </p:sp>
      <p:pic>
        <p:nvPicPr>
          <p:cNvPr descr="office.png" id="78" name="Google Shape;78;p17"/>
          <p:cNvPicPr preferRelativeResize="0"/>
          <p:nvPr/>
        </p:nvPicPr>
        <p:blipFill rotWithShape="1">
          <a:blip r:embed="rId3">
            <a:alphaModFix/>
          </a:blip>
          <a:srcRect b="0" l="0" r="0" t="0"/>
          <a:stretch/>
        </p:blipFill>
        <p:spPr>
          <a:xfrm>
            <a:off x="1591377" y="1307001"/>
            <a:ext cx="517043" cy="517043"/>
          </a:xfrm>
          <a:prstGeom prst="rect">
            <a:avLst/>
          </a:prstGeom>
          <a:noFill/>
          <a:ln>
            <a:noFill/>
          </a:ln>
        </p:spPr>
      </p:pic>
      <p:pic>
        <p:nvPicPr>
          <p:cNvPr descr="factory.png" id="79" name="Google Shape;79;p17"/>
          <p:cNvPicPr preferRelativeResize="0"/>
          <p:nvPr/>
        </p:nvPicPr>
        <p:blipFill rotWithShape="1">
          <a:blip r:embed="rId4">
            <a:alphaModFix/>
          </a:blip>
          <a:srcRect b="0" l="0" r="0" t="0"/>
          <a:stretch/>
        </p:blipFill>
        <p:spPr>
          <a:xfrm>
            <a:off x="1540375" y="2737205"/>
            <a:ext cx="643110" cy="643110"/>
          </a:xfrm>
          <a:prstGeom prst="rect">
            <a:avLst/>
          </a:prstGeom>
          <a:noFill/>
          <a:ln>
            <a:noFill/>
          </a:ln>
        </p:spPr>
      </p:pic>
      <p:pic>
        <p:nvPicPr>
          <p:cNvPr id="80" name="Google Shape;80;p17"/>
          <p:cNvPicPr preferRelativeResize="0"/>
          <p:nvPr/>
        </p:nvPicPr>
        <p:blipFill rotWithShape="1">
          <a:blip r:embed="rId5">
            <a:alphaModFix/>
          </a:blip>
          <a:srcRect b="0" l="0" r="0" t="0"/>
          <a:stretch/>
        </p:blipFill>
        <p:spPr>
          <a:xfrm>
            <a:off x="1603397" y="4017366"/>
            <a:ext cx="517066" cy="517066"/>
          </a:xfrm>
          <a:prstGeom prst="rect">
            <a:avLst/>
          </a:prstGeom>
          <a:noFill/>
          <a:ln>
            <a:noFill/>
          </a:ln>
        </p:spPr>
      </p:pic>
      <p:pic>
        <p:nvPicPr>
          <p:cNvPr id="81" name="Google Shape;81;p17"/>
          <p:cNvPicPr preferRelativeResize="0"/>
          <p:nvPr/>
        </p:nvPicPr>
        <p:blipFill rotWithShape="1">
          <a:blip r:embed="rId6">
            <a:alphaModFix/>
          </a:blip>
          <a:srcRect b="0" l="0" r="0" t="0"/>
          <a:stretch/>
        </p:blipFill>
        <p:spPr>
          <a:xfrm>
            <a:off x="1641092" y="5200116"/>
            <a:ext cx="441676" cy="441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p:nvPr/>
        </p:nvSpPr>
        <p:spPr>
          <a:xfrm>
            <a:off x="208280" y="4320243"/>
            <a:ext cx="11775440" cy="1968797"/>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8"/>
          <p:cNvSpPr/>
          <p:nvPr/>
        </p:nvSpPr>
        <p:spPr>
          <a:xfrm>
            <a:off x="7235536" y="1244600"/>
            <a:ext cx="4748184" cy="29565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8"/>
          <p:cNvSpPr txBox="1"/>
          <p:nvPr/>
        </p:nvSpPr>
        <p:spPr>
          <a:xfrm>
            <a:off x="7352375" y="1327982"/>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Lifestyle</a:t>
            </a:r>
            <a:endParaRPr/>
          </a:p>
        </p:txBody>
      </p:sp>
      <p:sp>
        <p:nvSpPr>
          <p:cNvPr id="89" name="Google Shape;89;p18"/>
          <p:cNvSpPr/>
          <p:nvPr/>
        </p:nvSpPr>
        <p:spPr>
          <a:xfrm>
            <a:off x="208280" y="1244600"/>
            <a:ext cx="6898640" cy="29565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8"/>
          <p:cNvSpPr txBox="1"/>
          <p:nvPr/>
        </p:nvSpPr>
        <p:spPr>
          <a:xfrm>
            <a:off x="326735" y="1327983"/>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fr-FR" sz="1600">
                <a:solidFill>
                  <a:srgbClr val="548135"/>
                </a:solidFill>
              </a:rPr>
              <a:t>Sociodemographic attributes</a:t>
            </a:r>
            <a:endParaRPr/>
          </a:p>
        </p:txBody>
      </p:sp>
      <p:sp>
        <p:nvSpPr>
          <p:cNvPr id="91" name="Google Shape;91;p18"/>
          <p:cNvSpPr txBox="1"/>
          <p:nvPr/>
        </p:nvSpPr>
        <p:spPr>
          <a:xfrm>
            <a:off x="326735" y="4403626"/>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Media and cultural preferences</a:t>
            </a:r>
            <a:endParaRPr/>
          </a:p>
        </p:txBody>
      </p:sp>
      <p:sp>
        <p:nvSpPr>
          <p:cNvPr id="92" name="Google Shape;92;p18"/>
          <p:cNvSpPr txBox="1"/>
          <p:nvPr/>
        </p:nvSpPr>
        <p:spPr>
          <a:xfrm>
            <a:off x="326725" y="1785626"/>
            <a:ext cx="3244500" cy="22785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Age: _______</a:t>
            </a:r>
            <a:endParaRPr/>
          </a:p>
          <a:p>
            <a:pPr indent="0" lvl="0" marL="0" marR="0" rtl="0" algn="l">
              <a:spcBef>
                <a:spcPts val="1800"/>
              </a:spcBef>
              <a:spcAft>
                <a:spcPts val="0"/>
              </a:spcAft>
              <a:buNone/>
            </a:pPr>
            <a:r>
              <a:rPr lang="fr-FR">
                <a:solidFill>
                  <a:schemeClr val="dk1"/>
                </a:solidFill>
              </a:rPr>
              <a:t>Gender</a:t>
            </a:r>
            <a:r>
              <a:rPr lang="fr-FR" sz="1400">
                <a:solidFill>
                  <a:schemeClr val="dk1"/>
                </a:solidFill>
                <a:latin typeface="Arial"/>
                <a:ea typeface="Arial"/>
                <a:cs typeface="Arial"/>
                <a:sym typeface="Arial"/>
              </a:rPr>
              <a:t>: _______________________</a:t>
            </a:r>
            <a:endParaRPr/>
          </a:p>
          <a:p>
            <a:pPr indent="0" lvl="0" marL="0" marR="0" rtl="0" algn="l">
              <a:spcBef>
                <a:spcPts val="1800"/>
              </a:spcBef>
              <a:spcAft>
                <a:spcPts val="0"/>
              </a:spcAft>
              <a:buNone/>
            </a:pPr>
            <a:r>
              <a:rPr lang="fr-FR">
                <a:solidFill>
                  <a:schemeClr val="dk1"/>
                </a:solidFill>
              </a:rPr>
              <a:t>Marital status</a:t>
            </a:r>
            <a:r>
              <a:rPr lang="fr-FR" sz="1400">
                <a:solidFill>
                  <a:schemeClr val="dk1"/>
                </a:solidFill>
                <a:latin typeface="Arial"/>
                <a:ea typeface="Arial"/>
                <a:cs typeface="Arial"/>
                <a:sym typeface="Arial"/>
              </a:rPr>
              <a:t>: __________________</a:t>
            </a:r>
            <a:endParaRPr/>
          </a:p>
          <a:p>
            <a:pPr indent="0" lvl="0" marL="0" marR="0" rtl="0" algn="l">
              <a:spcBef>
                <a:spcPts val="1800"/>
              </a:spcBef>
              <a:spcAft>
                <a:spcPts val="0"/>
              </a:spcAft>
              <a:buNone/>
            </a:pPr>
            <a:r>
              <a:rPr lang="fr-FR">
                <a:solidFill>
                  <a:schemeClr val="dk1"/>
                </a:solidFill>
              </a:rPr>
              <a:t>Country of residence</a:t>
            </a:r>
            <a:r>
              <a:rPr lang="fr-FR" sz="1400">
                <a:solidFill>
                  <a:schemeClr val="dk1"/>
                </a:solidFill>
                <a:latin typeface="Arial"/>
                <a:ea typeface="Arial"/>
                <a:cs typeface="Arial"/>
                <a:sym typeface="Arial"/>
              </a:rPr>
              <a:t>: ____________</a:t>
            </a:r>
            <a:endParaRPr/>
          </a:p>
          <a:p>
            <a:pPr indent="0" lvl="0" marL="0" marR="0" rtl="0" algn="l">
              <a:spcBef>
                <a:spcPts val="1800"/>
              </a:spcBef>
              <a:spcAft>
                <a:spcPts val="0"/>
              </a:spcAft>
              <a:buNone/>
            </a:pPr>
            <a:r>
              <a:rPr lang="fr-FR">
                <a:solidFill>
                  <a:schemeClr val="dk1"/>
                </a:solidFill>
              </a:rPr>
              <a:t>City</a:t>
            </a:r>
            <a:r>
              <a:rPr lang="fr-FR" sz="1400">
                <a:solidFill>
                  <a:schemeClr val="dk1"/>
                </a:solidFill>
                <a:latin typeface="Arial"/>
                <a:ea typeface="Arial"/>
                <a:cs typeface="Arial"/>
                <a:sym typeface="Arial"/>
              </a:rPr>
              <a:t>: _______________</a:t>
            </a:r>
            <a:endParaRPr sz="1400">
              <a:solidFill>
                <a:schemeClr val="dk1"/>
              </a:solidFill>
              <a:latin typeface="Arial"/>
              <a:ea typeface="Arial"/>
              <a:cs typeface="Arial"/>
              <a:sym typeface="Arial"/>
            </a:endParaRPr>
          </a:p>
        </p:txBody>
      </p:sp>
      <p:sp>
        <p:nvSpPr>
          <p:cNvPr id="93" name="Google Shape;93;p18"/>
          <p:cNvSpPr txBox="1"/>
          <p:nvPr/>
        </p:nvSpPr>
        <p:spPr>
          <a:xfrm>
            <a:off x="3689696" y="1635760"/>
            <a:ext cx="3371504"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Nb </a:t>
            </a:r>
            <a:r>
              <a:rPr lang="fr-FR">
                <a:solidFill>
                  <a:schemeClr val="dk1"/>
                </a:solidFill>
              </a:rPr>
              <a:t>kids</a:t>
            </a:r>
            <a:r>
              <a:rPr lang="fr-FR" sz="1400">
                <a:solidFill>
                  <a:schemeClr val="dk1"/>
                </a:solidFill>
                <a:latin typeface="Arial"/>
                <a:ea typeface="Arial"/>
                <a:cs typeface="Arial"/>
                <a:sym typeface="Arial"/>
              </a:rPr>
              <a:t> : _______</a:t>
            </a:r>
            <a:endParaRPr/>
          </a:p>
          <a:p>
            <a:pPr indent="0" lvl="0" marL="0" marR="0" rtl="0" algn="l">
              <a:spcBef>
                <a:spcPts val="1800"/>
              </a:spcBef>
              <a:spcAft>
                <a:spcPts val="0"/>
              </a:spcAft>
              <a:buNone/>
            </a:pPr>
            <a:r>
              <a:rPr lang="fr-FR">
                <a:solidFill>
                  <a:schemeClr val="dk1"/>
                </a:solidFill>
              </a:rPr>
              <a:t>Occupation</a:t>
            </a:r>
            <a:r>
              <a:rPr lang="fr-FR" sz="1400">
                <a:solidFill>
                  <a:schemeClr val="dk1"/>
                </a:solidFill>
                <a:latin typeface="Arial"/>
                <a:ea typeface="Arial"/>
                <a:cs typeface="Arial"/>
                <a:sym typeface="Arial"/>
              </a:rPr>
              <a:t>: ______________________</a:t>
            </a:r>
            <a:endParaRPr/>
          </a:p>
          <a:p>
            <a:pPr indent="0" lvl="0" marL="0" marR="0" rtl="0" algn="l">
              <a:spcBef>
                <a:spcPts val="1800"/>
              </a:spcBef>
              <a:spcAft>
                <a:spcPts val="0"/>
              </a:spcAft>
              <a:buNone/>
            </a:pPr>
            <a:r>
              <a:rPr lang="fr-FR">
                <a:solidFill>
                  <a:schemeClr val="dk1"/>
                </a:solidFill>
              </a:rPr>
              <a:t>Monthly net income:</a:t>
            </a:r>
            <a:r>
              <a:rPr lang="fr-FR" sz="1400">
                <a:solidFill>
                  <a:schemeClr val="dk1"/>
                </a:solidFill>
                <a:latin typeface="Arial"/>
                <a:ea typeface="Arial"/>
                <a:cs typeface="Arial"/>
                <a:sym typeface="Arial"/>
              </a:rPr>
              <a:t> _____________</a:t>
            </a:r>
            <a:endParaRPr/>
          </a:p>
          <a:p>
            <a:pPr indent="0" lvl="0" marL="0" marR="0" rtl="0" algn="l">
              <a:spcBef>
                <a:spcPts val="1800"/>
              </a:spcBef>
              <a:spcAft>
                <a:spcPts val="0"/>
              </a:spcAft>
              <a:buNone/>
            </a:pPr>
            <a:r>
              <a:rPr lang="fr-FR">
                <a:solidFill>
                  <a:schemeClr val="dk1"/>
                </a:solidFill>
              </a:rPr>
              <a:t>Education</a:t>
            </a:r>
            <a:r>
              <a:rPr lang="fr-FR"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fr-FR">
                <a:solidFill>
                  <a:schemeClr val="dk1"/>
                </a:solidFill>
              </a:rPr>
              <a:t>high school</a:t>
            </a:r>
            <a:r>
              <a:rPr lang="fr-FR" sz="1400">
                <a:solidFill>
                  <a:schemeClr val="dk1"/>
                </a:solidFill>
                <a:latin typeface="Arial"/>
                <a:ea typeface="Arial"/>
                <a:cs typeface="Arial"/>
                <a:sym typeface="Arial"/>
              </a:rPr>
              <a:t>, </a:t>
            </a:r>
            <a:r>
              <a:rPr lang="fr-FR">
                <a:solidFill>
                  <a:schemeClr val="dk1"/>
                </a:solidFill>
              </a:rPr>
              <a:t>undergrad, graduate,</a:t>
            </a:r>
            <a:endParaRPr>
              <a:solidFill>
                <a:schemeClr val="dk1"/>
              </a:solidFill>
            </a:endParaRPr>
          </a:p>
          <a:p>
            <a:pPr indent="0" lvl="0" marL="0" marR="0" rtl="0" algn="l">
              <a:spcBef>
                <a:spcPts val="0"/>
              </a:spcBef>
              <a:spcAft>
                <a:spcPts val="0"/>
              </a:spcAft>
              <a:buNone/>
            </a:pPr>
            <a:r>
              <a:rPr lang="fr-FR">
                <a:solidFill>
                  <a:schemeClr val="dk1"/>
                </a:solidFill>
              </a:rPr>
              <a:t>other:</a:t>
            </a:r>
            <a:r>
              <a:rPr lang="fr-FR" sz="1400">
                <a:solidFill>
                  <a:schemeClr val="dk1"/>
                </a:solidFill>
                <a:latin typeface="Arial"/>
                <a:ea typeface="Arial"/>
                <a:cs typeface="Arial"/>
                <a:sym typeface="Arial"/>
              </a:rPr>
              <a:t> ______________________</a:t>
            </a:r>
            <a:endParaRPr sz="1400">
              <a:solidFill>
                <a:schemeClr val="dk1"/>
              </a:solidFill>
              <a:latin typeface="Arial"/>
              <a:ea typeface="Arial"/>
              <a:cs typeface="Arial"/>
              <a:sym typeface="Arial"/>
            </a:endParaRPr>
          </a:p>
        </p:txBody>
      </p:sp>
      <p:sp>
        <p:nvSpPr>
          <p:cNvPr id="94" name="Google Shape;94;p18"/>
          <p:cNvSpPr txBox="1"/>
          <p:nvPr/>
        </p:nvSpPr>
        <p:spPr>
          <a:xfrm>
            <a:off x="7352375" y="1719141"/>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Fitness level:</a:t>
            </a:r>
            <a:endParaRPr/>
          </a:p>
          <a:p>
            <a:pPr indent="0" lvl="0" marL="0" marR="0" rtl="0" algn="l">
              <a:spcBef>
                <a:spcPts val="600"/>
              </a:spcBef>
              <a:spcAft>
                <a:spcPts val="0"/>
              </a:spcAft>
              <a:buNone/>
            </a:pPr>
            <a:r>
              <a:rPr i="1" lang="fr-FR">
                <a:solidFill>
                  <a:schemeClr val="dk1"/>
                </a:solidFill>
              </a:rPr>
              <a:t>Low</a:t>
            </a:r>
            <a:r>
              <a:rPr i="1" lang="fr-FR" sz="1400">
                <a:solidFill>
                  <a:schemeClr val="dk1"/>
                </a:solidFill>
                <a:latin typeface="Arial"/>
                <a:ea typeface="Arial"/>
                <a:cs typeface="Arial"/>
                <a:sym typeface="Arial"/>
              </a:rPr>
              <a:t> / </a:t>
            </a:r>
            <a:r>
              <a:rPr i="1" lang="fr-FR">
                <a:solidFill>
                  <a:schemeClr val="dk1"/>
                </a:solidFill>
              </a:rPr>
              <a:t>average </a:t>
            </a:r>
            <a:r>
              <a:rPr i="1" lang="fr-FR" sz="1400">
                <a:solidFill>
                  <a:schemeClr val="dk1"/>
                </a:solidFill>
                <a:latin typeface="Arial"/>
                <a:ea typeface="Arial"/>
                <a:cs typeface="Arial"/>
                <a:sym typeface="Arial"/>
              </a:rPr>
              <a:t>/ </a:t>
            </a:r>
            <a:r>
              <a:rPr i="1" lang="fr-FR">
                <a:solidFill>
                  <a:schemeClr val="dk1"/>
                </a:solidFill>
              </a:rPr>
              <a:t>competititve</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5" name="Google Shape;95;p18"/>
          <p:cNvSpPr txBox="1"/>
          <p:nvPr/>
        </p:nvSpPr>
        <p:spPr>
          <a:xfrm>
            <a:off x="7352375" y="2423160"/>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Social life</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a:solidFill>
                  <a:schemeClr val="dk1"/>
                </a:solidFill>
              </a:rPr>
              <a:t>None</a:t>
            </a:r>
            <a:r>
              <a:rPr i="1" lang="fr-FR" sz="1400">
                <a:solidFill>
                  <a:schemeClr val="dk1"/>
                </a:solidFill>
                <a:latin typeface="Arial"/>
                <a:ea typeface="Arial"/>
                <a:cs typeface="Arial"/>
                <a:sym typeface="Arial"/>
              </a:rPr>
              <a:t>/ </a:t>
            </a:r>
            <a:r>
              <a:rPr i="1" lang="fr-FR">
                <a:solidFill>
                  <a:schemeClr val="dk1"/>
                </a:solidFill>
              </a:rPr>
              <a:t>occasional</a:t>
            </a:r>
            <a:r>
              <a:rPr i="1" lang="fr-FR" sz="1400">
                <a:solidFill>
                  <a:schemeClr val="dk1"/>
                </a:solidFill>
                <a:latin typeface="Arial"/>
                <a:ea typeface="Arial"/>
                <a:cs typeface="Arial"/>
                <a:sym typeface="Arial"/>
              </a:rPr>
              <a:t>/ </a:t>
            </a:r>
            <a:r>
              <a:rPr i="1" lang="fr-FR">
                <a:solidFill>
                  <a:schemeClr val="dk1"/>
                </a:solidFill>
              </a:rPr>
              <a:t>regular</a:t>
            </a:r>
            <a:r>
              <a:rPr i="1" lang="fr-FR" sz="1400">
                <a:solidFill>
                  <a:schemeClr val="dk1"/>
                </a:solidFill>
                <a:latin typeface="Arial"/>
                <a:ea typeface="Arial"/>
                <a:cs typeface="Arial"/>
                <a:sym typeface="Arial"/>
              </a:rPr>
              <a:t> / </a:t>
            </a:r>
            <a:r>
              <a:rPr i="1" lang="fr-FR">
                <a:solidFill>
                  <a:schemeClr val="dk1"/>
                </a:solidFill>
              </a:rPr>
              <a:t>party animal</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6" name="Google Shape;96;p18"/>
          <p:cNvSpPr txBox="1"/>
          <p:nvPr/>
        </p:nvSpPr>
        <p:spPr>
          <a:xfrm>
            <a:off x="7352375" y="3183670"/>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Community involvement</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a:solidFill>
                  <a:schemeClr val="dk1"/>
                </a:solidFill>
              </a:rPr>
              <a:t>None</a:t>
            </a:r>
            <a:r>
              <a:rPr i="1" lang="fr-FR" sz="1400">
                <a:solidFill>
                  <a:schemeClr val="dk1"/>
                </a:solidFill>
                <a:latin typeface="Arial"/>
                <a:ea typeface="Arial"/>
                <a:cs typeface="Arial"/>
                <a:sym typeface="Arial"/>
              </a:rPr>
              <a:t> / </a:t>
            </a:r>
            <a:r>
              <a:rPr i="1" lang="fr-FR">
                <a:solidFill>
                  <a:schemeClr val="dk1"/>
                </a:solidFill>
              </a:rPr>
              <a:t>occasional</a:t>
            </a:r>
            <a:r>
              <a:rPr i="1" lang="fr-FR" sz="1400">
                <a:solidFill>
                  <a:schemeClr val="dk1"/>
                </a:solidFill>
                <a:latin typeface="Arial"/>
                <a:ea typeface="Arial"/>
                <a:cs typeface="Arial"/>
                <a:sym typeface="Arial"/>
              </a:rPr>
              <a:t>/ </a:t>
            </a:r>
            <a:r>
              <a:rPr i="1" lang="fr-FR">
                <a:solidFill>
                  <a:schemeClr val="dk1"/>
                </a:solidFill>
              </a:rPr>
              <a:t>regular</a:t>
            </a:r>
            <a:r>
              <a:rPr i="1" lang="fr-FR" sz="1400">
                <a:solidFill>
                  <a:schemeClr val="dk1"/>
                </a:solidFill>
                <a:latin typeface="Arial"/>
                <a:ea typeface="Arial"/>
                <a:cs typeface="Arial"/>
                <a:sym typeface="Arial"/>
              </a:rPr>
              <a:t> / leader</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7" name="Google Shape;97;p18"/>
          <p:cNvSpPr txBox="1"/>
          <p:nvPr/>
        </p:nvSpPr>
        <p:spPr>
          <a:xfrm>
            <a:off x="326734" y="4888231"/>
            <a:ext cx="5906400" cy="13398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Last book they read</a:t>
            </a:r>
            <a:r>
              <a:rPr lang="fr-FR" sz="1400">
                <a:solidFill>
                  <a:schemeClr val="dk1"/>
                </a:solidFill>
                <a:latin typeface="Arial"/>
                <a:ea typeface="Arial"/>
                <a:cs typeface="Arial"/>
                <a:sym typeface="Arial"/>
              </a:rPr>
              <a:t>: _______________________________________</a:t>
            </a:r>
            <a:endParaRPr/>
          </a:p>
          <a:p>
            <a:pPr indent="0" lvl="0" marL="0" marR="0" rtl="0" algn="l">
              <a:spcBef>
                <a:spcPts val="1800"/>
              </a:spcBef>
              <a:spcAft>
                <a:spcPts val="0"/>
              </a:spcAft>
              <a:buNone/>
            </a:pPr>
            <a:r>
              <a:rPr lang="fr-FR">
                <a:solidFill>
                  <a:schemeClr val="dk1"/>
                </a:solidFill>
              </a:rPr>
              <a:t>Their preferred TV show</a:t>
            </a:r>
            <a:r>
              <a:rPr lang="fr-FR" sz="1400">
                <a:solidFill>
                  <a:schemeClr val="dk1"/>
                </a:solidFill>
                <a:latin typeface="Arial"/>
                <a:ea typeface="Arial"/>
                <a:cs typeface="Arial"/>
                <a:sym typeface="Arial"/>
              </a:rPr>
              <a:t>: ___________________________________</a:t>
            </a:r>
            <a:endParaRPr/>
          </a:p>
          <a:p>
            <a:pPr indent="0" lvl="0" marL="0" marR="0" rtl="0" algn="l">
              <a:spcBef>
                <a:spcPts val="1800"/>
              </a:spcBef>
              <a:spcAft>
                <a:spcPts val="0"/>
              </a:spcAft>
              <a:buNone/>
            </a:pPr>
            <a:r>
              <a:rPr lang="fr-FR">
                <a:solidFill>
                  <a:schemeClr val="dk1"/>
                </a:solidFill>
              </a:rPr>
              <a:t>Last movie</a:t>
            </a:r>
            <a:r>
              <a:rPr lang="fr-FR" sz="1400">
                <a:solidFill>
                  <a:schemeClr val="dk1"/>
                </a:solidFill>
                <a:latin typeface="Arial"/>
                <a:ea typeface="Arial"/>
                <a:cs typeface="Arial"/>
                <a:sym typeface="Arial"/>
              </a:rPr>
              <a:t> (</a:t>
            </a:r>
            <a:r>
              <a:rPr lang="fr-FR">
                <a:solidFill>
                  <a:schemeClr val="dk1"/>
                </a:solidFill>
              </a:rPr>
              <a:t>movie theater or</a:t>
            </a:r>
            <a:r>
              <a:rPr lang="fr-FR" sz="1400">
                <a:solidFill>
                  <a:schemeClr val="dk1"/>
                </a:solidFill>
                <a:latin typeface="Arial"/>
                <a:ea typeface="Arial"/>
                <a:cs typeface="Arial"/>
                <a:sym typeface="Arial"/>
              </a:rPr>
              <a:t> Netflix) : __________________________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8" name="Google Shape;98;p18"/>
          <p:cNvSpPr txBox="1"/>
          <p:nvPr/>
        </p:nvSpPr>
        <p:spPr>
          <a:xfrm>
            <a:off x="6444906" y="4445000"/>
            <a:ext cx="5472774" cy="170688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Digital literacy</a:t>
            </a:r>
            <a:r>
              <a:rPr lang="fr-FR" sz="1400">
                <a:solidFill>
                  <a:schemeClr val="dk1"/>
                </a:solidFill>
                <a:latin typeface="Arial"/>
                <a:ea typeface="Arial"/>
                <a:cs typeface="Arial"/>
                <a:sym typeface="Arial"/>
              </a:rPr>
              <a:t>:</a:t>
            </a:r>
            <a:r>
              <a:rPr lang="fr-FR"/>
              <a:t> </a:t>
            </a:r>
            <a:r>
              <a:rPr i="1" lang="fr-FR">
                <a:solidFill>
                  <a:schemeClr val="dk1"/>
                </a:solidFill>
              </a:rPr>
              <a:t>Low </a:t>
            </a:r>
            <a:r>
              <a:rPr i="1" lang="fr-FR" sz="1400">
                <a:solidFill>
                  <a:schemeClr val="dk1"/>
                </a:solidFill>
                <a:latin typeface="Arial"/>
                <a:ea typeface="Arial"/>
                <a:cs typeface="Arial"/>
                <a:sym typeface="Arial"/>
              </a:rPr>
              <a:t>/ </a:t>
            </a:r>
            <a:r>
              <a:rPr i="1" lang="fr-FR">
                <a:solidFill>
                  <a:schemeClr val="dk1"/>
                </a:solidFill>
              </a:rPr>
              <a:t>average</a:t>
            </a:r>
            <a:r>
              <a:rPr i="1" lang="fr-FR" sz="1400">
                <a:solidFill>
                  <a:schemeClr val="dk1"/>
                </a:solidFill>
                <a:latin typeface="Arial"/>
                <a:ea typeface="Arial"/>
                <a:cs typeface="Arial"/>
                <a:sym typeface="Arial"/>
              </a:rPr>
              <a:t> / </a:t>
            </a:r>
            <a:r>
              <a:rPr i="1" lang="fr-FR">
                <a:solidFill>
                  <a:schemeClr val="dk1"/>
                </a:solidFill>
              </a:rPr>
              <a:t>strong</a:t>
            </a:r>
            <a:endParaRPr/>
          </a:p>
          <a:p>
            <a:pPr indent="0" lvl="0" marL="0" marR="0" rtl="0" algn="l">
              <a:spcBef>
                <a:spcPts val="1800"/>
              </a:spcBef>
              <a:spcAft>
                <a:spcPts val="0"/>
              </a:spcAft>
              <a:buNone/>
            </a:pPr>
            <a:r>
              <a:rPr lang="fr-FR">
                <a:solidFill>
                  <a:schemeClr val="dk1"/>
                </a:solidFill>
              </a:rPr>
              <a:t>Extra professional activities</a:t>
            </a:r>
            <a:r>
              <a:rPr lang="fr-FR" sz="1400">
                <a:solidFill>
                  <a:schemeClr val="dk1"/>
                </a:solidFill>
                <a:latin typeface="Arial"/>
                <a:ea typeface="Arial"/>
                <a:cs typeface="Arial"/>
                <a:sym typeface="Arial"/>
              </a:rPr>
              <a:t>: _____________________________</a:t>
            </a:r>
            <a:endParaRPr/>
          </a:p>
          <a:p>
            <a:pPr indent="0" lvl="0" marL="0" marR="0" rtl="0" algn="l">
              <a:spcBef>
                <a:spcPts val="1200"/>
              </a:spcBef>
              <a:spcAft>
                <a:spcPts val="0"/>
              </a:spcAft>
              <a:buNone/>
            </a:pPr>
            <a:r>
              <a:rPr lang="fr-FR">
                <a:solidFill>
                  <a:schemeClr val="dk1"/>
                </a:solidFill>
              </a:rPr>
              <a:t>Social media they use on a daily basis</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Facebook / Instagram / Snapchat / LinkedIn / Twitter / Youtube</a:t>
            </a:r>
            <a:endParaRPr i="1"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9" name="Google Shape;99;p18"/>
          <p:cNvSpPr txBox="1"/>
          <p:nvPr/>
        </p:nvSpPr>
        <p:spPr>
          <a:xfrm>
            <a:off x="326734" y="799365"/>
            <a:ext cx="643474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Name of the avatar</a:t>
            </a:r>
            <a:r>
              <a:rPr b="1" lang="fr-FR" sz="1600">
                <a:solidFill>
                  <a:srgbClr val="548135"/>
                </a:solidFill>
                <a:latin typeface="Arial"/>
                <a:ea typeface="Arial"/>
                <a:cs typeface="Arial"/>
                <a:sym typeface="Arial"/>
              </a:rPr>
              <a:t> : ________________________________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p:nvPr/>
        </p:nvSpPr>
        <p:spPr>
          <a:xfrm>
            <a:off x="7235536" y="1244600"/>
            <a:ext cx="4748184" cy="27787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9"/>
          <p:cNvSpPr/>
          <p:nvPr/>
        </p:nvSpPr>
        <p:spPr>
          <a:xfrm>
            <a:off x="208280" y="1244600"/>
            <a:ext cx="6898640" cy="27787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9"/>
          <p:cNvSpPr txBox="1"/>
          <p:nvPr/>
        </p:nvSpPr>
        <p:spPr>
          <a:xfrm>
            <a:off x="326735" y="1785620"/>
            <a:ext cx="3244506"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Age : _______</a:t>
            </a:r>
            <a:endParaRPr/>
          </a:p>
          <a:p>
            <a:pPr indent="0" lvl="0" marL="0" marR="0" rtl="0" algn="l">
              <a:spcBef>
                <a:spcPts val="1800"/>
              </a:spcBef>
              <a:spcAft>
                <a:spcPts val="0"/>
              </a:spcAft>
              <a:buNone/>
            </a:pPr>
            <a:r>
              <a:rPr lang="fr-FR">
                <a:solidFill>
                  <a:schemeClr val="dk1"/>
                </a:solidFill>
              </a:rPr>
              <a:t>Gender</a:t>
            </a:r>
            <a:r>
              <a:rPr lang="fr-FR" sz="1400">
                <a:solidFill>
                  <a:schemeClr val="dk1"/>
                </a:solidFill>
                <a:latin typeface="Arial"/>
                <a:ea typeface="Arial"/>
                <a:cs typeface="Arial"/>
                <a:sym typeface="Arial"/>
              </a:rPr>
              <a:t>: _______________________</a:t>
            </a:r>
            <a:endParaRPr/>
          </a:p>
          <a:p>
            <a:pPr indent="0" lvl="0" marL="0" marR="0" rtl="0" algn="l">
              <a:spcBef>
                <a:spcPts val="1800"/>
              </a:spcBef>
              <a:spcAft>
                <a:spcPts val="0"/>
              </a:spcAft>
              <a:buNone/>
            </a:pPr>
            <a:r>
              <a:rPr lang="fr-FR">
                <a:solidFill>
                  <a:schemeClr val="dk1"/>
                </a:solidFill>
              </a:rPr>
              <a:t>Contry of residence</a:t>
            </a:r>
            <a:r>
              <a:rPr lang="fr-FR" sz="1400">
                <a:solidFill>
                  <a:schemeClr val="dk1"/>
                </a:solidFill>
                <a:latin typeface="Arial"/>
                <a:ea typeface="Arial"/>
                <a:cs typeface="Arial"/>
                <a:sym typeface="Arial"/>
              </a:rPr>
              <a:t>: ______________</a:t>
            </a:r>
            <a:endParaRPr/>
          </a:p>
          <a:p>
            <a:pPr indent="0" lvl="0" marL="0" marR="0" rtl="0" algn="l">
              <a:spcBef>
                <a:spcPts val="1800"/>
              </a:spcBef>
              <a:spcAft>
                <a:spcPts val="0"/>
              </a:spcAft>
              <a:buNone/>
            </a:pPr>
            <a:r>
              <a:rPr lang="fr-FR">
                <a:solidFill>
                  <a:schemeClr val="dk1"/>
                </a:solidFill>
              </a:rPr>
              <a:t>City of </a:t>
            </a:r>
            <a:r>
              <a:rPr lang="fr-FR" sz="1400">
                <a:solidFill>
                  <a:schemeClr val="dk1"/>
                </a:solidFill>
                <a:latin typeface="Arial"/>
                <a:ea typeface="Arial"/>
                <a:cs typeface="Arial"/>
                <a:sym typeface="Arial"/>
              </a:rPr>
              <a:t>r</a:t>
            </a:r>
            <a:r>
              <a:rPr lang="fr-FR">
                <a:solidFill>
                  <a:schemeClr val="dk1"/>
                </a:solidFill>
              </a:rPr>
              <a:t>e</a:t>
            </a:r>
            <a:r>
              <a:rPr lang="fr-FR" sz="1400">
                <a:solidFill>
                  <a:schemeClr val="dk1"/>
                </a:solidFill>
                <a:latin typeface="Arial"/>
                <a:ea typeface="Arial"/>
                <a:cs typeface="Arial"/>
                <a:sym typeface="Arial"/>
              </a:rPr>
              <a:t>sidence: 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7" name="Google Shape;107;p19"/>
          <p:cNvSpPr txBox="1"/>
          <p:nvPr/>
        </p:nvSpPr>
        <p:spPr>
          <a:xfrm>
            <a:off x="3699857" y="1826260"/>
            <a:ext cx="3371504" cy="179324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Education</a:t>
            </a:r>
            <a:r>
              <a:rPr lang="fr-FR"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fr-FR">
                <a:solidFill>
                  <a:schemeClr val="dk1"/>
                </a:solidFill>
              </a:rPr>
              <a:t>high school</a:t>
            </a:r>
            <a:r>
              <a:rPr lang="fr-FR" sz="1400">
                <a:solidFill>
                  <a:schemeClr val="dk1"/>
                </a:solidFill>
                <a:latin typeface="Arial"/>
                <a:ea typeface="Arial"/>
                <a:cs typeface="Arial"/>
                <a:sym typeface="Arial"/>
              </a:rPr>
              <a:t>, </a:t>
            </a:r>
            <a:r>
              <a:rPr lang="fr-FR">
                <a:solidFill>
                  <a:schemeClr val="dk1"/>
                </a:solidFill>
              </a:rPr>
              <a:t>college</a:t>
            </a:r>
            <a:r>
              <a:rPr lang="fr-FR" sz="1400">
                <a:solidFill>
                  <a:schemeClr val="dk1"/>
                </a:solidFill>
                <a:latin typeface="Arial"/>
                <a:ea typeface="Arial"/>
                <a:cs typeface="Arial"/>
                <a:sym typeface="Arial"/>
              </a:rPr>
              <a:t>, </a:t>
            </a:r>
            <a:r>
              <a:rPr lang="fr-FR">
                <a:solidFill>
                  <a:schemeClr val="dk1"/>
                </a:solidFill>
              </a:rPr>
              <a:t>other</a:t>
            </a:r>
            <a:r>
              <a:rPr lang="fr-FR" sz="1400">
                <a:solidFill>
                  <a:schemeClr val="dk1"/>
                </a:solidFill>
                <a:latin typeface="Arial"/>
                <a:ea typeface="Arial"/>
                <a:cs typeface="Arial"/>
                <a:sym typeface="Arial"/>
              </a:rPr>
              <a:t>: ___________</a:t>
            </a:r>
            <a:endParaRPr/>
          </a:p>
          <a:p>
            <a:pPr indent="0" lvl="0" marL="0" marR="0" rtl="0" algn="l">
              <a:spcBef>
                <a:spcPts val="1800"/>
              </a:spcBef>
              <a:spcAft>
                <a:spcPts val="0"/>
              </a:spcAft>
              <a:buNone/>
            </a:pPr>
            <a:r>
              <a:rPr lang="fr-FR">
                <a:solidFill>
                  <a:schemeClr val="dk1"/>
                </a:solidFill>
              </a:rPr>
              <a:t>Spoken languages</a:t>
            </a:r>
            <a:r>
              <a:rPr lang="fr-FR" sz="1400">
                <a:solidFill>
                  <a:schemeClr val="dk1"/>
                </a:solidFill>
                <a:latin typeface="Arial"/>
                <a:ea typeface="Arial"/>
                <a:cs typeface="Arial"/>
                <a:sym typeface="Arial"/>
              </a:rPr>
              <a:t>: ____________</a:t>
            </a:r>
            <a:endParaRPr/>
          </a:p>
          <a:p>
            <a:pPr indent="0" lvl="0" marL="0" marR="0" rtl="0" algn="l">
              <a:spcBef>
                <a:spcPts val="1800"/>
              </a:spcBef>
              <a:spcAft>
                <a:spcPts val="0"/>
              </a:spcAft>
              <a:buNone/>
            </a:pPr>
            <a:r>
              <a:rPr lang="fr-FR">
                <a:solidFill>
                  <a:schemeClr val="dk1"/>
                </a:solidFill>
              </a:rPr>
              <a:t>Digital literacy</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a:solidFill>
                  <a:schemeClr val="dk1"/>
                </a:solidFill>
              </a:rPr>
              <a:t>low / average / strong</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8" name="Google Shape;108;p19"/>
          <p:cNvSpPr txBox="1"/>
          <p:nvPr/>
        </p:nvSpPr>
        <p:spPr>
          <a:xfrm>
            <a:off x="7352375" y="1327982"/>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Job id</a:t>
            </a:r>
            <a:endParaRPr/>
          </a:p>
        </p:txBody>
      </p:sp>
      <p:sp>
        <p:nvSpPr>
          <p:cNvPr id="109" name="Google Shape;109;p19"/>
          <p:cNvSpPr txBox="1"/>
          <p:nvPr/>
        </p:nvSpPr>
        <p:spPr>
          <a:xfrm>
            <a:off x="326735" y="1327983"/>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Sociodemographic attributes</a:t>
            </a:r>
            <a:endParaRPr/>
          </a:p>
        </p:txBody>
      </p:sp>
      <p:sp>
        <p:nvSpPr>
          <p:cNvPr id="110" name="Google Shape;110;p19"/>
          <p:cNvSpPr/>
          <p:nvPr/>
        </p:nvSpPr>
        <p:spPr>
          <a:xfrm>
            <a:off x="208280" y="4183083"/>
            <a:ext cx="11775440" cy="2105957"/>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9"/>
          <p:cNvSpPr txBox="1"/>
          <p:nvPr/>
        </p:nvSpPr>
        <p:spPr>
          <a:xfrm>
            <a:off x="326734" y="4304426"/>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Work environment</a:t>
            </a:r>
            <a:endParaRPr/>
          </a:p>
        </p:txBody>
      </p:sp>
      <p:sp>
        <p:nvSpPr>
          <p:cNvPr id="112" name="Google Shape;112;p19"/>
          <p:cNvSpPr txBox="1"/>
          <p:nvPr/>
        </p:nvSpPr>
        <p:spPr>
          <a:xfrm>
            <a:off x="326734" y="4764323"/>
            <a:ext cx="5472774" cy="1294312"/>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Has access to computer and digital devices: YES / NO</a:t>
            </a:r>
            <a:endParaRPr/>
          </a:p>
          <a:p>
            <a:pPr indent="0" lvl="0" marL="0" marR="0" rtl="0" algn="l">
              <a:spcBef>
                <a:spcPts val="1800"/>
              </a:spcBef>
              <a:spcAft>
                <a:spcPts val="0"/>
              </a:spcAft>
              <a:buNone/>
            </a:pPr>
            <a:r>
              <a:rPr lang="fr-FR">
                <a:solidFill>
                  <a:schemeClr val="dk1"/>
                </a:solidFill>
              </a:rPr>
              <a:t>Has a voice in investment decisions</a:t>
            </a:r>
            <a:r>
              <a:rPr lang="fr-FR" sz="1400">
                <a:solidFill>
                  <a:schemeClr val="dk1"/>
                </a:solidFill>
                <a:latin typeface="Arial"/>
                <a:ea typeface="Arial"/>
                <a:cs typeface="Arial"/>
                <a:sym typeface="Arial"/>
              </a:rPr>
              <a:t>: </a:t>
            </a:r>
            <a:r>
              <a:rPr lang="fr-FR">
                <a:solidFill>
                  <a:schemeClr val="dk1"/>
                </a:solidFill>
                <a:latin typeface="Calibri"/>
                <a:ea typeface="Calibri"/>
                <a:cs typeface="Calibri"/>
                <a:sym typeface="Calibri"/>
              </a:rPr>
              <a:t>YES / NO</a:t>
            </a:r>
            <a:endParaRPr sz="1400">
              <a:solidFill>
                <a:srgbClr val="000000"/>
              </a:solidFill>
              <a:latin typeface="Arial"/>
              <a:ea typeface="Arial"/>
              <a:cs typeface="Arial"/>
              <a:sym typeface="Arial"/>
            </a:endParaRPr>
          </a:p>
          <a:p>
            <a:pPr indent="0" lvl="0" marL="0" marR="0" rtl="0" algn="l">
              <a:spcBef>
                <a:spcPts val="1800"/>
              </a:spcBef>
              <a:spcAft>
                <a:spcPts val="1800"/>
              </a:spcAft>
              <a:buNone/>
            </a:pPr>
            <a:r>
              <a:rPr lang="fr-FR">
                <a:solidFill>
                  <a:schemeClr val="dk1"/>
                </a:solidFill>
              </a:rPr>
              <a:t>Can engage operational expenses</a:t>
            </a:r>
            <a:r>
              <a:rPr lang="fr-FR" sz="1400">
                <a:solidFill>
                  <a:schemeClr val="dk1"/>
                </a:solidFill>
                <a:latin typeface="Arial"/>
                <a:ea typeface="Arial"/>
                <a:cs typeface="Arial"/>
                <a:sym typeface="Arial"/>
              </a:rPr>
              <a:t>:   </a:t>
            </a:r>
            <a:r>
              <a:rPr lang="fr-FR">
                <a:solidFill>
                  <a:schemeClr val="dk1"/>
                </a:solidFill>
                <a:latin typeface="Calibri"/>
                <a:ea typeface="Calibri"/>
                <a:cs typeface="Calibri"/>
                <a:sym typeface="Calibri"/>
              </a:rPr>
              <a:t>YES/NO</a:t>
            </a:r>
            <a:endParaRPr sz="1400">
              <a:solidFill>
                <a:srgbClr val="000000"/>
              </a:solidFill>
              <a:latin typeface="Arial"/>
              <a:ea typeface="Arial"/>
              <a:cs typeface="Arial"/>
              <a:sym typeface="Arial"/>
            </a:endParaRPr>
          </a:p>
        </p:txBody>
      </p:sp>
      <p:sp>
        <p:nvSpPr>
          <p:cNvPr id="113" name="Google Shape;113;p19"/>
          <p:cNvSpPr txBox="1"/>
          <p:nvPr/>
        </p:nvSpPr>
        <p:spPr>
          <a:xfrm>
            <a:off x="326734" y="799365"/>
            <a:ext cx="643474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rPr>
              <a:t>Name of the </a:t>
            </a:r>
            <a:r>
              <a:rPr b="1" lang="fr-FR" sz="1600">
                <a:solidFill>
                  <a:srgbClr val="548135"/>
                </a:solidFill>
                <a:latin typeface="Arial"/>
                <a:ea typeface="Arial"/>
                <a:cs typeface="Arial"/>
                <a:sym typeface="Arial"/>
              </a:rPr>
              <a:t>avatar : ________________________________ </a:t>
            </a:r>
            <a:endParaRPr/>
          </a:p>
        </p:txBody>
      </p:sp>
      <p:sp>
        <p:nvSpPr>
          <p:cNvPr id="114" name="Google Shape;114;p19"/>
          <p:cNvSpPr txBox="1"/>
          <p:nvPr/>
        </p:nvSpPr>
        <p:spPr>
          <a:xfrm>
            <a:off x="7352375" y="1826249"/>
            <a:ext cx="4512900" cy="2034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Industry</a:t>
            </a:r>
            <a:r>
              <a:rPr lang="fr-FR" sz="1400">
                <a:solidFill>
                  <a:schemeClr val="dk1"/>
                </a:solidFill>
                <a:latin typeface="Arial"/>
                <a:ea typeface="Arial"/>
                <a:cs typeface="Arial"/>
                <a:sym typeface="Arial"/>
              </a:rPr>
              <a:t>: ______________________________</a:t>
            </a:r>
            <a:endParaRPr/>
          </a:p>
          <a:p>
            <a:pPr indent="0" lvl="0" marL="0" marR="0" rtl="0" algn="l">
              <a:spcBef>
                <a:spcPts val="1800"/>
              </a:spcBef>
              <a:spcAft>
                <a:spcPts val="0"/>
              </a:spcAft>
              <a:buNone/>
            </a:pPr>
            <a:r>
              <a:rPr lang="fr-FR">
                <a:solidFill>
                  <a:schemeClr val="dk1"/>
                </a:solidFill>
              </a:rPr>
              <a:t>Job title</a:t>
            </a:r>
            <a:r>
              <a:rPr lang="fr-FR" sz="1400">
                <a:solidFill>
                  <a:schemeClr val="dk1"/>
                </a:solidFill>
                <a:latin typeface="Arial"/>
                <a:ea typeface="Arial"/>
                <a:cs typeface="Arial"/>
                <a:sym typeface="Arial"/>
              </a:rPr>
              <a:t>: ________________________</a:t>
            </a:r>
            <a:endParaRPr/>
          </a:p>
          <a:p>
            <a:pPr indent="0" lvl="0" marL="0" marR="0" rtl="0" algn="l">
              <a:spcBef>
                <a:spcPts val="1800"/>
              </a:spcBef>
              <a:spcAft>
                <a:spcPts val="0"/>
              </a:spcAft>
              <a:buNone/>
            </a:pPr>
            <a:r>
              <a:rPr lang="fr-FR">
                <a:solidFill>
                  <a:schemeClr val="dk1"/>
                </a:solidFill>
              </a:rPr>
              <a:t>Years in the job</a:t>
            </a:r>
            <a:r>
              <a:rPr lang="fr-FR" sz="1400">
                <a:solidFill>
                  <a:schemeClr val="dk1"/>
                </a:solidFill>
                <a:latin typeface="Arial"/>
                <a:ea typeface="Arial"/>
                <a:cs typeface="Arial"/>
                <a:sym typeface="Arial"/>
              </a:rPr>
              <a:t>: ____________</a:t>
            </a:r>
            <a:endParaRPr/>
          </a:p>
          <a:p>
            <a:pPr indent="0" lvl="0" marL="0" marR="0" rtl="0" algn="l">
              <a:spcBef>
                <a:spcPts val="1800"/>
              </a:spcBef>
              <a:spcAft>
                <a:spcPts val="0"/>
              </a:spcAft>
              <a:buNone/>
            </a:pPr>
            <a:r>
              <a:rPr lang="fr-FR">
                <a:solidFill>
                  <a:schemeClr val="dk1"/>
                </a:solidFill>
              </a:rPr>
              <a:t>Type of job</a:t>
            </a:r>
            <a:r>
              <a:rPr lang="fr-FR" sz="1400">
                <a:solidFill>
                  <a:schemeClr val="dk1"/>
                </a:solidFill>
                <a:latin typeface="Arial"/>
                <a:ea typeface="Arial"/>
                <a:cs typeface="Arial"/>
                <a:sym typeface="Arial"/>
              </a:rPr>
              <a:t>:</a:t>
            </a:r>
            <a:endParaRPr/>
          </a:p>
          <a:p>
            <a:pPr indent="0" lvl="0" marL="0" marR="0" rtl="0" algn="l">
              <a:spcBef>
                <a:spcPts val="600"/>
              </a:spcBef>
              <a:spcAft>
                <a:spcPts val="0"/>
              </a:spcAft>
              <a:buNone/>
            </a:pPr>
            <a:r>
              <a:rPr i="1" lang="fr-FR">
                <a:solidFill>
                  <a:schemeClr val="dk1"/>
                </a:solidFill>
              </a:rPr>
              <a:t>Blue collar / Employee</a:t>
            </a:r>
            <a:r>
              <a:rPr i="1" lang="fr-FR" sz="1400">
                <a:solidFill>
                  <a:schemeClr val="dk1"/>
                </a:solidFill>
                <a:latin typeface="Arial"/>
                <a:ea typeface="Arial"/>
                <a:cs typeface="Arial"/>
                <a:sym typeface="Arial"/>
              </a:rPr>
              <a:t>/ </a:t>
            </a:r>
            <a:r>
              <a:rPr i="1" lang="fr-FR">
                <a:solidFill>
                  <a:schemeClr val="dk1"/>
                </a:solidFill>
              </a:rPr>
              <a:t>Manager </a:t>
            </a:r>
            <a:r>
              <a:rPr i="1" lang="fr-FR" sz="1400">
                <a:solidFill>
                  <a:schemeClr val="dk1"/>
                </a:solidFill>
                <a:latin typeface="Arial"/>
                <a:ea typeface="Arial"/>
                <a:cs typeface="Arial"/>
                <a:sym typeface="Arial"/>
              </a:rPr>
              <a:t>/ VP / CxO</a:t>
            </a:r>
            <a:endParaRPr i="1"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15" name="Google Shape;115;p19"/>
          <p:cNvSpPr txBox="1"/>
          <p:nvPr/>
        </p:nvSpPr>
        <p:spPr>
          <a:xfrm>
            <a:off x="5858854" y="4722966"/>
            <a:ext cx="6006412" cy="890434"/>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a:solidFill>
                  <a:schemeClr val="dk1"/>
                </a:solidFill>
              </a:rPr>
              <a:t>Which social media is relevant to their working environment</a:t>
            </a:r>
            <a:r>
              <a:rPr lang="fr-FR" sz="1400">
                <a:solidFill>
                  <a:schemeClr val="dk1"/>
                </a:solidFill>
                <a:latin typeface="Arial"/>
                <a:ea typeface="Arial"/>
                <a:cs typeface="Arial"/>
                <a:sym typeface="Arial"/>
              </a:rPr>
              <a:t>: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Facebook / Instagram / Snapchat / LinkedIn / Twitter / Youtube / </a:t>
            </a:r>
            <a:r>
              <a:rPr i="1" lang="fr-FR">
                <a:solidFill>
                  <a:schemeClr val="dk1"/>
                </a:solidFill>
              </a:rPr>
              <a:t>none / other __________________</a:t>
            </a:r>
            <a:endParaRPr i="1"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nvSpPr>
        <p:spPr>
          <a:xfrm>
            <a:off x="270854" y="858082"/>
            <a:ext cx="364582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1800"/>
              </a:spcAft>
              <a:buNone/>
            </a:pPr>
            <a:r>
              <a:rPr b="1" lang="fr-FR" sz="1200">
                <a:solidFill>
                  <a:schemeClr val="dk1"/>
                </a:solidFill>
              </a:rPr>
              <a:t>What resources do they need to perform their tasks?</a:t>
            </a:r>
            <a:endParaRPr/>
          </a:p>
        </p:txBody>
      </p:sp>
      <p:sp>
        <p:nvSpPr>
          <p:cNvPr id="121" name="Google Shape;121;p20"/>
          <p:cNvSpPr/>
          <p:nvPr/>
        </p:nvSpPr>
        <p:spPr>
          <a:xfrm>
            <a:off x="345439" y="1391919"/>
            <a:ext cx="5674361"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a:t>
            </a:r>
            <a:endParaRPr/>
          </a:p>
        </p:txBody>
      </p:sp>
      <p:sp>
        <p:nvSpPr>
          <p:cNvPr id="122" name="Google Shape;122;p20"/>
          <p:cNvSpPr txBox="1"/>
          <p:nvPr/>
        </p:nvSpPr>
        <p:spPr>
          <a:xfrm>
            <a:off x="6094385" y="1040961"/>
            <a:ext cx="4844704" cy="447478"/>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rPr>
              <a:t>What do they need to deliver? </a:t>
            </a:r>
            <a:r>
              <a:rPr b="1" lang="fr-FR" sz="1200">
                <a:solidFill>
                  <a:schemeClr val="dk1"/>
                </a:solidFill>
              </a:rPr>
              <a:t> (mention KPIs if relevant)</a:t>
            </a:r>
            <a:endParaRPr/>
          </a:p>
          <a:p>
            <a:pPr indent="0" lvl="0" marL="0" marR="0" rtl="0" algn="ctr">
              <a:spcBef>
                <a:spcPts val="1800"/>
              </a:spcBef>
              <a:spcAft>
                <a:spcPts val="1800"/>
              </a:spcAft>
              <a:buNone/>
            </a:pPr>
            <a:r>
              <a:t/>
            </a:r>
            <a:endParaRPr sz="1200">
              <a:solidFill>
                <a:schemeClr val="dk1"/>
              </a:solidFill>
              <a:latin typeface="Arial"/>
              <a:ea typeface="Arial"/>
              <a:cs typeface="Arial"/>
              <a:sym typeface="Arial"/>
            </a:endParaRPr>
          </a:p>
        </p:txBody>
      </p:sp>
      <p:sp>
        <p:nvSpPr>
          <p:cNvPr id="123" name="Google Shape;123;p20"/>
          <p:cNvSpPr/>
          <p:nvPr/>
        </p:nvSpPr>
        <p:spPr>
          <a:xfrm>
            <a:off x="6172200" y="1391919"/>
            <a:ext cx="5674362"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4" name="Google Shape;124;p20"/>
          <p:cNvSpPr txBox="1"/>
          <p:nvPr/>
        </p:nvSpPr>
        <p:spPr>
          <a:xfrm>
            <a:off x="270854"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rPr>
              <a:t>What constraints do they face</a:t>
            </a:r>
            <a:r>
              <a:rPr b="1" lang="fr-FR" sz="1200">
                <a:solidFill>
                  <a:schemeClr val="dk1"/>
                </a:solidFill>
                <a:latin typeface="Arial"/>
                <a:ea typeface="Arial"/>
                <a:cs typeface="Arial"/>
                <a:sym typeface="Arial"/>
              </a:rPr>
              <a:t>? (</a:t>
            </a:r>
            <a:r>
              <a:rPr b="1" lang="fr-FR" sz="1200">
                <a:solidFill>
                  <a:schemeClr val="dk1"/>
                </a:solidFill>
              </a:rPr>
              <a:t>time? distance? budget? legal? etc.</a:t>
            </a:r>
            <a:r>
              <a:rPr b="1" lang="fr-FR" sz="1200">
                <a:solidFill>
                  <a:schemeClr val="dk1"/>
                </a:solidFill>
                <a:latin typeface="Arial"/>
                <a:ea typeface="Arial"/>
                <a:cs typeface="Arial"/>
                <a:sym typeface="Arial"/>
              </a:rPr>
              <a:t>)</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25" name="Google Shape;125;p20"/>
          <p:cNvSpPr/>
          <p:nvPr/>
        </p:nvSpPr>
        <p:spPr>
          <a:xfrm>
            <a:off x="345440" y="4439919"/>
            <a:ext cx="5674360"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6" name="Google Shape;126;p20"/>
          <p:cNvSpPr txBox="1"/>
          <p:nvPr/>
        </p:nvSpPr>
        <p:spPr>
          <a:xfrm>
            <a:off x="6094385"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rPr>
              <a:t>What rewards do they expect from it?</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27" name="Google Shape;127;p20"/>
          <p:cNvSpPr/>
          <p:nvPr/>
        </p:nvSpPr>
        <p:spPr>
          <a:xfrm>
            <a:off x="6172200" y="4439919"/>
            <a:ext cx="5689602"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8" name="Google Shape;128;p20"/>
          <p:cNvSpPr/>
          <p:nvPr/>
        </p:nvSpPr>
        <p:spPr>
          <a:xfrm>
            <a:off x="3257204" y="3012440"/>
            <a:ext cx="5674361" cy="1209040"/>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a:solidFill>
                  <a:srgbClr val="C55A11"/>
                </a:solidFill>
              </a:rPr>
              <a:t>What frustrations do they experience</a:t>
            </a:r>
            <a:r>
              <a:rPr b="1" lang="fr-FR" sz="1400">
                <a:solidFill>
                  <a:srgbClr val="C55A11"/>
                </a:solidFill>
                <a:latin typeface="Arial"/>
                <a:ea typeface="Arial"/>
                <a:cs typeface="Arial"/>
                <a:sym typeface="Arial"/>
              </a:rPr>
              <a:t>?</a:t>
            </a:r>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____________________________________________________________________________________________________________________________________________________________________________________________________________________________</a:t>
            </a:r>
            <a:endParaRPr/>
          </a:p>
        </p:txBody>
      </p:sp>
      <p:sp>
        <p:nvSpPr>
          <p:cNvPr id="129" name="Google Shape;129;p20"/>
          <p:cNvSpPr/>
          <p:nvPr/>
        </p:nvSpPr>
        <p:spPr>
          <a:xfrm rot="-2725495">
            <a:off x="2565724" y="2864027"/>
            <a:ext cx="360918" cy="721836"/>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20"/>
          <p:cNvSpPr/>
          <p:nvPr/>
        </p:nvSpPr>
        <p:spPr>
          <a:xfrm rot="-8190490">
            <a:off x="9266991" y="2910135"/>
            <a:ext cx="370628" cy="752707"/>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20"/>
          <p:cNvSpPr/>
          <p:nvPr/>
        </p:nvSpPr>
        <p:spPr>
          <a:xfrm flipH="1" rot="-2768275">
            <a:off x="9271131" y="3582825"/>
            <a:ext cx="384674" cy="752707"/>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20"/>
          <p:cNvSpPr/>
          <p:nvPr/>
        </p:nvSpPr>
        <p:spPr>
          <a:xfrm flipH="1" rot="-7572234">
            <a:off x="2559310" y="3649904"/>
            <a:ext cx="360918" cy="756196"/>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p:nvPr/>
        </p:nvSpPr>
        <p:spPr>
          <a:xfrm>
            <a:off x="208280" y="1137920"/>
            <a:ext cx="11790680" cy="5019040"/>
          </a:xfrm>
          <a:prstGeom prst="rect">
            <a:avLst/>
          </a:prstGeom>
          <a:no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8" name="Google Shape;138;p21"/>
          <p:cNvCxnSpPr/>
          <p:nvPr/>
        </p:nvCxnSpPr>
        <p:spPr>
          <a:xfrm>
            <a:off x="259080" y="1203960"/>
            <a:ext cx="11658600" cy="4856480"/>
          </a:xfrm>
          <a:prstGeom prst="straightConnector1">
            <a:avLst/>
          </a:prstGeom>
          <a:noFill/>
          <a:ln cap="flat" cmpd="sng" w="9525">
            <a:solidFill>
              <a:schemeClr val="accent1"/>
            </a:solidFill>
            <a:prstDash val="solid"/>
            <a:miter lim="800000"/>
            <a:headEnd len="sm" w="sm" type="none"/>
            <a:tailEnd len="sm" w="sm" type="none"/>
          </a:ln>
        </p:spPr>
      </p:cxnSp>
      <p:cxnSp>
        <p:nvCxnSpPr>
          <p:cNvPr id="139" name="Google Shape;139;p21"/>
          <p:cNvCxnSpPr/>
          <p:nvPr/>
        </p:nvCxnSpPr>
        <p:spPr>
          <a:xfrm flipH="1" rot="10800000">
            <a:off x="314960" y="1234440"/>
            <a:ext cx="11602720" cy="4826000"/>
          </a:xfrm>
          <a:prstGeom prst="straightConnector1">
            <a:avLst/>
          </a:prstGeom>
          <a:noFill/>
          <a:ln cap="flat" cmpd="sng" w="9525">
            <a:solidFill>
              <a:schemeClr val="accent1"/>
            </a:solidFill>
            <a:prstDash val="solid"/>
            <a:miter lim="800000"/>
            <a:headEnd len="sm" w="sm" type="none"/>
            <a:tailEnd len="sm" w="sm" type="none"/>
          </a:ln>
        </p:spPr>
      </p:cxnSp>
      <p:cxnSp>
        <p:nvCxnSpPr>
          <p:cNvPr id="140" name="Google Shape;140;p21"/>
          <p:cNvCxnSpPr>
            <a:stCxn id="137" idx="0"/>
            <a:endCxn id="137" idx="2"/>
          </p:cNvCxnSpPr>
          <p:nvPr/>
        </p:nvCxnSpPr>
        <p:spPr>
          <a:xfrm>
            <a:off x="6103620" y="1137920"/>
            <a:ext cx="0" cy="5019000"/>
          </a:xfrm>
          <a:prstGeom prst="straightConnector1">
            <a:avLst/>
          </a:prstGeom>
          <a:noFill/>
          <a:ln cap="flat" cmpd="sng" w="9525">
            <a:solidFill>
              <a:schemeClr val="accent1"/>
            </a:solidFill>
            <a:prstDash val="solid"/>
            <a:miter lim="800000"/>
            <a:headEnd len="sm" w="sm" type="none"/>
            <a:tailEnd len="sm" w="sm" type="none"/>
          </a:ln>
        </p:spPr>
      </p:cxnSp>
      <p:sp>
        <p:nvSpPr>
          <p:cNvPr id="141" name="Google Shape;141;p21"/>
          <p:cNvSpPr txBox="1"/>
          <p:nvPr/>
        </p:nvSpPr>
        <p:spPr>
          <a:xfrm>
            <a:off x="5886105" y="1326112"/>
            <a:ext cx="54203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about people (personal data)</a:t>
            </a:r>
            <a:endParaRPr/>
          </a:p>
        </p:txBody>
      </p:sp>
      <p:sp>
        <p:nvSpPr>
          <p:cNvPr id="142" name="Google Shape;142;p21"/>
          <p:cNvSpPr txBox="1"/>
          <p:nvPr/>
        </p:nvSpPr>
        <p:spPr>
          <a:xfrm>
            <a:off x="885535" y="1326112"/>
            <a:ext cx="54203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via (connected) objects (IoT)</a:t>
            </a:r>
            <a:endParaRPr/>
          </a:p>
        </p:txBody>
      </p:sp>
      <p:sp>
        <p:nvSpPr>
          <p:cNvPr id="143" name="Google Shape;143;p21"/>
          <p:cNvSpPr txBox="1"/>
          <p:nvPr/>
        </p:nvSpPr>
        <p:spPr>
          <a:xfrm>
            <a:off x="6239938" y="5691664"/>
            <a:ext cx="47127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third party data or open data</a:t>
            </a:r>
            <a:endParaRPr/>
          </a:p>
        </p:txBody>
      </p:sp>
      <p:sp>
        <p:nvSpPr>
          <p:cNvPr id="144" name="Google Shape;144;p21"/>
          <p:cNvSpPr txBox="1"/>
          <p:nvPr/>
        </p:nvSpPr>
        <p:spPr>
          <a:xfrm>
            <a:off x="10346228" y="3136612"/>
            <a:ext cx="1563024"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online data</a:t>
            </a:r>
            <a:r>
              <a:rPr b="1" lang="fr-FR" sz="1600">
                <a:solidFill>
                  <a:srgbClr val="0070C0"/>
                </a:solidFill>
                <a:latin typeface="Arial"/>
                <a:ea typeface="Arial"/>
                <a:cs typeface="Arial"/>
                <a:sym typeface="Arial"/>
              </a:rPr>
              <a:t> / web</a:t>
            </a:r>
            <a:endParaRPr/>
          </a:p>
        </p:txBody>
      </p:sp>
      <p:sp>
        <p:nvSpPr>
          <p:cNvPr id="145" name="Google Shape;145;p21"/>
          <p:cNvSpPr txBox="1"/>
          <p:nvPr/>
        </p:nvSpPr>
        <p:spPr>
          <a:xfrm>
            <a:off x="1403697" y="5691734"/>
            <a:ext cx="4712623"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related to an event</a:t>
            </a:r>
            <a:endParaRPr/>
          </a:p>
        </p:txBody>
      </p:sp>
      <p:sp>
        <p:nvSpPr>
          <p:cNvPr id="146" name="Google Shape;146;p21"/>
          <p:cNvSpPr txBox="1"/>
          <p:nvPr/>
        </p:nvSpPr>
        <p:spPr>
          <a:xfrm>
            <a:off x="403398" y="2902039"/>
            <a:ext cx="1563024"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rPr>
              <a:t>from the past</a:t>
            </a:r>
            <a:endParaRPr b="1" sz="1600">
              <a:solidFill>
                <a:srgbClr val="0070C0"/>
              </a:solidFill>
            </a:endParaRPr>
          </a:p>
          <a:p>
            <a:pPr indent="0" lvl="0" marL="0" marR="0" rtl="0" algn="ctr">
              <a:spcBef>
                <a:spcPts val="0"/>
              </a:spcBef>
              <a:spcAft>
                <a:spcPts val="0"/>
              </a:spcAft>
              <a:buNone/>
            </a:pPr>
            <a:r>
              <a:rPr b="1" lang="fr-FR" sz="1600">
                <a:solidFill>
                  <a:srgbClr val="0070C0"/>
                </a:solidFill>
              </a:rPr>
              <a:t>(archives, databases, …)</a:t>
            </a:r>
            <a:endParaRPr b="1" sz="1600">
              <a:solidFill>
                <a:srgbClr val="0070C0"/>
              </a:solidFill>
            </a:endParaRPr>
          </a:p>
        </p:txBody>
      </p:sp>
      <p:sp>
        <p:nvSpPr>
          <p:cNvPr id="147" name="Google Shape;147;p21"/>
          <p:cNvSpPr/>
          <p:nvPr/>
        </p:nvSpPr>
        <p:spPr>
          <a:xfrm>
            <a:off x="4107180" y="2758440"/>
            <a:ext cx="3977640" cy="1778000"/>
          </a:xfrm>
          <a:prstGeom prst="roundRect">
            <a:avLst>
              <a:gd fmla="val 50000" name="adj"/>
            </a:avLst>
          </a:prstGeom>
          <a:solidFill>
            <a:srgbClr val="0070C0"/>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fr-FR" sz="1600">
                <a:solidFill>
                  <a:schemeClr val="lt1"/>
                </a:solidFill>
              </a:rPr>
              <a:t>Note</a:t>
            </a:r>
            <a:r>
              <a:rPr lang="fr-FR" sz="1600">
                <a:solidFill>
                  <a:schemeClr val="lt1"/>
                </a:solidFill>
              </a:rPr>
              <a:t>: you can identify existing data sources, or imagine data sources that would need to be created or acquired.</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graphicFrame>
        <p:nvGraphicFramePr>
          <p:cNvPr id="152" name="Google Shape;152;p22"/>
          <p:cNvGraphicFramePr/>
          <p:nvPr/>
        </p:nvGraphicFramePr>
        <p:xfrm>
          <a:off x="309880" y="953346"/>
          <a:ext cx="3000000" cy="3000000"/>
        </p:xfrm>
        <a:graphic>
          <a:graphicData uri="http://schemas.openxmlformats.org/drawingml/2006/table">
            <a:tbl>
              <a:tblPr bandRow="1" firstRow="1">
                <a:noFill/>
                <a:tableStyleId>{A73AA976-DF18-4744-8DF7-205BDF6CCE09}</a:tableStyleId>
              </a:tblPr>
              <a:tblGrid>
                <a:gridCol w="2288025"/>
                <a:gridCol w="3888000"/>
                <a:gridCol w="1800000"/>
                <a:gridCol w="1800000"/>
                <a:gridCol w="1800000"/>
              </a:tblGrid>
              <a:tr h="633300">
                <a:tc>
                  <a:txBody>
                    <a:bodyPr>
                      <a:noAutofit/>
                    </a:bodyPr>
                    <a:lstStyle/>
                    <a:p>
                      <a:pPr indent="0" lvl="0" marL="0" marR="0" rtl="0" algn="l">
                        <a:spcBef>
                          <a:spcPts val="0"/>
                        </a:spcBef>
                        <a:spcAft>
                          <a:spcPts val="0"/>
                        </a:spcAft>
                        <a:buNone/>
                      </a:pPr>
                      <a:r>
                        <a:rPr b="1" lang="fr-FR" sz="1400" u="none" cap="none" strike="noStrike">
                          <a:solidFill>
                            <a:schemeClr val="dk1"/>
                          </a:solidFill>
                          <a:latin typeface="Arial"/>
                          <a:ea typeface="Arial"/>
                          <a:cs typeface="Arial"/>
                          <a:sym typeface="Arial"/>
                        </a:rPr>
                        <a:t>BONUS POINTS</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1 = </a:t>
                      </a:r>
                      <a:r>
                        <a:rPr lang="fr-FR">
                          <a:latin typeface="Arial"/>
                          <a:ea typeface="Arial"/>
                          <a:cs typeface="Arial"/>
                          <a:sym typeface="Arial"/>
                        </a:rPr>
                        <a:t>Hard</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5 = </a:t>
                      </a:r>
                      <a:r>
                        <a:rPr lang="fr-FR">
                          <a:latin typeface="Arial"/>
                          <a:ea typeface="Arial"/>
                          <a:cs typeface="Arial"/>
                          <a:sym typeface="Arial"/>
                        </a:rPr>
                        <a:t>Easy</a:t>
                      </a:r>
                      <a:endParaRPr/>
                    </a:p>
                  </a:txBody>
                  <a:tcPr marT="45725" marB="45725" marR="91450" marL="91450">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b="1" lang="fr-FR">
                          <a:latin typeface="Arial"/>
                          <a:ea typeface="Arial"/>
                          <a:cs typeface="Arial"/>
                          <a:sym typeface="Arial"/>
                        </a:rPr>
                        <a:t>Explanations</a:t>
                      </a:r>
                      <a:endParaRPr/>
                    </a:p>
                  </a:txBody>
                  <a:tcPr marT="45725" marB="45725" marR="91450" marL="91450">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1 :</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2:</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3:</a:t>
                      </a:r>
                      <a:endParaRPr/>
                    </a:p>
                    <a:p>
                      <a:pPr indent="0" lvl="0" marL="0" marR="0" rtl="0" algn="l">
                        <a:lnSpc>
                          <a:spcPct val="100000"/>
                        </a:lnSpc>
                        <a:spcBef>
                          <a:spcPts val="0"/>
                        </a:spcBef>
                        <a:spcAft>
                          <a:spcPts val="0"/>
                        </a:spcAft>
                        <a:buClr>
                          <a:schemeClr val="dk1"/>
                        </a:buClr>
                        <a:buSzPts val="1400"/>
                        <a:buFont typeface="Arial"/>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Machine readable?</a:t>
                      </a:r>
                      <a:endParaRPr i="1"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if the data is a .docx or pdf file, software can’t read it. A database or even a csv file is better.</a:t>
                      </a:r>
                      <a:endParaRPr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Structured or not?</a:t>
                      </a:r>
                      <a:endParaRPr u="none" cap="none" strike="noStrike"/>
                    </a:p>
                    <a:p>
                      <a:pPr indent="0" lvl="0" marL="0" marR="0" rtl="0" algn="l">
                        <a:lnSpc>
                          <a:spcPct val="100000"/>
                        </a:lnSpc>
                        <a:spcBef>
                          <a:spcPts val="0"/>
                        </a:spcBef>
                        <a:spcAft>
                          <a:spcPts val="0"/>
                        </a:spcAft>
                        <a:buClr>
                          <a:srgbClr val="000000"/>
                        </a:buClr>
                        <a:buSzPts val="800"/>
                        <a:buFont typeface="Arial"/>
                        <a:buNone/>
                      </a:pPr>
                      <a:r>
                        <a:t/>
                      </a:r>
                      <a:endParaRPr u="none" cap="none" strike="noStrike"/>
                    </a:p>
                    <a:p>
                      <a:pPr indent="0" lvl="0" marL="0" marR="0" rtl="0" algn="l">
                        <a:lnSpc>
                          <a:spcPct val="100000"/>
                        </a:lnSpc>
                        <a:spcBef>
                          <a:spcPts val="0"/>
                        </a:spcBef>
                        <a:spcAft>
                          <a:spcPts val="0"/>
                        </a:spcAft>
                        <a:buClr>
                          <a:srgbClr val="000000"/>
                        </a:buClr>
                        <a:buSzPts val="800"/>
                        <a:buFont typeface="Arial"/>
                        <a:buNone/>
                      </a:pPr>
                      <a:r>
                        <a:t/>
                      </a:r>
                      <a:endParaRPr i="1"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if the dataset is “Excel like’ then it is quite structured.  Free text, web pages or pictures are typically very unstructured.</a:t>
                      </a:r>
                      <a:endParaRPr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Follows universal categories or is it firm specific?</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a dataset following INSEE or Eurostat categories is quite universal.</a:t>
                      </a:r>
                      <a:endParaRPr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Time series?</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is the data collected several times across months or years?</a:t>
                      </a:r>
                      <a:endParaRPr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Personal and sensitive data?</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Personal data comes with more constraints. Sensitive data even more.</a:t>
                      </a:r>
                      <a:endParaRPr i="1"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fr-FR" u="none" cap="none" strike="noStrike"/>
                        <a:t>Complete?</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No missing records, years, values, and no errors.</a:t>
                      </a:r>
                      <a:endParaRPr i="1"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000000"/>
                        </a:buClr>
                        <a:buSzPts val="800"/>
                        <a:buFont typeface="Arial"/>
                        <a:buNone/>
                      </a:pPr>
                      <a:r>
                        <a:rPr b="1" lang="fr-FR">
                          <a:solidFill>
                            <a:srgbClr val="C55A11"/>
                          </a:solidFill>
                        </a:rPr>
                        <a:t>TOTAL</a:t>
                      </a:r>
                      <a:r>
                        <a:rPr lang="fr-FR" u="none" cap="none" strike="noStrike"/>
                        <a:t>: sum of points per dataset</a:t>
                      </a:r>
                      <a:endParaRPr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fr-FR" sz="1200" u="none" cap="none" strike="noStrike"/>
                        <a:t>Add up the points to get a total. A higher total shows a more favorable dataset</a:t>
                      </a:r>
                      <a:endParaRPr i="1" sz="12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solidFill>
                      <a:prstDash val="solid"/>
                      <a:round/>
                      <a:headEnd len="sm" w="sm" type="none"/>
                      <a:tailEnd len="sm" w="sm" type="none"/>
                    </a:lnL>
                  </a:tcP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grpSp>
        <p:nvGrpSpPr>
          <p:cNvPr id="157" name="Google Shape;157;p23"/>
          <p:cNvGrpSpPr/>
          <p:nvPr/>
        </p:nvGrpSpPr>
        <p:grpSpPr>
          <a:xfrm>
            <a:off x="3479799" y="1576643"/>
            <a:ext cx="5252721" cy="4561367"/>
            <a:chOff x="2846907" y="779373"/>
            <a:chExt cx="3175200" cy="3175200"/>
          </a:xfrm>
        </p:grpSpPr>
        <p:sp>
          <p:nvSpPr>
            <p:cNvPr id="158" name="Google Shape;158;p23"/>
            <p:cNvSpPr/>
            <p:nvPr/>
          </p:nvSpPr>
          <p:spPr>
            <a:xfrm rot="10800000">
              <a:off x="2846907" y="779373"/>
              <a:ext cx="3175200" cy="3175200"/>
            </a:xfrm>
            <a:prstGeom prst="blockArc">
              <a:avLst>
                <a:gd fmla="val 5399801" name="adj1"/>
                <a:gd fmla="val 2407189" name="adj2"/>
                <a:gd fmla="val 5305" name="adj3"/>
              </a:avLst>
            </a:prstGeom>
            <a:solidFill>
              <a:srgbClr val="3F3F3F"/>
            </a:solidFill>
            <a:ln>
              <a:noFill/>
            </a:ln>
          </p:spPr>
          <p:txBody>
            <a:bodyPr anchorCtr="0" anchor="ctr" bIns="91450" lIns="91450" spcFirstLastPara="1" rIns="91450" wrap="square" tIns="9145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9" name="Google Shape;159;p23"/>
            <p:cNvSpPr/>
            <p:nvPr/>
          </p:nvSpPr>
          <p:spPr>
            <a:xfrm rot="10800000">
              <a:off x="3123417" y="1155167"/>
              <a:ext cx="379449" cy="439873"/>
            </a:xfrm>
            <a:custGeom>
              <a:rect b="b" l="l" r="r" t="t"/>
              <a:pathLst>
                <a:path extrusionOk="0" h="657943" w="650181">
                  <a:moveTo>
                    <a:pt x="0" y="657943"/>
                  </a:moveTo>
                  <a:cubicBezTo>
                    <a:pt x="1693" y="438629"/>
                    <a:pt x="3387" y="219314"/>
                    <a:pt x="5080" y="0"/>
                  </a:cubicBezTo>
                  <a:lnTo>
                    <a:pt x="650181" y="652863"/>
                  </a:lnTo>
                  <a:lnTo>
                    <a:pt x="0" y="657943"/>
                  </a:lnTo>
                  <a:close/>
                </a:path>
              </a:pathLst>
            </a:custGeom>
            <a:solidFill>
              <a:srgbClr val="3F3F3F"/>
            </a:solidFill>
            <a:ln>
              <a:noFill/>
            </a:ln>
          </p:spPr>
          <p:txBody>
            <a:bodyPr anchorCtr="0" anchor="ctr" bIns="91450" lIns="91450" spcFirstLastPara="1" rIns="91450" wrap="square" tIns="9145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60" name="Google Shape;160;p23"/>
          <p:cNvSpPr txBox="1"/>
          <p:nvPr/>
        </p:nvSpPr>
        <p:spPr>
          <a:xfrm>
            <a:off x="5506465" y="4172363"/>
            <a:ext cx="2022095" cy="899160"/>
          </a:xfrm>
          <a:prstGeom prst="rect">
            <a:avLst/>
          </a:prstGeom>
          <a:noFill/>
          <a:ln>
            <a:noFill/>
          </a:ln>
        </p:spPr>
        <p:txBody>
          <a:bodyPr anchorCtr="0" anchor="t" bIns="91450" lIns="91450" spcFirstLastPara="1" rIns="91450" wrap="square" tIns="91450">
            <a:noAutofit/>
          </a:bodyPr>
          <a:lstStyle/>
          <a:p>
            <a:pPr indent="0" lvl="0" marL="0" marR="0" rtl="0" algn="ctr">
              <a:spcBef>
                <a:spcPts val="0"/>
              </a:spcBef>
              <a:spcAft>
                <a:spcPts val="0"/>
              </a:spcAft>
              <a:buClr>
                <a:schemeClr val="dk1"/>
              </a:buClr>
              <a:buSzPts val="1100"/>
              <a:buFont typeface="Arial"/>
              <a:buNone/>
            </a:pPr>
            <a:r>
              <a:rPr b="1" lang="fr-FR" sz="1200">
                <a:solidFill>
                  <a:srgbClr val="2B8385"/>
                </a:solidFill>
              </a:rPr>
              <a:t>Each cycle lasts 2 minutes max.</a:t>
            </a:r>
            <a:endParaRPr b="1" sz="1200">
              <a:solidFill>
                <a:srgbClr val="2B8385"/>
              </a:solidFill>
            </a:endParaRPr>
          </a:p>
          <a:p>
            <a:pPr indent="0" lvl="0" marL="0" marR="0" rtl="0" algn="ctr">
              <a:spcBef>
                <a:spcPts val="0"/>
              </a:spcBef>
              <a:spcAft>
                <a:spcPts val="0"/>
              </a:spcAft>
              <a:buClr>
                <a:srgbClr val="000000"/>
              </a:buClr>
              <a:buFont typeface="Arial"/>
              <a:buNone/>
            </a:pPr>
            <a:r>
              <a:rPr b="1" lang="fr-FR" sz="1200">
                <a:solidFill>
                  <a:srgbClr val="2B8385"/>
                </a:solidFill>
              </a:rPr>
              <a:t>Turn until you you hit “stop” in step 3.</a:t>
            </a:r>
            <a:endParaRPr b="1" sz="1200">
              <a:solidFill>
                <a:srgbClr val="2B8385"/>
              </a:solidFill>
            </a:endParaRPr>
          </a:p>
        </p:txBody>
      </p:sp>
      <p:grpSp>
        <p:nvGrpSpPr>
          <p:cNvPr id="161" name="Google Shape;161;p23"/>
          <p:cNvGrpSpPr/>
          <p:nvPr/>
        </p:nvGrpSpPr>
        <p:grpSpPr>
          <a:xfrm>
            <a:off x="4607305" y="4163279"/>
            <a:ext cx="899160" cy="899160"/>
            <a:chOff x="1091945" y="785734"/>
            <a:chExt cx="899160" cy="899160"/>
          </a:xfrm>
        </p:grpSpPr>
        <p:sp>
          <p:nvSpPr>
            <p:cNvPr id="162" name="Google Shape;162;p23"/>
            <p:cNvSpPr/>
            <p:nvPr/>
          </p:nvSpPr>
          <p:spPr>
            <a:xfrm>
              <a:off x="1091945" y="785734"/>
              <a:ext cx="899160" cy="89916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3" name="Google Shape;163;p23"/>
            <p:cNvPicPr preferRelativeResize="0"/>
            <p:nvPr/>
          </p:nvPicPr>
          <p:blipFill rotWithShape="1">
            <a:blip r:embed="rId3">
              <a:alphaModFix/>
            </a:blip>
            <a:srcRect b="0" l="0" r="0" t="0"/>
            <a:stretch/>
          </p:blipFill>
          <p:spPr>
            <a:xfrm>
              <a:off x="1242544" y="929671"/>
              <a:ext cx="597962" cy="597962"/>
            </a:xfrm>
            <a:prstGeom prst="rect">
              <a:avLst/>
            </a:prstGeom>
            <a:noFill/>
            <a:ln>
              <a:noFill/>
            </a:ln>
          </p:spPr>
        </p:pic>
      </p:grpSp>
      <p:sp>
        <p:nvSpPr>
          <p:cNvPr id="164" name="Google Shape;164;p23"/>
          <p:cNvSpPr/>
          <p:nvPr/>
        </p:nvSpPr>
        <p:spPr>
          <a:xfrm>
            <a:off x="5762640" y="1061483"/>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1</a:t>
            </a:r>
            <a:endParaRPr/>
          </a:p>
        </p:txBody>
      </p:sp>
      <p:sp>
        <p:nvSpPr>
          <p:cNvPr id="165" name="Google Shape;165;p23"/>
          <p:cNvSpPr/>
          <p:nvPr/>
        </p:nvSpPr>
        <p:spPr>
          <a:xfrm>
            <a:off x="4754880" y="1516444"/>
            <a:ext cx="2773680" cy="806400"/>
          </a:xfrm>
          <a:prstGeom prst="rect">
            <a:avLst/>
          </a:prstGeom>
          <a:solidFill>
            <a:srgbClr val="2B8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4754880" y="1516444"/>
            <a:ext cx="2773680" cy="806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chemeClr val="dk1"/>
              </a:buClr>
              <a:buSzPts val="1100"/>
              <a:buFont typeface="Arial"/>
              <a:buNone/>
            </a:pPr>
            <a:r>
              <a:rPr b="1" lang="fr-FR" sz="1600">
                <a:solidFill>
                  <a:srgbClr val="FFFFFF"/>
                </a:solidFill>
              </a:rPr>
              <a:t>(Re)consider your datasets</a:t>
            </a:r>
            <a:endParaRPr b="1" sz="1600">
              <a:solidFill>
                <a:srgbClr val="FFFFFF"/>
              </a:solidFill>
            </a:endParaRPr>
          </a:p>
        </p:txBody>
      </p:sp>
      <p:sp>
        <p:nvSpPr>
          <p:cNvPr id="167" name="Google Shape;167;p23"/>
          <p:cNvSpPr/>
          <p:nvPr/>
        </p:nvSpPr>
        <p:spPr>
          <a:xfrm>
            <a:off x="4754880" y="2333150"/>
            <a:ext cx="2773680" cy="1229759"/>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nvSpPr>
        <p:spPr>
          <a:xfrm>
            <a:off x="4754875" y="2333150"/>
            <a:ext cx="2773800" cy="1229700"/>
          </a:xfrm>
          <a:prstGeom prst="rect">
            <a:avLst/>
          </a:prstGeom>
          <a:noFill/>
          <a:ln>
            <a:noFill/>
          </a:ln>
        </p:spPr>
        <p:txBody>
          <a:bodyPr anchorCtr="0" anchor="t" bIns="112000" lIns="74675" spcFirstLastPara="1" rIns="99550" wrap="square" tIns="74675">
            <a:noAutofit/>
          </a:bodyPr>
          <a:lstStyle/>
          <a:p>
            <a:pPr indent="-114300" lvl="0" marL="114300" marR="0" rtl="0" algn="l">
              <a:lnSpc>
                <a:spcPct val="90000"/>
              </a:lnSpc>
              <a:spcBef>
                <a:spcPts val="600"/>
              </a:spcBef>
              <a:spcAft>
                <a:spcPts val="0"/>
              </a:spcAft>
              <a:buClr>
                <a:schemeClr val="dk1"/>
              </a:buClr>
              <a:buSzPts val="1100"/>
              <a:buFont typeface="Arial"/>
              <a:buNone/>
            </a:pPr>
            <a:r>
              <a:rPr lang="fr-FR">
                <a:solidFill>
                  <a:schemeClr val="dk1"/>
                </a:solidFill>
              </a:rPr>
              <a:t>- Pick the 3 datasets you identified in the previous canvas</a:t>
            </a:r>
            <a:br>
              <a:rPr lang="fr-FR">
                <a:solidFill>
                  <a:schemeClr val="dk1"/>
                </a:solidFill>
              </a:rPr>
            </a:br>
            <a:r>
              <a:rPr lang="fr-FR">
                <a:solidFill>
                  <a:schemeClr val="dk1"/>
                </a:solidFill>
              </a:rPr>
              <a:t>- or consider new ones if necessary</a:t>
            </a:r>
            <a:endParaRPr>
              <a:solidFill>
                <a:schemeClr val="dk1"/>
              </a:solidFill>
              <a:highlight>
                <a:srgbClr val="B7B7B7"/>
              </a:highlight>
            </a:endParaRPr>
          </a:p>
          <a:p>
            <a:pPr indent="-114300" lvl="0" marL="114300" marR="0" rtl="0" algn="l">
              <a:lnSpc>
                <a:spcPct val="90000"/>
              </a:lnSpc>
              <a:spcBef>
                <a:spcPts val="600"/>
              </a:spcBef>
              <a:spcAft>
                <a:spcPts val="0"/>
              </a:spcAft>
              <a:buClr>
                <a:schemeClr val="dk1"/>
              </a:buClr>
              <a:buSzPts val="1100"/>
              <a:buFont typeface="Arial"/>
              <a:buNone/>
            </a:pPr>
            <a:r>
              <a:t/>
            </a:r>
            <a:endParaRPr>
              <a:solidFill>
                <a:schemeClr val="dk1"/>
              </a:solidFill>
            </a:endParaRPr>
          </a:p>
          <a:p>
            <a:pPr indent="-114300" lvl="1" marL="114300" marR="0" rtl="0" algn="l">
              <a:lnSpc>
                <a:spcPct val="90000"/>
              </a:lnSpc>
              <a:spcBef>
                <a:spcPts val="600"/>
              </a:spcBef>
              <a:spcAft>
                <a:spcPts val="0"/>
              </a:spcAft>
              <a:buClr>
                <a:schemeClr val="dk1"/>
              </a:buClr>
              <a:buSzPts val="1400"/>
              <a:buFont typeface="Arial"/>
              <a:buNone/>
            </a:pPr>
            <a:r>
              <a:t/>
            </a:r>
            <a:endParaRPr>
              <a:solidFill>
                <a:schemeClr val="dk1"/>
              </a:solidFill>
            </a:endParaRPr>
          </a:p>
        </p:txBody>
      </p:sp>
      <p:sp>
        <p:nvSpPr>
          <p:cNvPr id="169" name="Google Shape;169;p23"/>
          <p:cNvSpPr/>
          <p:nvPr/>
        </p:nvSpPr>
        <p:spPr>
          <a:xfrm>
            <a:off x="2057538" y="1728203"/>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3</a:t>
            </a:r>
            <a:endParaRPr/>
          </a:p>
        </p:txBody>
      </p:sp>
      <p:grpSp>
        <p:nvGrpSpPr>
          <p:cNvPr id="170" name="Google Shape;170;p23"/>
          <p:cNvGrpSpPr/>
          <p:nvPr/>
        </p:nvGrpSpPr>
        <p:grpSpPr>
          <a:xfrm>
            <a:off x="1012949" y="2181563"/>
            <a:ext cx="2773680" cy="736600"/>
            <a:chOff x="0" y="28795"/>
            <a:chExt cx="2773680" cy="806400"/>
          </a:xfrm>
        </p:grpSpPr>
        <p:sp>
          <p:nvSpPr>
            <p:cNvPr id="171" name="Google Shape;171;p23"/>
            <p:cNvSpPr/>
            <p:nvPr/>
          </p:nvSpPr>
          <p:spPr>
            <a:xfrm>
              <a:off x="0" y="28795"/>
              <a:ext cx="2773680" cy="806400"/>
            </a:xfrm>
            <a:prstGeom prst="rect">
              <a:avLst/>
            </a:prstGeom>
            <a:solidFill>
              <a:srgbClr val="2B8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nvSpPr>
          <p:spPr>
            <a:xfrm>
              <a:off x="0" y="28795"/>
              <a:ext cx="2773680" cy="806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FFFFFF"/>
                </a:buClr>
                <a:buSzPts val="1600"/>
                <a:buFont typeface="Arial"/>
                <a:buNone/>
              </a:pPr>
              <a:r>
                <a:rPr b="1" lang="fr-FR" sz="1600">
                  <a:solidFill>
                    <a:srgbClr val="FFFFFF"/>
                  </a:solidFill>
                </a:rPr>
                <a:t>Challenge your results and iterate!</a:t>
              </a:r>
              <a:endParaRPr b="1" sz="1600">
                <a:solidFill>
                  <a:schemeClr val="lt1"/>
                </a:solidFill>
                <a:latin typeface="Arial"/>
                <a:ea typeface="Arial"/>
                <a:cs typeface="Arial"/>
                <a:sym typeface="Arial"/>
              </a:endParaRPr>
            </a:p>
          </p:txBody>
        </p:sp>
      </p:grpSp>
      <p:grpSp>
        <p:nvGrpSpPr>
          <p:cNvPr id="173" name="Google Shape;173;p23"/>
          <p:cNvGrpSpPr/>
          <p:nvPr/>
        </p:nvGrpSpPr>
        <p:grpSpPr>
          <a:xfrm>
            <a:off x="1012949" y="2918163"/>
            <a:ext cx="2773801" cy="3064888"/>
            <a:chOff x="0" y="845501"/>
            <a:chExt cx="2773801" cy="1315503"/>
          </a:xfrm>
        </p:grpSpPr>
        <p:sp>
          <p:nvSpPr>
            <p:cNvPr id="174" name="Google Shape;174;p23"/>
            <p:cNvSpPr/>
            <p:nvPr/>
          </p:nvSpPr>
          <p:spPr>
            <a:xfrm>
              <a:off x="0" y="845501"/>
              <a:ext cx="2773680" cy="1229759"/>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txBox="1"/>
            <p:nvPr/>
          </p:nvSpPr>
          <p:spPr>
            <a:xfrm>
              <a:off x="1" y="845504"/>
              <a:ext cx="2773800" cy="1315500"/>
            </a:xfrm>
            <a:prstGeom prst="rect">
              <a:avLst/>
            </a:prstGeom>
            <a:solidFill>
              <a:srgbClr val="D4D9EC"/>
            </a:solidFill>
            <a:ln>
              <a:noFill/>
            </a:ln>
          </p:spPr>
          <p:txBody>
            <a:bodyPr anchorCtr="0" anchor="t" bIns="112000" lIns="74675" spcFirstLastPara="1" rIns="99550" wrap="square" tIns="74675">
              <a:noAutofit/>
            </a:bodyPr>
            <a:lstStyle/>
            <a:p>
              <a:pPr indent="0" lvl="0" marL="0" marR="0" rtl="0" algn="ctr">
                <a:lnSpc>
                  <a:spcPct val="90000"/>
                </a:lnSpc>
                <a:spcBef>
                  <a:spcPts val="1200"/>
                </a:spcBef>
                <a:spcAft>
                  <a:spcPts val="0"/>
                </a:spcAft>
                <a:buClr>
                  <a:schemeClr val="dk1"/>
                </a:buClr>
                <a:buSzPts val="1100"/>
                <a:buFont typeface="Arial"/>
                <a:buNone/>
              </a:pPr>
              <a:r>
                <a:rPr lang="fr-FR">
                  <a:solidFill>
                    <a:schemeClr val="dk1"/>
                  </a:solidFill>
                </a:rPr>
                <a:t>Play the devil’s advocate and be critical about your solution:</a:t>
              </a:r>
              <a:endParaRPr>
                <a:solidFill>
                  <a:schemeClr val="dk1"/>
                </a:solidFill>
              </a:endParaRPr>
            </a:p>
            <a:p>
              <a:pPr indent="0" lvl="0" marL="0" marR="0" rtl="0" algn="ctr">
                <a:lnSpc>
                  <a:spcPct val="90000"/>
                </a:lnSpc>
                <a:spcBef>
                  <a:spcPts val="1200"/>
                </a:spcBef>
                <a:spcAft>
                  <a:spcPts val="0"/>
                </a:spcAft>
                <a:buClr>
                  <a:schemeClr val="dk1"/>
                </a:buClr>
                <a:buSzPts val="1100"/>
                <a:buFont typeface="Arial"/>
                <a:buNone/>
              </a:pPr>
              <a:r>
                <a:rPr lang="fr-FR">
                  <a:solidFill>
                    <a:schemeClr val="dk1"/>
                  </a:solidFill>
                </a:rPr>
                <a:t>- Is it strongly aligned with the strategic objectives of your org?</a:t>
              </a:r>
              <a:endParaRPr>
                <a:solidFill>
                  <a:schemeClr val="dk1"/>
                </a:solidFill>
              </a:endParaRPr>
            </a:p>
            <a:p>
              <a:pPr indent="0" lvl="0" marL="0" marR="0" rtl="0" algn="ctr">
                <a:lnSpc>
                  <a:spcPct val="90000"/>
                </a:lnSpc>
                <a:spcBef>
                  <a:spcPts val="1200"/>
                </a:spcBef>
                <a:spcAft>
                  <a:spcPts val="0"/>
                </a:spcAft>
                <a:buClr>
                  <a:schemeClr val="dk1"/>
                </a:buClr>
                <a:buSzPts val="1100"/>
                <a:buFont typeface="Arial"/>
                <a:buNone/>
              </a:pPr>
              <a:r>
                <a:rPr lang="fr-FR">
                  <a:solidFill>
                    <a:schemeClr val="dk1"/>
                  </a:solidFill>
                </a:rPr>
                <a:t>- Is the user really served by the features you designed?</a:t>
              </a:r>
              <a:endParaRPr>
                <a:solidFill>
                  <a:schemeClr val="dk1"/>
                </a:solidFill>
              </a:endParaRPr>
            </a:p>
            <a:p>
              <a:pPr indent="0" lvl="0" marL="0" marR="0" rtl="0" algn="l">
                <a:lnSpc>
                  <a:spcPct val="90000"/>
                </a:lnSpc>
                <a:spcBef>
                  <a:spcPts val="1200"/>
                </a:spcBef>
                <a:spcAft>
                  <a:spcPts val="0"/>
                </a:spcAft>
                <a:buSzPts val="1100"/>
                <a:buNone/>
              </a:pPr>
              <a:r>
                <a:rPr b="1" lang="fr-FR">
                  <a:solidFill>
                    <a:schemeClr val="dk1"/>
                  </a:solidFill>
                </a:rPr>
                <a:t>yes: stop if the solution stands the challenge!</a:t>
              </a:r>
              <a:endParaRPr b="1">
                <a:solidFill>
                  <a:schemeClr val="dk1"/>
                </a:solidFill>
              </a:endParaRPr>
            </a:p>
            <a:p>
              <a:pPr indent="0" lvl="0" marL="0" marR="0" rtl="0" algn="l">
                <a:lnSpc>
                  <a:spcPct val="90000"/>
                </a:lnSpc>
                <a:spcBef>
                  <a:spcPts val="1200"/>
                </a:spcBef>
                <a:spcAft>
                  <a:spcPts val="0"/>
                </a:spcAft>
                <a:buSzPts val="1100"/>
                <a:buNone/>
              </a:pPr>
              <a:r>
                <a:rPr b="1" lang="fr-FR">
                  <a:solidFill>
                    <a:schemeClr val="dk1"/>
                  </a:solidFill>
                </a:rPr>
                <a:t>no: go back to step 1 and start again.</a:t>
              </a:r>
              <a:endParaRPr b="1">
                <a:solidFill>
                  <a:schemeClr val="dk1"/>
                </a:solidFill>
              </a:endParaRPr>
            </a:p>
          </p:txBody>
        </p:sp>
      </p:grpSp>
      <p:grpSp>
        <p:nvGrpSpPr>
          <p:cNvPr id="176" name="Google Shape;176;p23"/>
          <p:cNvGrpSpPr/>
          <p:nvPr/>
        </p:nvGrpSpPr>
        <p:grpSpPr>
          <a:xfrm>
            <a:off x="8356728" y="2513877"/>
            <a:ext cx="2773680" cy="1360120"/>
            <a:chOff x="0" y="28795"/>
            <a:chExt cx="2773680" cy="806400"/>
          </a:xfrm>
        </p:grpSpPr>
        <p:sp>
          <p:nvSpPr>
            <p:cNvPr id="177" name="Google Shape;177;p23"/>
            <p:cNvSpPr/>
            <p:nvPr/>
          </p:nvSpPr>
          <p:spPr>
            <a:xfrm>
              <a:off x="0" y="28795"/>
              <a:ext cx="2773680" cy="8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nvSpPr>
          <p:spPr>
            <a:xfrm>
              <a:off x="0" y="28795"/>
              <a:ext cx="2773680" cy="806400"/>
            </a:xfrm>
            <a:prstGeom prst="rect">
              <a:avLst/>
            </a:prstGeom>
            <a:solidFill>
              <a:srgbClr val="2B8385"/>
            </a:solid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chemeClr val="dk1"/>
                </a:buClr>
                <a:buSzPts val="1100"/>
                <a:buFont typeface="Arial"/>
                <a:buNone/>
              </a:pPr>
              <a:r>
                <a:t/>
              </a:r>
              <a:endParaRPr b="1" sz="1600">
                <a:solidFill>
                  <a:srgbClr val="FFFFFF"/>
                </a:solidFill>
              </a:endParaRPr>
            </a:p>
            <a:p>
              <a:pPr indent="0" lvl="0" marL="0" marR="0" rtl="0" algn="ctr">
                <a:lnSpc>
                  <a:spcPct val="90000"/>
                </a:lnSpc>
                <a:spcBef>
                  <a:spcPts val="0"/>
                </a:spcBef>
                <a:spcAft>
                  <a:spcPts val="0"/>
                </a:spcAft>
                <a:buClr>
                  <a:schemeClr val="dk1"/>
                </a:buClr>
                <a:buSzPts val="1100"/>
                <a:buFont typeface="Arial"/>
                <a:buNone/>
              </a:pPr>
              <a:r>
                <a:rPr b="1" lang="fr-FR" sz="1600">
                  <a:solidFill>
                    <a:srgbClr val="FFFFFF"/>
                  </a:solidFill>
                </a:rPr>
                <a:t>How do these datasets contribute to creating a service meeting a need?</a:t>
              </a:r>
              <a:endParaRPr b="1" sz="1600">
                <a:solidFill>
                  <a:srgbClr val="FFFFFF"/>
                </a:solidFill>
              </a:endParaRPr>
            </a:p>
            <a:p>
              <a:pPr indent="0" lvl="0" marL="0" marR="0" rtl="0" algn="ctr">
                <a:lnSpc>
                  <a:spcPct val="90000"/>
                </a:lnSpc>
                <a:spcBef>
                  <a:spcPts val="0"/>
                </a:spcBef>
                <a:spcAft>
                  <a:spcPts val="0"/>
                </a:spcAft>
                <a:buClr>
                  <a:schemeClr val="dk1"/>
                </a:buClr>
                <a:buSzPts val="1100"/>
                <a:buFont typeface="Arial"/>
                <a:buNone/>
              </a:pPr>
              <a:r>
                <a:t/>
              </a:r>
              <a:endParaRPr b="1" sz="1600">
                <a:solidFill>
                  <a:srgbClr val="FFFFFF"/>
                </a:solidFill>
              </a:endParaRPr>
            </a:p>
            <a:p>
              <a:pPr indent="0" lvl="0" marL="0" marR="0" rtl="0" algn="ctr">
                <a:lnSpc>
                  <a:spcPct val="90000"/>
                </a:lnSpc>
                <a:spcBef>
                  <a:spcPts val="0"/>
                </a:spcBef>
                <a:spcAft>
                  <a:spcPts val="0"/>
                </a:spcAft>
                <a:buClr>
                  <a:srgbClr val="FFFFFF"/>
                </a:buClr>
                <a:buSzPts val="1600"/>
                <a:buFont typeface="Arial"/>
                <a:buNone/>
              </a:pPr>
              <a:r>
                <a:t/>
              </a:r>
              <a:endParaRPr b="1" sz="1600">
                <a:solidFill>
                  <a:srgbClr val="FFFFFF"/>
                </a:solidFill>
              </a:endParaRPr>
            </a:p>
          </p:txBody>
        </p:sp>
      </p:grpSp>
      <p:grpSp>
        <p:nvGrpSpPr>
          <p:cNvPr id="179" name="Google Shape;179;p23"/>
          <p:cNvGrpSpPr/>
          <p:nvPr/>
        </p:nvGrpSpPr>
        <p:grpSpPr>
          <a:xfrm>
            <a:off x="8356728" y="3873997"/>
            <a:ext cx="2773680" cy="1691840"/>
            <a:chOff x="0" y="845501"/>
            <a:chExt cx="2773680" cy="1229759"/>
          </a:xfrm>
        </p:grpSpPr>
        <p:sp>
          <p:nvSpPr>
            <p:cNvPr id="180" name="Google Shape;180;p23"/>
            <p:cNvSpPr/>
            <p:nvPr/>
          </p:nvSpPr>
          <p:spPr>
            <a:xfrm>
              <a:off x="0" y="845501"/>
              <a:ext cx="2773680" cy="1229759"/>
            </a:xfrm>
            <a:prstGeom prst="rect">
              <a:avLst/>
            </a:prstGeom>
            <a:solidFill>
              <a:schemeClr val="lt1"/>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txBox="1"/>
            <p:nvPr/>
          </p:nvSpPr>
          <p:spPr>
            <a:xfrm>
              <a:off x="0" y="845501"/>
              <a:ext cx="2773680" cy="1229759"/>
            </a:xfrm>
            <a:prstGeom prst="rect">
              <a:avLst/>
            </a:prstGeom>
            <a:solidFill>
              <a:srgbClr val="D4D9EC"/>
            </a:solidFill>
            <a:ln>
              <a:noFill/>
            </a:ln>
          </p:spPr>
          <p:txBody>
            <a:bodyPr anchorCtr="0" anchor="t" bIns="112000" lIns="74675" spcFirstLastPara="1" rIns="99550" wrap="square" tIns="74675">
              <a:noAutofit/>
            </a:bodyPr>
            <a:lstStyle/>
            <a:p>
              <a:pPr indent="0" lvl="0" marL="0" marR="0" rtl="0" algn="l">
                <a:lnSpc>
                  <a:spcPct val="90000"/>
                </a:lnSpc>
                <a:spcBef>
                  <a:spcPts val="600"/>
                </a:spcBef>
                <a:spcAft>
                  <a:spcPts val="0"/>
                </a:spcAft>
                <a:buClr>
                  <a:schemeClr val="dk1"/>
                </a:buClr>
                <a:buSzPts val="1100"/>
                <a:buFont typeface="Arial"/>
                <a:buNone/>
              </a:pPr>
              <a:r>
                <a:rPr lang="fr-FR">
                  <a:solidFill>
                    <a:schemeClr val="dk1"/>
                  </a:solidFill>
                </a:rPr>
                <a:t>Think of the 7 roads to value creation!</a:t>
              </a:r>
              <a:endParaRPr>
                <a:solidFill>
                  <a:schemeClr val="dk1"/>
                </a:solidFill>
              </a:endParaRPr>
            </a:p>
            <a:p>
              <a:pPr indent="0" lvl="0" marL="0" marR="0" rtl="0" algn="l">
                <a:lnSpc>
                  <a:spcPct val="90000"/>
                </a:lnSpc>
                <a:spcBef>
                  <a:spcPts val="600"/>
                </a:spcBef>
                <a:spcAft>
                  <a:spcPts val="0"/>
                </a:spcAft>
                <a:buClr>
                  <a:schemeClr val="dk1"/>
                </a:buClr>
                <a:buSzPts val="1100"/>
                <a:buFont typeface="Arial"/>
                <a:buNone/>
              </a:pPr>
              <a:r>
                <a:rPr lang="fr-FR">
                  <a:solidFill>
                    <a:schemeClr val="dk1"/>
                  </a:solidFill>
                </a:rPr>
                <a:t>predict / suggest / curate / enrich / rank / compare / match / segment / classify / generate / synthetize</a:t>
              </a:r>
              <a:endParaRPr>
                <a:solidFill>
                  <a:schemeClr val="dk1"/>
                </a:solidFill>
              </a:endParaRPr>
            </a:p>
            <a:p>
              <a:pPr indent="0" lvl="0" marL="0" marR="0" rtl="0" algn="l">
                <a:lnSpc>
                  <a:spcPct val="90000"/>
                </a:lnSpc>
                <a:spcBef>
                  <a:spcPts val="600"/>
                </a:spcBef>
                <a:spcAft>
                  <a:spcPts val="0"/>
                </a:spcAft>
                <a:buClr>
                  <a:schemeClr val="dk1"/>
                </a:buClr>
                <a:buSzPts val="1100"/>
                <a:buFont typeface="Arial"/>
                <a:buNone/>
              </a:pPr>
              <a:r>
                <a:t/>
              </a:r>
              <a:endParaRPr>
                <a:solidFill>
                  <a:schemeClr val="dk1"/>
                </a:solidFill>
              </a:endParaRPr>
            </a:p>
            <a:p>
              <a:pPr indent="0" lvl="1" marL="0" marR="0" rtl="0" algn="l">
                <a:lnSpc>
                  <a:spcPct val="90000"/>
                </a:lnSpc>
                <a:spcBef>
                  <a:spcPts val="600"/>
                </a:spcBef>
                <a:spcAft>
                  <a:spcPts val="0"/>
                </a:spcAft>
                <a:buClr>
                  <a:srgbClr val="000000"/>
                </a:buClr>
                <a:buFont typeface="Arial"/>
                <a:buNone/>
              </a:pPr>
              <a:r>
                <a:t/>
              </a:r>
              <a:endParaRPr>
                <a:solidFill>
                  <a:schemeClr val="dk1"/>
                </a:solidFill>
              </a:endParaRPr>
            </a:p>
          </p:txBody>
        </p:sp>
      </p:grpSp>
      <p:sp>
        <p:nvSpPr>
          <p:cNvPr id="182" name="Google Shape;182;p23"/>
          <p:cNvSpPr/>
          <p:nvPr/>
        </p:nvSpPr>
        <p:spPr>
          <a:xfrm>
            <a:off x="9410208" y="2051924"/>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