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B8F75A2-0868-43FD-9519-9CDD0942C188}">
  <a:tblStyle styleId="{DB8F75A2-0868-43FD-9519-9CDD0942C1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1DCDBC6-4473-4E9F-85A8-ABEC78534ABC}" styleName="Table_1">
    <a:wholeTbl>
      <a:tcTxStyle>
        <a:font>
          <a:latin typeface="Arial"/>
          <a:ea typeface="Arial"/>
          <a:cs typeface="Arial"/>
        </a:font>
        <a:srgbClr val="000000"/>
      </a:tcTxStyle>
      <a:tcStyle>
        <a:tcBdr>
          <a:left>
            <a:ln cap="flat" cmpd="sng" w="19050">
              <a:solidFill>
                <a:srgbClr val="000000"/>
              </a:solidFill>
              <a:prstDash val="solid"/>
              <a:round/>
              <a:headEnd len="sm" w="sm" type="none"/>
              <a:tailEnd len="sm" w="sm" type="none"/>
            </a:ln>
          </a:left>
          <a:right>
            <a:ln cap="flat" cmpd="sng" w="19050">
              <a:solidFill>
                <a:srgbClr val="000000"/>
              </a:solidFill>
              <a:prstDash val="solid"/>
              <a:round/>
              <a:headEnd len="sm" w="sm" type="none"/>
              <a:tailEnd len="sm" w="sm" type="none"/>
            </a:ln>
          </a:right>
          <a:top>
            <a:ln cap="flat" cmpd="sng" w="19050">
              <a:solidFill>
                <a:srgbClr val="000000"/>
              </a:solidFill>
              <a:prstDash val="solid"/>
              <a:round/>
              <a:headEnd len="sm" w="sm" type="none"/>
              <a:tailEnd len="sm" w="sm" type="none"/>
            </a:ln>
          </a:top>
          <a:bottom>
            <a:ln cap="flat" cmpd="sng" w="19050">
              <a:solidFill>
                <a:srgbClr val="000000"/>
              </a:solidFill>
              <a:prstDash val="solid"/>
              <a:round/>
              <a:headEnd len="sm" w="sm" type="none"/>
              <a:tailEnd len="sm" w="sm" type="none"/>
            </a:ln>
          </a:bottom>
          <a:insideH>
            <a:ln cap="flat" cmpd="sng" w="19050">
              <a:solidFill>
                <a:srgbClr val="000000"/>
              </a:solidFill>
              <a:prstDash val="solid"/>
              <a:round/>
              <a:headEnd len="sm" w="sm" type="none"/>
              <a:tailEnd len="sm" w="sm" type="none"/>
            </a:ln>
          </a:insideH>
          <a:insideV>
            <a:ln cap="flat" cmpd="sng" w="190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erritoires-marketing.fr/infographie-le-marche-du-fitness/" TargetMode="External"/><Relationship Id="rId3" Type="http://schemas.openxmlformats.org/officeDocument/2006/relationships/hyperlink" Target="https://www.xerfi.com/presentationetude/Les-salles-de-sport-et-de-remise-en-forme-a-l-horizon-2020_8SME63"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mlyon.github.io/mk99/generated-html/GDPR-fr.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4dfec322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4dfec32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2d579523a_18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2d579523a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2d579523a_10_0:notes"/>
          <p:cNvSpPr/>
          <p:nvPr>
            <p:ph idx="2" type="sldImg"/>
          </p:nvPr>
        </p:nvSpPr>
        <p:spPr>
          <a:xfrm>
            <a:off x="1143298"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2d579523a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2d579523a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2d57952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2d579523a_6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2d579523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Plusieurs projets sont possibles pour répondre au brief initial. En effet, les objectifs stratégiques peuvent être atteints en développant des solutions pour les services de production, les services supports, les clients bien sûr… ici, nous choisissons de créer un projet au service des clients.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2d579523a_2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2d579523a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nous permet de décrire l’individu qui corresponde à un segment cible. Un segment cible représente, parmi la population totale de vos utilisateurs finaux, une sous-catégorie relativement homogène et à laquelle vous pouvez adresser une offre spécifique.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Gym Sports, le brief initial nous suggère que notre clientèle à revenus moyens ou élevés est un segment cible prioritaire. Cet avatar décrit donc un individu typique de nos salles de sports correspondant à ce segment: </a:t>
            </a:r>
            <a:endParaRPr/>
          </a:p>
          <a:p>
            <a:pPr indent="-298450" lvl="0" marL="457200" rtl="0" algn="l">
              <a:spcBef>
                <a:spcPts val="0"/>
              </a:spcBef>
              <a:spcAft>
                <a:spcPts val="0"/>
              </a:spcAft>
              <a:buSzPts val="1100"/>
              <a:buChar char="-"/>
            </a:pPr>
            <a:r>
              <a:rPr lang="fr"/>
              <a:t>il s’agit d’une femme car c’est le genre le plus représenté dans nos salles, et dans le fitness en général.</a:t>
            </a:r>
            <a:endParaRPr/>
          </a:p>
          <a:p>
            <a:pPr indent="-298450" lvl="0" marL="457200" rtl="0" algn="l">
              <a:spcBef>
                <a:spcPts val="0"/>
              </a:spcBef>
              <a:spcAft>
                <a:spcPts val="0"/>
              </a:spcAft>
              <a:buSzPts val="1100"/>
              <a:buChar char="-"/>
            </a:pPr>
            <a:r>
              <a:rPr lang="fr"/>
              <a:t>cette femme appartient à une catégorie socio-professionnelle supérieure.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Sources:</a:t>
            </a:r>
            <a:endParaRPr/>
          </a:p>
          <a:p>
            <a:pPr indent="-298450" lvl="0" marL="457200" rtl="0" algn="l">
              <a:spcBef>
                <a:spcPts val="0"/>
              </a:spcBef>
              <a:spcAft>
                <a:spcPts val="0"/>
              </a:spcAft>
              <a:buSzPts val="1100"/>
              <a:buChar char="-"/>
            </a:pPr>
            <a:r>
              <a:rPr lang="fr" u="sng">
                <a:solidFill>
                  <a:schemeClr val="hlink"/>
                </a:solidFill>
                <a:hlinkClick r:id="rId2"/>
              </a:rPr>
              <a:t>http://www.territoires-marketing.fr/infographie-le-marche-du-fitness/</a:t>
            </a:r>
            <a:endParaRPr/>
          </a:p>
          <a:p>
            <a:pPr indent="-298450" lvl="0" marL="457200" rtl="0" algn="l">
              <a:spcBef>
                <a:spcPts val="0"/>
              </a:spcBef>
              <a:spcAft>
                <a:spcPts val="0"/>
              </a:spcAft>
              <a:buSzPts val="1100"/>
              <a:buChar char="-"/>
            </a:pPr>
            <a:r>
              <a:rPr lang="fr" u="sng">
                <a:solidFill>
                  <a:schemeClr val="hlink"/>
                </a:solidFill>
                <a:hlinkClick r:id="rId3"/>
              </a:rPr>
              <a:t>https://www.xerfi.com/presentationetude/Les-salles-de-sport-et-de-remise-en-forme-a-l-horizon-2020_8SME63</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2d579523a_35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2d579523a_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poursuit la caractérisation fine des utilisateurs auxquels notre projet va s’adresser. Nous avons un avatar (voir canevas précédent):  mais quelles sont ses besoins, frustrations, aspirations, attentes?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description détaillée de ces “problèmes à résoudre” va orienter notre réflexion sur le type de solutions que nous proposerons.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2d579523a_26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2d579523a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est l’occasion de faire la liste de toutes les données qui peuvent se prêter à construire une solution venant répondre aux besoins de l’avatar.</a:t>
            </a:r>
            <a:endParaRPr/>
          </a:p>
          <a:p>
            <a:pPr indent="0" lvl="0" marL="0" rtl="0" algn="l">
              <a:spcBef>
                <a:spcPts val="0"/>
              </a:spcBef>
              <a:spcAft>
                <a:spcPts val="0"/>
              </a:spcAft>
              <a:buNone/>
            </a:pPr>
            <a:r>
              <a:rPr lang="fr"/>
              <a:t>Une recherche documentaire - ou sur le terrain! - vous permettra de ne pas négliger des sources importantes de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Ici, nous ne prétendons pas que Gym Sports dispose de toutes ces sources de données. Nous imagions les sources de données </a:t>
            </a:r>
            <a:r>
              <a:rPr lang="fr" u="sng"/>
              <a:t>désirables</a:t>
            </a:r>
            <a:r>
              <a:rPr lang="fr"/>
              <a:t> pour le design d’une solution aux besoins du segment cible.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2d579523a_3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2d579523a_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3 sources de données (machines sportives, mensurations via body scan et données fitness tirées de smartphone) sont choisies à partir du canevas précédent, car elles nous ont semblé le plus utiles.</a:t>
            </a:r>
            <a:endParaRPr/>
          </a:p>
          <a:p>
            <a:pPr indent="0" lvl="0" marL="0" rtl="0" algn="l">
              <a:spcBef>
                <a:spcPts val="0"/>
              </a:spcBef>
              <a:spcAft>
                <a:spcPts val="0"/>
              </a:spcAft>
              <a:buNone/>
            </a:pPr>
            <a:r>
              <a:rPr lang="fr"/>
              <a:t>Ce tableau permet d’évaluer les difficultés et opportunités que ces datasets posent. On remarque que chacun de ces jeux de données a un caractère personnel : cela pose des questions de mise en conformité avec la RGPD (</a:t>
            </a:r>
            <a:r>
              <a:rPr lang="fr" u="sng">
                <a:solidFill>
                  <a:schemeClr val="hlink"/>
                </a:solidFill>
                <a:hlinkClick r:id="rId2"/>
              </a:rPr>
              <a:t>https://emlyon.github.io/mk99/generated-html/GDPR-fr.html</a:t>
            </a:r>
            <a:r>
              <a:rPr lang="f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2d579523a_14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2d579523a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sommes prêts à élaborer une solution de création de valeur par la donnée qui:</a:t>
            </a:r>
            <a:endParaRPr/>
          </a:p>
          <a:p>
            <a:pPr indent="-298450" lvl="0" marL="457200" rtl="0" algn="l">
              <a:spcBef>
                <a:spcPts val="0"/>
              </a:spcBef>
              <a:spcAft>
                <a:spcPts val="0"/>
              </a:spcAft>
              <a:buSzPts val="1100"/>
              <a:buChar char="-"/>
            </a:pPr>
            <a:r>
              <a:rPr lang="fr"/>
              <a:t>contribue aux objectifs stratégiques spécifiés dès le premier canevas</a:t>
            </a:r>
            <a:endParaRPr/>
          </a:p>
          <a:p>
            <a:pPr indent="-298450" lvl="0" marL="457200" rtl="0" algn="l">
              <a:spcBef>
                <a:spcPts val="0"/>
              </a:spcBef>
              <a:spcAft>
                <a:spcPts val="0"/>
              </a:spcAft>
              <a:buSzPts val="1100"/>
              <a:buChar char="-"/>
            </a:pPr>
            <a:r>
              <a:rPr lang="fr"/>
              <a:t>présente une solution / apporte de la valeur aux utilisateurs cibles, également décrits dans les canevas précédents.</a:t>
            </a:r>
            <a:endParaRPr/>
          </a:p>
          <a:p>
            <a:pPr indent="-298450" lvl="0" marL="457200" rtl="0" algn="l">
              <a:spcBef>
                <a:spcPts val="0"/>
              </a:spcBef>
              <a:spcAft>
                <a:spcPts val="0"/>
              </a:spcAft>
              <a:buSzPts val="1100"/>
              <a:buChar char="-"/>
            </a:pPr>
            <a:r>
              <a:rPr lang="fr"/>
              <a:t>qui valorise les sources de données existantes / </a:t>
            </a:r>
            <a:r>
              <a:rPr lang="fr"/>
              <a:t>aisément</a:t>
            </a:r>
            <a:r>
              <a:rPr lang="fr"/>
              <a:t> accessibles identifiées précédemment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2d579523a_39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2d579523a_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solution élaborée au canevas précédent demande à être finement spécifiée. Ce canevas vous aide à identifier les </a:t>
            </a:r>
            <a:r>
              <a:rPr lang="fr"/>
              <a:t>multiples</a:t>
            </a:r>
            <a:r>
              <a:rPr lang="fr"/>
              <a:t> voies par lesquelles votre solution vient apporter apporter de la valeur à l’utilisateur final.</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fr">
                <a:solidFill>
                  <a:schemeClr val="dk1"/>
                </a:solidFill>
              </a:rPr>
              <a:t>Case du centre : définissez les caractéristiques de votre solution: est-ce une app, un objet, un process, ...</a:t>
            </a:r>
            <a:endParaRPr/>
          </a:p>
          <a:p>
            <a:pPr indent="-298450" lvl="0" marL="457200" rtl="0" algn="l">
              <a:spcBef>
                <a:spcPts val="0"/>
              </a:spcBef>
              <a:spcAft>
                <a:spcPts val="0"/>
              </a:spcAft>
              <a:buSzPts val="1100"/>
              <a:buChar char="-"/>
            </a:pPr>
            <a:r>
              <a:rPr lang="fr"/>
              <a:t>Case en haut à gauche : expliquez en quoi la solution vient aider l’utilisatrice à accomplir / réaliser le service</a:t>
            </a:r>
            <a:endParaRPr/>
          </a:p>
          <a:p>
            <a:pPr indent="-298450" lvl="0" marL="457200" rtl="0" algn="l">
              <a:spcBef>
                <a:spcPts val="0"/>
              </a:spcBef>
              <a:spcAft>
                <a:spcPts val="0"/>
              </a:spcAft>
              <a:buSzPts val="1100"/>
              <a:buChar char="-"/>
            </a:pPr>
            <a:r>
              <a:rPr lang="fr"/>
              <a:t>Case en bas à gauche : les contraintes identifiées dans le canevas #4 doivent trouver ici une forme de solution</a:t>
            </a:r>
            <a:endParaRPr/>
          </a:p>
          <a:p>
            <a:pPr indent="-298450" lvl="0" marL="457200" rtl="0" algn="l">
              <a:spcBef>
                <a:spcPts val="0"/>
              </a:spcBef>
              <a:spcAft>
                <a:spcPts val="0"/>
              </a:spcAft>
              <a:buSzPts val="1100"/>
              <a:buChar char="-"/>
            </a:pPr>
            <a:r>
              <a:rPr lang="fr"/>
              <a:t>Case en haut à droite : en quoi les aspirations de l’utilisatrice sont elles rendues réalisables par votre solution?</a:t>
            </a:r>
            <a:endParaRPr/>
          </a:p>
          <a:p>
            <a:pPr indent="-298450" lvl="0" marL="457200" rtl="0" algn="l">
              <a:spcBef>
                <a:spcPts val="0"/>
              </a:spcBef>
              <a:spcAft>
                <a:spcPts val="0"/>
              </a:spcAft>
              <a:buSzPts val="1100"/>
              <a:buChar char="-"/>
            </a:pPr>
            <a:r>
              <a:rPr lang="fr"/>
              <a:t>Case en bas à droite : définissez des indicateurs objectifs sur lesquels votre utilisateur pourra mesurer ses progrès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2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Gym Sports : description du cas</a:t>
            </a:r>
            <a:endParaRPr/>
          </a:p>
        </p:txBody>
      </p:sp>
      <p:sp>
        <p:nvSpPr>
          <p:cNvPr id="55" name="Google Shape;55;p13"/>
          <p:cNvSpPr txBox="1"/>
          <p:nvPr>
            <p:ph idx="1" type="body"/>
          </p:nvPr>
        </p:nvSpPr>
        <p:spPr>
          <a:xfrm>
            <a:off x="311700" y="1231833"/>
            <a:ext cx="3999900" cy="4555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“Gym Sports” est une entreprise fondée en 1988, propriété d’un investisseur qui a pour objectif d’augmenter la rentabilité de cet actif, sans croissance ni changement de périmètre d’activité. </a:t>
            </a:r>
            <a:endParaRPr/>
          </a:p>
          <a:p>
            <a:pPr indent="0" lvl="0" marL="0" rtl="0" algn="l">
              <a:spcBef>
                <a:spcPts val="1600"/>
              </a:spcBef>
              <a:spcAft>
                <a:spcPts val="0"/>
              </a:spcAft>
              <a:buNone/>
            </a:pPr>
            <a:r>
              <a:rPr lang="fr"/>
              <a:t>Gym Sports possède 123 centres de fitness dans le pays. Chaque centre offre à ses membres une série de machines, d’activités de groupes et autres équipements variés (aquagym, salle de danse…).</a:t>
            </a:r>
            <a:endParaRPr/>
          </a:p>
          <a:p>
            <a:pPr indent="0" lvl="0" marL="0" rtl="0" algn="l">
              <a:spcBef>
                <a:spcPts val="1600"/>
              </a:spcBef>
              <a:spcAft>
                <a:spcPts val="0"/>
              </a:spcAft>
              <a:buNone/>
            </a:pPr>
            <a:r>
              <a:rPr lang="fr"/>
              <a:t> Le chiffre d’affaires annuel de Gym Sports est 57 million €</a:t>
            </a:r>
            <a:endParaRPr/>
          </a:p>
          <a:p>
            <a:pPr indent="0" lvl="0" marL="0" rtl="0" algn="l">
              <a:spcBef>
                <a:spcPts val="1600"/>
              </a:spcBef>
              <a:spcAft>
                <a:spcPts val="0"/>
              </a:spcAft>
              <a:buNone/>
            </a:pPr>
            <a:r>
              <a:rPr lang="fr"/>
              <a:t> Il existe trois types de formules : abonnements à l’année (350€), au mois (41€), et visite à la journée (15€).</a:t>
            </a:r>
            <a:endParaRPr/>
          </a:p>
          <a:p>
            <a:pPr indent="0" lvl="0" marL="0" rtl="0" algn="l">
              <a:spcBef>
                <a:spcPts val="1600"/>
              </a:spcBef>
              <a:spcAft>
                <a:spcPts val="0"/>
              </a:spcAft>
              <a:buNone/>
            </a:pPr>
            <a:r>
              <a:rPr lang="fr"/>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56" name="Google Shape;56;p1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57" name="Google Shape;57;p13"/>
          <p:cNvSpPr txBox="1"/>
          <p:nvPr>
            <p:ph idx="2" type="body"/>
          </p:nvPr>
        </p:nvSpPr>
        <p:spPr>
          <a:xfrm>
            <a:off x="4832400" y="1079425"/>
            <a:ext cx="3999900" cy="5289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200"/>
              <a:t>La rentabilité de Gym Sports est suffisante pour assurer son avenir de court à moyen terme, mais</a:t>
            </a:r>
            <a:r>
              <a:rPr b="1" lang="fr" sz="1200"/>
              <a:t> plusieurs facteurs limitent ou menacent sa rentabilité </a:t>
            </a:r>
            <a:r>
              <a:rPr lang="fr" sz="1200"/>
              <a:t>:</a:t>
            </a:r>
            <a:endParaRPr sz="1200"/>
          </a:p>
          <a:p>
            <a:pPr indent="0" lvl="0" marL="0" rtl="0" algn="l">
              <a:spcBef>
                <a:spcPts val="1600"/>
              </a:spcBef>
              <a:spcAft>
                <a:spcPts val="0"/>
              </a:spcAft>
              <a:buNone/>
            </a:pPr>
            <a:r>
              <a:rPr lang="fr" sz="1200"/>
              <a:t> - </a:t>
            </a:r>
            <a:r>
              <a:rPr b="1" lang="fr" sz="1200"/>
              <a:t>Faible fidélité commerciale</a:t>
            </a:r>
            <a:r>
              <a:rPr lang="fr" sz="1200"/>
              <a:t>. Les clients de Gym Sports le choisissent parce que les salles sont bien situées, mais ils pourraient facilement le quitter pour un centre de fitness qui pratiquerait des prix plus bas, ou qui serait mieux implanté.</a:t>
            </a:r>
            <a:endParaRPr sz="1200"/>
          </a:p>
          <a:p>
            <a:pPr indent="0" lvl="0" marL="0" rtl="0" algn="l">
              <a:spcBef>
                <a:spcPts val="1600"/>
              </a:spcBef>
              <a:spcAft>
                <a:spcPts val="0"/>
              </a:spcAft>
              <a:buNone/>
            </a:pPr>
            <a:r>
              <a:rPr lang="fr" sz="1200"/>
              <a:t> - </a:t>
            </a:r>
            <a:r>
              <a:rPr b="1" lang="fr" sz="1200"/>
              <a:t>Relation faible à la marque</a:t>
            </a:r>
            <a:r>
              <a:rPr lang="fr" sz="1200"/>
              <a:t>. Des enquêtes montrent que les clients et les prospects ne perçoivent pas Gym Sports comme une marque fortement distinctive. Ils ont tendance à ne pas faire la différence avec d’autres centres de fitness, y compris des concurrents qui pratiquent des tarifs moins élevés. </a:t>
            </a:r>
            <a:endParaRPr sz="1200"/>
          </a:p>
          <a:p>
            <a:pPr indent="0" lvl="0" marL="0" rtl="0" algn="l">
              <a:spcBef>
                <a:spcPts val="1600"/>
              </a:spcBef>
              <a:spcAft>
                <a:spcPts val="0"/>
              </a:spcAft>
              <a:buNone/>
            </a:pPr>
            <a:r>
              <a:rPr lang="fr" sz="1200"/>
              <a:t> - </a:t>
            </a:r>
            <a:r>
              <a:rPr b="1" lang="fr" sz="1200"/>
              <a:t>Manque de perspective de croissance </a:t>
            </a:r>
            <a:r>
              <a:rPr lang="fr" sz="1200"/>
              <a:t>pour les centres de fitness, en raison de :</a:t>
            </a:r>
            <a:br>
              <a:rPr lang="fr" sz="1200"/>
            </a:br>
            <a:r>
              <a:rPr lang="fr" sz="1200"/>
              <a:t>1) la structure de coûts: le coaching personnalisé par des experts certifiés se heurte à des coûts RH élevés, </a:t>
            </a:r>
            <a:br>
              <a:rPr lang="fr" sz="1200"/>
            </a:br>
            <a:r>
              <a:rPr lang="fr" sz="1200"/>
              <a:t>2) la difficulté à gérer les ressources en machine et en espace : les machines de fitness et les activités de groupe sont soit toutes réservées, soit très peu utilisées.</a:t>
            </a:r>
            <a:endParaRPr sz="1200"/>
          </a:p>
          <a:p>
            <a:pPr indent="0" lvl="0" marL="0" rtl="0" algn="l">
              <a:spcBef>
                <a:spcPts val="1600"/>
              </a:spcBef>
              <a:spcAft>
                <a:spcPts val="0"/>
              </a:spcAft>
              <a:buNone/>
            </a:pPr>
            <a:r>
              <a:rPr lang="fr" sz="1200"/>
              <a:t> </a:t>
            </a:r>
            <a:endParaRPr sz="1200"/>
          </a:p>
          <a:p>
            <a:pPr indent="0" lvl="0" marL="0" rtl="0" algn="l">
              <a:spcBef>
                <a:spcPts val="1600"/>
              </a:spcBef>
              <a:spcAft>
                <a:spcPts val="1600"/>
              </a:spcAft>
              <a:buNone/>
            </a:pPr>
            <a:r>
              <a:rPr lang="fr" sz="1200"/>
              <a:t>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2"/>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txBox="1"/>
          <p:nvPr/>
        </p:nvSpPr>
        <p:spPr>
          <a:xfrm>
            <a:off x="438075" y="0"/>
            <a:ext cx="38868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#09.1</a:t>
            </a:r>
            <a:endParaRPr b="1" sz="1600"/>
          </a:p>
          <a:p>
            <a:pPr indent="0" lvl="0" marL="0" rtl="0" algn="l">
              <a:spcBef>
                <a:spcPts val="0"/>
              </a:spcBef>
              <a:spcAft>
                <a:spcPts val="0"/>
              </a:spcAft>
              <a:buNone/>
            </a:pPr>
            <a:r>
              <a:rPr b="1" lang="fr" sz="1600"/>
              <a:t>Synthèse Graphique</a:t>
            </a:r>
            <a:endParaRPr b="1" sz="1600"/>
          </a:p>
        </p:txBody>
      </p:sp>
      <p:cxnSp>
        <p:nvCxnSpPr>
          <p:cNvPr id="232" name="Google Shape;232;p22"/>
          <p:cNvCxnSpPr/>
          <p:nvPr/>
        </p:nvCxnSpPr>
        <p:spPr>
          <a:xfrm>
            <a:off x="4349575" y="1524000"/>
            <a:ext cx="0" cy="4164000"/>
          </a:xfrm>
          <a:prstGeom prst="straightConnector1">
            <a:avLst/>
          </a:prstGeom>
          <a:noFill/>
          <a:ln cap="flat" cmpd="sng" w="9525">
            <a:solidFill>
              <a:srgbClr val="000000"/>
            </a:solidFill>
            <a:prstDash val="solid"/>
            <a:round/>
            <a:headEnd len="med" w="med" type="none"/>
            <a:tailEnd len="med" w="med" type="none"/>
          </a:ln>
        </p:spPr>
      </p:cxnSp>
      <p:cxnSp>
        <p:nvCxnSpPr>
          <p:cNvPr id="233" name="Google Shape;233;p22"/>
          <p:cNvCxnSpPr/>
          <p:nvPr/>
        </p:nvCxnSpPr>
        <p:spPr>
          <a:xfrm flipH="1" rot="10800000">
            <a:off x="1828800" y="3513600"/>
            <a:ext cx="5325600" cy="36900"/>
          </a:xfrm>
          <a:prstGeom prst="straightConnector1">
            <a:avLst/>
          </a:prstGeom>
          <a:noFill/>
          <a:ln cap="flat" cmpd="sng" w="9525">
            <a:solidFill>
              <a:srgbClr val="000000"/>
            </a:solidFill>
            <a:prstDash val="solid"/>
            <a:round/>
            <a:headEnd len="med" w="med" type="none"/>
            <a:tailEnd len="med" w="med" type="none"/>
          </a:ln>
        </p:spPr>
      </p:cxnSp>
      <p:cxnSp>
        <p:nvCxnSpPr>
          <p:cNvPr id="234" name="Google Shape;234;p22"/>
          <p:cNvCxnSpPr/>
          <p:nvPr/>
        </p:nvCxnSpPr>
        <p:spPr>
          <a:xfrm>
            <a:off x="2199500" y="1622850"/>
            <a:ext cx="4497900" cy="4003500"/>
          </a:xfrm>
          <a:prstGeom prst="straightConnector1">
            <a:avLst/>
          </a:prstGeom>
          <a:noFill/>
          <a:ln cap="flat" cmpd="sng" w="9525">
            <a:solidFill>
              <a:srgbClr val="000000"/>
            </a:solidFill>
            <a:prstDash val="solid"/>
            <a:round/>
            <a:headEnd len="med" w="med" type="none"/>
            <a:tailEnd len="med" w="med" type="none"/>
          </a:ln>
        </p:spPr>
      </p:cxnSp>
      <p:cxnSp>
        <p:nvCxnSpPr>
          <p:cNvPr id="235" name="Google Shape;235;p22"/>
          <p:cNvCxnSpPr/>
          <p:nvPr/>
        </p:nvCxnSpPr>
        <p:spPr>
          <a:xfrm flipH="1">
            <a:off x="1730050" y="1659925"/>
            <a:ext cx="5115600" cy="3818100"/>
          </a:xfrm>
          <a:prstGeom prst="straightConnector1">
            <a:avLst/>
          </a:prstGeom>
          <a:noFill/>
          <a:ln cap="flat" cmpd="sng" w="9525">
            <a:solidFill>
              <a:srgbClr val="000000"/>
            </a:solidFill>
            <a:prstDash val="solid"/>
            <a:round/>
            <a:headEnd len="med" w="med" type="none"/>
            <a:tailEnd len="med" w="med" type="none"/>
          </a:ln>
        </p:spPr>
      </p:cxnSp>
      <p:sp>
        <p:nvSpPr>
          <p:cNvPr id="236" name="Google Shape;236;p22"/>
          <p:cNvSpPr txBox="1"/>
          <p:nvPr/>
        </p:nvSpPr>
        <p:spPr>
          <a:xfrm>
            <a:off x="852975" y="751700"/>
            <a:ext cx="2656500" cy="9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Contribue à</a:t>
            </a:r>
            <a:endParaRPr i="1" sz="1000"/>
          </a:p>
          <a:p>
            <a:pPr indent="0" lvl="0" marL="0" rtl="0" algn="l">
              <a:spcBef>
                <a:spcPts val="0"/>
              </a:spcBef>
              <a:spcAft>
                <a:spcPts val="0"/>
              </a:spcAft>
              <a:buNone/>
            </a:pPr>
            <a:r>
              <a:rPr lang="fr"/>
              <a:t>Objectif Stratégique 1:</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fr">
                <a:solidFill>
                  <a:schemeClr val="dk1"/>
                </a:solidFill>
              </a:rPr>
              <a:t>_</a:t>
            </a:r>
            <a:r>
              <a:rPr b="1" i="1" lang="fr">
                <a:solidFill>
                  <a:srgbClr val="3C78D8"/>
                </a:solidFill>
                <a:latin typeface="Caveat"/>
                <a:ea typeface="Caveat"/>
                <a:cs typeface="Caveat"/>
                <a:sym typeface="Caveat"/>
              </a:rPr>
              <a:t>développer les services personnalisés</a:t>
            </a:r>
            <a:r>
              <a:rPr lang="fr"/>
              <a:t>_</a:t>
            </a:r>
            <a:endParaRPr/>
          </a:p>
        </p:txBody>
      </p:sp>
      <p:sp>
        <p:nvSpPr>
          <p:cNvPr id="237" name="Google Shape;237;p22"/>
          <p:cNvSpPr txBox="1"/>
          <p:nvPr/>
        </p:nvSpPr>
        <p:spPr>
          <a:xfrm>
            <a:off x="3509350" y="741400"/>
            <a:ext cx="2043600" cy="75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Contribue à</a:t>
            </a:r>
            <a:endParaRPr i="1" sz="1000"/>
          </a:p>
          <a:p>
            <a:pPr indent="0" lvl="0" marL="0" rtl="0" algn="l">
              <a:spcBef>
                <a:spcPts val="0"/>
              </a:spcBef>
              <a:spcAft>
                <a:spcPts val="0"/>
              </a:spcAft>
              <a:buNone/>
            </a:pPr>
            <a:r>
              <a:rPr lang="fr"/>
              <a:t>Objectif Stratégique 2:</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fr"/>
              <a:t>___</a:t>
            </a:r>
            <a:r>
              <a:rPr b="1" i="1" lang="fr">
                <a:solidFill>
                  <a:srgbClr val="3C78D8"/>
                </a:solidFill>
                <a:latin typeface="Caveat"/>
                <a:ea typeface="Caveat"/>
                <a:cs typeface="Caveat"/>
                <a:sym typeface="Caveat"/>
              </a:rPr>
              <a:t>maîtrise des coûts</a:t>
            </a:r>
            <a:r>
              <a:rPr lang="fr"/>
              <a:t>__</a:t>
            </a:r>
            <a:endParaRPr/>
          </a:p>
          <a:p>
            <a:pPr indent="0" lvl="0" marL="0" rtl="0" algn="ctr">
              <a:spcBef>
                <a:spcPts val="0"/>
              </a:spcBef>
              <a:spcAft>
                <a:spcPts val="0"/>
              </a:spcAft>
              <a:buNone/>
            </a:pPr>
            <a:r>
              <a:t/>
            </a:r>
            <a:endParaRPr/>
          </a:p>
        </p:txBody>
      </p:sp>
      <p:sp>
        <p:nvSpPr>
          <p:cNvPr id="238" name="Google Shape;238;p22"/>
          <p:cNvSpPr/>
          <p:nvPr/>
        </p:nvSpPr>
        <p:spPr>
          <a:xfrm>
            <a:off x="3830575" y="2969750"/>
            <a:ext cx="996300" cy="9963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3331300" y="2511362"/>
            <a:ext cx="1913100" cy="1913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2870500" y="2094345"/>
            <a:ext cx="2834700" cy="2747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2450650" y="1687401"/>
            <a:ext cx="3674400" cy="35610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txBox="1"/>
          <p:nvPr/>
        </p:nvSpPr>
        <p:spPr>
          <a:xfrm>
            <a:off x="6996400" y="326150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Retour sur investissement</a:t>
            </a:r>
            <a:endParaRPr/>
          </a:p>
        </p:txBody>
      </p:sp>
      <p:sp>
        <p:nvSpPr>
          <p:cNvPr id="243" name="Google Shape;243;p22"/>
          <p:cNvSpPr txBox="1"/>
          <p:nvPr/>
        </p:nvSpPr>
        <p:spPr>
          <a:xfrm>
            <a:off x="6382675" y="555335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Différentiation</a:t>
            </a:r>
            <a:endParaRPr/>
          </a:p>
        </p:txBody>
      </p:sp>
      <p:sp>
        <p:nvSpPr>
          <p:cNvPr id="244" name="Google Shape;244;p22"/>
          <p:cNvSpPr txBox="1"/>
          <p:nvPr/>
        </p:nvSpPr>
        <p:spPr>
          <a:xfrm>
            <a:off x="3558775" y="577285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Maturité de l’organisation</a:t>
            </a:r>
            <a:endParaRPr/>
          </a:p>
        </p:txBody>
      </p:sp>
      <p:sp>
        <p:nvSpPr>
          <p:cNvPr id="245" name="Google Shape;245;p22"/>
          <p:cNvSpPr txBox="1"/>
          <p:nvPr/>
        </p:nvSpPr>
        <p:spPr>
          <a:xfrm>
            <a:off x="734875" y="5478025"/>
            <a:ext cx="1557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Délai de mise en oeuvre</a:t>
            </a:r>
            <a:endParaRPr/>
          </a:p>
        </p:txBody>
      </p:sp>
      <p:sp>
        <p:nvSpPr>
          <p:cNvPr id="246" name="Google Shape;246;p22"/>
          <p:cNvSpPr txBox="1"/>
          <p:nvPr/>
        </p:nvSpPr>
        <p:spPr>
          <a:xfrm>
            <a:off x="513925" y="2987500"/>
            <a:ext cx="1557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Effets réseau / effets d’apprentissage</a:t>
            </a:r>
            <a:endParaRPr/>
          </a:p>
        </p:txBody>
      </p:sp>
      <p:sp>
        <p:nvSpPr>
          <p:cNvPr id="247" name="Google Shape;247;p22"/>
          <p:cNvSpPr txBox="1"/>
          <p:nvPr/>
        </p:nvSpPr>
        <p:spPr>
          <a:xfrm>
            <a:off x="6438400" y="741400"/>
            <a:ext cx="2043600" cy="75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Contribue à</a:t>
            </a:r>
            <a:endParaRPr i="1" sz="1000"/>
          </a:p>
          <a:p>
            <a:pPr indent="0" lvl="0" marL="0" rtl="0" algn="l">
              <a:spcBef>
                <a:spcPts val="0"/>
              </a:spcBef>
              <a:spcAft>
                <a:spcPts val="0"/>
              </a:spcAft>
              <a:buNone/>
            </a:pPr>
            <a:r>
              <a:rPr lang="fr"/>
              <a:t>Objectif Stratégique 3:</a:t>
            </a:r>
            <a:endParaRPr/>
          </a:p>
          <a:p>
            <a:pPr indent="0" lvl="0" marL="0" rtl="0" algn="l">
              <a:spcBef>
                <a:spcPts val="0"/>
              </a:spcBef>
              <a:spcAft>
                <a:spcPts val="0"/>
              </a:spcAft>
              <a:buNone/>
            </a:pPr>
            <a:r>
              <a:t/>
            </a:r>
            <a:endParaRPr sz="800"/>
          </a:p>
          <a:p>
            <a:pPr indent="0" lvl="0" marL="0" rtl="0" algn="l">
              <a:spcBef>
                <a:spcPts val="0"/>
              </a:spcBef>
              <a:spcAft>
                <a:spcPts val="0"/>
              </a:spcAft>
              <a:buNone/>
            </a:pPr>
            <a:r>
              <a:rPr lang="fr"/>
              <a:t>_</a:t>
            </a:r>
            <a:r>
              <a:rPr b="1" i="1" lang="fr">
                <a:solidFill>
                  <a:srgbClr val="3C78D8"/>
                </a:solidFill>
                <a:latin typeface="Caveat"/>
                <a:ea typeface="Caveat"/>
                <a:cs typeface="Caveat"/>
                <a:sym typeface="Caveat"/>
              </a:rPr>
              <a:t>cibler des segments de clientèle à forte rentabilité</a:t>
            </a:r>
            <a:r>
              <a:rPr lang="fr"/>
              <a:t>_</a:t>
            </a:r>
            <a:endParaRPr/>
          </a:p>
          <a:p>
            <a:pPr indent="0" lvl="0" marL="0" rtl="0" algn="ctr">
              <a:spcBef>
                <a:spcPts val="0"/>
              </a:spcBef>
              <a:spcAft>
                <a:spcPts val="0"/>
              </a:spcAft>
              <a:buNone/>
            </a:pPr>
            <a:r>
              <a:t/>
            </a:r>
            <a:endParaRPr/>
          </a:p>
        </p:txBody>
      </p:sp>
      <p:sp>
        <p:nvSpPr>
          <p:cNvPr id="248" name="Google Shape;248;p22"/>
          <p:cNvSpPr txBox="1"/>
          <p:nvPr/>
        </p:nvSpPr>
        <p:spPr>
          <a:xfrm>
            <a:off x="3625975" y="3110050"/>
            <a:ext cx="3234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000">
                <a:solidFill>
                  <a:srgbClr val="FF0000"/>
                </a:solidFill>
              </a:rPr>
              <a:t>1</a:t>
            </a:r>
            <a:endParaRPr b="1" sz="1000">
              <a:solidFill>
                <a:srgbClr val="FF0000"/>
              </a:solidFill>
            </a:endParaRPr>
          </a:p>
        </p:txBody>
      </p:sp>
      <p:sp>
        <p:nvSpPr>
          <p:cNvPr id="249" name="Google Shape;249;p22"/>
          <p:cNvSpPr txBox="1"/>
          <p:nvPr/>
        </p:nvSpPr>
        <p:spPr>
          <a:xfrm>
            <a:off x="3255100" y="2789950"/>
            <a:ext cx="323400" cy="32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2</a:t>
            </a:r>
            <a:endParaRPr sz="1000"/>
          </a:p>
        </p:txBody>
      </p:sp>
      <p:sp>
        <p:nvSpPr>
          <p:cNvPr id="250" name="Google Shape;250;p22"/>
          <p:cNvSpPr txBox="1"/>
          <p:nvPr/>
        </p:nvSpPr>
        <p:spPr>
          <a:xfrm>
            <a:off x="2909400" y="245710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3</a:t>
            </a:r>
            <a:endParaRPr b="1" sz="1000">
              <a:solidFill>
                <a:srgbClr val="FF0000"/>
              </a:solidFill>
            </a:endParaRPr>
          </a:p>
        </p:txBody>
      </p:sp>
      <p:sp>
        <p:nvSpPr>
          <p:cNvPr id="251" name="Google Shape;251;p22"/>
          <p:cNvSpPr txBox="1"/>
          <p:nvPr/>
        </p:nvSpPr>
        <p:spPr>
          <a:xfrm>
            <a:off x="2580550" y="219285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4</a:t>
            </a:r>
            <a:endParaRPr b="1" sz="1000">
              <a:solidFill>
                <a:srgbClr val="FF0000"/>
              </a:solidFill>
            </a:endParaRPr>
          </a:p>
        </p:txBody>
      </p:sp>
      <p:sp>
        <p:nvSpPr>
          <p:cNvPr id="252" name="Google Shape;252;p22"/>
          <p:cNvSpPr/>
          <p:nvPr/>
        </p:nvSpPr>
        <p:spPr>
          <a:xfrm>
            <a:off x="6618825" y="4358900"/>
            <a:ext cx="1855980" cy="756000"/>
          </a:xfrm>
          <a:prstGeom prst="flowChartTermina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sz="1000">
                <a:solidFill>
                  <a:srgbClr val="049CCF"/>
                </a:solidFill>
              </a:rPr>
              <a:t>Pour chaque dimension, notez la performance de votre projet de 1 à 4</a:t>
            </a:r>
            <a:endParaRPr/>
          </a:p>
        </p:txBody>
      </p:sp>
      <p:sp>
        <p:nvSpPr>
          <p:cNvPr id="253" name="Google Shape;253;p22"/>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254" name="Google Shape;254;p22"/>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255" name="Google Shape;255;p22"/>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256" name="Google Shape;256;p22"/>
          <p:cNvSpPr/>
          <p:nvPr/>
        </p:nvSpPr>
        <p:spPr>
          <a:xfrm>
            <a:off x="4243800" y="238785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2794300" y="20928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5509150" y="4530475"/>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5342900" y="254025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5610138" y="34039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4210525" y="4522625"/>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3385200" y="39996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2709400" y="34195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2861925" y="2225925"/>
            <a:ext cx="2872500" cy="2427350"/>
          </a:xfrm>
          <a:custGeom>
            <a:rect b="b" l="l" r="r" t="t"/>
            <a:pathLst>
              <a:path extrusionOk="0" h="97094" w="114900">
                <a:moveTo>
                  <a:pt x="60206" y="11024"/>
                </a:moveTo>
                <a:lnTo>
                  <a:pt x="106845" y="17384"/>
                </a:lnTo>
                <a:lnTo>
                  <a:pt x="114900" y="52999"/>
                </a:lnTo>
                <a:lnTo>
                  <a:pt x="111932" y="96670"/>
                </a:lnTo>
                <a:lnTo>
                  <a:pt x="60206" y="97094"/>
                </a:lnTo>
                <a:lnTo>
                  <a:pt x="27559" y="76318"/>
                </a:lnTo>
                <a:lnTo>
                  <a:pt x="0" y="54271"/>
                </a:lnTo>
                <a:lnTo>
                  <a:pt x="3816" y="0"/>
                </a:lnTo>
                <a:close/>
              </a:path>
            </a:pathLst>
          </a:custGeom>
          <a:solidFill>
            <a:srgbClr val="FF0000">
              <a:alpha val="25709"/>
            </a:srgbClr>
          </a:solidFill>
          <a:ln cap="flat" cmpd="sng" w="9525">
            <a:solidFill>
              <a:schemeClr val="dk2"/>
            </a:solidFill>
            <a:prstDash val="solid"/>
            <a:round/>
            <a:headEnd len="med" w="med" type="none"/>
            <a:tailEnd len="med" w="med" type="none"/>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3"/>
          <p:cNvSpPr txBox="1"/>
          <p:nvPr/>
        </p:nvSpPr>
        <p:spPr>
          <a:xfrm>
            <a:off x="438075" y="62950"/>
            <a:ext cx="38868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#09.2</a:t>
            </a:r>
            <a:endParaRPr b="1" sz="1600"/>
          </a:p>
          <a:p>
            <a:pPr indent="0" lvl="0" marL="0" rtl="0" algn="l">
              <a:spcBef>
                <a:spcPts val="0"/>
              </a:spcBef>
              <a:spcAft>
                <a:spcPts val="0"/>
              </a:spcAft>
              <a:buNone/>
            </a:pPr>
            <a:r>
              <a:rPr b="1" lang="fr" sz="1600"/>
              <a:t>Synthèse Qualitative</a:t>
            </a:r>
            <a:endParaRPr b="1" sz="1600"/>
          </a:p>
        </p:txBody>
      </p:sp>
      <p:sp>
        <p:nvSpPr>
          <p:cNvPr id="270" name="Google Shape;270;p23"/>
          <p:cNvSpPr txBox="1"/>
          <p:nvPr/>
        </p:nvSpPr>
        <p:spPr>
          <a:xfrm>
            <a:off x="513927" y="6493244"/>
            <a:ext cx="8312400" cy="29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graphicFrame>
        <p:nvGraphicFramePr>
          <p:cNvPr id="271" name="Google Shape;271;p23"/>
          <p:cNvGraphicFramePr/>
          <p:nvPr/>
        </p:nvGraphicFramePr>
        <p:xfrm>
          <a:off x="513927" y="733361"/>
          <a:ext cx="3000000" cy="3000000"/>
        </p:xfrm>
        <a:graphic>
          <a:graphicData uri="http://schemas.openxmlformats.org/drawingml/2006/table">
            <a:tbl>
              <a:tblPr bandRow="1">
                <a:noFill/>
                <a:tableStyleId>{71DCDBC6-4473-4E9F-85A8-ABEC78534ABC}</a:tableStyleId>
              </a:tblPr>
              <a:tblGrid>
                <a:gridCol w="4026050"/>
                <a:gridCol w="4286200"/>
              </a:tblGrid>
              <a:tr h="234275">
                <a:tc gridSpan="2">
                  <a:txBody>
                    <a:bodyPr>
                      <a:noAutofit/>
                    </a:bodyPr>
                    <a:lstStyle/>
                    <a:p>
                      <a:pPr indent="0" lvl="0" marL="0" rtl="0" algn="ctr">
                        <a:spcBef>
                          <a:spcPts val="0"/>
                        </a:spcBef>
                        <a:spcAft>
                          <a:spcPts val="0"/>
                        </a:spcAft>
                        <a:buNone/>
                      </a:pPr>
                      <a:r>
                        <a:rPr b="1" lang="fr" sz="1400">
                          <a:solidFill>
                            <a:srgbClr val="049CCF"/>
                          </a:solidFill>
                          <a:latin typeface="Century Gothic"/>
                          <a:ea typeface="Century Gothic"/>
                          <a:cs typeface="Century Gothic"/>
                          <a:sym typeface="Century Gothic"/>
                        </a:rPr>
                        <a:t>Synthèse</a:t>
                      </a:r>
                      <a:endParaRPr b="1" sz="1300">
                        <a:solidFill>
                          <a:srgbClr val="049CCF"/>
                        </a:solidFill>
                        <a:latin typeface="Century Gothic"/>
                        <a:ea typeface="Century Gothic"/>
                        <a:cs typeface="Century Gothic"/>
                        <a:sym typeface="Century Gothic"/>
                      </a:endParaRPr>
                    </a:p>
                  </a:txBody>
                  <a:tcPr marT="0" marB="0" marR="82950" marL="82950"/>
                </a:tc>
                <a:tc hMerge="1"/>
              </a:tr>
              <a:tr h="174000">
                <a:tc>
                  <a:txBody>
                    <a:bodyPr>
                      <a:noAutofit/>
                    </a:bodyPr>
                    <a:lstStyle/>
                    <a:p>
                      <a:pPr indent="0" lvl="0" marL="0" rtl="0" algn="l">
                        <a:spcBef>
                          <a:spcPts val="0"/>
                        </a:spcBef>
                        <a:spcAft>
                          <a:spcPts val="0"/>
                        </a:spcAft>
                        <a:buNone/>
                      </a:pPr>
                      <a:r>
                        <a:rPr lang="fr" sz="1000">
                          <a:solidFill>
                            <a:srgbClr val="FFFFFF"/>
                          </a:solidFill>
                          <a:latin typeface="Century Gothic"/>
                          <a:ea typeface="Century Gothic"/>
                          <a:cs typeface="Century Gothic"/>
                          <a:sym typeface="Century Gothic"/>
                        </a:rPr>
                        <a:t>Nom de l’organisation</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a:txBody>
                    <a:bodyPr>
                      <a:noAutofit/>
                    </a:bodyPr>
                    <a:lstStyle/>
                    <a:p>
                      <a:pPr indent="0" lvl="0" marL="0" rtl="0" algn="l">
                        <a:spcBef>
                          <a:spcPts val="0"/>
                        </a:spcBef>
                        <a:spcAft>
                          <a:spcPts val="0"/>
                        </a:spcAft>
                        <a:buNone/>
                      </a:pPr>
                      <a:r>
                        <a:rPr lang="fr" sz="1000">
                          <a:solidFill>
                            <a:srgbClr val="FFFFFF"/>
                          </a:solidFill>
                          <a:latin typeface="Century Gothic"/>
                          <a:ea typeface="Century Gothic"/>
                          <a:cs typeface="Century Gothic"/>
                          <a:sym typeface="Century Gothic"/>
                        </a:rPr>
                        <a:t>Nom de l’idée</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r>
              <a:tr h="312375">
                <a:tc>
                  <a:txBody>
                    <a:bodyPr>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Gym Sports</a:t>
                      </a:r>
                      <a:endParaRPr sz="1000">
                        <a:solidFill>
                          <a:srgbClr val="FFFFFF"/>
                        </a:solidFill>
                        <a:latin typeface="Century Gothic"/>
                        <a:ea typeface="Century Gothic"/>
                        <a:cs typeface="Century Gothic"/>
                        <a:sym typeface="Century Gothic"/>
                      </a:endParaRPr>
                    </a:p>
                  </a:txBody>
                  <a:tcPr marT="0" marB="0" marR="82950" marL="82950">
                    <a:solidFill>
                      <a:srgbClr val="FFFFFF"/>
                    </a:solidFill>
                  </a:tcPr>
                </a:tc>
                <a:tc>
                  <a:txBody>
                    <a:bodyPr>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Plan de coaching augmenté</a:t>
                      </a:r>
                      <a:endParaRPr sz="1000">
                        <a:latin typeface="Calibri"/>
                        <a:ea typeface="Calibri"/>
                        <a:cs typeface="Calibri"/>
                        <a:sym typeface="Calibri"/>
                      </a:endParaRPr>
                    </a:p>
                  </a:txBody>
                  <a:tcPr marT="0" marB="0" marR="82950" marL="82950"/>
                </a:tc>
              </a:tr>
              <a:tr h="174000">
                <a:tc gridSpan="2">
                  <a:txBody>
                    <a:bodyPr>
                      <a:noAutofit/>
                    </a:bodyPr>
                    <a:lstStyle/>
                    <a:p>
                      <a:pPr indent="0" lvl="0" marL="0" rtl="0" algn="ctr">
                        <a:spcBef>
                          <a:spcPts val="0"/>
                        </a:spcBef>
                        <a:spcAft>
                          <a:spcPts val="0"/>
                        </a:spcAft>
                        <a:buNone/>
                      </a:pPr>
                      <a:r>
                        <a:rPr lang="fr" sz="1000">
                          <a:solidFill>
                            <a:srgbClr val="FFFFFF"/>
                          </a:solidFill>
                          <a:latin typeface="Century Gothic"/>
                          <a:ea typeface="Century Gothic"/>
                          <a:cs typeface="Century Gothic"/>
                          <a:sym typeface="Century Gothic"/>
                        </a:rPr>
                        <a:t>Utilisateurs cibles et leurs besoins / problèmes à résoudre </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557025">
                <a:tc gridSpan="2">
                  <a:txBody>
                    <a:bodyPr>
                      <a:noAutofit/>
                    </a:bodyPr>
                    <a:lstStyle/>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Membres du club de sport à fort pouvoir d’achat</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txBody>
                  <a:tcPr marT="0" marB="0" marR="82950" marL="82950">
                    <a:solidFill>
                      <a:srgbClr val="FFFFFF"/>
                    </a:solidFill>
                  </a:tcPr>
                </a:tc>
                <a:tc hMerge="1"/>
              </a:tr>
              <a:tr h="174000">
                <a:tc gridSpan="2">
                  <a:txBody>
                    <a:bodyPr>
                      <a:noAutofit/>
                    </a:bodyPr>
                    <a:lstStyle/>
                    <a:p>
                      <a:pPr indent="0" lvl="0" marL="0" rtl="0" algn="ctr">
                        <a:spcBef>
                          <a:spcPts val="0"/>
                        </a:spcBef>
                        <a:spcAft>
                          <a:spcPts val="0"/>
                        </a:spcAft>
                        <a:buNone/>
                      </a:pPr>
                      <a:r>
                        <a:rPr lang="fr" sz="1000">
                          <a:solidFill>
                            <a:srgbClr val="FFFFFF"/>
                          </a:solidFill>
                          <a:latin typeface="Century Gothic"/>
                          <a:ea typeface="Century Gothic"/>
                          <a:cs typeface="Century Gothic"/>
                          <a:sym typeface="Century Gothic"/>
                        </a:rPr>
                        <a:t>Description de l’idée</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840100">
                <a:tc gridSpan="2">
                  <a:txBody>
                    <a:bodyPr>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Plan de coaching personnalisé regroupant : </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une application mobile / web</a:t>
                      </a:r>
                      <a:endParaRPr b="1" i="1" sz="12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200">
                          <a:solidFill>
                            <a:srgbClr val="3C78D8"/>
                          </a:solidFill>
                          <a:latin typeface="Caveat"/>
                          <a:ea typeface="Caveat"/>
                          <a:cs typeface="Caveat"/>
                          <a:sym typeface="Caveat"/>
                        </a:rPr>
                        <a:t>- qui fournit un plan de coaching personnalisé</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et des relances / recos / feedback sur mesure grâce à la mesure de l’utilisation des machines via IOT  / RFID</a:t>
                      </a:r>
                      <a:endParaRPr sz="12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txBody>
                  <a:tcPr marT="0" marB="0" marR="82950" marL="82950">
                    <a:solidFill>
                      <a:srgbClr val="FFFFFF"/>
                    </a:solidFill>
                  </a:tcPr>
                </a:tc>
                <a:tc hMerge="1"/>
              </a:tr>
              <a:tr h="174000">
                <a:tc gridSpan="2">
                  <a:txBody>
                    <a:bodyPr>
                      <a:noAutofit/>
                    </a:bodyPr>
                    <a:lstStyle/>
                    <a:p>
                      <a:pPr indent="0" lvl="0" marL="0" rtl="0" algn="ctr">
                        <a:spcBef>
                          <a:spcPts val="0"/>
                        </a:spcBef>
                        <a:spcAft>
                          <a:spcPts val="0"/>
                        </a:spcAft>
                        <a:buNone/>
                      </a:pPr>
                      <a:r>
                        <a:rPr lang="fr" sz="1000">
                          <a:solidFill>
                            <a:srgbClr val="FFFFFF"/>
                          </a:solidFill>
                          <a:latin typeface="Century Gothic"/>
                          <a:ea typeface="Century Gothic"/>
                          <a:cs typeface="Century Gothic"/>
                          <a:sym typeface="Century Gothic"/>
                        </a:rPr>
                        <a:t>Comment est-ce que l’idée répond aux priorités stratégiques de l’organisation ? </a:t>
                      </a:r>
                      <a:endParaRPr sz="1000">
                        <a:latin typeface="Calibri"/>
                        <a:ea typeface="Calibri"/>
                        <a:cs typeface="Calibri"/>
                        <a:sym typeface="Calibri"/>
                      </a:endParaRPr>
                    </a:p>
                  </a:txBody>
                  <a:tcPr marT="0" marB="0" marR="82950" marL="82950">
                    <a:solidFill>
                      <a:srgbClr val="000000"/>
                    </a:solidFill>
                  </a:tcPr>
                </a:tc>
                <a:tc hMerge="1"/>
              </a:tr>
              <a:tr h="1159700">
                <a:tc gridSpan="2">
                  <a:txBody>
                    <a:bodyPr>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Cette nouvelle offre permettra à Gym Sport de se </a:t>
                      </a:r>
                      <a:r>
                        <a:rPr b="1" i="1" lang="fr" sz="1200">
                          <a:solidFill>
                            <a:srgbClr val="3C78D8"/>
                          </a:solidFill>
                          <a:latin typeface="Caveat"/>
                          <a:ea typeface="Caveat"/>
                          <a:cs typeface="Caveat"/>
                          <a:sym typeface="Caveat"/>
                        </a:rPr>
                        <a:t>différencier en offrant des services personnalisés à ses clients. </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La capacité de la solution retenue à optimiser l’usage des ressources de Gym Sport (salles, machines, coaches) assure la maîtrise des coûts lors de la montée   en charge : le coût marginal de chaque client supplémentaire est faible.</a:t>
                      </a:r>
                      <a:endParaRPr b="1" i="1" sz="12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200">
                          <a:solidFill>
                            <a:srgbClr val="3C78D8"/>
                          </a:solidFill>
                          <a:latin typeface="Caveat"/>
                          <a:ea typeface="Caveat"/>
                          <a:cs typeface="Caveat"/>
                          <a:sym typeface="Caveat"/>
                        </a:rPr>
                        <a:t>Enfin, la différenciation par l’usage du numérique et par la personnalisation du service permet à Gym Sport de proposer une offre Premium et donc de se positionner sur un segment de marché  à forte rentabilité.</a:t>
                      </a:r>
                      <a:r>
                        <a:rPr lang="fr" sz="1000">
                          <a:solidFill>
                            <a:srgbClr val="FFFFFF"/>
                          </a:solidFill>
                          <a:latin typeface="Century Gothic"/>
                          <a:ea typeface="Century Gothic"/>
                          <a:cs typeface="Century Gothic"/>
                          <a:sym typeface="Century Gothic"/>
                        </a:rPr>
                        <a:t>ouvel</a:t>
                      </a:r>
                      <a:endParaRPr sz="10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rPr lang="fr" sz="1000">
                          <a:solidFill>
                            <a:srgbClr val="FFFFFF"/>
                          </a:solidFill>
                          <a:latin typeface="Century Gothic"/>
                          <a:ea typeface="Century Gothic"/>
                          <a:cs typeface="Century Gothic"/>
                          <a:sym typeface="Century Gothic"/>
                        </a:rPr>
                        <a:t>Lz</a:t>
                      </a:r>
                      <a:endParaRPr sz="10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t/>
                      </a:r>
                      <a:endParaRPr sz="1000">
                        <a:solidFill>
                          <a:srgbClr val="FFFFFF"/>
                        </a:solidFill>
                        <a:latin typeface="Century Gothic"/>
                        <a:ea typeface="Century Gothic"/>
                        <a:cs typeface="Century Gothic"/>
                        <a:sym typeface="Century Gothic"/>
                      </a:endParaRPr>
                    </a:p>
                  </a:txBody>
                  <a:tcPr marT="0" marB="0" marR="82950" marL="82950">
                    <a:solidFill>
                      <a:srgbClr val="FFFFFF"/>
                    </a:solidFill>
                  </a:tcPr>
                </a:tc>
                <a:tc hMerge="1"/>
              </a:tr>
              <a:tr h="174000">
                <a:tc gridSpan="2">
                  <a:txBody>
                    <a:bodyPr>
                      <a:noAutofit/>
                    </a:bodyPr>
                    <a:lstStyle/>
                    <a:p>
                      <a:pPr indent="0" lvl="0" marL="0" rtl="0" algn="ctr">
                        <a:spcBef>
                          <a:spcPts val="0"/>
                        </a:spcBef>
                        <a:spcAft>
                          <a:spcPts val="0"/>
                        </a:spcAft>
                        <a:buNone/>
                      </a:pPr>
                      <a:r>
                        <a:rPr lang="fr" sz="1000">
                          <a:solidFill>
                            <a:srgbClr val="FFFFFF"/>
                          </a:solidFill>
                          <a:latin typeface="Century Gothic"/>
                          <a:ea typeface="Century Gothic"/>
                          <a:cs typeface="Century Gothic"/>
                          <a:sym typeface="Century Gothic"/>
                        </a:rPr>
                        <a:t>Jeux de données / source de données contribuant à l’idée </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522100">
                <a:tc gridSpan="2">
                  <a:txBody>
                    <a:bodyPr>
                      <a:noAutofit/>
                    </a:bodyPr>
                    <a:lstStyle/>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Machines sportives, mensurations individuelles complètes et régulières via un “body scan”, données de fitness collectées via Apple Health ou Google Fit</a:t>
                      </a:r>
                      <a:endParaRPr b="1" i="1" sz="1200">
                        <a:solidFill>
                          <a:srgbClr val="3C78D8"/>
                        </a:solidFill>
                        <a:latin typeface="Caveat"/>
                        <a:ea typeface="Caveat"/>
                        <a:cs typeface="Caveat"/>
                        <a:sym typeface="Caveat"/>
                      </a:endParaRPr>
                    </a:p>
                  </a:txBody>
                  <a:tcPr marT="0" marB="0" marR="82950" marL="82950">
                    <a:solidFill>
                      <a:srgbClr val="FFFFFF"/>
                    </a:solidFill>
                  </a:tcPr>
                </a:tc>
                <a:tc hMerge="1"/>
              </a:tr>
              <a:tr h="174000">
                <a:tc gridSpan="2">
                  <a:txBody>
                    <a:bodyPr>
                      <a:noAutofit/>
                    </a:bodyPr>
                    <a:lstStyle/>
                    <a:p>
                      <a:pPr indent="0" lvl="0" marL="0" rtl="0" algn="ctr">
                        <a:spcBef>
                          <a:spcPts val="0"/>
                        </a:spcBef>
                        <a:spcAft>
                          <a:spcPts val="0"/>
                        </a:spcAft>
                        <a:buNone/>
                      </a:pPr>
                      <a:r>
                        <a:rPr lang="fr" sz="1000">
                          <a:solidFill>
                            <a:srgbClr val="FFFFFF"/>
                          </a:solidFill>
                          <a:latin typeface="Century Gothic"/>
                          <a:ea typeface="Century Gothic"/>
                          <a:cs typeface="Century Gothic"/>
                          <a:sym typeface="Century Gothic"/>
                        </a:rPr>
                        <a:t>Bénéfices attendus</a:t>
                      </a:r>
                      <a:endParaRPr sz="10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919225">
                <a:tc gridSpan="2">
                  <a:txBody>
                    <a:bodyPr>
                      <a:noAutofit/>
                    </a:bodyPr>
                    <a:lstStyle/>
                    <a:p>
                      <a:pPr indent="-311150" lvl="0" marL="457200" rtl="0" algn="l">
                        <a:spcBef>
                          <a:spcPts val="0"/>
                        </a:spcBef>
                        <a:spcAft>
                          <a:spcPts val="0"/>
                        </a:spcAft>
                        <a:buSzPts val="1300"/>
                        <a:buFont typeface="Calibri"/>
                        <a:buChar char="-"/>
                      </a:pPr>
                      <a:r>
                        <a:rPr b="1" i="1" lang="fr" sz="1800">
                          <a:solidFill>
                            <a:srgbClr val="3C78D8"/>
                          </a:solidFill>
                          <a:latin typeface="Caveat"/>
                          <a:ea typeface="Caveat"/>
                          <a:cs typeface="Caveat"/>
                          <a:sym typeface="Caveat"/>
                        </a:rPr>
                        <a:t>Une réponse à la démotivation par un suivi des performances et des recommandations personnalisées. =&gt; Churn réduit, attractivité accrue.</a:t>
                      </a:r>
                      <a:endParaRPr b="1" i="1" sz="1800">
                        <a:solidFill>
                          <a:srgbClr val="3C78D8"/>
                        </a:solidFill>
                        <a:latin typeface="Caveat"/>
                        <a:ea typeface="Caveat"/>
                        <a:cs typeface="Caveat"/>
                        <a:sym typeface="Caveat"/>
                      </a:endParaRPr>
                    </a:p>
                    <a:p>
                      <a:pPr indent="-342900" lvl="0" marL="457200" rtl="0" algn="l">
                        <a:spcBef>
                          <a:spcPts val="0"/>
                        </a:spcBef>
                        <a:spcAft>
                          <a:spcPts val="0"/>
                        </a:spcAft>
                        <a:buClr>
                          <a:srgbClr val="3C78D8"/>
                        </a:buClr>
                        <a:buSzPts val="1800"/>
                        <a:buFont typeface="Caveat"/>
                        <a:buChar char="-"/>
                      </a:pPr>
                      <a:r>
                        <a:rPr b="1" i="1" lang="fr" sz="1800">
                          <a:solidFill>
                            <a:srgbClr val="3C78D8"/>
                          </a:solidFill>
                          <a:latin typeface="Caveat"/>
                          <a:ea typeface="Caveat"/>
                          <a:cs typeface="Caveat"/>
                          <a:sym typeface="Caveat"/>
                        </a:rPr>
                        <a:t>Ce service est différenciant et créateur de valeur: il serait proposé en abonnement supp.</a:t>
                      </a:r>
                      <a:endParaRPr b="1" i="1" sz="1800">
                        <a:solidFill>
                          <a:srgbClr val="3C78D8"/>
                        </a:solidFill>
                        <a:latin typeface="Caveat"/>
                        <a:ea typeface="Caveat"/>
                        <a:cs typeface="Caveat"/>
                        <a:sym typeface="Caveat"/>
                      </a:endParaRPr>
                    </a:p>
                  </a:txBody>
                  <a:tcPr marT="0" marB="0" marR="82950" marL="82950">
                    <a:solidFill>
                      <a:srgbClr val="FFFFFF"/>
                    </a:solidFill>
                  </a:tcPr>
                </a:tc>
                <a:tc hMerge="1"/>
              </a:tr>
            </a:tbl>
          </a:graphicData>
        </a:graphic>
      </p:graphicFrame>
      <p:sp>
        <p:nvSpPr>
          <p:cNvPr id="272" name="Google Shape;272;p23"/>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273" name="Google Shape;273;p23"/>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#01</a:t>
            </a:r>
            <a:br>
              <a:rPr b="1" lang="fr" sz="1600"/>
            </a:br>
            <a:r>
              <a:rPr b="1" lang="fr" sz="1600"/>
              <a:t>Objectifs stratégiques de Gym Sports</a:t>
            </a:r>
            <a:endParaRPr b="1" sz="1600"/>
          </a:p>
        </p:txBody>
      </p:sp>
      <p:sp>
        <p:nvSpPr>
          <p:cNvPr id="64" name="Google Shape;64;p14"/>
          <p:cNvSpPr txBox="1"/>
          <p:nvPr/>
        </p:nvSpPr>
        <p:spPr>
          <a:xfrm>
            <a:off x="2430975" y="2167800"/>
            <a:ext cx="5300700" cy="29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981300" y="762750"/>
            <a:ext cx="7572000" cy="3118800"/>
          </a:xfrm>
          <a:prstGeom prst="wedgeRoundRectCallout">
            <a:avLst>
              <a:gd fmla="val -37261" name="adj1"/>
              <a:gd fmla="val 61512"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“Dans 5 ans, </a:t>
            </a:r>
            <a:r>
              <a:rPr b="1" lang="fr"/>
              <a:t>nous devons être les leaders des</a:t>
            </a:r>
            <a:r>
              <a:rPr lang="fr"/>
              <a:t> </a:t>
            </a:r>
            <a:r>
              <a:rPr b="1" i="1" lang="fr" sz="1800">
                <a:solidFill>
                  <a:srgbClr val="3C78D8"/>
                </a:solidFill>
                <a:latin typeface="Caveat"/>
                <a:ea typeface="Caveat"/>
                <a:cs typeface="Caveat"/>
                <a:sym typeface="Caveat"/>
              </a:rPr>
              <a:t>clubs de fitness premium en France</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a:p>
          <a:p>
            <a:pPr indent="0" lvl="0" marL="0" rtl="0" algn="l">
              <a:spcBef>
                <a:spcPts val="0"/>
              </a:spcBef>
              <a:spcAft>
                <a:spcPts val="0"/>
              </a:spcAft>
              <a:buNone/>
            </a:pPr>
            <a:r>
              <a:rPr lang="fr"/>
              <a:t>“</a:t>
            </a:r>
            <a:r>
              <a:rPr b="1" lang="fr"/>
              <a:t>En offrant</a:t>
            </a:r>
            <a:r>
              <a:rPr lang="fr"/>
              <a:t> ……</a:t>
            </a:r>
            <a:r>
              <a:rPr b="1" i="1" lang="fr" sz="1600">
                <a:solidFill>
                  <a:srgbClr val="3C78D8"/>
                </a:solidFill>
                <a:latin typeface="Caveat"/>
                <a:ea typeface="Caveat"/>
                <a:cs typeface="Caveat"/>
                <a:sym typeface="Caveat"/>
              </a:rPr>
              <a:t>des services de fitness personnalisés</a:t>
            </a:r>
            <a:r>
              <a:rPr lang="fr" sz="1600"/>
              <a:t>…</a:t>
            </a:r>
            <a:r>
              <a:rPr lang="fr"/>
              <a:t>…. </a:t>
            </a:r>
            <a:r>
              <a:rPr b="1" lang="fr"/>
              <a:t>à </a:t>
            </a:r>
            <a:r>
              <a:rPr b="1" i="1" lang="fr">
                <a:solidFill>
                  <a:srgbClr val="3C78D8"/>
                </a:solidFill>
                <a:latin typeface="Caveat"/>
                <a:ea typeface="Caveat"/>
                <a:cs typeface="Caveat"/>
                <a:sym typeface="Caveat"/>
              </a:rPr>
              <a:t>une</a:t>
            </a:r>
            <a:r>
              <a:rPr b="1" i="1" lang="fr">
                <a:solidFill>
                  <a:srgbClr val="3C78D8"/>
                </a:solidFill>
                <a:latin typeface="Caveat"/>
                <a:ea typeface="Caveat"/>
                <a:cs typeface="Caveat"/>
                <a:sym typeface="Caveat"/>
              </a:rPr>
              <a:t> c</a:t>
            </a:r>
            <a:r>
              <a:rPr b="1" i="1" lang="fr" sz="1600">
                <a:solidFill>
                  <a:srgbClr val="3C78D8"/>
                </a:solidFill>
                <a:latin typeface="Caveat"/>
                <a:ea typeface="Caveat"/>
                <a:cs typeface="Caveat"/>
                <a:sym typeface="Caveat"/>
              </a:rPr>
              <a:t>lientèle qui recherche un service de qualité et exclusif</a:t>
            </a:r>
            <a:endParaRPr b="1" i="1" sz="1600">
              <a:solidFill>
                <a:srgbClr val="3C78D8"/>
              </a:solidFill>
              <a:latin typeface="Caveat"/>
              <a:ea typeface="Caveat"/>
              <a:cs typeface="Caveat"/>
              <a:sym typeface="Caveat"/>
            </a:endParaRPr>
          </a:p>
          <a:p>
            <a:pPr indent="0" lvl="0" marL="0" rtl="0" algn="l">
              <a:spcBef>
                <a:spcPts val="0"/>
              </a:spcBef>
              <a:spcAft>
                <a:spcPts val="0"/>
              </a:spcAft>
              <a:buNone/>
            </a:pPr>
            <a:r>
              <a:t/>
            </a:r>
            <a:endParaRPr/>
          </a:p>
          <a:p>
            <a:pPr indent="0" lvl="0" marL="0" rtl="0" algn="l">
              <a:spcBef>
                <a:spcPts val="0"/>
              </a:spcBef>
              <a:spcAft>
                <a:spcPts val="0"/>
              </a:spcAft>
              <a:buNone/>
            </a:pPr>
            <a:r>
              <a:rPr lang="fr"/>
              <a:t>Ce qui se traduit en 3 objectifs stratégiques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#1 </a:t>
            </a:r>
            <a:r>
              <a:rPr b="1" i="1" lang="fr" sz="1600">
                <a:solidFill>
                  <a:srgbClr val="3C78D8"/>
                </a:solidFill>
                <a:latin typeface="Caveat"/>
                <a:ea typeface="Caveat"/>
                <a:cs typeface="Caveat"/>
                <a:sym typeface="Caveat"/>
              </a:rPr>
              <a:t>Transformer notre offre pour que nos clients aient une expérience vraiment </a:t>
            </a:r>
            <a:r>
              <a:rPr b="1" i="1" lang="fr" sz="1600" u="sng">
                <a:solidFill>
                  <a:srgbClr val="3C78D8"/>
                </a:solidFill>
                <a:latin typeface="Caveat"/>
                <a:ea typeface="Caveat"/>
                <a:cs typeface="Caveat"/>
                <a:sym typeface="Caveat"/>
              </a:rPr>
              <a:t>personnalisée</a:t>
            </a:r>
            <a:endParaRPr sz="1600" u="sng"/>
          </a:p>
          <a:p>
            <a:pPr indent="0" lvl="0" marL="0" rtl="0" algn="l">
              <a:spcBef>
                <a:spcPts val="0"/>
              </a:spcBef>
              <a:spcAft>
                <a:spcPts val="0"/>
              </a:spcAft>
              <a:buNone/>
            </a:pPr>
            <a:r>
              <a:t/>
            </a:r>
            <a:endParaRPr/>
          </a:p>
          <a:p>
            <a:pPr indent="0" lvl="0" marL="0" rtl="0" algn="l">
              <a:spcBef>
                <a:spcPts val="0"/>
              </a:spcBef>
              <a:spcAft>
                <a:spcPts val="0"/>
              </a:spcAft>
              <a:buNone/>
            </a:pPr>
            <a:r>
              <a:rPr lang="fr"/>
              <a:t>#2 </a:t>
            </a:r>
            <a:r>
              <a:rPr b="1" i="1" lang="fr" sz="1600">
                <a:solidFill>
                  <a:srgbClr val="3C78D8"/>
                </a:solidFill>
                <a:latin typeface="Caveat"/>
                <a:ea typeface="Caveat"/>
                <a:cs typeface="Caveat"/>
                <a:sym typeface="Caveat"/>
              </a:rPr>
              <a:t>Adapter notre offre pour que ce service soit livré au </a:t>
            </a:r>
            <a:r>
              <a:rPr b="1" i="1" lang="fr" sz="1600" u="sng">
                <a:solidFill>
                  <a:srgbClr val="3C78D8"/>
                </a:solidFill>
                <a:latin typeface="Caveat"/>
                <a:ea typeface="Caveat"/>
                <a:cs typeface="Caveat"/>
                <a:sym typeface="Caveat"/>
              </a:rPr>
              <a:t>coût le plus bas</a:t>
            </a:r>
            <a:endParaRPr b="1" i="1" sz="1600" u="sng">
              <a:solidFill>
                <a:srgbClr val="3C78D8"/>
              </a:solidFill>
              <a:latin typeface="Caveat"/>
              <a:ea typeface="Caveat"/>
              <a:cs typeface="Caveat"/>
              <a:sym typeface="Caveat"/>
            </a:endParaRPr>
          </a:p>
          <a:p>
            <a:pPr indent="0" lvl="0" marL="0" rtl="0" algn="l">
              <a:spcBef>
                <a:spcPts val="0"/>
              </a:spcBef>
              <a:spcAft>
                <a:spcPts val="0"/>
              </a:spcAft>
              <a:buNone/>
            </a:pPr>
            <a:r>
              <a:t/>
            </a:r>
            <a:endParaRPr/>
          </a:p>
          <a:p>
            <a:pPr indent="0" lvl="0" marL="0" rtl="0" algn="l">
              <a:spcBef>
                <a:spcPts val="0"/>
              </a:spcBef>
              <a:spcAft>
                <a:spcPts val="0"/>
              </a:spcAft>
              <a:buNone/>
            </a:pPr>
            <a:r>
              <a:rPr lang="fr"/>
              <a:t>#3 </a:t>
            </a:r>
            <a:r>
              <a:rPr b="1" i="1" lang="fr" sz="1600">
                <a:solidFill>
                  <a:srgbClr val="3C78D8"/>
                </a:solidFill>
                <a:latin typeface="Caveat"/>
                <a:ea typeface="Caveat"/>
                <a:cs typeface="Caveat"/>
                <a:sym typeface="Caveat"/>
              </a:rPr>
              <a:t>Structurer notre offre pour cibler des segments de clientèle </a:t>
            </a:r>
            <a:r>
              <a:rPr b="1" i="1" lang="fr" sz="1600" u="sng">
                <a:solidFill>
                  <a:srgbClr val="3C78D8"/>
                </a:solidFill>
                <a:latin typeface="Caveat"/>
                <a:ea typeface="Caveat"/>
                <a:cs typeface="Caveat"/>
                <a:sym typeface="Caveat"/>
              </a:rPr>
              <a:t>à forte rentabilité </a:t>
            </a:r>
            <a:endParaRPr u="sng"/>
          </a:p>
        </p:txBody>
      </p:sp>
      <p:pic>
        <p:nvPicPr>
          <p:cNvPr id="66" name="Google Shape;66;p14"/>
          <p:cNvPicPr preferRelativeResize="0"/>
          <p:nvPr/>
        </p:nvPicPr>
        <p:blipFill>
          <a:blip r:embed="rId3">
            <a:alphaModFix/>
          </a:blip>
          <a:stretch>
            <a:fillRect/>
          </a:stretch>
        </p:blipFill>
        <p:spPr>
          <a:xfrm>
            <a:off x="561650" y="3774675"/>
            <a:ext cx="1445949" cy="1445949"/>
          </a:xfrm>
          <a:prstGeom prst="rect">
            <a:avLst/>
          </a:prstGeom>
          <a:noFill/>
          <a:ln>
            <a:noFill/>
          </a:ln>
        </p:spPr>
      </p:pic>
      <p:sp>
        <p:nvSpPr>
          <p:cNvPr id="67" name="Google Shape;67;p14"/>
          <p:cNvSpPr/>
          <p:nvPr/>
        </p:nvSpPr>
        <p:spPr>
          <a:xfrm>
            <a:off x="2341750" y="4240575"/>
            <a:ext cx="6302400" cy="2120100"/>
          </a:xfrm>
          <a:prstGeom prst="wedgeRoundRectCallout">
            <a:avLst>
              <a:gd fmla="val -57788" name="adj1"/>
              <a:gd fmla="val -35450"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Ou, exprimé de façon libre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i="1" lang="fr" sz="1600">
                <a:solidFill>
                  <a:srgbClr val="3C78D8"/>
                </a:solidFill>
                <a:latin typeface="Caveat"/>
                <a:ea typeface="Caveat"/>
                <a:cs typeface="Caveat"/>
                <a:sym typeface="Caveat"/>
              </a:rPr>
              <a:t>La clientèle à forts revenus demande des services </a:t>
            </a:r>
            <a:r>
              <a:rPr b="1" i="1" lang="fr" sz="1600" u="sng">
                <a:solidFill>
                  <a:srgbClr val="3C78D8"/>
                </a:solidFill>
                <a:latin typeface="Caveat"/>
                <a:ea typeface="Caveat"/>
                <a:cs typeface="Caveat"/>
                <a:sym typeface="Caveat"/>
              </a:rPr>
              <a:t>personnalisés</a:t>
            </a:r>
            <a:r>
              <a:rPr b="1" i="1" lang="fr" sz="1600">
                <a:solidFill>
                  <a:srgbClr val="3C78D8"/>
                </a:solidFill>
                <a:latin typeface="Caveat"/>
                <a:ea typeface="Caveat"/>
                <a:cs typeface="Caveat"/>
                <a:sym typeface="Caveat"/>
              </a:rPr>
              <a:t>. Les fitness centers répondent à cette demande en offrant des coachs dédiés, ce qui est coûteux tout en manquant de précision et de résultats. </a:t>
            </a:r>
            <a:endParaRPr b="1" i="1" sz="1600">
              <a:solidFill>
                <a:srgbClr val="3C78D8"/>
              </a:solidFill>
              <a:latin typeface="Caveat"/>
              <a:ea typeface="Caveat"/>
              <a:cs typeface="Caveat"/>
              <a:sym typeface="Caveat"/>
            </a:endParaRPr>
          </a:p>
          <a:p>
            <a:pPr indent="0" lvl="0" marL="0" rtl="0" algn="l">
              <a:spcBef>
                <a:spcPts val="0"/>
              </a:spcBef>
              <a:spcAft>
                <a:spcPts val="0"/>
              </a:spcAft>
              <a:buNone/>
            </a:pPr>
            <a:r>
              <a:rPr b="1" i="1" lang="fr" sz="1600">
                <a:solidFill>
                  <a:srgbClr val="3C78D8"/>
                </a:solidFill>
                <a:latin typeface="Caveat"/>
                <a:ea typeface="Caveat"/>
                <a:cs typeface="Caveat"/>
                <a:sym typeface="Caveat"/>
              </a:rPr>
              <a:t>Gym Sports peut devenir le leader des fitness centers </a:t>
            </a:r>
            <a:r>
              <a:rPr b="1" i="1" lang="fr" sz="1600" u="sng">
                <a:solidFill>
                  <a:srgbClr val="3C78D8"/>
                </a:solidFill>
                <a:latin typeface="Caveat"/>
                <a:ea typeface="Caveat"/>
                <a:cs typeface="Caveat"/>
                <a:sym typeface="Caveat"/>
              </a:rPr>
              <a:t>premium </a:t>
            </a:r>
            <a:r>
              <a:rPr b="1" i="1" lang="fr" sz="1600">
                <a:solidFill>
                  <a:srgbClr val="3C78D8"/>
                </a:solidFill>
                <a:latin typeface="Caveat"/>
                <a:ea typeface="Caveat"/>
                <a:cs typeface="Caveat"/>
                <a:sym typeface="Caveat"/>
              </a:rPr>
              <a:t>en développant une offre et une identité de marque centrée sur du service véritablement </a:t>
            </a:r>
            <a:r>
              <a:rPr b="1" i="1" lang="fr" sz="1600" u="sng">
                <a:solidFill>
                  <a:srgbClr val="3C78D8"/>
                </a:solidFill>
                <a:latin typeface="Caveat"/>
                <a:ea typeface="Caveat"/>
                <a:cs typeface="Caveat"/>
                <a:sym typeface="Caveat"/>
              </a:rPr>
              <a:t>personnalisé</a:t>
            </a:r>
            <a:r>
              <a:rPr b="1" i="1" lang="fr" sz="1600">
                <a:solidFill>
                  <a:srgbClr val="3C78D8"/>
                </a:solidFill>
                <a:latin typeface="Caveat"/>
                <a:ea typeface="Caveat"/>
                <a:cs typeface="Caveat"/>
                <a:sym typeface="Caveat"/>
              </a:rPr>
              <a:t>,, </a:t>
            </a:r>
            <a:r>
              <a:rPr b="1" i="1" lang="fr" sz="1600" u="sng">
                <a:solidFill>
                  <a:srgbClr val="3C78D8"/>
                </a:solidFill>
                <a:latin typeface="Caveat"/>
                <a:ea typeface="Caveat"/>
                <a:cs typeface="Caveat"/>
                <a:sym typeface="Caveat"/>
              </a:rPr>
              <a:t>rendu possible par une collecte et analyse de la donnée</a:t>
            </a:r>
            <a:r>
              <a:rPr b="1" i="1" lang="fr" sz="1600">
                <a:solidFill>
                  <a:srgbClr val="3C78D8"/>
                </a:solidFill>
                <a:latin typeface="Caveat"/>
                <a:ea typeface="Caveat"/>
                <a:cs typeface="Caveat"/>
                <a:sym typeface="Caveat"/>
              </a:rPr>
              <a:t>.</a:t>
            </a:r>
            <a:endParaRPr b="1" i="1" sz="1600">
              <a:solidFill>
                <a:srgbClr val="3C78D8"/>
              </a:solidFill>
              <a:latin typeface="Caveat"/>
              <a:ea typeface="Caveat"/>
              <a:cs typeface="Caveat"/>
              <a:sym typeface="Caveat"/>
            </a:endParaRPr>
          </a:p>
        </p:txBody>
      </p:sp>
      <p:sp>
        <p:nvSpPr>
          <p:cNvPr id="68" name="Google Shape;68;p14"/>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 Créé par : </a:t>
            </a:r>
            <a:r>
              <a:rPr b="1" i="1" lang="fr" sz="1600">
                <a:solidFill>
                  <a:srgbClr val="3C78D8"/>
                </a:solidFill>
                <a:latin typeface="Caveat"/>
                <a:ea typeface="Caveat"/>
                <a:cs typeface="Caveat"/>
                <a:sym typeface="Caveat"/>
              </a:rPr>
              <a:t>Caroline Verdon, Dir Marketing Gym Sports</a:t>
            </a:r>
            <a:endParaRPr b="1" i="1" sz="1600">
              <a:solidFill>
                <a:srgbClr val="3C78D8"/>
              </a:solidFill>
              <a:latin typeface="Caveat"/>
              <a:ea typeface="Caveat"/>
              <a:cs typeface="Caveat"/>
              <a:sym typeface="Caveat"/>
            </a:endParaRPr>
          </a:p>
        </p:txBody>
      </p:sp>
      <p:sp>
        <p:nvSpPr>
          <p:cNvPr id="69" name="Google Shape;69;p14"/>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Date : 	   _____</a:t>
            </a:r>
            <a:r>
              <a:rPr b="1" i="1" lang="fr" sz="1600">
                <a:solidFill>
                  <a:srgbClr val="3C78D8"/>
                </a:solidFill>
                <a:latin typeface="Caveat"/>
                <a:ea typeface="Caveat"/>
                <a:cs typeface="Caveat"/>
                <a:sym typeface="Caveat"/>
              </a:rPr>
              <a:t>15 Mai</a:t>
            </a:r>
            <a:r>
              <a:rPr lang="fr" sz="1200"/>
              <a:t>_____</a:t>
            </a:r>
            <a:endParaRPr sz="1200"/>
          </a:p>
        </p:txBody>
      </p:sp>
      <p:sp>
        <p:nvSpPr>
          <p:cNvPr id="70" name="Google Shape;70;p14"/>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nvSpPr>
        <p:spPr>
          <a:xfrm>
            <a:off x="438075" y="68550"/>
            <a:ext cx="42630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#02</a:t>
            </a:r>
            <a:endParaRPr b="1" sz="1600"/>
          </a:p>
          <a:p>
            <a:pPr indent="0" lvl="0" marL="0" rtl="0" algn="l">
              <a:spcBef>
                <a:spcPts val="0"/>
              </a:spcBef>
              <a:spcAft>
                <a:spcPts val="0"/>
              </a:spcAft>
              <a:buNone/>
            </a:pPr>
            <a:r>
              <a:rPr b="1" lang="fr" sz="1600"/>
              <a:t>Choisir la cible</a:t>
            </a:r>
            <a:endParaRPr b="1" sz="1600"/>
          </a:p>
        </p:txBody>
      </p:sp>
      <p:sp>
        <p:nvSpPr>
          <p:cNvPr id="76" name="Google Shape;76;p15"/>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597575" y="1596150"/>
            <a:ext cx="1971600" cy="4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Siège social / Services centraux / Fonctions supports</a:t>
            </a:r>
            <a:endParaRPr/>
          </a:p>
        </p:txBody>
      </p:sp>
      <p:pic>
        <p:nvPicPr>
          <p:cNvPr descr="office.png" id="78" name="Google Shape;78;p15"/>
          <p:cNvPicPr preferRelativeResize="0"/>
          <p:nvPr/>
        </p:nvPicPr>
        <p:blipFill>
          <a:blip r:embed="rId3">
            <a:alphaModFix/>
          </a:blip>
          <a:stretch>
            <a:fillRect/>
          </a:stretch>
        </p:blipFill>
        <p:spPr>
          <a:xfrm>
            <a:off x="1178325" y="723261"/>
            <a:ext cx="707100" cy="707100"/>
          </a:xfrm>
          <a:prstGeom prst="rect">
            <a:avLst/>
          </a:prstGeom>
          <a:noFill/>
          <a:ln>
            <a:noFill/>
          </a:ln>
        </p:spPr>
      </p:pic>
      <p:pic>
        <p:nvPicPr>
          <p:cNvPr descr="factory.png" id="79" name="Google Shape;79;p15"/>
          <p:cNvPicPr preferRelativeResize="0"/>
          <p:nvPr/>
        </p:nvPicPr>
        <p:blipFill>
          <a:blip r:embed="rId4">
            <a:alphaModFix/>
          </a:blip>
          <a:stretch>
            <a:fillRect/>
          </a:stretch>
        </p:blipFill>
        <p:spPr>
          <a:xfrm>
            <a:off x="1006850" y="2225450"/>
            <a:ext cx="1051850" cy="1051850"/>
          </a:xfrm>
          <a:prstGeom prst="rect">
            <a:avLst/>
          </a:prstGeom>
          <a:noFill/>
          <a:ln>
            <a:noFill/>
          </a:ln>
        </p:spPr>
      </p:pic>
      <p:sp>
        <p:nvSpPr>
          <p:cNvPr id="80" name="Google Shape;80;p15"/>
          <p:cNvSpPr txBox="1"/>
          <p:nvPr/>
        </p:nvSpPr>
        <p:spPr>
          <a:xfrm>
            <a:off x="597575" y="3186663"/>
            <a:ext cx="1971600" cy="4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Production</a:t>
            </a:r>
            <a:endParaRPr/>
          </a:p>
        </p:txBody>
      </p:sp>
      <p:pic>
        <p:nvPicPr>
          <p:cNvPr id="81" name="Google Shape;81;p15"/>
          <p:cNvPicPr preferRelativeResize="0"/>
          <p:nvPr/>
        </p:nvPicPr>
        <p:blipFill>
          <a:blip r:embed="rId5">
            <a:alphaModFix/>
          </a:blip>
          <a:stretch>
            <a:fillRect/>
          </a:stretch>
        </p:blipFill>
        <p:spPr>
          <a:xfrm>
            <a:off x="1071613" y="3854025"/>
            <a:ext cx="707100" cy="707100"/>
          </a:xfrm>
          <a:prstGeom prst="rect">
            <a:avLst/>
          </a:prstGeom>
          <a:noFill/>
          <a:ln>
            <a:noFill/>
          </a:ln>
        </p:spPr>
      </p:pic>
      <p:pic>
        <p:nvPicPr>
          <p:cNvPr id="82" name="Google Shape;82;p15"/>
          <p:cNvPicPr preferRelativeResize="0"/>
          <p:nvPr/>
        </p:nvPicPr>
        <p:blipFill>
          <a:blip r:embed="rId6">
            <a:alphaModFix/>
          </a:blip>
          <a:stretch>
            <a:fillRect/>
          </a:stretch>
        </p:blipFill>
        <p:spPr>
          <a:xfrm>
            <a:off x="934575" y="5392237"/>
            <a:ext cx="771200" cy="771200"/>
          </a:xfrm>
          <a:prstGeom prst="rect">
            <a:avLst/>
          </a:prstGeom>
          <a:noFill/>
          <a:ln>
            <a:noFill/>
          </a:ln>
        </p:spPr>
      </p:pic>
      <p:sp>
        <p:nvSpPr>
          <p:cNvPr id="83" name="Google Shape;83;p15"/>
          <p:cNvSpPr txBox="1"/>
          <p:nvPr/>
        </p:nvSpPr>
        <p:spPr>
          <a:xfrm>
            <a:off x="980778" y="4561125"/>
            <a:ext cx="1338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Clients / utilisateurs</a:t>
            </a:r>
            <a:endParaRPr/>
          </a:p>
        </p:txBody>
      </p:sp>
      <p:sp>
        <p:nvSpPr>
          <p:cNvPr id="84" name="Google Shape;84;p15"/>
          <p:cNvSpPr txBox="1"/>
          <p:nvPr/>
        </p:nvSpPr>
        <p:spPr>
          <a:xfrm>
            <a:off x="757975" y="6085925"/>
            <a:ext cx="1918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Nouveaux marchés</a:t>
            </a:r>
            <a:endParaRPr/>
          </a:p>
        </p:txBody>
      </p:sp>
      <p:sp>
        <p:nvSpPr>
          <p:cNvPr id="85" name="Google Shape;85;p15"/>
          <p:cNvSpPr txBox="1"/>
          <p:nvPr/>
        </p:nvSpPr>
        <p:spPr>
          <a:xfrm>
            <a:off x="2475575" y="8185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service / type d’utilisateur ciblé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86" name="Google Shape;86;p15"/>
          <p:cNvSpPr txBox="1"/>
          <p:nvPr/>
        </p:nvSpPr>
        <p:spPr>
          <a:xfrm>
            <a:off x="2569175" y="23282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service / type d’utilisateur ciblé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87" name="Google Shape;87;p15"/>
          <p:cNvSpPr txBox="1"/>
          <p:nvPr/>
        </p:nvSpPr>
        <p:spPr>
          <a:xfrm>
            <a:off x="2569175" y="38379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segment de clientèle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solidFill>
                  <a:schemeClr val="dk1"/>
                </a:solidFill>
              </a:rPr>
              <a:t>____</a:t>
            </a:r>
            <a:r>
              <a:rPr b="1" i="1" lang="fr" sz="1800">
                <a:solidFill>
                  <a:srgbClr val="3C78D8"/>
                </a:solidFill>
                <a:latin typeface="Caveat"/>
                <a:ea typeface="Caveat"/>
                <a:cs typeface="Caveat"/>
                <a:sym typeface="Caveat"/>
              </a:rPr>
              <a:t>Membres d’un club Gym Sports_</a:t>
            </a:r>
            <a:r>
              <a:rPr lang="fr"/>
              <a:t>______________________</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5"/>
          <p:cNvSpPr txBox="1"/>
          <p:nvPr/>
        </p:nvSpPr>
        <p:spPr>
          <a:xfrm>
            <a:off x="2569175" y="5161225"/>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marché à cibler / nouveau segment de clientèle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89" name="Google Shape;89;p15"/>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90" name="Google Shape;90;p15"/>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91" name="Google Shape;91;p15"/>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5932425" y="1460175"/>
            <a:ext cx="2572500" cy="330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618725" y="1463988"/>
            <a:ext cx="5204700" cy="330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579025" y="4845675"/>
            <a:ext cx="8064900" cy="1505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nvSpPr>
        <p:spPr>
          <a:xfrm>
            <a:off x="438075" y="68550"/>
            <a:ext cx="44598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#03 (version B2C)</a:t>
            </a:r>
            <a:endParaRPr b="1" sz="1600"/>
          </a:p>
          <a:p>
            <a:pPr indent="0" lvl="0" marL="0" rtl="0" algn="l">
              <a:spcBef>
                <a:spcPts val="0"/>
              </a:spcBef>
              <a:spcAft>
                <a:spcPts val="0"/>
              </a:spcAft>
              <a:buNone/>
            </a:pPr>
            <a:r>
              <a:rPr b="1" lang="fr" sz="1600"/>
              <a:t>Définir le profil de </a:t>
            </a:r>
            <a:r>
              <a:rPr b="1" lang="fr" sz="1600"/>
              <a:t>l'utilisateur/trice</a:t>
            </a:r>
            <a:endParaRPr b="1" sz="1600"/>
          </a:p>
          <a:p>
            <a:pPr indent="0" lvl="0" marL="0" rtl="0" algn="l">
              <a:spcBef>
                <a:spcPts val="0"/>
              </a:spcBef>
              <a:spcAft>
                <a:spcPts val="0"/>
              </a:spcAft>
              <a:buNone/>
            </a:pPr>
            <a:r>
              <a:t/>
            </a:r>
            <a:endParaRPr b="1" sz="1600"/>
          </a:p>
        </p:txBody>
      </p:sp>
      <p:sp>
        <p:nvSpPr>
          <p:cNvPr id="101" name="Google Shape;101;p16"/>
          <p:cNvSpPr txBox="1"/>
          <p:nvPr/>
        </p:nvSpPr>
        <p:spPr>
          <a:xfrm>
            <a:off x="2380150" y="944075"/>
            <a:ext cx="58161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t>Nom de l’avatar:</a:t>
            </a:r>
            <a:r>
              <a:rPr lang="fr"/>
              <a:t> __</a:t>
            </a:r>
            <a:r>
              <a:rPr b="1" i="1" lang="fr" sz="1800">
                <a:solidFill>
                  <a:srgbClr val="3C78D8"/>
                </a:solidFill>
                <a:latin typeface="Caveat"/>
                <a:ea typeface="Caveat"/>
                <a:cs typeface="Caveat"/>
                <a:sym typeface="Caveat"/>
              </a:rPr>
              <a:t>Pauline Chevalier</a:t>
            </a:r>
            <a:r>
              <a:rPr lang="fr"/>
              <a:t>_</a:t>
            </a:r>
            <a:r>
              <a:rPr lang="fr"/>
              <a:t>_____________________</a:t>
            </a:r>
            <a:endParaRPr/>
          </a:p>
        </p:txBody>
      </p:sp>
      <p:sp>
        <p:nvSpPr>
          <p:cNvPr id="102" name="Google Shape;102;p16"/>
          <p:cNvSpPr txBox="1"/>
          <p:nvPr/>
        </p:nvSpPr>
        <p:spPr>
          <a:xfrm>
            <a:off x="692650" y="1888150"/>
            <a:ext cx="5023800" cy="28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200"/>
              <a:t>Age</a:t>
            </a:r>
            <a:r>
              <a:rPr lang="fr" sz="1200"/>
              <a:t> : 			 _____</a:t>
            </a:r>
            <a:r>
              <a:rPr lang="fr" sz="1200">
                <a:solidFill>
                  <a:schemeClr val="dk1"/>
                </a:solidFill>
              </a:rPr>
              <a:t>_</a:t>
            </a:r>
            <a:r>
              <a:rPr b="1" i="1" lang="fr" sz="1800">
                <a:solidFill>
                  <a:srgbClr val="3C78D8"/>
                </a:solidFill>
                <a:latin typeface="Caveat"/>
                <a:ea typeface="Caveat"/>
                <a:cs typeface="Caveat"/>
                <a:sym typeface="Caveat"/>
              </a:rPr>
              <a:t>45</a:t>
            </a:r>
            <a:r>
              <a:rPr lang="fr" sz="1200"/>
              <a:t>________</a:t>
            </a:r>
            <a:endParaRPr sz="1200"/>
          </a:p>
          <a:p>
            <a:pPr indent="0" lvl="0" marL="0" rtl="0" algn="l">
              <a:spcBef>
                <a:spcPts val="0"/>
              </a:spcBef>
              <a:spcAft>
                <a:spcPts val="0"/>
              </a:spcAft>
              <a:buNone/>
            </a:pPr>
            <a:r>
              <a:rPr b="1" lang="fr" sz="1200"/>
              <a:t>Genre :</a:t>
            </a:r>
            <a:r>
              <a:rPr lang="fr" sz="1200"/>
              <a:t>		 ______</a:t>
            </a:r>
            <a:r>
              <a:rPr b="1" lang="fr">
                <a:solidFill>
                  <a:srgbClr val="049CCF"/>
                </a:solidFill>
                <a:latin typeface="Caveat"/>
                <a:ea typeface="Caveat"/>
                <a:cs typeface="Caveat"/>
                <a:sym typeface="Caveat"/>
              </a:rPr>
              <a:t>Femme</a:t>
            </a:r>
            <a:r>
              <a:rPr lang="fr" sz="1200"/>
              <a:t>_________</a:t>
            </a:r>
            <a:endParaRPr sz="1200"/>
          </a:p>
          <a:p>
            <a:pPr indent="0" lvl="0" marL="0" rtl="0" algn="l">
              <a:spcBef>
                <a:spcPts val="0"/>
              </a:spcBef>
              <a:spcAft>
                <a:spcPts val="0"/>
              </a:spcAft>
              <a:buNone/>
            </a:pPr>
            <a:r>
              <a:rPr b="1" lang="fr" sz="1200"/>
              <a:t>Statut marital</a:t>
            </a:r>
            <a:r>
              <a:rPr lang="fr" sz="1200"/>
              <a:t>: 	 _____</a:t>
            </a:r>
            <a:r>
              <a:rPr b="1" lang="fr">
                <a:solidFill>
                  <a:srgbClr val="049CCF"/>
                </a:solidFill>
                <a:latin typeface="Caveat"/>
                <a:ea typeface="Caveat"/>
                <a:cs typeface="Caveat"/>
                <a:sym typeface="Caveat"/>
              </a:rPr>
              <a:t>Mariée</a:t>
            </a:r>
            <a:r>
              <a:rPr lang="fr" sz="1200"/>
              <a:t>__________</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rPr b="1" lang="fr" sz="1200"/>
              <a:t>Nombre d’enfants</a:t>
            </a:r>
            <a:r>
              <a:rPr lang="fr" sz="1200"/>
              <a:t> :	 _______</a:t>
            </a:r>
            <a:r>
              <a:rPr b="1" lang="fr" sz="1800">
                <a:solidFill>
                  <a:srgbClr val="049CCF"/>
                </a:solidFill>
                <a:latin typeface="Caveat"/>
                <a:ea typeface="Caveat"/>
                <a:cs typeface="Caveat"/>
                <a:sym typeface="Caveat"/>
              </a:rPr>
              <a:t>2</a:t>
            </a:r>
            <a:r>
              <a:rPr lang="fr" sz="1200"/>
              <a:t>________</a:t>
            </a:r>
            <a:endParaRPr sz="1200"/>
          </a:p>
          <a:p>
            <a:pPr indent="0" lvl="0" marL="0" rtl="0" algn="l">
              <a:spcBef>
                <a:spcPts val="0"/>
              </a:spcBef>
              <a:spcAft>
                <a:spcPts val="0"/>
              </a:spcAft>
              <a:buNone/>
            </a:pPr>
            <a:r>
              <a:rPr b="1" lang="fr" sz="1200"/>
              <a:t>Emploi </a:t>
            </a:r>
            <a:r>
              <a:rPr lang="fr" sz="1200"/>
              <a:t>: 	 _</a:t>
            </a:r>
            <a:r>
              <a:rPr b="1" lang="fr" sz="1800">
                <a:solidFill>
                  <a:srgbClr val="049CCF"/>
                </a:solidFill>
                <a:latin typeface="Caveat"/>
                <a:ea typeface="Caveat"/>
                <a:cs typeface="Caveat"/>
                <a:sym typeface="Caveat"/>
              </a:rPr>
              <a:t>Chef comptable</a:t>
            </a:r>
            <a:r>
              <a:rPr lang="fr" sz="1200"/>
              <a:t> 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Revenu mensuel net </a:t>
            </a:r>
            <a:r>
              <a:rPr lang="fr" sz="1200"/>
              <a:t>:	 ____</a:t>
            </a:r>
            <a:r>
              <a:rPr b="1" lang="fr">
                <a:solidFill>
                  <a:srgbClr val="049CCF"/>
                </a:solidFill>
                <a:latin typeface="Caveat"/>
                <a:ea typeface="Caveat"/>
                <a:cs typeface="Caveat"/>
                <a:sym typeface="Caveat"/>
              </a:rPr>
              <a:t>2800€</a:t>
            </a:r>
            <a:r>
              <a:rPr lang="fr" sz="1200"/>
              <a:t>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Pays et ville de résidence </a:t>
            </a:r>
            <a:r>
              <a:rPr lang="fr" sz="1200"/>
              <a:t>: ___</a:t>
            </a:r>
            <a:r>
              <a:rPr b="1" lang="fr">
                <a:solidFill>
                  <a:srgbClr val="049CCF"/>
                </a:solidFill>
                <a:latin typeface="Caveat"/>
                <a:ea typeface="Caveat"/>
                <a:cs typeface="Caveat"/>
                <a:sym typeface="Caveat"/>
              </a:rPr>
              <a:t>Nantes</a:t>
            </a:r>
            <a:r>
              <a:rPr lang="fr" sz="1200"/>
              <a:t>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Formation </a:t>
            </a:r>
            <a:r>
              <a:rPr lang="fr" sz="1200"/>
              <a:t>: lycée / université / autre : _</a:t>
            </a:r>
            <a:r>
              <a:rPr b="1" lang="fr" sz="1200">
                <a:solidFill>
                  <a:srgbClr val="049CCF"/>
                </a:solidFill>
                <a:latin typeface="Caveat"/>
                <a:ea typeface="Caveat"/>
                <a:cs typeface="Caveat"/>
                <a:sym typeface="Caveat"/>
              </a:rPr>
              <a:t>Master en gestion</a:t>
            </a:r>
            <a:r>
              <a:rPr lang="fr" sz="1200"/>
              <a:t>___</a:t>
            </a:r>
            <a:endParaRPr sz="1200"/>
          </a:p>
        </p:txBody>
      </p:sp>
      <p:sp>
        <p:nvSpPr>
          <p:cNvPr id="103" name="Google Shape;103;p16"/>
          <p:cNvSpPr txBox="1"/>
          <p:nvPr/>
        </p:nvSpPr>
        <p:spPr>
          <a:xfrm>
            <a:off x="6112325" y="2142225"/>
            <a:ext cx="2477400" cy="17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200"/>
              <a:t>Niveau de forme physique </a:t>
            </a:r>
            <a:r>
              <a:rPr lang="fr" sz="1200"/>
              <a:t>: 	faible / moyen / fit / compétiteur	</a:t>
            </a:r>
            <a:endParaRPr sz="1200"/>
          </a:p>
          <a:p>
            <a:pPr indent="0" lvl="0" marL="0" rtl="0" algn="l">
              <a:spcBef>
                <a:spcPts val="0"/>
              </a:spcBef>
              <a:spcAft>
                <a:spcPts val="0"/>
              </a:spcAft>
              <a:buNone/>
            </a:pPr>
            <a:r>
              <a:rPr lang="fr" sz="1200"/>
              <a:t>	 </a:t>
            </a:r>
            <a:endParaRPr sz="1200"/>
          </a:p>
          <a:p>
            <a:pPr indent="0" lvl="0" marL="0" rtl="0" algn="l">
              <a:spcBef>
                <a:spcPts val="0"/>
              </a:spcBef>
              <a:spcAft>
                <a:spcPts val="0"/>
              </a:spcAft>
              <a:buNone/>
            </a:pPr>
            <a:r>
              <a:rPr i="1" lang="fr" sz="1200"/>
              <a:t>Vie sociale </a:t>
            </a:r>
            <a:r>
              <a:rPr lang="fr" sz="1200"/>
              <a:t>: 	nulle / occasionnelle / régulière / fêtard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Implication sociale </a:t>
            </a:r>
            <a:r>
              <a:rPr lang="fr" sz="1200"/>
              <a:t>: nulle / occasionnelle / régulier / leader</a:t>
            </a:r>
            <a:endParaRPr sz="1200"/>
          </a:p>
          <a:p>
            <a:pPr indent="0" lvl="0" marL="0" rtl="0" algn="l">
              <a:spcBef>
                <a:spcPts val="0"/>
              </a:spcBef>
              <a:spcAft>
                <a:spcPts val="0"/>
              </a:spcAft>
              <a:buNone/>
            </a:pPr>
            <a:r>
              <a:t/>
            </a:r>
            <a:endParaRPr sz="1200"/>
          </a:p>
        </p:txBody>
      </p:sp>
      <p:sp>
        <p:nvSpPr>
          <p:cNvPr id="104" name="Google Shape;104;p16"/>
          <p:cNvSpPr txBox="1"/>
          <p:nvPr/>
        </p:nvSpPr>
        <p:spPr>
          <a:xfrm>
            <a:off x="569500" y="5036971"/>
            <a:ext cx="4328400" cy="12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200"/>
              <a:t>Le dernier livre qu’il ou elle a lu</a:t>
            </a:r>
            <a:r>
              <a:rPr lang="fr" sz="1200"/>
              <a:t>: _</a:t>
            </a:r>
            <a:r>
              <a:rPr b="1" i="1" lang="fr" sz="1800">
                <a:solidFill>
                  <a:srgbClr val="3C78D8"/>
                </a:solidFill>
                <a:latin typeface="Caveat"/>
                <a:ea typeface="Caveat"/>
                <a:cs typeface="Caveat"/>
                <a:sym typeface="Caveat"/>
              </a:rPr>
              <a:t>La recluse (F. Vargas)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Leur série préférée</a:t>
            </a:r>
            <a:r>
              <a:rPr lang="fr" sz="1200"/>
              <a:t>: </a:t>
            </a:r>
            <a:r>
              <a:rPr b="1" i="1" lang="fr" sz="1800">
                <a:solidFill>
                  <a:srgbClr val="3C78D8"/>
                </a:solidFill>
                <a:latin typeface="Caveat"/>
                <a:ea typeface="Caveat"/>
                <a:cs typeface="Caveat"/>
                <a:sym typeface="Caveat"/>
              </a:rPr>
              <a:t>Breaking Bad</a:t>
            </a:r>
            <a:r>
              <a:rPr lang="fr" sz="1200"/>
              <a:t>_________________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Le dernier film vu (ciné ou Netflix)</a:t>
            </a:r>
            <a:r>
              <a:rPr lang="fr" sz="1200"/>
              <a:t>: _</a:t>
            </a:r>
            <a:r>
              <a:rPr b="1" i="1" lang="fr" sz="1800">
                <a:solidFill>
                  <a:srgbClr val="3C78D8"/>
                </a:solidFill>
                <a:latin typeface="Caveat"/>
                <a:ea typeface="Caveat"/>
                <a:cs typeface="Caveat"/>
                <a:sym typeface="Caveat"/>
              </a:rPr>
              <a:t>A star is born</a:t>
            </a:r>
            <a:r>
              <a:rPr lang="fr" sz="1200"/>
              <a:t>_____</a:t>
            </a:r>
            <a:endParaRPr sz="1200"/>
          </a:p>
          <a:p>
            <a:pPr indent="0" lvl="0" marL="0" rtl="0" algn="l">
              <a:spcBef>
                <a:spcPts val="0"/>
              </a:spcBef>
              <a:spcAft>
                <a:spcPts val="0"/>
              </a:spcAft>
              <a:buNone/>
            </a:pPr>
            <a:r>
              <a:t/>
            </a:r>
            <a:endParaRPr sz="1200"/>
          </a:p>
        </p:txBody>
      </p:sp>
      <p:sp>
        <p:nvSpPr>
          <p:cNvPr id="105" name="Google Shape;105;p16"/>
          <p:cNvSpPr txBox="1"/>
          <p:nvPr/>
        </p:nvSpPr>
        <p:spPr>
          <a:xfrm>
            <a:off x="4722250" y="4929725"/>
            <a:ext cx="42087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i="1" lang="fr" sz="1200"/>
              <a:t>Activité extra professionnelle préférée </a:t>
            </a:r>
            <a:r>
              <a:rPr lang="fr"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solidFill>
                  <a:schemeClr val="dk1"/>
                </a:solidFill>
              </a:rPr>
              <a:t>______</a:t>
            </a:r>
            <a:r>
              <a:rPr b="1" i="1" lang="fr" sz="1800">
                <a:solidFill>
                  <a:srgbClr val="3C78D8"/>
                </a:solidFill>
                <a:latin typeface="Caveat"/>
                <a:ea typeface="Caveat"/>
                <a:cs typeface="Caveat"/>
                <a:sym typeface="Caveat"/>
              </a:rPr>
              <a:t>Spectacles</a:t>
            </a:r>
            <a:r>
              <a:rPr lang="fr" sz="1200"/>
              <a:t>_________________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Les média sociaux utilisé quotidiennement : </a:t>
            </a:r>
            <a:r>
              <a:rPr lang="fr" sz="1200"/>
              <a:t>Facebook / Instagram / Snapchat / LinkedIn / Twitter / Youtube</a:t>
            </a:r>
            <a:endParaRPr sz="1200"/>
          </a:p>
        </p:txBody>
      </p:sp>
      <p:sp>
        <p:nvSpPr>
          <p:cNvPr id="106" name="Google Shape;106;p16"/>
          <p:cNvSpPr txBox="1"/>
          <p:nvPr/>
        </p:nvSpPr>
        <p:spPr>
          <a:xfrm>
            <a:off x="569500" y="4773425"/>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Goûts culturels et médias</a:t>
            </a:r>
            <a:endParaRPr b="1" i="1"/>
          </a:p>
        </p:txBody>
      </p:sp>
      <p:sp>
        <p:nvSpPr>
          <p:cNvPr id="107" name="Google Shape;107;p16"/>
          <p:cNvSpPr txBox="1"/>
          <p:nvPr/>
        </p:nvSpPr>
        <p:spPr>
          <a:xfrm>
            <a:off x="618725" y="1543150"/>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Attributs socio-démographiques</a:t>
            </a:r>
            <a:endParaRPr b="1" i="1"/>
          </a:p>
        </p:txBody>
      </p:sp>
      <p:sp>
        <p:nvSpPr>
          <p:cNvPr id="108" name="Google Shape;108;p16"/>
          <p:cNvSpPr txBox="1"/>
          <p:nvPr/>
        </p:nvSpPr>
        <p:spPr>
          <a:xfrm>
            <a:off x="5979975" y="1543150"/>
            <a:ext cx="24774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Style de vie</a:t>
            </a:r>
            <a:endParaRPr b="1" i="1"/>
          </a:p>
        </p:txBody>
      </p:sp>
      <p:sp>
        <p:nvSpPr>
          <p:cNvPr id="109" name="Google Shape;109;p16"/>
          <p:cNvSpPr txBox="1"/>
          <p:nvPr/>
        </p:nvSpPr>
        <p:spPr>
          <a:xfrm>
            <a:off x="44174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110" name="Google Shape;110;p16"/>
          <p:cNvSpPr txBox="1"/>
          <p:nvPr/>
        </p:nvSpPr>
        <p:spPr>
          <a:xfrm>
            <a:off x="4490200" y="2634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111" name="Google Shape;111;p16"/>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112" name="Google Shape;112;p16"/>
          <p:cNvSpPr/>
          <p:nvPr/>
        </p:nvSpPr>
        <p:spPr>
          <a:xfrm>
            <a:off x="6080856" y="2355275"/>
            <a:ext cx="1201000" cy="402475"/>
          </a:xfrm>
          <a:custGeom>
            <a:rect b="b" l="l" r="r" t="t"/>
            <a:pathLst>
              <a:path extrusionOk="0" h="16099" w="48040">
                <a:moveTo>
                  <a:pt x="9171" y="756"/>
                </a:moveTo>
                <a:cubicBezTo>
                  <a:pt x="6283" y="1718"/>
                  <a:pt x="3010" y="2381"/>
                  <a:pt x="858" y="4534"/>
                </a:cubicBezTo>
                <a:cubicBezTo>
                  <a:pt x="-1394" y="6788"/>
                  <a:pt x="1332" y="11691"/>
                  <a:pt x="3881" y="13603"/>
                </a:cubicBezTo>
                <a:cubicBezTo>
                  <a:pt x="9927" y="18137"/>
                  <a:pt x="19175" y="15242"/>
                  <a:pt x="26552" y="13603"/>
                </a:cubicBezTo>
                <a:cubicBezTo>
                  <a:pt x="34043" y="11939"/>
                  <a:pt x="44280" y="11398"/>
                  <a:pt x="47711" y="4534"/>
                </a:cubicBezTo>
                <a:cubicBezTo>
                  <a:pt x="49029" y="1897"/>
                  <a:pt x="42259" y="2226"/>
                  <a:pt x="39399" y="1511"/>
                </a:cubicBezTo>
                <a:cubicBezTo>
                  <a:pt x="31076" y="-570"/>
                  <a:pt x="19772" y="6067"/>
                  <a:pt x="13705" y="0"/>
                </a:cubicBezTo>
              </a:path>
            </a:pathLst>
          </a:custGeom>
          <a:noFill/>
          <a:ln cap="flat" cmpd="sng" w="19050">
            <a:solidFill>
              <a:srgbClr val="049CCF"/>
            </a:solidFill>
            <a:prstDash val="solid"/>
            <a:round/>
            <a:headEnd len="med" w="med" type="none"/>
            <a:tailEnd len="med" w="med" type="none"/>
          </a:ln>
        </p:spPr>
      </p:sp>
      <p:sp>
        <p:nvSpPr>
          <p:cNvPr id="113" name="Google Shape;113;p16"/>
          <p:cNvSpPr/>
          <p:nvPr/>
        </p:nvSpPr>
        <p:spPr>
          <a:xfrm>
            <a:off x="6121200" y="2871814"/>
            <a:ext cx="983700" cy="332825"/>
          </a:xfrm>
          <a:custGeom>
            <a:rect b="b" l="l" r="r" t="t"/>
            <a:pathLst>
              <a:path extrusionOk="0" h="13313" w="39348">
                <a:moveTo>
                  <a:pt x="755" y="9566"/>
                </a:moveTo>
                <a:cubicBezTo>
                  <a:pt x="10002" y="11108"/>
                  <a:pt x="19341" y="12589"/>
                  <a:pt x="28716" y="12589"/>
                </a:cubicBezTo>
                <a:cubicBezTo>
                  <a:pt x="32000" y="12589"/>
                  <a:pt x="36718" y="14566"/>
                  <a:pt x="38540" y="11833"/>
                </a:cubicBezTo>
                <a:cubicBezTo>
                  <a:pt x="39797" y="9947"/>
                  <a:pt x="39256" y="7183"/>
                  <a:pt x="38540" y="5032"/>
                </a:cubicBezTo>
                <a:cubicBezTo>
                  <a:pt x="37099" y="704"/>
                  <a:pt x="29500" y="3520"/>
                  <a:pt x="24938" y="3520"/>
                </a:cubicBezTo>
                <a:cubicBezTo>
                  <a:pt x="21915" y="3520"/>
                  <a:pt x="18737" y="4475"/>
                  <a:pt x="15869" y="3520"/>
                </a:cubicBezTo>
                <a:cubicBezTo>
                  <a:pt x="12390" y="2361"/>
                  <a:pt x="8570" y="-1142"/>
                  <a:pt x="5290" y="498"/>
                </a:cubicBezTo>
                <a:cubicBezTo>
                  <a:pt x="2721" y="1782"/>
                  <a:pt x="2029" y="5267"/>
                  <a:pt x="0" y="7299"/>
                </a:cubicBezTo>
              </a:path>
            </a:pathLst>
          </a:custGeom>
          <a:noFill/>
          <a:ln cap="flat" cmpd="sng" w="19050">
            <a:solidFill>
              <a:srgbClr val="049CCF"/>
            </a:solidFill>
            <a:prstDash val="solid"/>
            <a:round/>
            <a:headEnd len="med" w="med" type="none"/>
            <a:tailEnd len="med" w="med" type="none"/>
          </a:ln>
        </p:spPr>
      </p:sp>
      <p:sp>
        <p:nvSpPr>
          <p:cNvPr id="114" name="Google Shape;114;p16"/>
          <p:cNvSpPr/>
          <p:nvPr/>
        </p:nvSpPr>
        <p:spPr>
          <a:xfrm>
            <a:off x="6045625" y="3442906"/>
            <a:ext cx="1245550" cy="352350"/>
          </a:xfrm>
          <a:custGeom>
            <a:rect b="b" l="l" r="r" t="t"/>
            <a:pathLst>
              <a:path extrusionOk="0" h="14094" w="49822">
                <a:moveTo>
                  <a:pt x="0" y="10150"/>
                </a:moveTo>
                <a:cubicBezTo>
                  <a:pt x="15133" y="10150"/>
                  <a:pt x="30986" y="17204"/>
                  <a:pt x="45342" y="12417"/>
                </a:cubicBezTo>
                <a:cubicBezTo>
                  <a:pt x="48670" y="11307"/>
                  <a:pt x="51066" y="5512"/>
                  <a:pt x="49120" y="2593"/>
                </a:cubicBezTo>
                <a:cubicBezTo>
                  <a:pt x="46034" y="-2037"/>
                  <a:pt x="38060" y="1081"/>
                  <a:pt x="32495" y="1081"/>
                </a:cubicBezTo>
                <a:cubicBezTo>
                  <a:pt x="22919" y="1081"/>
                  <a:pt x="12862" y="-1192"/>
                  <a:pt x="3778" y="1837"/>
                </a:cubicBezTo>
                <a:cubicBezTo>
                  <a:pt x="1641" y="2550"/>
                  <a:pt x="2348" y="6290"/>
                  <a:pt x="755" y="7883"/>
                </a:cubicBezTo>
              </a:path>
            </a:pathLst>
          </a:custGeom>
          <a:noFill/>
          <a:ln cap="flat" cmpd="sng" w="19050">
            <a:solidFill>
              <a:srgbClr val="049CCF"/>
            </a:solidFill>
            <a:prstDash val="solid"/>
            <a:round/>
            <a:headEnd len="med" w="med" type="none"/>
            <a:tailEnd len="med" w="med" type="none"/>
          </a:ln>
        </p:spPr>
      </p:sp>
      <p:sp>
        <p:nvSpPr>
          <p:cNvPr id="115" name="Google Shape;115;p16"/>
          <p:cNvSpPr/>
          <p:nvPr/>
        </p:nvSpPr>
        <p:spPr>
          <a:xfrm>
            <a:off x="7670375" y="5944850"/>
            <a:ext cx="979475" cy="317775"/>
          </a:xfrm>
          <a:custGeom>
            <a:rect b="b" l="l" r="r" t="t"/>
            <a:pathLst>
              <a:path extrusionOk="0" h="12711" w="39179">
                <a:moveTo>
                  <a:pt x="0" y="0"/>
                </a:moveTo>
                <a:cubicBezTo>
                  <a:pt x="3690" y="5533"/>
                  <a:pt x="9561" y="9988"/>
                  <a:pt x="15870" y="12092"/>
                </a:cubicBezTo>
                <a:cubicBezTo>
                  <a:pt x="21728" y="14046"/>
                  <a:pt x="28149" y="10267"/>
                  <a:pt x="34007" y="8313"/>
                </a:cubicBezTo>
                <a:cubicBezTo>
                  <a:pt x="35461" y="7828"/>
                  <a:pt x="37458" y="8640"/>
                  <a:pt x="38541" y="7557"/>
                </a:cubicBezTo>
                <a:cubicBezTo>
                  <a:pt x="41091" y="5007"/>
                  <a:pt x="32324" y="3023"/>
                  <a:pt x="28717" y="3023"/>
                </a:cubicBezTo>
                <a:cubicBezTo>
                  <a:pt x="19886" y="3023"/>
                  <a:pt x="10168" y="5457"/>
                  <a:pt x="2267" y="1512"/>
                </a:cubicBezTo>
              </a:path>
            </a:pathLst>
          </a:custGeom>
          <a:noFill/>
          <a:ln cap="flat" cmpd="sng" w="28575">
            <a:solidFill>
              <a:srgbClr val="049CCF"/>
            </a:solidFill>
            <a:prstDash val="solid"/>
            <a:round/>
            <a:headEnd len="med" w="med" type="none"/>
            <a:tailEnd len="med" w="med" type="none"/>
          </a:ln>
        </p:spPr>
      </p:sp>
      <p:sp>
        <p:nvSpPr>
          <p:cNvPr id="116" name="Google Shape;116;p16"/>
          <p:cNvSpPr/>
          <p:nvPr/>
        </p:nvSpPr>
        <p:spPr>
          <a:xfrm>
            <a:off x="4778642" y="6121852"/>
            <a:ext cx="851175" cy="340300"/>
          </a:xfrm>
          <a:custGeom>
            <a:rect b="b" l="l" r="r" t="t"/>
            <a:pathLst>
              <a:path extrusionOk="0" h="13612" w="34047">
                <a:moveTo>
                  <a:pt x="1558" y="12569"/>
                </a:moveTo>
                <a:cubicBezTo>
                  <a:pt x="12328" y="12569"/>
                  <a:pt x="29891" y="16740"/>
                  <a:pt x="33298" y="6523"/>
                </a:cubicBezTo>
                <a:cubicBezTo>
                  <a:pt x="33776" y="5089"/>
                  <a:pt x="34556" y="2827"/>
                  <a:pt x="33298" y="1989"/>
                </a:cubicBezTo>
                <a:cubicBezTo>
                  <a:pt x="29944" y="-246"/>
                  <a:pt x="25237" y="1989"/>
                  <a:pt x="21206" y="1989"/>
                </a:cubicBezTo>
                <a:cubicBezTo>
                  <a:pt x="14652" y="1989"/>
                  <a:pt x="5195" y="-2708"/>
                  <a:pt x="1558" y="2745"/>
                </a:cubicBezTo>
                <a:cubicBezTo>
                  <a:pt x="-142" y="5294"/>
                  <a:pt x="47" y="8749"/>
                  <a:pt x="47" y="11813"/>
                </a:cubicBezTo>
              </a:path>
            </a:pathLst>
          </a:custGeom>
          <a:noFill/>
          <a:ln cap="flat" cmpd="sng" w="28575">
            <a:solidFill>
              <a:srgbClr val="049CCF"/>
            </a:solidFill>
            <a:prstDash val="solid"/>
            <a:round/>
            <a:headEnd len="med" w="med" type="none"/>
            <a:tailEnd len="med" w="med" type="none"/>
          </a:ln>
        </p:spPr>
      </p:sp>
      <p:sp>
        <p:nvSpPr>
          <p:cNvPr id="117" name="Google Shape;117;p16"/>
          <p:cNvSpPr/>
          <p:nvPr/>
        </p:nvSpPr>
        <p:spPr>
          <a:xfrm>
            <a:off x="6229585" y="6119627"/>
            <a:ext cx="836250" cy="335325"/>
          </a:xfrm>
          <a:custGeom>
            <a:rect b="b" l="l" r="r" t="t"/>
            <a:pathLst>
              <a:path extrusionOk="0" h="13413" w="33450">
                <a:moveTo>
                  <a:pt x="32694" y="13413"/>
                </a:moveTo>
                <a:cubicBezTo>
                  <a:pt x="24885" y="13413"/>
                  <a:pt x="17076" y="13413"/>
                  <a:pt x="9267" y="13413"/>
                </a:cubicBezTo>
                <a:cubicBezTo>
                  <a:pt x="5992" y="13413"/>
                  <a:pt x="-595" y="12812"/>
                  <a:pt x="199" y="9635"/>
                </a:cubicBezTo>
                <a:cubicBezTo>
                  <a:pt x="555" y="8210"/>
                  <a:pt x="3162" y="8590"/>
                  <a:pt x="3977" y="7368"/>
                </a:cubicBezTo>
                <a:cubicBezTo>
                  <a:pt x="7821" y="1601"/>
                  <a:pt x="16902" y="-1116"/>
                  <a:pt x="23626" y="566"/>
                </a:cubicBezTo>
                <a:cubicBezTo>
                  <a:pt x="28664" y="1826"/>
                  <a:pt x="33450" y="7465"/>
                  <a:pt x="33450" y="12658"/>
                </a:cubicBezTo>
              </a:path>
            </a:pathLst>
          </a:custGeom>
          <a:noFill/>
          <a:ln cap="flat" cmpd="sng" w="28575">
            <a:solidFill>
              <a:srgbClr val="049CCF"/>
            </a:solidFill>
            <a:prstDash val="solid"/>
            <a:round/>
            <a:headEnd len="med" w="med" type="none"/>
            <a:tailEnd len="med" w="med" type="none"/>
          </a:ln>
        </p:spPr>
      </p:sp>
      <p:sp>
        <p:nvSpPr>
          <p:cNvPr id="118" name="Google Shape;118;p16"/>
          <p:cNvSpPr/>
          <p:nvPr/>
        </p:nvSpPr>
        <p:spPr>
          <a:xfrm>
            <a:off x="7549241" y="6153207"/>
            <a:ext cx="706175" cy="293300"/>
          </a:xfrm>
          <a:custGeom>
            <a:rect b="b" l="l" r="r" t="t"/>
            <a:pathLst>
              <a:path extrusionOk="0" h="11732" w="28247">
                <a:moveTo>
                  <a:pt x="28247" y="10559"/>
                </a:moveTo>
                <a:cubicBezTo>
                  <a:pt x="18805" y="10559"/>
                  <a:pt x="-2005" y="15185"/>
                  <a:pt x="286" y="6025"/>
                </a:cubicBezTo>
                <a:cubicBezTo>
                  <a:pt x="1221" y="2287"/>
                  <a:pt x="8415" y="5896"/>
                  <a:pt x="11621" y="3758"/>
                </a:cubicBezTo>
                <a:cubicBezTo>
                  <a:pt x="15485" y="1181"/>
                  <a:pt x="20818" y="-734"/>
                  <a:pt x="25224" y="735"/>
                </a:cubicBezTo>
                <a:cubicBezTo>
                  <a:pt x="27361" y="1448"/>
                  <a:pt x="28247" y="4527"/>
                  <a:pt x="28247" y="6780"/>
                </a:cubicBezTo>
              </a:path>
            </a:pathLst>
          </a:custGeom>
          <a:noFill/>
          <a:ln cap="flat" cmpd="sng" w="28575">
            <a:solidFill>
              <a:srgbClr val="049CCF"/>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cxnSp>
        <p:nvCxnSpPr>
          <p:cNvPr id="123" name="Google Shape;123;p17"/>
          <p:cNvCxnSpPr/>
          <p:nvPr/>
        </p:nvCxnSpPr>
        <p:spPr>
          <a:xfrm>
            <a:off x="4490200" y="622275"/>
            <a:ext cx="0" cy="5825700"/>
          </a:xfrm>
          <a:prstGeom prst="straightConnector1">
            <a:avLst/>
          </a:prstGeom>
          <a:noFill/>
          <a:ln cap="flat" cmpd="sng" w="28575">
            <a:solidFill>
              <a:srgbClr val="FFE599"/>
            </a:solidFill>
            <a:prstDash val="solid"/>
            <a:round/>
            <a:headEnd len="med" w="med" type="none"/>
            <a:tailEnd len="med" w="med" type="none"/>
          </a:ln>
        </p:spPr>
      </p:cxnSp>
      <p:sp>
        <p:nvSpPr>
          <p:cNvPr id="124" name="Google Shape;124;p17"/>
          <p:cNvSpPr/>
          <p:nvPr/>
        </p:nvSpPr>
        <p:spPr>
          <a:xfrm>
            <a:off x="575250" y="698200"/>
            <a:ext cx="8196300" cy="58257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nvSpPr>
        <p:spPr>
          <a:xfrm>
            <a:off x="438075" y="68550"/>
            <a:ext cx="38886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#04</a:t>
            </a:r>
            <a:endParaRPr b="1" sz="1600"/>
          </a:p>
          <a:p>
            <a:pPr indent="0" lvl="0" marL="0" rtl="0" algn="l">
              <a:spcBef>
                <a:spcPts val="0"/>
              </a:spcBef>
              <a:spcAft>
                <a:spcPts val="0"/>
              </a:spcAft>
              <a:buNone/>
            </a:pPr>
            <a:r>
              <a:rPr b="1" lang="fr" sz="1600"/>
              <a:t>Besoins de l’utilisateur/trice finale</a:t>
            </a:r>
            <a:endParaRPr b="1" sz="1600"/>
          </a:p>
        </p:txBody>
      </p:sp>
      <p:sp>
        <p:nvSpPr>
          <p:cNvPr id="126" name="Google Shape;126;p17"/>
          <p:cNvSpPr/>
          <p:nvPr/>
        </p:nvSpPr>
        <p:spPr>
          <a:xfrm rot="749481">
            <a:off x="1732194" y="2648511"/>
            <a:ext cx="896010" cy="27040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rot="-510262">
            <a:off x="6536448" y="2754848"/>
            <a:ext cx="772898" cy="278109"/>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nvSpPr>
        <p:spPr>
          <a:xfrm>
            <a:off x="786175" y="736075"/>
            <a:ext cx="36903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De quelles ressources clés a-t-elle besoin?</a:t>
            </a:r>
            <a:endParaRPr/>
          </a:p>
        </p:txBody>
      </p:sp>
      <p:sp>
        <p:nvSpPr>
          <p:cNvPr id="129" name="Google Shape;129;p17"/>
          <p:cNvSpPr txBox="1"/>
          <p:nvPr/>
        </p:nvSpPr>
        <p:spPr>
          <a:xfrm>
            <a:off x="4830375" y="754225"/>
            <a:ext cx="38886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Quels résultats l’utilisatrice cherche-t-elle à atteindre?</a:t>
            </a:r>
            <a:endParaRPr/>
          </a:p>
        </p:txBody>
      </p:sp>
      <p:sp>
        <p:nvSpPr>
          <p:cNvPr id="130" name="Google Shape;130;p17"/>
          <p:cNvSpPr txBox="1"/>
          <p:nvPr/>
        </p:nvSpPr>
        <p:spPr>
          <a:xfrm>
            <a:off x="718225" y="5878675"/>
            <a:ext cx="36903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Quelles contraintes (temps? budget? distance? juridique...)</a:t>
            </a:r>
            <a:endParaRPr/>
          </a:p>
        </p:txBody>
      </p:sp>
      <p:sp>
        <p:nvSpPr>
          <p:cNvPr id="131" name="Google Shape;131;p17"/>
          <p:cNvSpPr/>
          <p:nvPr/>
        </p:nvSpPr>
        <p:spPr>
          <a:xfrm rot="-824598">
            <a:off x="1731913" y="4190425"/>
            <a:ext cx="896569" cy="270237"/>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816075" y="4616275"/>
            <a:ext cx="33438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Temps limité</a:t>
            </a:r>
            <a:endParaRPr b="1" i="1" sz="1800">
              <a:solidFill>
                <a:srgbClr val="3C78D8"/>
              </a:solidFill>
              <a:latin typeface="Caveat"/>
              <a:ea typeface="Caveat"/>
              <a:cs typeface="Caveat"/>
              <a:sym typeface="Caveat"/>
            </a:endParaRPr>
          </a:p>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Proche de chez elle et/ou de son travail</a:t>
            </a:r>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Budget &lt; 50€/mois</a:t>
            </a:r>
            <a:endParaRPr b="1" i="1" sz="1800">
              <a:solidFill>
                <a:srgbClr val="3C78D8"/>
              </a:solidFill>
              <a:latin typeface="Caveat"/>
              <a:ea typeface="Caveat"/>
              <a:cs typeface="Caveat"/>
              <a:sym typeface="Caveat"/>
            </a:endParaRPr>
          </a:p>
        </p:txBody>
      </p:sp>
      <p:sp>
        <p:nvSpPr>
          <p:cNvPr id="133" name="Google Shape;133;p17"/>
          <p:cNvSpPr/>
          <p:nvPr/>
        </p:nvSpPr>
        <p:spPr>
          <a:xfrm>
            <a:off x="4862950" y="1304575"/>
            <a:ext cx="36903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Etre plus en forme / rester en bonne santé</a:t>
            </a:r>
            <a:endParaRPr b="1" i="1" sz="18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Garder sa ligne</a:t>
            </a:r>
            <a:endParaRPr b="1" i="1" sz="18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Rencontrer des personnes partageant ses objectifs</a:t>
            </a:r>
            <a:endParaRPr/>
          </a:p>
        </p:txBody>
      </p:sp>
      <p:sp>
        <p:nvSpPr>
          <p:cNvPr id="134" name="Google Shape;134;p17"/>
          <p:cNvSpPr txBox="1"/>
          <p:nvPr/>
        </p:nvSpPr>
        <p:spPr>
          <a:xfrm>
            <a:off x="5156625" y="5930888"/>
            <a:ext cx="32361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Sur quelles KPI les résultats seront-ils évalués?</a:t>
            </a:r>
            <a:endParaRPr/>
          </a:p>
        </p:txBody>
      </p:sp>
      <p:sp>
        <p:nvSpPr>
          <p:cNvPr id="135" name="Google Shape;135;p17"/>
          <p:cNvSpPr/>
          <p:nvPr/>
        </p:nvSpPr>
        <p:spPr>
          <a:xfrm>
            <a:off x="4862950" y="4616275"/>
            <a:ext cx="36903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Tour de taille </a:t>
            </a:r>
            <a:r>
              <a:rPr b="1" i="1" lang="fr" sz="1800">
                <a:solidFill>
                  <a:srgbClr val="3C78D8"/>
                </a:solidFill>
                <a:latin typeface="Caveat"/>
                <a:ea typeface="Caveat"/>
                <a:cs typeface="Caveat"/>
                <a:sym typeface="Caveat"/>
              </a:rPr>
              <a:t>/ Poids / BMI</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Sensation de bien être et de bonne santé</a:t>
            </a:r>
            <a:endParaRPr b="1" i="1" sz="18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Plaisir à fréquenter la salle</a:t>
            </a:r>
            <a:endParaRPr b="1" i="1" sz="1800">
              <a:solidFill>
                <a:srgbClr val="3C78D8"/>
              </a:solidFill>
              <a:latin typeface="Caveat"/>
              <a:ea typeface="Caveat"/>
              <a:cs typeface="Caveat"/>
              <a:sym typeface="Caveat"/>
            </a:endParaRPr>
          </a:p>
        </p:txBody>
      </p:sp>
      <p:sp>
        <p:nvSpPr>
          <p:cNvPr id="136" name="Google Shape;136;p17"/>
          <p:cNvSpPr/>
          <p:nvPr/>
        </p:nvSpPr>
        <p:spPr>
          <a:xfrm rot="1082884">
            <a:off x="6543445" y="4186553"/>
            <a:ext cx="772720" cy="277971"/>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794425" y="1216225"/>
            <a:ext cx="31284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Equipements et cours de fitness</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Conseils d’un(e) coach</a:t>
            </a:r>
            <a:endParaRPr/>
          </a:p>
          <a:p>
            <a:pPr indent="0" lvl="0" marL="0" rtl="0" algn="l">
              <a:spcBef>
                <a:spcPts val="0"/>
              </a:spcBef>
              <a:spcAft>
                <a:spcPts val="0"/>
              </a:spcAft>
              <a:buNone/>
            </a:pPr>
            <a:r>
              <a:t/>
            </a:r>
            <a:endParaRPr/>
          </a:p>
        </p:txBody>
      </p:sp>
      <p:cxnSp>
        <p:nvCxnSpPr>
          <p:cNvPr id="138" name="Google Shape;138;p17"/>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139" name="Google Shape;139;p17"/>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140" name="Google Shape;140;p17"/>
          <p:cNvSpPr txBox="1"/>
          <p:nvPr/>
        </p:nvSpPr>
        <p:spPr>
          <a:xfrm>
            <a:off x="4419925" y="-765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141" name="Google Shape;141;p17"/>
          <p:cNvSpPr txBox="1"/>
          <p:nvPr/>
        </p:nvSpPr>
        <p:spPr>
          <a:xfrm>
            <a:off x="4490200" y="2634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142" name="Google Shape;142;p17"/>
          <p:cNvSpPr/>
          <p:nvPr/>
        </p:nvSpPr>
        <p:spPr>
          <a:xfrm>
            <a:off x="2840125" y="2816475"/>
            <a:ext cx="3690300" cy="17469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200"/>
              <a:t>Quelles sont ses frustrations?</a:t>
            </a:r>
            <a:endParaRPr sz="1200"/>
          </a:p>
          <a:p>
            <a:pPr indent="0" lvl="0" marL="0" rtl="0" algn="l">
              <a:spcBef>
                <a:spcPts val="0"/>
              </a:spcBef>
              <a:spcAft>
                <a:spcPts val="0"/>
              </a:spcAft>
              <a:buNone/>
            </a:pPr>
            <a:r>
              <a:rPr b="1" i="1" lang="fr" sz="1800">
                <a:solidFill>
                  <a:srgbClr val="3C78D8"/>
                </a:solidFill>
                <a:latin typeface="Caveat"/>
                <a:ea typeface="Caveat"/>
                <a:cs typeface="Caveat"/>
                <a:sym typeface="Caveat"/>
              </a:rPr>
              <a:t>Manque de motivation / stimulation</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Ne pas se sentir accueillie / coachée individuellement</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Absence de mesure tangible de ses progrès</a:t>
            </a:r>
            <a:endParaRPr b="1" i="1" sz="18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-&gt; finit par décrocher et quitter le club</a:t>
            </a:r>
            <a:endParaRPr b="1" i="1" sz="1800">
              <a:solidFill>
                <a:srgbClr val="3C78D8"/>
              </a:solidFill>
              <a:latin typeface="Caveat"/>
              <a:ea typeface="Caveat"/>
              <a:cs typeface="Caveat"/>
              <a:sym typeface="Caveat"/>
            </a:endParaRPr>
          </a:p>
        </p:txBody>
      </p:sp>
      <p:sp>
        <p:nvSpPr>
          <p:cNvPr id="143" name="Google Shape;143;p17"/>
          <p:cNvSpPr txBox="1"/>
          <p:nvPr/>
        </p:nvSpPr>
        <p:spPr>
          <a:xfrm>
            <a:off x="6828875" y="3154775"/>
            <a:ext cx="1724400" cy="6039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Ce qu’elle désire accomplir</a:t>
            </a:r>
            <a:endParaRPr/>
          </a:p>
        </p:txBody>
      </p:sp>
      <p:sp>
        <p:nvSpPr>
          <p:cNvPr id="144" name="Google Shape;144;p17"/>
          <p:cNvSpPr txBox="1"/>
          <p:nvPr/>
        </p:nvSpPr>
        <p:spPr>
          <a:xfrm>
            <a:off x="817275" y="3172080"/>
            <a:ext cx="1724400" cy="7989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Les opportunités et limites de son cadre d’action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8"/>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18"/>
          <p:cNvCxnSpPr/>
          <p:nvPr/>
        </p:nvCxnSpPr>
        <p:spPr>
          <a:xfrm rot="10800000">
            <a:off x="514200" y="676375"/>
            <a:ext cx="8187600" cy="5764500"/>
          </a:xfrm>
          <a:prstGeom prst="straightConnector1">
            <a:avLst/>
          </a:prstGeom>
          <a:noFill/>
          <a:ln cap="flat" cmpd="sng" w="9525">
            <a:solidFill>
              <a:srgbClr val="000000"/>
            </a:solidFill>
            <a:prstDash val="solid"/>
            <a:round/>
            <a:headEnd len="med" w="med" type="none"/>
            <a:tailEnd len="med" w="med" type="none"/>
          </a:ln>
        </p:spPr>
      </p:cxnSp>
      <p:cxnSp>
        <p:nvCxnSpPr>
          <p:cNvPr id="151" name="Google Shape;151;p18"/>
          <p:cNvCxnSpPr>
            <a:stCxn id="149" idx="2"/>
            <a:endCxn id="149" idx="0"/>
          </p:cNvCxnSpPr>
          <p:nvPr/>
        </p:nvCxnSpPr>
        <p:spPr>
          <a:xfrm rot="10800000">
            <a:off x="4603650" y="676275"/>
            <a:ext cx="0" cy="5764500"/>
          </a:xfrm>
          <a:prstGeom prst="straightConnector1">
            <a:avLst/>
          </a:prstGeom>
          <a:noFill/>
          <a:ln cap="flat" cmpd="sng" w="9525">
            <a:solidFill>
              <a:srgbClr val="000000"/>
            </a:solidFill>
            <a:prstDash val="solid"/>
            <a:round/>
            <a:headEnd len="med" w="med" type="none"/>
            <a:tailEnd len="med" w="med" type="none"/>
          </a:ln>
        </p:spPr>
      </p:cxnSp>
      <p:cxnSp>
        <p:nvCxnSpPr>
          <p:cNvPr id="152" name="Google Shape;152;p18"/>
          <p:cNvCxnSpPr/>
          <p:nvPr/>
        </p:nvCxnSpPr>
        <p:spPr>
          <a:xfrm flipH="1" rot="10800000">
            <a:off x="513925" y="666600"/>
            <a:ext cx="8182500" cy="5787000"/>
          </a:xfrm>
          <a:prstGeom prst="straightConnector1">
            <a:avLst/>
          </a:prstGeom>
          <a:noFill/>
          <a:ln cap="flat" cmpd="sng" w="9525">
            <a:solidFill>
              <a:srgbClr val="000000"/>
            </a:solidFill>
            <a:prstDash val="solid"/>
            <a:round/>
            <a:headEnd len="med" w="med" type="none"/>
            <a:tailEnd len="med" w="med" type="none"/>
          </a:ln>
        </p:spPr>
      </p:cxnSp>
      <p:sp>
        <p:nvSpPr>
          <p:cNvPr id="153" name="Google Shape;153;p18"/>
          <p:cNvSpPr txBox="1"/>
          <p:nvPr/>
        </p:nvSpPr>
        <p:spPr>
          <a:xfrm>
            <a:off x="1946175" y="752575"/>
            <a:ext cx="22062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via des objets (connectés)</a:t>
            </a:r>
            <a:endParaRPr b="1"/>
          </a:p>
        </p:txBody>
      </p:sp>
      <p:sp>
        <p:nvSpPr>
          <p:cNvPr id="154" name="Google Shape;154;p18"/>
          <p:cNvSpPr txBox="1"/>
          <p:nvPr/>
        </p:nvSpPr>
        <p:spPr>
          <a:xfrm>
            <a:off x="5595725" y="752575"/>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Données personnelles</a:t>
            </a:r>
            <a:endParaRPr b="1"/>
          </a:p>
        </p:txBody>
      </p:sp>
      <p:sp>
        <p:nvSpPr>
          <p:cNvPr id="155" name="Google Shape;155;p18"/>
          <p:cNvSpPr txBox="1"/>
          <p:nvPr/>
        </p:nvSpPr>
        <p:spPr>
          <a:xfrm>
            <a:off x="7193700" y="3252000"/>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données en ligne / web</a:t>
            </a:r>
            <a:endParaRPr b="1"/>
          </a:p>
        </p:txBody>
      </p:sp>
      <p:sp>
        <p:nvSpPr>
          <p:cNvPr id="156" name="Google Shape;156;p18"/>
          <p:cNvSpPr txBox="1"/>
          <p:nvPr/>
        </p:nvSpPr>
        <p:spPr>
          <a:xfrm>
            <a:off x="1656425" y="5949850"/>
            <a:ext cx="25668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liées à un événement</a:t>
            </a:r>
            <a:endParaRPr b="1"/>
          </a:p>
        </p:txBody>
      </p:sp>
      <p:sp>
        <p:nvSpPr>
          <p:cNvPr id="157" name="Google Shape;157;p18"/>
          <p:cNvSpPr txBox="1"/>
          <p:nvPr/>
        </p:nvSpPr>
        <p:spPr>
          <a:xfrm>
            <a:off x="5129550" y="5894100"/>
            <a:ext cx="29439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Données acquises auprès de partenaires / données ouvertes</a:t>
            </a:r>
            <a:endParaRPr b="1"/>
          </a:p>
        </p:txBody>
      </p:sp>
      <p:sp>
        <p:nvSpPr>
          <p:cNvPr id="158" name="Google Shape;158;p18"/>
          <p:cNvSpPr txBox="1"/>
          <p:nvPr/>
        </p:nvSpPr>
        <p:spPr>
          <a:xfrm>
            <a:off x="505500" y="3081058"/>
            <a:ext cx="1508100" cy="100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venant d’archives / de sources historiques</a:t>
            </a:r>
            <a:endParaRPr b="1"/>
          </a:p>
        </p:txBody>
      </p:sp>
      <p:sp>
        <p:nvSpPr>
          <p:cNvPr id="159" name="Google Shape;159;p18"/>
          <p:cNvSpPr txBox="1"/>
          <p:nvPr/>
        </p:nvSpPr>
        <p:spPr>
          <a:xfrm>
            <a:off x="438075" y="0"/>
            <a:ext cx="37149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#05</a:t>
            </a:r>
            <a:endParaRPr b="1" sz="1600"/>
          </a:p>
          <a:p>
            <a:pPr indent="0" lvl="0" marL="0" rtl="0" algn="l">
              <a:spcBef>
                <a:spcPts val="0"/>
              </a:spcBef>
              <a:spcAft>
                <a:spcPts val="0"/>
              </a:spcAft>
              <a:buNone/>
            </a:pPr>
            <a:r>
              <a:rPr b="1" lang="fr" sz="1600"/>
              <a:t>Sources de données</a:t>
            </a:r>
            <a:endParaRPr b="1" sz="1600"/>
          </a:p>
        </p:txBody>
      </p:sp>
      <p:sp>
        <p:nvSpPr>
          <p:cNvPr id="160" name="Google Shape;160;p18"/>
          <p:cNvSpPr/>
          <p:nvPr/>
        </p:nvSpPr>
        <p:spPr>
          <a:xfrm>
            <a:off x="3500563" y="2978313"/>
            <a:ext cx="2206170" cy="1204308"/>
          </a:xfrm>
          <a:prstGeom prst="flowChartTerminator">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solidFill>
                  <a:srgbClr val="4A86E8"/>
                </a:solidFill>
              </a:rPr>
              <a:t>Note</a:t>
            </a:r>
            <a:r>
              <a:rPr lang="fr" sz="1100"/>
              <a:t>: vous pouvez identifier des sources de données existantes, ou imaginer des sources de données qui devraient être créées ou récoltées</a:t>
            </a:r>
            <a:endParaRPr sz="1100"/>
          </a:p>
        </p:txBody>
      </p:sp>
      <p:sp>
        <p:nvSpPr>
          <p:cNvPr id="161" name="Google Shape;161;p18"/>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162" name="Google Shape;162;p18"/>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163" name="Google Shape;163;p18"/>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164" name="Google Shape;164;p18"/>
          <p:cNvSpPr txBox="1"/>
          <p:nvPr/>
        </p:nvSpPr>
        <p:spPr>
          <a:xfrm>
            <a:off x="2455325" y="1298225"/>
            <a:ext cx="1941900" cy="9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Machines sportives</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Bracelets connectés</a:t>
            </a:r>
            <a:endParaRPr b="1" i="1" sz="18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	Badges d’entrée</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a:p>
        </p:txBody>
      </p:sp>
      <p:sp>
        <p:nvSpPr>
          <p:cNvPr id="165" name="Google Shape;165;p18"/>
          <p:cNvSpPr txBox="1"/>
          <p:nvPr/>
        </p:nvSpPr>
        <p:spPr>
          <a:xfrm>
            <a:off x="2455325" y="4814400"/>
            <a:ext cx="1941900" cy="13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Journées portes ouvertes.</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Evénement “parraine un ami”</a:t>
            </a:r>
            <a:endParaRPr b="1" i="1" sz="1800">
              <a:solidFill>
                <a:srgbClr val="3C78D8"/>
              </a:solidFill>
              <a:latin typeface="Caveat"/>
              <a:ea typeface="Caveat"/>
              <a:cs typeface="Caveat"/>
              <a:sym typeface="Caveat"/>
            </a:endParaRPr>
          </a:p>
        </p:txBody>
      </p:sp>
      <p:sp>
        <p:nvSpPr>
          <p:cNvPr id="166" name="Google Shape;166;p18"/>
          <p:cNvSpPr txBox="1"/>
          <p:nvPr/>
        </p:nvSpPr>
        <p:spPr>
          <a:xfrm>
            <a:off x="4893725" y="1397375"/>
            <a:ext cx="23667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Formulaires d’inscription</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a:p>
        </p:txBody>
      </p:sp>
      <p:sp>
        <p:nvSpPr>
          <p:cNvPr id="167" name="Google Shape;167;p18"/>
          <p:cNvSpPr txBox="1"/>
          <p:nvPr/>
        </p:nvSpPr>
        <p:spPr>
          <a:xfrm>
            <a:off x="4707450" y="4433400"/>
            <a:ext cx="2206200" cy="13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Login Facebook</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Données d’apps de santé (runstatic, Google Fit)</a:t>
            </a:r>
            <a:endParaRPr/>
          </a:p>
        </p:txBody>
      </p:sp>
      <p:sp>
        <p:nvSpPr>
          <p:cNvPr id="168" name="Google Shape;168;p18"/>
          <p:cNvSpPr txBox="1"/>
          <p:nvPr/>
        </p:nvSpPr>
        <p:spPr>
          <a:xfrm>
            <a:off x="4832250" y="1773650"/>
            <a:ext cx="23667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Mensurations</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(via un body scanner)</a:t>
            </a:r>
            <a:endParaRPr b="1" i="1" sz="1800">
              <a:solidFill>
                <a:srgbClr val="3C78D8"/>
              </a:solidFill>
              <a:latin typeface="Caveat"/>
              <a:ea typeface="Caveat"/>
              <a:cs typeface="Caveat"/>
              <a:sym typeface="Caveat"/>
            </a:endParaRPr>
          </a:p>
        </p:txBody>
      </p:sp>
      <p:sp>
        <p:nvSpPr>
          <p:cNvPr id="169" name="Google Shape;169;p18"/>
          <p:cNvSpPr txBox="1"/>
          <p:nvPr/>
        </p:nvSpPr>
        <p:spPr>
          <a:xfrm>
            <a:off x="638350" y="4030250"/>
            <a:ext cx="2566800" cy="10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Historique de fréquentation de la salle et de participation aux cours</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a:p>
        </p:txBody>
      </p:sp>
      <p:sp>
        <p:nvSpPr>
          <p:cNvPr id="170" name="Google Shape;170;p18"/>
          <p:cNvSpPr txBox="1"/>
          <p:nvPr/>
        </p:nvSpPr>
        <p:spPr>
          <a:xfrm>
            <a:off x="6002150" y="3753688"/>
            <a:ext cx="2566800" cy="10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Données Insee sur la santé des français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p:nvPr/>
        </p:nvSpPr>
        <p:spPr>
          <a:xfrm>
            <a:off x="223025" y="676275"/>
            <a:ext cx="86646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nvSpPr>
        <p:spPr>
          <a:xfrm>
            <a:off x="438075" y="0"/>
            <a:ext cx="38838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#06</a:t>
            </a:r>
            <a:endParaRPr b="1" sz="1600"/>
          </a:p>
          <a:p>
            <a:pPr indent="0" lvl="0" marL="0" rtl="0" algn="l">
              <a:spcBef>
                <a:spcPts val="0"/>
              </a:spcBef>
              <a:spcAft>
                <a:spcPts val="0"/>
              </a:spcAft>
              <a:buNone/>
            </a:pPr>
            <a:r>
              <a:rPr b="1" lang="fr" sz="1600"/>
              <a:t>Vue détaillée sur les jeux de données</a:t>
            </a:r>
            <a:endParaRPr b="1" sz="1600"/>
          </a:p>
        </p:txBody>
      </p:sp>
      <p:graphicFrame>
        <p:nvGraphicFramePr>
          <p:cNvPr id="177" name="Google Shape;177;p19"/>
          <p:cNvGraphicFramePr/>
          <p:nvPr/>
        </p:nvGraphicFramePr>
        <p:xfrm>
          <a:off x="306500" y="681975"/>
          <a:ext cx="3000000" cy="3000000"/>
        </p:xfrm>
        <a:graphic>
          <a:graphicData uri="http://schemas.openxmlformats.org/drawingml/2006/table">
            <a:tbl>
              <a:tblPr>
                <a:noFill/>
                <a:tableStyleId>{DB8F75A2-0868-43FD-9519-9CDD0942C188}</a:tableStyleId>
              </a:tblPr>
              <a:tblGrid>
                <a:gridCol w="1432875"/>
                <a:gridCol w="3213150"/>
                <a:gridCol w="1360350"/>
                <a:gridCol w="1298525"/>
                <a:gridCol w="1276225"/>
              </a:tblGrid>
              <a:tr h="755750">
                <a:tc>
                  <a:txBody>
                    <a:bodyPr>
                      <a:noAutofit/>
                    </a:bodyPr>
                    <a:lstStyle/>
                    <a:p>
                      <a:pPr indent="0" lvl="0" marL="0" rtl="0" algn="l">
                        <a:spcBef>
                          <a:spcPts val="0"/>
                        </a:spcBef>
                        <a:spcAft>
                          <a:spcPts val="0"/>
                        </a:spcAft>
                        <a:buNone/>
                      </a:pPr>
                      <a:r>
                        <a:rPr lang="fr" sz="1200"/>
                        <a:t>POINTS BONUS</a:t>
                      </a:r>
                      <a:endParaRPr sz="1200"/>
                    </a:p>
                    <a:p>
                      <a:pPr indent="0" lvl="0" marL="0" rtl="0" algn="l">
                        <a:spcBef>
                          <a:spcPts val="0"/>
                        </a:spcBef>
                        <a:spcAft>
                          <a:spcPts val="0"/>
                        </a:spcAft>
                        <a:buNone/>
                      </a:pPr>
                      <a:r>
                        <a:rPr lang="fr" sz="1100"/>
                        <a:t>1 = difficile</a:t>
                      </a:r>
                      <a:endParaRPr sz="1100"/>
                    </a:p>
                    <a:p>
                      <a:pPr indent="0" lvl="0" marL="0" rtl="0" algn="l">
                        <a:spcBef>
                          <a:spcPts val="0"/>
                        </a:spcBef>
                        <a:spcAft>
                          <a:spcPts val="0"/>
                        </a:spcAft>
                        <a:buNone/>
                      </a:pPr>
                      <a:r>
                        <a:rPr lang="fr" sz="1100"/>
                        <a:t>5 = facile</a:t>
                      </a:r>
                      <a:endParaRPr sz="1100"/>
                    </a:p>
                  </a:txBody>
                  <a:tcPr marT="91425" marB="91425" marR="91425" marL="91425"/>
                </a:tc>
                <a:tc>
                  <a:txBody>
                    <a:bodyPr>
                      <a:noAutofit/>
                    </a:bodyPr>
                    <a:lstStyle/>
                    <a:p>
                      <a:pPr indent="0" lvl="0" marL="0" rtl="0" algn="l">
                        <a:spcBef>
                          <a:spcPts val="0"/>
                        </a:spcBef>
                        <a:spcAft>
                          <a:spcPts val="0"/>
                        </a:spcAft>
                        <a:buNone/>
                      </a:pPr>
                      <a:r>
                        <a:rPr lang="fr"/>
                        <a:t>Explications</a:t>
                      </a:r>
                      <a:endParaRPr/>
                    </a:p>
                  </a:txBody>
                  <a:tcPr marT="91425" marB="91425" marR="91425" marL="91425"/>
                </a:tc>
                <a:tc>
                  <a:txBody>
                    <a:bodyPr>
                      <a:noAutofit/>
                    </a:bodyPr>
                    <a:lstStyle/>
                    <a:p>
                      <a:pPr indent="0" lvl="0" marL="0" rtl="0" algn="l">
                        <a:spcBef>
                          <a:spcPts val="0"/>
                        </a:spcBef>
                        <a:spcAft>
                          <a:spcPts val="0"/>
                        </a:spcAft>
                        <a:buNone/>
                      </a:pPr>
                      <a:r>
                        <a:rPr lang="fr"/>
                        <a:t>Dataset 1:</a:t>
                      </a:r>
                      <a:endParaRPr/>
                    </a:p>
                    <a:p>
                      <a:pPr indent="0" lvl="0" marL="0" rtl="0" algn="l">
                        <a:spcBef>
                          <a:spcPts val="0"/>
                        </a:spcBef>
                        <a:spcAft>
                          <a:spcPts val="0"/>
                        </a:spcAft>
                        <a:buNone/>
                      </a:pPr>
                      <a:br>
                        <a:rPr lang="fr"/>
                      </a:br>
                      <a:r>
                        <a:rPr lang="fr"/>
                        <a:t>__</a:t>
                      </a:r>
                      <a:r>
                        <a:rPr b="1" i="1" lang="fr" sz="1800">
                          <a:solidFill>
                            <a:srgbClr val="3C78D8"/>
                          </a:solidFill>
                          <a:latin typeface="Caveat"/>
                          <a:ea typeface="Caveat"/>
                          <a:cs typeface="Caveat"/>
                          <a:sym typeface="Caveat"/>
                        </a:rPr>
                        <a:t>Machines sportives</a:t>
                      </a:r>
                      <a:r>
                        <a:rPr lang="fr"/>
                        <a:t>__</a:t>
                      </a:r>
                      <a:endParaRPr/>
                    </a:p>
                  </a:txBody>
                  <a:tcPr marT="91425" marB="91425" marR="91425" marL="91425"/>
                </a:tc>
                <a:tc>
                  <a:txBody>
                    <a:bodyPr>
                      <a:noAutofit/>
                    </a:bodyPr>
                    <a:lstStyle/>
                    <a:p>
                      <a:pPr indent="0" lvl="0" marL="0" rtl="0" algn="l">
                        <a:spcBef>
                          <a:spcPts val="0"/>
                        </a:spcBef>
                        <a:spcAft>
                          <a:spcPts val="0"/>
                        </a:spcAft>
                        <a:buNone/>
                      </a:pPr>
                      <a:r>
                        <a:rPr lang="fr"/>
                        <a:t>Dataset 2:</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Mensurations via body scan</a:t>
                      </a:r>
                      <a:endParaRPr/>
                    </a:p>
                  </a:txBody>
                  <a:tcPr marT="91425" marB="91425" marR="91425" marL="91425"/>
                </a:tc>
                <a:tc>
                  <a:txBody>
                    <a:bodyPr>
                      <a:noAutofit/>
                    </a:bodyPr>
                    <a:lstStyle/>
                    <a:p>
                      <a:pPr indent="0" lvl="0" marL="0" rtl="0" algn="l">
                        <a:spcBef>
                          <a:spcPts val="0"/>
                        </a:spcBef>
                        <a:spcAft>
                          <a:spcPts val="0"/>
                        </a:spcAft>
                        <a:buNone/>
                      </a:pPr>
                      <a:r>
                        <a:rPr lang="fr"/>
                        <a:t>Dataset 3:</a:t>
                      </a:r>
                      <a:endParaRPr/>
                    </a:p>
                    <a:p>
                      <a:pPr indent="0" lvl="0" marL="0" rtl="0" algn="l">
                        <a:spcBef>
                          <a:spcPts val="0"/>
                        </a:spcBef>
                        <a:spcAft>
                          <a:spcPts val="0"/>
                        </a:spcAft>
                        <a:buNone/>
                      </a:pPr>
                      <a:r>
                        <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Google Fit / Apple Health</a:t>
                      </a:r>
                      <a:r>
                        <a:rPr lang="fr"/>
                        <a:t>_</a:t>
                      </a:r>
                      <a:endParaRPr/>
                    </a:p>
                  </a:txBody>
                  <a:tcPr marT="91425" marB="91425" marR="91425" marL="91425"/>
                </a:tc>
              </a:tr>
              <a:tr h="676725">
                <a:tc>
                  <a:txBody>
                    <a:bodyPr>
                      <a:noAutofit/>
                    </a:bodyPr>
                    <a:lstStyle/>
                    <a:p>
                      <a:pPr indent="0" lvl="0" marL="0" rtl="0" algn="l">
                        <a:spcBef>
                          <a:spcPts val="0"/>
                        </a:spcBef>
                        <a:spcAft>
                          <a:spcPts val="0"/>
                        </a:spcAft>
                        <a:buNone/>
                      </a:pPr>
                      <a:r>
                        <a:rPr lang="fr" sz="1100"/>
                        <a:t>Format lisible par un programme informatique?</a:t>
                      </a:r>
                      <a:endParaRPr i="1" sz="1100"/>
                    </a:p>
                  </a:txBody>
                  <a:tcPr marT="91425" marB="91425" marR="91425" marL="91425"/>
                </a:tc>
                <a:tc>
                  <a:txBody>
                    <a:bodyPr>
                      <a:noAutofit/>
                    </a:bodyPr>
                    <a:lstStyle/>
                    <a:p>
                      <a:pPr indent="0" lvl="0" marL="0" rtl="0" algn="l">
                        <a:spcBef>
                          <a:spcPts val="0"/>
                        </a:spcBef>
                        <a:spcAft>
                          <a:spcPts val="0"/>
                        </a:spcAft>
                        <a:buNone/>
                      </a:pPr>
                      <a:r>
                        <a:rPr i="1" lang="fr" sz="1100"/>
                        <a:t>Si la donnée est sous format .docx ou pdf, un programme de code peut difficilement la lire. Une base d donnée ou même un fichier csv sont plus faciles</a:t>
                      </a:r>
                      <a:endParaRPr sz="1100"/>
                    </a:p>
                  </a:txBody>
                  <a:tcPr marT="91425" marB="91425" marR="91425" marL="91425"/>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r>
              <a:tr h="801750">
                <a:tc>
                  <a:txBody>
                    <a:bodyPr>
                      <a:noAutofit/>
                    </a:bodyPr>
                    <a:lstStyle/>
                    <a:p>
                      <a:pPr indent="0" lvl="0" marL="0" rtl="0" algn="l">
                        <a:spcBef>
                          <a:spcPts val="0"/>
                        </a:spcBef>
                        <a:spcAft>
                          <a:spcPts val="0"/>
                        </a:spcAft>
                        <a:buNone/>
                      </a:pPr>
                      <a:r>
                        <a:rPr lang="fr" sz="1100"/>
                        <a:t>Structuré ou non?</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i="1" sz="1100"/>
                    </a:p>
                  </a:txBody>
                  <a:tcPr marT="91425" marB="91425" marR="91425" marL="91425"/>
                </a:tc>
                <a:tc>
                  <a:txBody>
                    <a:bodyPr>
                      <a:noAutofit/>
                    </a:bodyPr>
                    <a:lstStyle/>
                    <a:p>
                      <a:pPr indent="0" lvl="0" marL="0" rtl="0" algn="l">
                        <a:spcBef>
                          <a:spcPts val="0"/>
                        </a:spcBef>
                        <a:spcAft>
                          <a:spcPts val="0"/>
                        </a:spcAft>
                        <a:buNone/>
                      </a:pPr>
                      <a:r>
                        <a:rPr i="1" lang="fr" sz="1100"/>
                        <a:t>Si la donnée peut tenir dans Excel, elle est probablement structurée. Le texte libre, une page web, ou des images sont des formats non structurés.</a:t>
                      </a:r>
                      <a:endParaRPr sz="1100"/>
                    </a:p>
                  </a:txBody>
                  <a:tcPr marT="91425" marB="91425" marR="91425" marL="91425"/>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r>
              <a:tr h="676725">
                <a:tc>
                  <a:txBody>
                    <a:bodyPr>
                      <a:noAutofit/>
                    </a:bodyPr>
                    <a:lstStyle/>
                    <a:p>
                      <a:pPr indent="0" lvl="0" marL="0" rtl="0" algn="l">
                        <a:spcBef>
                          <a:spcPts val="0"/>
                        </a:spcBef>
                        <a:spcAft>
                          <a:spcPts val="0"/>
                        </a:spcAft>
                        <a:buNone/>
                      </a:pPr>
                      <a:r>
                        <a:rPr lang="fr" sz="1100"/>
                        <a:t>Suis des catégories universelles ou spécifiques?</a:t>
                      </a:r>
                      <a:endParaRPr sz="1100"/>
                    </a:p>
                  </a:txBody>
                  <a:tcPr marT="91425" marB="91425" marR="91425" marL="91425"/>
                </a:tc>
                <a:tc>
                  <a:txBody>
                    <a:bodyPr>
                      <a:noAutofit/>
                    </a:bodyPr>
                    <a:lstStyle/>
                    <a:p>
                      <a:pPr indent="0" lvl="0" marL="0" rtl="0" algn="l">
                        <a:spcBef>
                          <a:spcPts val="0"/>
                        </a:spcBef>
                        <a:spcAft>
                          <a:spcPts val="0"/>
                        </a:spcAft>
                        <a:buNone/>
                      </a:pPr>
                      <a:r>
                        <a:rPr i="1" lang="fr" sz="1100"/>
                        <a:t>Des données suivant des codifications INSEE ou Eurostat sont a priori assez universelles</a:t>
                      </a:r>
                      <a:endParaRPr sz="1100"/>
                    </a:p>
                  </a:txBody>
                  <a:tcPr marT="91425" marB="91425" marR="91425" marL="91425"/>
                </a:tc>
                <a:tc>
                  <a:txBody>
                    <a:bodyPr>
                      <a:noAutofit/>
                    </a:bodyPr>
                    <a:lstStyle/>
                    <a:p>
                      <a:pPr indent="0" lvl="0" marL="0" rtl="0" algn="ctr">
                        <a:spcBef>
                          <a:spcPts val="0"/>
                        </a:spcBef>
                        <a:spcAft>
                          <a:spcPts val="0"/>
                        </a:spcAft>
                        <a:buNone/>
                      </a:pPr>
                      <a:r>
                        <a:rPr lang="fr" sz="1100"/>
                        <a:t>3</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4</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 4</a:t>
                      </a:r>
                      <a:endParaRPr sz="1100"/>
                    </a:p>
                  </a:txBody>
                  <a:tcPr marT="91425" marB="91425" marR="91425" marL="91425" anchor="ctr"/>
                </a:tc>
              </a:tr>
              <a:tr h="358275">
                <a:tc>
                  <a:txBody>
                    <a:bodyPr>
                      <a:noAutofit/>
                    </a:bodyPr>
                    <a:lstStyle/>
                    <a:p>
                      <a:pPr indent="0" lvl="0" marL="0" rtl="0" algn="l">
                        <a:spcBef>
                          <a:spcPts val="0"/>
                        </a:spcBef>
                        <a:spcAft>
                          <a:spcPts val="0"/>
                        </a:spcAft>
                        <a:buNone/>
                      </a:pPr>
                      <a:r>
                        <a:rPr lang="fr" sz="1100"/>
                        <a:t>Séries temporelles?</a:t>
                      </a:r>
                      <a:endParaRPr sz="1100"/>
                    </a:p>
                  </a:txBody>
                  <a:tcPr marT="91425" marB="91425" marR="91425" marL="91425"/>
                </a:tc>
                <a:tc>
                  <a:txBody>
                    <a:bodyPr>
                      <a:noAutofit/>
                    </a:bodyPr>
                    <a:lstStyle/>
                    <a:p>
                      <a:pPr indent="0" lvl="0" marL="0" rtl="0" algn="l">
                        <a:spcBef>
                          <a:spcPts val="0"/>
                        </a:spcBef>
                        <a:spcAft>
                          <a:spcPts val="0"/>
                        </a:spcAft>
                        <a:buNone/>
                      </a:pPr>
                      <a:r>
                        <a:rPr i="1" lang="fr" sz="1100"/>
                        <a:t>La donnée est-elle collectée à travers le temps?</a:t>
                      </a:r>
                      <a:endParaRPr sz="1100"/>
                    </a:p>
                  </a:txBody>
                  <a:tcPr marT="91425" marB="91425" marR="91425" marL="91425"/>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4</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4</a:t>
                      </a:r>
                      <a:endParaRPr sz="1100"/>
                    </a:p>
                  </a:txBody>
                  <a:tcPr marT="91425" marB="91425" marR="91425" marL="91425" anchor="ctr"/>
                </a:tc>
              </a:tr>
              <a:tr h="565225">
                <a:tc>
                  <a:txBody>
                    <a:bodyPr>
                      <a:noAutofit/>
                    </a:bodyPr>
                    <a:lstStyle/>
                    <a:p>
                      <a:pPr indent="0" lvl="0" marL="0" rtl="0" algn="l">
                        <a:spcBef>
                          <a:spcPts val="0"/>
                        </a:spcBef>
                        <a:spcAft>
                          <a:spcPts val="0"/>
                        </a:spcAft>
                        <a:buNone/>
                      </a:pPr>
                      <a:r>
                        <a:rPr lang="fr" sz="1100"/>
                        <a:t>Données personnelles?</a:t>
                      </a:r>
                      <a:endParaRPr sz="1100"/>
                    </a:p>
                  </a:txBody>
                  <a:tcPr marT="91425" marB="91425" marR="91425" marL="91425"/>
                </a:tc>
                <a:tc>
                  <a:txBody>
                    <a:bodyPr>
                      <a:noAutofit/>
                    </a:bodyPr>
                    <a:lstStyle/>
                    <a:p>
                      <a:pPr indent="0" lvl="0" marL="0" rtl="0" algn="l">
                        <a:spcBef>
                          <a:spcPts val="0"/>
                        </a:spcBef>
                        <a:spcAft>
                          <a:spcPts val="0"/>
                        </a:spcAft>
                        <a:buNone/>
                      </a:pPr>
                      <a:r>
                        <a:rPr i="1" lang="fr" sz="1100"/>
                        <a:t>La donnée personnelle impose des contraintes</a:t>
                      </a:r>
                      <a:endParaRPr i="1" sz="1100"/>
                    </a:p>
                  </a:txBody>
                  <a:tcPr marT="91425" marB="91425" marR="91425" marL="91425"/>
                </a:tc>
                <a:tc>
                  <a:txBody>
                    <a:bodyPr>
                      <a:noAutofit/>
                    </a:bodyPr>
                    <a:lstStyle/>
                    <a:p>
                      <a:pPr indent="0" lvl="0" marL="0" rtl="0" algn="ctr">
                        <a:spcBef>
                          <a:spcPts val="0"/>
                        </a:spcBef>
                        <a:spcAft>
                          <a:spcPts val="0"/>
                        </a:spcAft>
                        <a:buNone/>
                      </a:pPr>
                      <a:r>
                        <a:rPr lang="fr" sz="1100"/>
                        <a:t>2</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1</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1</a:t>
                      </a:r>
                      <a:endParaRPr sz="1100"/>
                    </a:p>
                  </a:txBody>
                  <a:tcPr marT="91425" marB="91425" marR="91425" marL="91425" anchor="ctr"/>
                </a:tc>
              </a:tr>
              <a:tr h="478375">
                <a:tc>
                  <a:txBody>
                    <a:bodyPr>
                      <a:noAutofit/>
                    </a:bodyPr>
                    <a:lstStyle/>
                    <a:p>
                      <a:pPr indent="0" lvl="0" marL="0" rtl="0" algn="l">
                        <a:spcBef>
                          <a:spcPts val="0"/>
                        </a:spcBef>
                        <a:spcAft>
                          <a:spcPts val="0"/>
                        </a:spcAft>
                        <a:buNone/>
                      </a:pPr>
                      <a:r>
                        <a:rPr lang="fr" sz="1100"/>
                        <a:t>Données complètes?</a:t>
                      </a:r>
                      <a:endParaRPr sz="1100"/>
                    </a:p>
                  </a:txBody>
                  <a:tcPr marT="91425" marB="91425" marR="91425" marL="91425"/>
                </a:tc>
                <a:tc>
                  <a:txBody>
                    <a:bodyPr>
                      <a:noAutofit/>
                    </a:bodyPr>
                    <a:lstStyle/>
                    <a:p>
                      <a:pPr indent="0" lvl="0" marL="0" rtl="0" algn="l">
                        <a:spcBef>
                          <a:spcPts val="0"/>
                        </a:spcBef>
                        <a:spcAft>
                          <a:spcPts val="0"/>
                        </a:spcAft>
                        <a:buNone/>
                      </a:pPr>
                      <a:r>
                        <a:rPr i="1" lang="fr" sz="1100"/>
                        <a:t>Y a-t-il des valeurs manquantes, des valeurs erronées, des dates manquantes...</a:t>
                      </a:r>
                      <a:endParaRPr i="1" sz="1100"/>
                    </a:p>
                  </a:txBody>
                  <a:tcPr marT="91425" marB="91425" marR="91425" marL="91425"/>
                </a:tc>
                <a:tc>
                  <a:txBody>
                    <a:bodyPr>
                      <a:noAutofit/>
                    </a:bodyPr>
                    <a:lstStyle/>
                    <a:p>
                      <a:pPr indent="0" lvl="0" marL="0" rtl="0" algn="ctr">
                        <a:spcBef>
                          <a:spcPts val="0"/>
                        </a:spcBef>
                        <a:spcAft>
                          <a:spcPts val="0"/>
                        </a:spcAft>
                        <a:buNone/>
                      </a:pPr>
                      <a:r>
                        <a:rPr lang="fr" sz="1100"/>
                        <a:t>5</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4</a:t>
                      </a:r>
                      <a:endParaRPr sz="1100"/>
                    </a:p>
                  </a:txBody>
                  <a:tcPr marT="91425" marB="91425" marR="91425" marL="91425" anchor="ctr"/>
                </a:tc>
                <a:tc>
                  <a:txBody>
                    <a:bodyPr>
                      <a:noAutofit/>
                    </a:bodyPr>
                    <a:lstStyle/>
                    <a:p>
                      <a:pPr indent="0" lvl="0" marL="0" rtl="0" algn="ctr">
                        <a:spcBef>
                          <a:spcPts val="0"/>
                        </a:spcBef>
                        <a:spcAft>
                          <a:spcPts val="0"/>
                        </a:spcAft>
                        <a:buNone/>
                      </a:pPr>
                      <a:r>
                        <a:rPr lang="fr" sz="1100"/>
                        <a:t>4</a:t>
                      </a:r>
                      <a:endParaRPr sz="1100"/>
                    </a:p>
                  </a:txBody>
                  <a:tcPr marT="91425" marB="91425" marR="91425" marL="91425" anchor="ctr"/>
                </a:tc>
              </a:tr>
              <a:tr h="676725">
                <a:tc>
                  <a:txBody>
                    <a:bodyPr>
                      <a:noAutofit/>
                    </a:bodyPr>
                    <a:lstStyle/>
                    <a:p>
                      <a:pPr indent="0" lvl="0" marL="0" rtl="0" algn="l">
                        <a:spcBef>
                          <a:spcPts val="0"/>
                        </a:spcBef>
                        <a:spcAft>
                          <a:spcPts val="0"/>
                        </a:spcAft>
                        <a:buNone/>
                      </a:pPr>
                      <a:r>
                        <a:rPr b="1" lang="fr" sz="1100">
                          <a:solidFill>
                            <a:srgbClr val="049CCF"/>
                          </a:solidFill>
                        </a:rPr>
                        <a:t>Total</a:t>
                      </a:r>
                      <a:r>
                        <a:rPr b="1" lang="fr" sz="1100"/>
                        <a:t>: somme des points par dataset</a:t>
                      </a:r>
                      <a:endParaRPr b="1" sz="1100"/>
                    </a:p>
                  </a:txBody>
                  <a:tcPr marT="91425" marB="91425" marR="91425" marL="91425"/>
                </a:tc>
                <a:tc>
                  <a:txBody>
                    <a:bodyPr>
                      <a:noAutofit/>
                    </a:bodyPr>
                    <a:lstStyle/>
                    <a:p>
                      <a:pPr indent="0" lvl="0" marL="0" rtl="0" algn="l">
                        <a:spcBef>
                          <a:spcPts val="0"/>
                        </a:spcBef>
                        <a:spcAft>
                          <a:spcPts val="0"/>
                        </a:spcAft>
                        <a:buNone/>
                      </a:pPr>
                      <a:r>
                        <a:rPr b="1" i="1" lang="fr" sz="1100"/>
                        <a:t>Faites la somme des points. Un total élevé indique un dataset relativement plus facile à utiliser.</a:t>
                      </a:r>
                      <a:endParaRPr b="1" i="1" sz="1100"/>
                    </a:p>
                  </a:txBody>
                  <a:tcPr marT="91425" marB="91425" marR="91425" marL="91425"/>
                </a:tc>
                <a:tc>
                  <a:txBody>
                    <a:bodyPr>
                      <a:noAutofit/>
                    </a:bodyPr>
                    <a:lstStyle/>
                    <a:p>
                      <a:pPr indent="0" lvl="0" marL="0" rtl="0" algn="ctr">
                        <a:spcBef>
                          <a:spcPts val="0"/>
                        </a:spcBef>
                        <a:spcAft>
                          <a:spcPts val="0"/>
                        </a:spcAft>
                        <a:buNone/>
                      </a:pPr>
                      <a:r>
                        <a:rPr b="1" lang="fr" sz="1100"/>
                        <a:t>25</a:t>
                      </a:r>
                      <a:endParaRPr b="1" sz="1100"/>
                    </a:p>
                  </a:txBody>
                  <a:tcPr marT="91425" marB="91425" marR="91425" marL="91425" anchor="ctr"/>
                </a:tc>
                <a:tc>
                  <a:txBody>
                    <a:bodyPr>
                      <a:noAutofit/>
                    </a:bodyPr>
                    <a:lstStyle/>
                    <a:p>
                      <a:pPr indent="0" lvl="0" marL="0" rtl="0" algn="ctr">
                        <a:spcBef>
                          <a:spcPts val="0"/>
                        </a:spcBef>
                        <a:spcAft>
                          <a:spcPts val="0"/>
                        </a:spcAft>
                        <a:buNone/>
                      </a:pPr>
                      <a:r>
                        <a:rPr b="1" lang="fr" sz="1100"/>
                        <a:t>23</a:t>
                      </a:r>
                      <a:endParaRPr b="1" sz="1100"/>
                    </a:p>
                  </a:txBody>
                  <a:tcPr marT="91425" marB="91425" marR="91425" marL="91425" anchor="ctr"/>
                </a:tc>
                <a:tc>
                  <a:txBody>
                    <a:bodyPr>
                      <a:noAutofit/>
                    </a:bodyPr>
                    <a:lstStyle/>
                    <a:p>
                      <a:pPr indent="0" lvl="0" marL="0" rtl="0" algn="ctr">
                        <a:spcBef>
                          <a:spcPts val="0"/>
                        </a:spcBef>
                        <a:spcAft>
                          <a:spcPts val="0"/>
                        </a:spcAft>
                        <a:buNone/>
                      </a:pPr>
                      <a:r>
                        <a:rPr b="1" lang="fr" sz="1100"/>
                        <a:t>23</a:t>
                      </a:r>
                      <a:endParaRPr b="1" sz="1100"/>
                    </a:p>
                  </a:txBody>
                  <a:tcPr marT="91425" marB="91425" marR="91425" marL="91425" anchor="ctr"/>
                </a:tc>
              </a:tr>
            </a:tbl>
          </a:graphicData>
        </a:graphic>
      </p:graphicFrame>
      <p:sp>
        <p:nvSpPr>
          <p:cNvPr id="178" name="Google Shape;178;p19"/>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179" name="Google Shape;179;p19"/>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180" name="Google Shape;180;p19"/>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0"/>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186" name="Google Shape;186;p20"/>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#07</a:t>
            </a:r>
            <a:endParaRPr b="1" sz="1600"/>
          </a:p>
          <a:p>
            <a:pPr indent="0" lvl="0" marL="0" rtl="0" algn="l">
              <a:spcBef>
                <a:spcPts val="0"/>
              </a:spcBef>
              <a:spcAft>
                <a:spcPts val="0"/>
              </a:spcAft>
              <a:buNone/>
            </a:pPr>
            <a:r>
              <a:rPr b="1" lang="fr" sz="1600"/>
              <a:t>Aide à la réflexion</a:t>
            </a:r>
            <a:endParaRPr b="1" sz="1600"/>
          </a:p>
        </p:txBody>
      </p:sp>
      <p:pic>
        <p:nvPicPr>
          <p:cNvPr id="187" name="Google Shape;187;p20"/>
          <p:cNvPicPr preferRelativeResize="0"/>
          <p:nvPr/>
        </p:nvPicPr>
        <p:blipFill>
          <a:blip r:embed="rId3">
            <a:alphaModFix/>
          </a:blip>
          <a:stretch>
            <a:fillRect/>
          </a:stretch>
        </p:blipFill>
        <p:spPr>
          <a:xfrm>
            <a:off x="8644000" y="68550"/>
            <a:ext cx="412800" cy="412800"/>
          </a:xfrm>
          <a:prstGeom prst="rect">
            <a:avLst/>
          </a:prstGeom>
          <a:noFill/>
          <a:ln>
            <a:noFill/>
          </a:ln>
        </p:spPr>
      </p:pic>
      <p:grpSp>
        <p:nvGrpSpPr>
          <p:cNvPr id="188" name="Google Shape;188;p20"/>
          <p:cNvGrpSpPr/>
          <p:nvPr/>
        </p:nvGrpSpPr>
        <p:grpSpPr>
          <a:xfrm>
            <a:off x="2839340" y="1357019"/>
            <a:ext cx="4358597" cy="4721205"/>
            <a:chOff x="2820225" y="891450"/>
            <a:chExt cx="3175200" cy="3175200"/>
          </a:xfrm>
        </p:grpSpPr>
        <p:sp>
          <p:nvSpPr>
            <p:cNvPr id="189" name="Google Shape;189;p20"/>
            <p:cNvSpPr/>
            <p:nvPr/>
          </p:nvSpPr>
          <p:spPr>
            <a:xfrm rot="10800000">
              <a:off x="2820225" y="891450"/>
              <a:ext cx="3175200" cy="3175200"/>
            </a:xfrm>
            <a:prstGeom prst="blockArc">
              <a:avLst>
                <a:gd fmla="val 5399801" name="adj1"/>
                <a:gd fmla="val 3012680" name="adj2"/>
                <a:gd fmla="val 6939" name="adj3"/>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rot="10800000">
              <a:off x="3175023" y="1179900"/>
              <a:ext cx="450600" cy="450600"/>
            </a:xfrm>
            <a:prstGeom prst="rtTriangle">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20"/>
          <p:cNvSpPr/>
          <p:nvPr/>
        </p:nvSpPr>
        <p:spPr>
          <a:xfrm>
            <a:off x="6010475" y="4209977"/>
            <a:ext cx="1828800" cy="11097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900">
                <a:latin typeface="Roboto"/>
                <a:ea typeface="Roboto"/>
                <a:cs typeface="Roboto"/>
                <a:sym typeface="Roboto"/>
              </a:rPr>
              <a:t>Pensez aux 7 moyens de création de valeur : </a:t>
            </a:r>
            <a:endParaRPr sz="900">
              <a:latin typeface="Roboto"/>
              <a:ea typeface="Roboto"/>
              <a:cs typeface="Roboto"/>
              <a:sym typeface="Roboto"/>
            </a:endParaRPr>
          </a:p>
          <a:p>
            <a:pPr indent="0" lvl="0" marL="0" marR="0" rtl="0" algn="l">
              <a:lnSpc>
                <a:spcPct val="100000"/>
              </a:lnSpc>
              <a:spcBef>
                <a:spcPts val="0"/>
              </a:spcBef>
              <a:spcAft>
                <a:spcPts val="0"/>
              </a:spcAft>
              <a:buNone/>
            </a:pPr>
            <a:r>
              <a:rPr lang="fr" sz="900">
                <a:latin typeface="Roboto"/>
                <a:ea typeface="Roboto"/>
                <a:cs typeface="Roboto"/>
                <a:sym typeface="Roboto"/>
              </a:rPr>
              <a:t>Prédiction / suggestion / curation / enrichissement / classement / comparaison/ segmentation /classification/ génération / synthèse</a:t>
            </a:r>
            <a:endParaRPr sz="900">
              <a:latin typeface="Roboto"/>
              <a:ea typeface="Roboto"/>
              <a:cs typeface="Roboto"/>
              <a:sym typeface="Roboto"/>
            </a:endParaRPr>
          </a:p>
        </p:txBody>
      </p:sp>
      <p:sp>
        <p:nvSpPr>
          <p:cNvPr id="192" name="Google Shape;192;p20"/>
          <p:cNvSpPr/>
          <p:nvPr/>
        </p:nvSpPr>
        <p:spPr>
          <a:xfrm>
            <a:off x="6010475" y="3524174"/>
            <a:ext cx="1828800" cy="7257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solidFill>
                  <a:srgbClr val="FFFFFF"/>
                </a:solidFill>
                <a:latin typeface="Roboto"/>
                <a:ea typeface="Roboto"/>
                <a:cs typeface="Roboto"/>
                <a:sym typeface="Roboto"/>
              </a:rPr>
              <a:t>Comment ces jeux de données contribuent-ils à créer un service répondant à un besoin ?</a:t>
            </a:r>
            <a:endParaRPr sz="1000">
              <a:solidFill>
                <a:srgbClr val="FFFFFF"/>
              </a:solidFill>
            </a:endParaRPr>
          </a:p>
        </p:txBody>
      </p:sp>
      <p:sp>
        <p:nvSpPr>
          <p:cNvPr id="193" name="Google Shape;193;p20"/>
          <p:cNvSpPr/>
          <p:nvPr/>
        </p:nvSpPr>
        <p:spPr>
          <a:xfrm>
            <a:off x="4181625" y="1509875"/>
            <a:ext cx="1828800" cy="11097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1000">
                <a:latin typeface="Roboto"/>
                <a:ea typeface="Roboto"/>
                <a:cs typeface="Roboto"/>
                <a:sym typeface="Roboto"/>
              </a:rPr>
              <a:t>- Prenez les 3 jeux de données que vous avez identifiés dans le canevas précédent</a:t>
            </a:r>
            <a:endParaRPr sz="1000">
              <a:latin typeface="Roboto"/>
              <a:ea typeface="Roboto"/>
              <a:cs typeface="Roboto"/>
              <a:sym typeface="Roboto"/>
            </a:endParaRPr>
          </a:p>
          <a:p>
            <a:pPr indent="0" lvl="0" marL="0" marR="0" rtl="0" algn="l">
              <a:lnSpc>
                <a:spcPct val="100000"/>
              </a:lnSpc>
              <a:spcBef>
                <a:spcPts val="0"/>
              </a:spcBef>
              <a:spcAft>
                <a:spcPts val="0"/>
              </a:spcAft>
              <a:buNone/>
            </a:pPr>
            <a:r>
              <a:rPr lang="fr" sz="1000">
                <a:latin typeface="Roboto"/>
                <a:ea typeface="Roboto"/>
                <a:cs typeface="Roboto"/>
                <a:sym typeface="Roboto"/>
              </a:rPr>
              <a:t> - ou choisissez en d’autres si nécessaire</a:t>
            </a:r>
            <a:endParaRPr sz="1000">
              <a:latin typeface="Roboto"/>
              <a:ea typeface="Roboto"/>
              <a:cs typeface="Roboto"/>
              <a:sym typeface="Roboto"/>
            </a:endParaRPr>
          </a:p>
          <a:p>
            <a:pPr indent="0" lvl="0" marL="0" marR="0" rtl="0" algn="l">
              <a:lnSpc>
                <a:spcPct val="100000"/>
              </a:lnSpc>
              <a:spcBef>
                <a:spcPts val="0"/>
              </a:spcBef>
              <a:spcAft>
                <a:spcPts val="0"/>
              </a:spcAft>
              <a:buNone/>
            </a:pPr>
            <a:r>
              <a:t/>
            </a:r>
            <a:endParaRPr sz="1000">
              <a:latin typeface="Roboto"/>
              <a:ea typeface="Roboto"/>
              <a:cs typeface="Roboto"/>
              <a:sym typeface="Roboto"/>
            </a:endParaRPr>
          </a:p>
        </p:txBody>
      </p:sp>
      <p:sp>
        <p:nvSpPr>
          <p:cNvPr id="194" name="Google Shape;194;p20"/>
          <p:cNvSpPr/>
          <p:nvPr/>
        </p:nvSpPr>
        <p:spPr>
          <a:xfrm>
            <a:off x="4181635" y="1086106"/>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rgbClr val="FFFFFF"/>
                </a:solidFill>
                <a:latin typeface="Roboto"/>
                <a:ea typeface="Roboto"/>
                <a:cs typeface="Roboto"/>
                <a:sym typeface="Roboto"/>
              </a:rPr>
              <a:t>(Re)considérez vos jeux de données</a:t>
            </a:r>
            <a:endParaRPr sz="800">
              <a:solidFill>
                <a:srgbClr val="FFFFFF"/>
              </a:solidFill>
            </a:endParaRPr>
          </a:p>
        </p:txBody>
      </p:sp>
      <p:sp>
        <p:nvSpPr>
          <p:cNvPr id="195" name="Google Shape;195;p20"/>
          <p:cNvSpPr/>
          <p:nvPr/>
        </p:nvSpPr>
        <p:spPr>
          <a:xfrm>
            <a:off x="2352775" y="4057575"/>
            <a:ext cx="1828800" cy="1802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latin typeface="Roboto"/>
                <a:ea typeface="Roboto"/>
                <a:cs typeface="Roboto"/>
                <a:sym typeface="Roboto"/>
              </a:rPr>
              <a:t>Jouez l’avocat du diable et soyez critique envers votre solution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fr" sz="800">
                <a:latin typeface="Roboto"/>
                <a:ea typeface="Roboto"/>
                <a:cs typeface="Roboto"/>
                <a:sym typeface="Roboto"/>
              </a:rPr>
              <a:t>- Est-elle alignée avec les objectifs stratégiques de votre organisation ?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fr" sz="800">
                <a:latin typeface="Roboto"/>
                <a:ea typeface="Roboto"/>
                <a:cs typeface="Roboto"/>
                <a:sym typeface="Roboto"/>
              </a:rPr>
              <a:t>- Est-ce les fonctionnalités que vous avez conçues apportent de la valeur à l’utilisateur cible ?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b="1" lang="fr" sz="1000">
                <a:latin typeface="Roboto"/>
                <a:ea typeface="Roboto"/>
                <a:cs typeface="Roboto"/>
                <a:sym typeface="Roboto"/>
              </a:rPr>
              <a:t>- Arrêtez-vous quand la solution passe le test</a:t>
            </a:r>
            <a:endParaRPr b="1" sz="1000">
              <a:latin typeface="Roboto"/>
              <a:ea typeface="Roboto"/>
              <a:cs typeface="Roboto"/>
              <a:sym typeface="Roboto"/>
            </a:endParaRPr>
          </a:p>
        </p:txBody>
      </p:sp>
      <p:sp>
        <p:nvSpPr>
          <p:cNvPr id="196" name="Google Shape;196;p20"/>
          <p:cNvSpPr/>
          <p:nvPr/>
        </p:nvSpPr>
        <p:spPr>
          <a:xfrm>
            <a:off x="2352787" y="3633798"/>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solidFill>
                  <a:srgbClr val="FFFFFF"/>
                </a:solidFill>
                <a:latin typeface="Roboto"/>
                <a:ea typeface="Roboto"/>
                <a:cs typeface="Roboto"/>
                <a:sym typeface="Roboto"/>
              </a:rPr>
              <a:t>Testez vos résultats et itérez </a:t>
            </a:r>
            <a:endParaRPr sz="1000">
              <a:solidFill>
                <a:srgbClr val="FFFFFF"/>
              </a:solidFill>
            </a:endParaRPr>
          </a:p>
        </p:txBody>
      </p:sp>
      <p:pic>
        <p:nvPicPr>
          <p:cNvPr id="197" name="Google Shape;197;p20"/>
          <p:cNvPicPr preferRelativeResize="0"/>
          <p:nvPr/>
        </p:nvPicPr>
        <p:blipFill>
          <a:blip r:embed="rId4">
            <a:alphaModFix/>
          </a:blip>
          <a:stretch>
            <a:fillRect/>
          </a:stretch>
        </p:blipFill>
        <p:spPr>
          <a:xfrm>
            <a:off x="815824" y="880575"/>
            <a:ext cx="817725" cy="817725"/>
          </a:xfrm>
          <a:prstGeom prst="rect">
            <a:avLst/>
          </a:prstGeom>
          <a:noFill/>
          <a:ln>
            <a:noFill/>
          </a:ln>
        </p:spPr>
      </p:pic>
      <p:sp>
        <p:nvSpPr>
          <p:cNvPr id="198" name="Google Shape;198;p20"/>
          <p:cNvSpPr txBox="1"/>
          <p:nvPr/>
        </p:nvSpPr>
        <p:spPr>
          <a:xfrm>
            <a:off x="672050" y="1755200"/>
            <a:ext cx="21585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Chaque cycle dure 2 min. Max. Itérez jusqu’à ce que votre solution passe le test de l’étape 3.</a:t>
            </a:r>
            <a:endParaRPr sz="1100"/>
          </a:p>
        </p:txBody>
      </p:sp>
      <p:sp>
        <p:nvSpPr>
          <p:cNvPr id="199" name="Google Shape;199;p20"/>
          <p:cNvSpPr txBox="1"/>
          <p:nvPr/>
        </p:nvSpPr>
        <p:spPr>
          <a:xfrm>
            <a:off x="6103425" y="93000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1</a:t>
            </a:r>
            <a:endParaRPr/>
          </a:p>
        </p:txBody>
      </p:sp>
      <p:sp>
        <p:nvSpPr>
          <p:cNvPr id="200" name="Google Shape;200;p20"/>
          <p:cNvSpPr txBox="1"/>
          <p:nvPr/>
        </p:nvSpPr>
        <p:spPr>
          <a:xfrm>
            <a:off x="7962400" y="337955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2</a:t>
            </a:r>
            <a:endParaRPr/>
          </a:p>
        </p:txBody>
      </p:sp>
      <p:sp>
        <p:nvSpPr>
          <p:cNvPr id="201" name="Google Shape;201;p20"/>
          <p:cNvSpPr txBox="1"/>
          <p:nvPr/>
        </p:nvSpPr>
        <p:spPr>
          <a:xfrm>
            <a:off x="1882175" y="3102438"/>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3</a:t>
            </a:r>
            <a:endParaRPr/>
          </a:p>
        </p:txBody>
      </p:sp>
      <p:sp>
        <p:nvSpPr>
          <p:cNvPr id="202" name="Google Shape;202;p20"/>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203" name="Google Shape;203;p20"/>
          <p:cNvSpPr txBox="1"/>
          <p:nvPr/>
        </p:nvSpPr>
        <p:spPr>
          <a:xfrm>
            <a:off x="42239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204" name="Google Shape;204;p20"/>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
        <p:nvSpPr>
          <p:cNvPr id="205" name="Google Shape;205;p20"/>
          <p:cNvSpPr txBox="1"/>
          <p:nvPr/>
        </p:nvSpPr>
        <p:spPr>
          <a:xfrm>
            <a:off x="633675" y="3270275"/>
            <a:ext cx="1719000" cy="23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300">
                <a:solidFill>
                  <a:srgbClr val="3C78D8"/>
                </a:solidFill>
                <a:latin typeface="Caveat"/>
                <a:ea typeface="Caveat"/>
                <a:cs typeface="Caveat"/>
                <a:sym typeface="Caveat"/>
              </a:rPr>
              <a:t>Mon idée: </a:t>
            </a:r>
            <a:endParaRPr b="1" i="1" sz="1300">
              <a:solidFill>
                <a:srgbClr val="3C78D8"/>
              </a:solidFill>
              <a:latin typeface="Caveat"/>
              <a:ea typeface="Caveat"/>
              <a:cs typeface="Caveat"/>
              <a:sym typeface="Caveat"/>
            </a:endParaRPr>
          </a:p>
          <a:p>
            <a:pPr indent="0" lvl="0" marL="0" rtl="0" algn="l">
              <a:spcBef>
                <a:spcPts val="0"/>
              </a:spcBef>
              <a:spcAft>
                <a:spcPts val="0"/>
              </a:spcAft>
              <a:buNone/>
            </a:pPr>
            <a:r>
              <a:rPr b="1" i="1" lang="fr" sz="1300">
                <a:solidFill>
                  <a:srgbClr val="3C78D8"/>
                </a:solidFill>
                <a:latin typeface="Caveat"/>
                <a:ea typeface="Caveat"/>
                <a:cs typeface="Caveat"/>
                <a:sym typeface="Caveat"/>
              </a:rPr>
              <a:t>un plan de coaching augmenté.</a:t>
            </a:r>
            <a:r>
              <a:rPr b="1" i="1" lang="fr" sz="1200">
                <a:solidFill>
                  <a:srgbClr val="3C78D8"/>
                </a:solidFill>
                <a:latin typeface="Caveat"/>
                <a:ea typeface="Caveat"/>
                <a:cs typeface="Caveat"/>
                <a:sym typeface="Caveat"/>
              </a:rPr>
              <a:t> Les clients reçoivent des recommandations de fitness en fonction de leurs objectifs et de leurs performances .</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service premium sur abonnement</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différenciant car très personnalisé.</a:t>
            </a:r>
            <a:endParaRPr b="1" i="1" sz="1200">
              <a:solidFill>
                <a:srgbClr val="3C78D8"/>
              </a:solidFill>
              <a:latin typeface="Caveat"/>
              <a:ea typeface="Caveat"/>
              <a:cs typeface="Caveat"/>
              <a:sym typeface="Caveat"/>
            </a:endParaRPr>
          </a:p>
        </p:txBody>
      </p:sp>
      <p:sp>
        <p:nvSpPr>
          <p:cNvPr id="206" name="Google Shape;206;p20"/>
          <p:cNvSpPr txBox="1"/>
          <p:nvPr/>
        </p:nvSpPr>
        <p:spPr>
          <a:xfrm>
            <a:off x="6711225" y="921725"/>
            <a:ext cx="2047200" cy="131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1- </a:t>
            </a:r>
            <a:r>
              <a:rPr b="1" i="1" lang="fr" sz="1800">
                <a:solidFill>
                  <a:srgbClr val="3C78D8"/>
                </a:solidFill>
                <a:latin typeface="Caveat"/>
                <a:ea typeface="Caveat"/>
                <a:cs typeface="Caveat"/>
                <a:sym typeface="Caveat"/>
              </a:rPr>
              <a:t>Machines sportives</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2- </a:t>
            </a:r>
            <a:r>
              <a:rPr b="1" i="1" lang="fr" sz="1800">
                <a:solidFill>
                  <a:srgbClr val="3C78D8"/>
                </a:solidFill>
                <a:latin typeface="Caveat"/>
                <a:ea typeface="Caveat"/>
                <a:cs typeface="Caveat"/>
                <a:sym typeface="Caveat"/>
              </a:rPr>
              <a:t>Mensurations via body scan</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3- Google Fit / Apple Health</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b="1" i="1" sz="1800">
              <a:solidFill>
                <a:srgbClr val="3C78D8"/>
              </a:solidFill>
              <a:latin typeface="Caveat"/>
              <a:ea typeface="Caveat"/>
              <a:cs typeface="Caveat"/>
              <a:sym typeface="Caveat"/>
            </a:endParaRPr>
          </a:p>
        </p:txBody>
      </p:sp>
      <p:sp>
        <p:nvSpPr>
          <p:cNvPr id="207" name="Google Shape;207;p20"/>
          <p:cNvSpPr txBox="1"/>
          <p:nvPr/>
        </p:nvSpPr>
        <p:spPr>
          <a:xfrm>
            <a:off x="6270875" y="5457450"/>
            <a:ext cx="2487600" cy="9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 Suggestion : recommandation d’activités</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Comparaison :  se benchmarker aux autres membres</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Segmentation : définition de </a:t>
            </a:r>
            <a:r>
              <a:rPr b="1" i="1" lang="fr" sz="1200">
                <a:solidFill>
                  <a:srgbClr val="3C78D8"/>
                </a:solidFill>
                <a:latin typeface="Caveat"/>
                <a:ea typeface="Caveat"/>
                <a:cs typeface="Caveat"/>
                <a:sym typeface="Caveat"/>
              </a:rPr>
              <a:t>profils</a:t>
            </a:r>
            <a:r>
              <a:rPr b="1" i="1" lang="fr" sz="1200">
                <a:solidFill>
                  <a:srgbClr val="3C78D8"/>
                </a:solidFill>
                <a:latin typeface="Caveat"/>
                <a:ea typeface="Caveat"/>
                <a:cs typeface="Caveat"/>
                <a:sym typeface="Caveat"/>
              </a:rPr>
              <a:t> types de membres</a:t>
            </a:r>
            <a:endParaRPr b="1" i="1" sz="1200">
              <a:solidFill>
                <a:srgbClr val="3C78D8"/>
              </a:solidFill>
              <a:latin typeface="Caveat"/>
              <a:ea typeface="Caveat"/>
              <a:cs typeface="Caveat"/>
              <a:sym typeface="Cave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1"/>
          <p:cNvSpPr/>
          <p:nvPr/>
        </p:nvSpPr>
        <p:spPr>
          <a:xfrm>
            <a:off x="473850" y="69632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 </a:t>
            </a:r>
            <a:endParaRPr/>
          </a:p>
        </p:txBody>
      </p:sp>
      <p:sp>
        <p:nvSpPr>
          <p:cNvPr id="213" name="Google Shape;213;p21"/>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#08</a:t>
            </a:r>
            <a:endParaRPr b="1" sz="1600"/>
          </a:p>
          <a:p>
            <a:pPr indent="0" lvl="0" marL="0" rtl="0" algn="l">
              <a:spcBef>
                <a:spcPts val="0"/>
              </a:spcBef>
              <a:spcAft>
                <a:spcPts val="0"/>
              </a:spcAft>
              <a:buNone/>
            </a:pPr>
            <a:r>
              <a:rPr b="1" lang="fr" sz="1600"/>
              <a:t>La cartographie de valeur</a:t>
            </a:r>
            <a:endParaRPr b="1" sz="1600"/>
          </a:p>
        </p:txBody>
      </p:sp>
      <p:sp>
        <p:nvSpPr>
          <p:cNvPr id="214" name="Google Shape;214;p21"/>
          <p:cNvSpPr txBox="1"/>
          <p:nvPr/>
        </p:nvSpPr>
        <p:spPr>
          <a:xfrm>
            <a:off x="2457450" y="2670850"/>
            <a:ext cx="4729200" cy="1794300"/>
          </a:xfrm>
          <a:prstGeom prst="rect">
            <a:avLst/>
          </a:prstGeom>
          <a:no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La solution est… </a:t>
            </a:r>
            <a:r>
              <a:rPr b="1" i="1" lang="fr" sz="1700">
                <a:solidFill>
                  <a:srgbClr val="3C78D8"/>
                </a:solidFill>
                <a:highlight>
                  <a:srgbClr val="F4CCCC"/>
                </a:highlight>
                <a:latin typeface="Caveat"/>
                <a:ea typeface="Caveat"/>
                <a:cs typeface="Caveat"/>
                <a:sym typeface="Caveat"/>
              </a:rPr>
              <a:t>un plan de coaching augmenté.</a:t>
            </a:r>
            <a:endParaRPr b="1" i="1" sz="1700">
              <a:solidFill>
                <a:srgbClr val="3C78D8"/>
              </a:solidFill>
              <a:highlight>
                <a:srgbClr val="F4CCCC"/>
              </a:highlight>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 une application mobile / web</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 qui fournit un plan de coaching personnalisé</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 et des relances / recos / feedback sur mesure grâce à la mesure de l’utilisation des machines via IOT  / RFID</a:t>
            </a:r>
            <a:endParaRPr b="1" i="1" sz="18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-&gt; encouragement à poursuivre la relation au club</a:t>
            </a:r>
            <a:endParaRPr b="1" i="1" sz="1700">
              <a:solidFill>
                <a:srgbClr val="3C78D8"/>
              </a:solidFill>
              <a:latin typeface="Caveat"/>
              <a:ea typeface="Caveat"/>
              <a:cs typeface="Caveat"/>
              <a:sym typeface="Caveat"/>
            </a:endParaRPr>
          </a:p>
        </p:txBody>
      </p:sp>
      <p:sp>
        <p:nvSpPr>
          <p:cNvPr id="215" name="Google Shape;215;p21"/>
          <p:cNvSpPr/>
          <p:nvPr/>
        </p:nvSpPr>
        <p:spPr>
          <a:xfrm rot="-8100000">
            <a:off x="2228089" y="2247679"/>
            <a:ext cx="477721" cy="277893"/>
          </a:xfrm>
          <a:prstGeom prst="rightArrow">
            <a:avLst>
              <a:gd fmla="val 51312"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txBox="1"/>
          <p:nvPr/>
        </p:nvSpPr>
        <p:spPr>
          <a:xfrm>
            <a:off x="642950" y="790575"/>
            <a:ext cx="3648000" cy="136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Elle facilite l’utilisation de ressources de cette façon :</a:t>
            </a:r>
            <a:endParaRPr/>
          </a:p>
          <a:p>
            <a:pPr indent="0" lvl="0" marL="0" rtl="0" algn="l">
              <a:spcBef>
                <a:spcPts val="0"/>
              </a:spcBef>
              <a:spcAft>
                <a:spcPts val="0"/>
              </a:spcAft>
              <a:buNone/>
            </a:pPr>
            <a:r>
              <a:rPr b="1" i="1" lang="fr">
                <a:solidFill>
                  <a:srgbClr val="3C78D8"/>
                </a:solidFill>
                <a:latin typeface="Caveat"/>
                <a:ea typeface="Caveat"/>
                <a:cs typeface="Caveat"/>
                <a:sym typeface="Caveat"/>
              </a:rPr>
              <a:t>-Fournit un plan personnalisé d’exercices : machines et emploi du temps.</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-Accompagne l’utilisatrice dans le maniement des machines sportives</a:t>
            </a:r>
            <a:endParaRPr b="1" i="1">
              <a:solidFill>
                <a:srgbClr val="3C78D8"/>
              </a:solidFill>
              <a:latin typeface="Caveat"/>
              <a:ea typeface="Caveat"/>
              <a:cs typeface="Caveat"/>
              <a:sym typeface="Caveat"/>
            </a:endParaRPr>
          </a:p>
        </p:txBody>
      </p:sp>
      <p:sp>
        <p:nvSpPr>
          <p:cNvPr id="217" name="Google Shape;217;p21"/>
          <p:cNvSpPr txBox="1"/>
          <p:nvPr/>
        </p:nvSpPr>
        <p:spPr>
          <a:xfrm>
            <a:off x="4642600" y="790575"/>
            <a:ext cx="3925200" cy="136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Elle aide l’utilisatrice à accomplir x et y car …</a:t>
            </a:r>
            <a:endParaRPr/>
          </a:p>
          <a:p>
            <a:pPr indent="0" lvl="0" marL="0" rtl="0" algn="l">
              <a:spcBef>
                <a:spcPts val="0"/>
              </a:spcBef>
              <a:spcAft>
                <a:spcPts val="0"/>
              </a:spcAft>
              <a:buNone/>
            </a:pPr>
            <a:r>
              <a:rPr b="1" i="1" lang="fr">
                <a:solidFill>
                  <a:srgbClr val="3C78D8"/>
                </a:solidFill>
                <a:latin typeface="Caveat"/>
                <a:ea typeface="Caveat"/>
                <a:cs typeface="Caveat"/>
                <a:sym typeface="Caveat"/>
              </a:rPr>
              <a:t>- définit un programme qui correspond aux attentes de l’utilisatrice (santé, fitness, bien être, musculation…)</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 aide à rester motivée grâce aux relances / encouragements</a:t>
            </a:r>
            <a:br>
              <a:rPr b="1" i="1" lang="fr">
                <a:solidFill>
                  <a:srgbClr val="3C78D8"/>
                </a:solidFill>
                <a:latin typeface="Caveat"/>
                <a:ea typeface="Caveat"/>
                <a:cs typeface="Caveat"/>
                <a:sym typeface="Caveat"/>
              </a:rPr>
            </a:br>
            <a:r>
              <a:rPr b="1" i="1" lang="fr">
                <a:solidFill>
                  <a:srgbClr val="3C78D8"/>
                </a:solidFill>
                <a:latin typeface="Caveat"/>
                <a:ea typeface="Caveat"/>
                <a:cs typeface="Caveat"/>
                <a:sym typeface="Caveat"/>
              </a:rPr>
              <a:t>- aide à progresser / utiliser son temps au mieux grâce à un programme sur mesure et dématérialisé</a:t>
            </a:r>
            <a:endParaRPr b="1" i="1">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t/>
            </a:r>
            <a:endParaRPr b="1" i="1">
              <a:solidFill>
                <a:srgbClr val="3C78D8"/>
              </a:solidFill>
              <a:latin typeface="Caveat"/>
              <a:ea typeface="Caveat"/>
              <a:cs typeface="Caveat"/>
              <a:sym typeface="Caveat"/>
            </a:endParaRPr>
          </a:p>
        </p:txBody>
      </p:sp>
      <p:sp>
        <p:nvSpPr>
          <p:cNvPr id="218" name="Google Shape;218;p21"/>
          <p:cNvSpPr txBox="1"/>
          <p:nvPr/>
        </p:nvSpPr>
        <p:spPr>
          <a:xfrm>
            <a:off x="606975" y="4814400"/>
            <a:ext cx="3925200" cy="154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Elle supprime ou relâche ces contraintes que subissait l’utilisatrice :</a:t>
            </a:r>
            <a:endParaRPr/>
          </a:p>
          <a:p>
            <a:pPr indent="-317500" lvl="0" marL="457200" rtl="0" algn="l">
              <a:spcBef>
                <a:spcPts val="0"/>
              </a:spcBef>
              <a:spcAft>
                <a:spcPts val="0"/>
              </a:spcAft>
              <a:buSzPts val="1400"/>
              <a:buChar char="-"/>
            </a:pPr>
            <a:r>
              <a:rPr b="1" i="1" lang="fr">
                <a:solidFill>
                  <a:srgbClr val="3C78D8"/>
                </a:solidFill>
                <a:latin typeface="Caveat"/>
                <a:ea typeface="Caveat"/>
                <a:cs typeface="Caveat"/>
                <a:sym typeface="Caveat"/>
              </a:rPr>
              <a:t>Optimisation de son emploi du temps</a:t>
            </a:r>
            <a:endParaRPr b="1" i="1">
              <a:solidFill>
                <a:srgbClr val="3C78D8"/>
              </a:solidFill>
              <a:latin typeface="Caveat"/>
              <a:ea typeface="Caveat"/>
              <a:cs typeface="Caveat"/>
              <a:sym typeface="Caveat"/>
            </a:endParaRPr>
          </a:p>
          <a:p>
            <a:pPr indent="-317500" lvl="0" marL="457200" rtl="0" algn="l">
              <a:spcBef>
                <a:spcPts val="0"/>
              </a:spcBef>
              <a:spcAft>
                <a:spcPts val="0"/>
              </a:spcAft>
              <a:buClr>
                <a:schemeClr val="dk1"/>
              </a:buClr>
              <a:buSzPts val="1400"/>
              <a:buChar char="-"/>
            </a:pPr>
            <a:r>
              <a:rPr b="1" i="1" lang="fr">
                <a:solidFill>
                  <a:srgbClr val="3C78D8"/>
                </a:solidFill>
                <a:latin typeface="Caveat"/>
                <a:ea typeface="Caveat"/>
                <a:cs typeface="Caveat"/>
                <a:sym typeface="Caveat"/>
              </a:rPr>
              <a:t>Dépense rationalisée : le suivi des performances permet de savoir que son abonnement est rentabilisé</a:t>
            </a:r>
            <a:endParaRPr b="1" i="1">
              <a:solidFill>
                <a:srgbClr val="3C78D8"/>
              </a:solidFill>
              <a:latin typeface="Caveat"/>
              <a:ea typeface="Caveat"/>
              <a:cs typeface="Caveat"/>
              <a:sym typeface="Caveat"/>
            </a:endParaRPr>
          </a:p>
          <a:p>
            <a:pPr indent="-317500" lvl="0" marL="457200" rtl="0" algn="l">
              <a:spcBef>
                <a:spcPts val="0"/>
              </a:spcBef>
              <a:spcAft>
                <a:spcPts val="0"/>
              </a:spcAft>
              <a:buClr>
                <a:srgbClr val="3C78D8"/>
              </a:buClr>
              <a:buSzPts val="1400"/>
              <a:buFont typeface="Caveat"/>
              <a:buChar char="-"/>
            </a:pPr>
            <a:r>
              <a:rPr b="1" i="1" lang="fr">
                <a:solidFill>
                  <a:srgbClr val="3C78D8"/>
                </a:solidFill>
                <a:latin typeface="Caveat"/>
                <a:ea typeface="Caveat"/>
                <a:cs typeface="Caveat"/>
                <a:sym typeface="Caveat"/>
              </a:rPr>
              <a:t>Coach dématérialisé qui permet de faire des exercices à domicile ou dans toute salle du réseau  Gym Sports</a:t>
            </a:r>
            <a:endParaRPr b="1" i="1">
              <a:solidFill>
                <a:srgbClr val="3C78D8"/>
              </a:solidFill>
              <a:latin typeface="Caveat"/>
              <a:ea typeface="Caveat"/>
              <a:cs typeface="Caveat"/>
              <a:sym typeface="Caveat"/>
            </a:endParaRPr>
          </a:p>
        </p:txBody>
      </p:sp>
      <p:sp>
        <p:nvSpPr>
          <p:cNvPr id="219" name="Google Shape;219;p21"/>
          <p:cNvSpPr txBox="1"/>
          <p:nvPr/>
        </p:nvSpPr>
        <p:spPr>
          <a:xfrm>
            <a:off x="4701075" y="4814450"/>
            <a:ext cx="3925200" cy="154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La solution aide l’utilisatrice à obtenir de meilleures performances sur ces KPIs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i="1" lang="fr">
                <a:solidFill>
                  <a:srgbClr val="3C78D8"/>
                </a:solidFill>
                <a:latin typeface="Caveat"/>
                <a:ea typeface="Caveat"/>
                <a:cs typeface="Caveat"/>
                <a:sym typeface="Caveat"/>
              </a:rPr>
              <a:t>Performances  (sportives, de santé, etc.)</a:t>
            </a:r>
            <a:endParaRPr b="1" i="1">
              <a:solidFill>
                <a:srgbClr val="3C78D8"/>
              </a:solidFill>
              <a:latin typeface="Caveat"/>
              <a:ea typeface="Caveat"/>
              <a:cs typeface="Caveat"/>
              <a:sym typeface="Caveat"/>
            </a:endParaRPr>
          </a:p>
          <a:p>
            <a:pPr indent="-317500" lvl="0" marL="457200" rtl="0" algn="l">
              <a:spcBef>
                <a:spcPts val="0"/>
              </a:spcBef>
              <a:spcAft>
                <a:spcPts val="0"/>
              </a:spcAft>
              <a:buSzPts val="1400"/>
              <a:buChar char="-"/>
            </a:pPr>
            <a:r>
              <a:rPr b="1" i="1" lang="fr">
                <a:solidFill>
                  <a:srgbClr val="3C78D8"/>
                </a:solidFill>
                <a:latin typeface="Caveat"/>
                <a:ea typeface="Caveat"/>
                <a:cs typeface="Caveat"/>
                <a:sym typeface="Caveat"/>
              </a:rPr>
              <a:t>Mensurations</a:t>
            </a:r>
            <a:endParaRPr b="1" i="1">
              <a:solidFill>
                <a:srgbClr val="3C78D8"/>
              </a:solidFill>
              <a:latin typeface="Caveat"/>
              <a:ea typeface="Caveat"/>
              <a:cs typeface="Caveat"/>
              <a:sym typeface="Caveat"/>
            </a:endParaRPr>
          </a:p>
          <a:p>
            <a:pPr indent="-317500" lvl="0" marL="457200" rtl="0" algn="l">
              <a:spcBef>
                <a:spcPts val="0"/>
              </a:spcBef>
              <a:spcAft>
                <a:spcPts val="0"/>
              </a:spcAft>
              <a:buSzPts val="1400"/>
              <a:buChar char="-"/>
            </a:pPr>
            <a:r>
              <a:rPr b="1" i="1" lang="fr">
                <a:solidFill>
                  <a:srgbClr val="3C78D8"/>
                </a:solidFill>
                <a:latin typeface="Caveat"/>
                <a:ea typeface="Caveat"/>
                <a:cs typeface="Caveat"/>
                <a:sym typeface="Caveat"/>
              </a:rPr>
              <a:t>Assiduité de fréquentation de la salle</a:t>
            </a:r>
            <a:endParaRPr/>
          </a:p>
        </p:txBody>
      </p:sp>
      <p:sp>
        <p:nvSpPr>
          <p:cNvPr id="220" name="Google Shape;220;p21"/>
          <p:cNvSpPr/>
          <p:nvPr/>
        </p:nvSpPr>
        <p:spPr>
          <a:xfrm rot="-2127559">
            <a:off x="5554136" y="2266069"/>
            <a:ext cx="331480" cy="27770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rot="2700000">
            <a:off x="5044089" y="4454353"/>
            <a:ext cx="347472"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p:nvPr/>
        </p:nvSpPr>
        <p:spPr>
          <a:xfrm rot="8100000">
            <a:off x="3245589" y="4454353"/>
            <a:ext cx="347472"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2017-2019, emlyon business school. DDBM is for you to use without restriction in modeling your own or other people's businesses. If you wish to use DDBM in original or adapted to sell it as a tool, you must contact the copyright holder for permission.</a:t>
            </a:r>
            <a:endParaRPr sz="800"/>
          </a:p>
        </p:txBody>
      </p:sp>
      <p:sp>
        <p:nvSpPr>
          <p:cNvPr id="224" name="Google Shape;224;p21"/>
          <p:cNvSpPr txBox="1"/>
          <p:nvPr/>
        </p:nvSpPr>
        <p:spPr>
          <a:xfrm>
            <a:off x="4425225"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Créé par : </a:t>
            </a:r>
            <a:r>
              <a:rPr b="1" i="1" lang="fr" sz="1800">
                <a:solidFill>
                  <a:srgbClr val="3C78D8"/>
                </a:solidFill>
                <a:latin typeface="Caveat"/>
                <a:ea typeface="Caveat"/>
                <a:cs typeface="Caveat"/>
                <a:sym typeface="Caveat"/>
              </a:rPr>
              <a:t>Caroline Verdon, Dir Marketing Gym Sports</a:t>
            </a:r>
            <a:endParaRPr b="1" i="1" sz="1800">
              <a:solidFill>
                <a:srgbClr val="3C78D8"/>
              </a:solidFill>
              <a:latin typeface="Caveat"/>
              <a:ea typeface="Caveat"/>
              <a:cs typeface="Caveat"/>
              <a:sym typeface="Caveat"/>
            </a:endParaRPr>
          </a:p>
        </p:txBody>
      </p:sp>
      <p:sp>
        <p:nvSpPr>
          <p:cNvPr id="225" name="Google Shape;225;p21"/>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Date : 	   _____</a:t>
            </a:r>
            <a:r>
              <a:rPr b="1" i="1" lang="fr" sz="1800">
                <a:solidFill>
                  <a:srgbClr val="3C78D8"/>
                </a:solidFill>
                <a:latin typeface="Caveat"/>
                <a:ea typeface="Caveat"/>
                <a:cs typeface="Caveat"/>
                <a:sym typeface="Caveat"/>
              </a:rPr>
              <a:t>15 Mai</a:t>
            </a:r>
            <a:r>
              <a:rPr lang="fr"/>
              <a:t>_____</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