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8C0630-4D0F-4061-80AD-FBD1F966C83B}">
  <a:tblStyle styleId="{8E8C0630-4D0F-4061-80AD-FBD1F966C83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8">
  <p:cSld name="Canevas 8">
    <p:spTree>
      <p:nvGrpSpPr>
        <p:cNvPr id="36" name="Shape 36"/>
        <p:cNvGrpSpPr/>
        <p:nvPr/>
      </p:nvGrpSpPr>
      <p:grpSpPr>
        <a:xfrm>
          <a:off x="0" y="0"/>
          <a:ext cx="0" cy="0"/>
          <a:chOff x="0" y="0"/>
          <a:chExt cx="0" cy="0"/>
        </a:xfrm>
      </p:grpSpPr>
      <p:sp>
        <p:nvSpPr>
          <p:cNvPr id="37" name="Google Shape;37;p12"/>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#08</a:t>
            </a:r>
            <a:br>
              <a:rPr lang="fr-FR" sz="1600">
                <a:solidFill>
                  <a:schemeClr val="dk1"/>
                </a:solidFill>
                <a:latin typeface="Arial"/>
                <a:ea typeface="Arial"/>
                <a:cs typeface="Arial"/>
                <a:sym typeface="Arial"/>
              </a:rPr>
            </a:br>
            <a:r>
              <a:rPr lang="fr-FR" sz="1600" cap="none">
                <a:solidFill>
                  <a:srgbClr val="B02065"/>
                </a:solidFill>
                <a:latin typeface="Arial"/>
                <a:ea typeface="Arial"/>
                <a:cs typeface="Arial"/>
                <a:sym typeface="Arial"/>
              </a:rPr>
              <a:t>LA CARTOGRAPHIE DE VALEUR</a:t>
            </a:r>
            <a:endParaRPr sz="1600" cap="none">
              <a:solidFill>
                <a:srgbClr val="B02065"/>
              </a:solidFill>
              <a:latin typeface="Arial"/>
              <a:ea typeface="Arial"/>
              <a:cs typeface="Arial"/>
              <a:sym typeface="Arial"/>
            </a:endParaRPr>
          </a:p>
        </p:txBody>
      </p:sp>
      <p:sp>
        <p:nvSpPr>
          <p:cNvPr id="38" name="Google Shape;38;p12"/>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p:cSld name="Canevas 9">
    <p:spTree>
      <p:nvGrpSpPr>
        <p:cNvPr id="39" name="Shape 39"/>
        <p:cNvGrpSpPr/>
        <p:nvPr/>
      </p:nvGrpSpPr>
      <p:grpSpPr>
        <a:xfrm>
          <a:off x="0" y="0"/>
          <a:ext cx="0" cy="0"/>
          <a:chOff x="0" y="0"/>
          <a:chExt cx="0" cy="0"/>
        </a:xfrm>
      </p:grpSpPr>
      <p:sp>
        <p:nvSpPr>
          <p:cNvPr id="40" name="Google Shape;40;p13"/>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#09.1</a:t>
            </a:r>
            <a:br>
              <a:rPr lang="fr-FR" sz="1600">
                <a:solidFill>
                  <a:schemeClr val="dk1"/>
                </a:solidFill>
                <a:latin typeface="Arial"/>
                <a:ea typeface="Arial"/>
                <a:cs typeface="Arial"/>
                <a:sym typeface="Arial"/>
              </a:rPr>
            </a:br>
            <a:r>
              <a:rPr lang="fr-FR" sz="1600" cap="none">
                <a:solidFill>
                  <a:srgbClr val="73428E"/>
                </a:solidFill>
                <a:latin typeface="Arial"/>
                <a:ea typeface="Arial"/>
                <a:cs typeface="Arial"/>
                <a:sym typeface="Arial"/>
              </a:rPr>
              <a:t>SYNTHÈSE GRAPHIQUE</a:t>
            </a:r>
            <a:endParaRPr sz="1600" cap="none">
              <a:solidFill>
                <a:srgbClr val="73428E"/>
              </a:solidFill>
              <a:latin typeface="Arial"/>
              <a:ea typeface="Arial"/>
              <a:cs typeface="Arial"/>
              <a:sym typeface="Arial"/>
            </a:endParaRPr>
          </a:p>
        </p:txBody>
      </p:sp>
      <p:sp>
        <p:nvSpPr>
          <p:cNvPr id="41" name="Google Shape;41;p13"/>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bis">
  <p:cSld name="Canevas 9 bis">
    <p:spTree>
      <p:nvGrpSpPr>
        <p:cNvPr id="42" name="Shape 42"/>
        <p:cNvGrpSpPr/>
        <p:nvPr/>
      </p:nvGrpSpPr>
      <p:grpSpPr>
        <a:xfrm>
          <a:off x="0" y="0"/>
          <a:ext cx="0" cy="0"/>
          <a:chOff x="0" y="0"/>
          <a:chExt cx="0" cy="0"/>
        </a:xfrm>
      </p:grpSpPr>
      <p:sp>
        <p:nvSpPr>
          <p:cNvPr id="43" name="Google Shape;43;p14"/>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#09.2</a:t>
            </a:r>
            <a:br>
              <a:rPr lang="fr-FR" sz="1600">
                <a:solidFill>
                  <a:schemeClr val="dk1"/>
                </a:solidFill>
                <a:latin typeface="Arial"/>
                <a:ea typeface="Arial"/>
                <a:cs typeface="Arial"/>
                <a:sym typeface="Arial"/>
              </a:rPr>
            </a:br>
            <a:r>
              <a:rPr lang="fr-FR" sz="1600" cap="none">
                <a:solidFill>
                  <a:srgbClr val="73428E"/>
                </a:solidFill>
                <a:latin typeface="Arial"/>
                <a:ea typeface="Arial"/>
                <a:cs typeface="Arial"/>
                <a:sym typeface="Arial"/>
              </a:rPr>
              <a:t>SYNTHÈSE QUALITATIVE</a:t>
            </a:r>
            <a:endParaRPr sz="1600" cap="none">
              <a:solidFill>
                <a:srgbClr val="73428E"/>
              </a:solidFill>
              <a:latin typeface="Arial"/>
              <a:ea typeface="Arial"/>
              <a:cs typeface="Arial"/>
              <a:sym typeface="Arial"/>
            </a:endParaRPr>
          </a:p>
        </p:txBody>
      </p:sp>
      <p:sp>
        <p:nvSpPr>
          <p:cNvPr id="44" name="Google Shape;44;p14"/>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1" type="blank">
  <p:cSld name="BLANK">
    <p:spTree>
      <p:nvGrpSpPr>
        <p:cNvPr id="12" name="Shape 12"/>
        <p:cNvGrpSpPr/>
        <p:nvPr/>
      </p:nvGrpSpPr>
      <p:grpSpPr>
        <a:xfrm>
          <a:off x="0" y="0"/>
          <a:ext cx="0" cy="0"/>
          <a:chOff x="0" y="0"/>
          <a:chExt cx="0" cy="0"/>
        </a:xfrm>
      </p:grpSpPr>
      <p:sp>
        <p:nvSpPr>
          <p:cNvPr id="13" name="Google Shape;13;p4"/>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#01</a:t>
            </a:r>
            <a:br>
              <a:rPr lang="fr-FR" sz="1600">
                <a:solidFill>
                  <a:schemeClr val="dk1"/>
                </a:solidFill>
                <a:latin typeface="Arial"/>
                <a:ea typeface="Arial"/>
                <a:cs typeface="Arial"/>
                <a:sym typeface="Arial"/>
              </a:rPr>
            </a:br>
            <a:r>
              <a:rPr lang="fr-FR" sz="1600" cap="none">
                <a:solidFill>
                  <a:srgbClr val="002060"/>
                </a:solidFill>
                <a:latin typeface="Arial"/>
                <a:ea typeface="Arial"/>
                <a:cs typeface="Arial"/>
                <a:sym typeface="Arial"/>
              </a:rPr>
              <a:t>OBJECTIFS STRATÉGIQUES DE L’ORGANISATION</a:t>
            </a:r>
            <a:endParaRPr sz="1600" cap="none">
              <a:solidFill>
                <a:srgbClr val="002060"/>
              </a:solidFill>
              <a:latin typeface="Arial"/>
              <a:ea typeface="Arial"/>
              <a:cs typeface="Arial"/>
              <a:sym typeface="Arial"/>
            </a:endParaRPr>
          </a:p>
        </p:txBody>
      </p:sp>
      <p:sp>
        <p:nvSpPr>
          <p:cNvPr id="14" name="Google Shape;14;p4"/>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2">
  <p:cSld name="Canevas 2">
    <p:spTree>
      <p:nvGrpSpPr>
        <p:cNvPr id="15" name="Shape 15"/>
        <p:cNvGrpSpPr/>
        <p:nvPr/>
      </p:nvGrpSpPr>
      <p:grpSpPr>
        <a:xfrm>
          <a:off x="0" y="0"/>
          <a:ext cx="0" cy="0"/>
          <a:chOff x="0" y="0"/>
          <a:chExt cx="0" cy="0"/>
        </a:xfrm>
      </p:grpSpPr>
      <p:sp>
        <p:nvSpPr>
          <p:cNvPr id="16" name="Google Shape;16;p5"/>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#02</a:t>
            </a:r>
            <a:br>
              <a:rPr lang="fr-FR" sz="1600">
                <a:solidFill>
                  <a:schemeClr val="dk1"/>
                </a:solidFill>
                <a:latin typeface="Arial"/>
                <a:ea typeface="Arial"/>
                <a:cs typeface="Arial"/>
                <a:sym typeface="Arial"/>
              </a:rPr>
            </a:br>
            <a:r>
              <a:rPr lang="fr-FR" sz="1600" cap="none">
                <a:solidFill>
                  <a:srgbClr val="7030A0"/>
                </a:solidFill>
                <a:latin typeface="Arial"/>
                <a:ea typeface="Arial"/>
                <a:cs typeface="Arial"/>
                <a:sym typeface="Arial"/>
              </a:rPr>
              <a:t>CHOISIR LA CIBLE</a:t>
            </a:r>
            <a:endParaRPr sz="1600" cap="none">
              <a:solidFill>
                <a:srgbClr val="7030A0"/>
              </a:solidFill>
              <a:latin typeface="Arial"/>
              <a:ea typeface="Arial"/>
              <a:cs typeface="Arial"/>
              <a:sym typeface="Arial"/>
            </a:endParaRPr>
          </a:p>
        </p:txBody>
      </p:sp>
      <p:sp>
        <p:nvSpPr>
          <p:cNvPr id="17" name="Google Shape;17;p5"/>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p:cSld name="Canevas 3">
    <p:spTree>
      <p:nvGrpSpPr>
        <p:cNvPr id="18" name="Shape 18"/>
        <p:cNvGrpSpPr/>
        <p:nvPr/>
      </p:nvGrpSpPr>
      <p:grpSpPr>
        <a:xfrm>
          <a:off x="0" y="0"/>
          <a:ext cx="0" cy="0"/>
          <a:chOff x="0" y="0"/>
          <a:chExt cx="0" cy="0"/>
        </a:xfrm>
      </p:grpSpPr>
      <p:sp>
        <p:nvSpPr>
          <p:cNvPr id="19" name="Google Shape;19;p6"/>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#03.1 (version B2C)</a:t>
            </a:r>
            <a:br>
              <a:rPr lang="fr-FR" sz="1600">
                <a:solidFill>
                  <a:schemeClr val="dk1"/>
                </a:solidFill>
                <a:latin typeface="Arial"/>
                <a:ea typeface="Arial"/>
                <a:cs typeface="Arial"/>
                <a:sym typeface="Arial"/>
              </a:rPr>
            </a:br>
            <a:r>
              <a:rPr lang="fr-FR" sz="1600" cap="none">
                <a:solidFill>
                  <a:srgbClr val="548135"/>
                </a:solidFill>
                <a:latin typeface="Arial"/>
                <a:ea typeface="Arial"/>
                <a:cs typeface="Arial"/>
                <a:sym typeface="Arial"/>
              </a:rPr>
              <a:t>DÉFINIR LE PROFIL DE L’UTILISATEUR(TRICE)</a:t>
            </a:r>
            <a:endParaRPr sz="1600" cap="none">
              <a:solidFill>
                <a:srgbClr val="548135"/>
              </a:solidFill>
              <a:latin typeface="Arial"/>
              <a:ea typeface="Arial"/>
              <a:cs typeface="Arial"/>
              <a:sym typeface="Arial"/>
            </a:endParaRPr>
          </a:p>
        </p:txBody>
      </p:sp>
      <p:sp>
        <p:nvSpPr>
          <p:cNvPr id="20" name="Google Shape;20;p6"/>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bis">
  <p:cSld name="Canevas 3 bis">
    <p:spTree>
      <p:nvGrpSpPr>
        <p:cNvPr id="21" name="Shape 21"/>
        <p:cNvGrpSpPr/>
        <p:nvPr/>
      </p:nvGrpSpPr>
      <p:grpSpPr>
        <a:xfrm>
          <a:off x="0" y="0"/>
          <a:ext cx="0" cy="0"/>
          <a:chOff x="0" y="0"/>
          <a:chExt cx="0" cy="0"/>
        </a:xfrm>
      </p:grpSpPr>
      <p:sp>
        <p:nvSpPr>
          <p:cNvPr id="22" name="Google Shape;22;p7"/>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#03.2 (version B2B)</a:t>
            </a:r>
            <a:br>
              <a:rPr lang="fr-FR" sz="1600">
                <a:solidFill>
                  <a:schemeClr val="dk1"/>
                </a:solidFill>
                <a:latin typeface="Arial"/>
                <a:ea typeface="Arial"/>
                <a:cs typeface="Arial"/>
                <a:sym typeface="Arial"/>
              </a:rPr>
            </a:br>
            <a:r>
              <a:rPr lang="fr-FR" sz="1600" cap="none">
                <a:solidFill>
                  <a:srgbClr val="548135"/>
                </a:solidFill>
                <a:latin typeface="Arial"/>
                <a:ea typeface="Arial"/>
                <a:cs typeface="Arial"/>
                <a:sym typeface="Arial"/>
              </a:rPr>
              <a:t>DÉFINIR LE PROFIL DE L’UTILISATEUR(TRICE)</a:t>
            </a:r>
            <a:endParaRPr sz="1600" cap="none">
              <a:solidFill>
                <a:srgbClr val="548135"/>
              </a:solidFill>
              <a:latin typeface="Arial"/>
              <a:ea typeface="Arial"/>
              <a:cs typeface="Arial"/>
              <a:sym typeface="Arial"/>
            </a:endParaRPr>
          </a:p>
        </p:txBody>
      </p:sp>
      <p:sp>
        <p:nvSpPr>
          <p:cNvPr id="23" name="Google Shape;23;p7"/>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4">
  <p:cSld name="Canevas 4">
    <p:spTree>
      <p:nvGrpSpPr>
        <p:cNvPr id="24" name="Shape 24"/>
        <p:cNvGrpSpPr/>
        <p:nvPr/>
      </p:nvGrpSpPr>
      <p:grpSpPr>
        <a:xfrm>
          <a:off x="0" y="0"/>
          <a:ext cx="0" cy="0"/>
          <a:chOff x="0" y="0"/>
          <a:chExt cx="0" cy="0"/>
        </a:xfrm>
      </p:grpSpPr>
      <p:sp>
        <p:nvSpPr>
          <p:cNvPr id="25" name="Google Shape;25;p8"/>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#04</a:t>
            </a:r>
            <a:br>
              <a:rPr lang="fr-FR" sz="1600">
                <a:solidFill>
                  <a:schemeClr val="dk1"/>
                </a:solidFill>
                <a:latin typeface="Arial"/>
                <a:ea typeface="Arial"/>
                <a:cs typeface="Arial"/>
                <a:sym typeface="Arial"/>
              </a:rPr>
            </a:br>
            <a:r>
              <a:rPr lang="fr-FR" sz="1600" cap="none">
                <a:solidFill>
                  <a:srgbClr val="C55A11"/>
                </a:solidFill>
                <a:latin typeface="Arial"/>
                <a:ea typeface="Arial"/>
                <a:cs typeface="Arial"/>
                <a:sym typeface="Arial"/>
              </a:rPr>
              <a:t>BESOINS DE L’UTILISATEUR(TRICE) FINAL(E)</a:t>
            </a:r>
            <a:endParaRPr sz="1600" cap="none">
              <a:solidFill>
                <a:srgbClr val="C55A11"/>
              </a:solidFill>
              <a:latin typeface="Arial"/>
              <a:ea typeface="Arial"/>
              <a:cs typeface="Arial"/>
              <a:sym typeface="Arial"/>
            </a:endParaRPr>
          </a:p>
        </p:txBody>
      </p:sp>
      <p:sp>
        <p:nvSpPr>
          <p:cNvPr id="26" name="Google Shape;26;p8"/>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5">
  <p:cSld name="Canevas 5">
    <p:spTree>
      <p:nvGrpSpPr>
        <p:cNvPr id="27" name="Shape 27"/>
        <p:cNvGrpSpPr/>
        <p:nvPr/>
      </p:nvGrpSpPr>
      <p:grpSpPr>
        <a:xfrm>
          <a:off x="0" y="0"/>
          <a:ext cx="0" cy="0"/>
          <a:chOff x="0" y="0"/>
          <a:chExt cx="0" cy="0"/>
        </a:xfrm>
      </p:grpSpPr>
      <p:sp>
        <p:nvSpPr>
          <p:cNvPr id="28" name="Google Shape;28;p9"/>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#05</a:t>
            </a:r>
            <a:br>
              <a:rPr lang="fr-FR" sz="1600">
                <a:solidFill>
                  <a:schemeClr val="dk1"/>
                </a:solidFill>
                <a:latin typeface="Arial"/>
                <a:ea typeface="Arial"/>
                <a:cs typeface="Arial"/>
                <a:sym typeface="Arial"/>
              </a:rPr>
            </a:br>
            <a:r>
              <a:rPr lang="fr-FR" sz="1600" cap="none">
                <a:solidFill>
                  <a:srgbClr val="2F5496"/>
                </a:solidFill>
                <a:latin typeface="Arial"/>
                <a:ea typeface="Arial"/>
                <a:cs typeface="Arial"/>
                <a:sym typeface="Arial"/>
              </a:rPr>
              <a:t>SOURCES DE DONNÉES</a:t>
            </a:r>
            <a:endParaRPr sz="1600" cap="none">
              <a:solidFill>
                <a:srgbClr val="2F5496"/>
              </a:solidFill>
              <a:latin typeface="Arial"/>
              <a:ea typeface="Arial"/>
              <a:cs typeface="Arial"/>
              <a:sym typeface="Arial"/>
            </a:endParaRPr>
          </a:p>
        </p:txBody>
      </p:sp>
      <p:sp>
        <p:nvSpPr>
          <p:cNvPr id="29" name="Google Shape;29;p9"/>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6">
  <p:cSld name="Canevas 6">
    <p:spTree>
      <p:nvGrpSpPr>
        <p:cNvPr id="30" name="Shape 30"/>
        <p:cNvGrpSpPr/>
        <p:nvPr/>
      </p:nvGrpSpPr>
      <p:grpSpPr>
        <a:xfrm>
          <a:off x="0" y="0"/>
          <a:ext cx="0" cy="0"/>
          <a:chOff x="0" y="0"/>
          <a:chExt cx="0" cy="0"/>
        </a:xfrm>
      </p:grpSpPr>
      <p:sp>
        <p:nvSpPr>
          <p:cNvPr id="31" name="Google Shape;31;p10"/>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#06</a:t>
            </a:r>
            <a:br>
              <a:rPr lang="fr-FR" sz="1600">
                <a:solidFill>
                  <a:schemeClr val="dk1"/>
                </a:solidFill>
                <a:latin typeface="Arial"/>
                <a:ea typeface="Arial"/>
                <a:cs typeface="Arial"/>
                <a:sym typeface="Arial"/>
              </a:rPr>
            </a:br>
            <a:r>
              <a:rPr lang="fr-FR" sz="1600" cap="none">
                <a:solidFill>
                  <a:srgbClr val="C00000"/>
                </a:solidFill>
                <a:latin typeface="Arial"/>
                <a:ea typeface="Arial"/>
                <a:cs typeface="Arial"/>
                <a:sym typeface="Arial"/>
              </a:rPr>
              <a:t>VUE DÉTAILLÉE SUR LES JEUX DE DONNÉES</a:t>
            </a:r>
            <a:endParaRPr sz="1600" cap="none">
              <a:solidFill>
                <a:srgbClr val="C00000"/>
              </a:solidFill>
              <a:latin typeface="Arial"/>
              <a:ea typeface="Arial"/>
              <a:cs typeface="Arial"/>
              <a:sym typeface="Arial"/>
            </a:endParaRPr>
          </a:p>
        </p:txBody>
      </p:sp>
      <p:sp>
        <p:nvSpPr>
          <p:cNvPr id="32" name="Google Shape;32;p10"/>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7">
  <p:cSld name="Canevas 7">
    <p:spTree>
      <p:nvGrpSpPr>
        <p:cNvPr id="33" name="Shape 33"/>
        <p:cNvGrpSpPr/>
        <p:nvPr/>
      </p:nvGrpSpPr>
      <p:grpSpPr>
        <a:xfrm>
          <a:off x="0" y="0"/>
          <a:ext cx="0" cy="0"/>
          <a:chOff x="0" y="0"/>
          <a:chExt cx="0" cy="0"/>
        </a:xfrm>
      </p:grpSpPr>
      <p:sp>
        <p:nvSpPr>
          <p:cNvPr id="34" name="Google Shape;34;p11"/>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#07</a:t>
            </a:r>
            <a:br>
              <a:rPr lang="fr-FR" sz="1600">
                <a:solidFill>
                  <a:schemeClr val="dk1"/>
                </a:solidFill>
                <a:latin typeface="Arial"/>
                <a:ea typeface="Arial"/>
                <a:cs typeface="Arial"/>
                <a:sym typeface="Arial"/>
              </a:rPr>
            </a:br>
            <a:r>
              <a:rPr lang="fr-FR" sz="1600" cap="none">
                <a:solidFill>
                  <a:srgbClr val="2B8385"/>
                </a:solidFill>
                <a:latin typeface="Arial"/>
                <a:ea typeface="Arial"/>
                <a:cs typeface="Arial"/>
                <a:sym typeface="Arial"/>
              </a:rPr>
              <a:t>AIDE À LA RÉFLEXION</a:t>
            </a:r>
            <a:endParaRPr sz="1600" cap="none">
              <a:solidFill>
                <a:srgbClr val="2B8385"/>
              </a:solidFill>
              <a:latin typeface="Arial"/>
              <a:ea typeface="Arial"/>
              <a:cs typeface="Arial"/>
              <a:sym typeface="Arial"/>
            </a:endParaRPr>
          </a:p>
        </p:txBody>
      </p:sp>
      <p:sp>
        <p:nvSpPr>
          <p:cNvPr id="35" name="Google Shape;35;p11"/>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279124" y="6553200"/>
            <a:ext cx="11633751"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900">
                <a:solidFill>
                  <a:srgbClr val="888888"/>
                </a:solidFill>
              </a:rPr>
              <a:t>DDBM</a:t>
            </a:r>
            <a:r>
              <a:rPr b="0" i="0" lang="fr-FR" sz="900" u="none" cap="none" strike="noStrike">
                <a:solidFill>
                  <a:srgbClr val="888888"/>
                </a:solidFill>
                <a:latin typeface="Arial"/>
                <a:ea typeface="Arial"/>
                <a:cs typeface="Arial"/>
                <a:sym typeface="Arial"/>
              </a:rPr>
              <a:t> is for you to use without restriction in modeling your own or other people’s businesses</a:t>
            </a:r>
            <a:endParaRPr/>
          </a:p>
          <a:p>
            <a:pPr indent="0" lvl="0" marL="0" marR="0" rtl="0" algn="ctr">
              <a:spcBef>
                <a:spcPts val="0"/>
              </a:spcBef>
              <a:spcAft>
                <a:spcPts val="0"/>
              </a:spcAft>
              <a:buNone/>
            </a:pPr>
            <a:r>
              <a:t/>
            </a:r>
            <a:endParaRPr b="0" i="0" sz="900" u="none" cap="none" strike="noStrike">
              <a:solidFill>
                <a:srgbClr val="88888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nvSpPr>
        <p:spPr>
          <a:xfrm>
            <a:off x="279124" y="6350169"/>
            <a:ext cx="11633751" cy="5078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900">
                <a:solidFill>
                  <a:srgbClr val="888888"/>
                </a:solidFill>
              </a:rPr>
              <a:t>Copyright © 2017-2019, emlyon business school. DDBM is for you to use without restriction in modeling your own or other people's businesses. If you wish to use DDBM in original or adapted to sell it as a tool, you must contact the copyright holder for permission.</a:t>
            </a:r>
            <a:endParaRPr/>
          </a:p>
          <a:p>
            <a:pPr indent="0" lvl="0" marL="0" marR="0" rtl="0" algn="ctr">
              <a:spcBef>
                <a:spcPts val="0"/>
              </a:spcBef>
              <a:spcAft>
                <a:spcPts val="0"/>
              </a:spcAft>
              <a:buNone/>
            </a:pPr>
            <a:r>
              <a:t/>
            </a:r>
            <a:endParaRPr b="0" sz="900">
              <a:solidFill>
                <a:srgbClr val="88888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hyperlink" Target="https://ddbm.github.io/main/" TargetMode="External"/><Relationship Id="rId5" Type="http://schemas.openxmlformats.org/officeDocument/2006/relationships/hyperlink" Target="https://ddbm.github.io/main/" TargetMode="External"/><Relationship Id="rId6" Type="http://schemas.openxmlformats.org/officeDocument/2006/relationships/hyperlink" Target="https://ddbm.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grpSp>
        <p:nvGrpSpPr>
          <p:cNvPr id="49" name="Google Shape;49;p15"/>
          <p:cNvGrpSpPr/>
          <p:nvPr/>
        </p:nvGrpSpPr>
        <p:grpSpPr>
          <a:xfrm>
            <a:off x="0" y="0"/>
            <a:ext cx="12192000" cy="6419850"/>
            <a:chOff x="0" y="0"/>
            <a:chExt cx="12192000" cy="6419850"/>
          </a:xfrm>
        </p:grpSpPr>
        <p:pic>
          <p:nvPicPr>
            <p:cNvPr id="50" name="Google Shape;50;p15"/>
            <p:cNvPicPr preferRelativeResize="0"/>
            <p:nvPr/>
          </p:nvPicPr>
          <p:blipFill rotWithShape="1">
            <a:blip r:embed="rId3">
              <a:alphaModFix/>
            </a:blip>
            <a:srcRect b="11095" l="0" r="0" t="9967"/>
            <a:stretch/>
          </p:blipFill>
          <p:spPr>
            <a:xfrm>
              <a:off x="0" y="0"/>
              <a:ext cx="12192000" cy="6419850"/>
            </a:xfrm>
            <a:prstGeom prst="rect">
              <a:avLst/>
            </a:prstGeom>
            <a:noFill/>
            <a:ln>
              <a:noFill/>
            </a:ln>
          </p:spPr>
        </p:pic>
        <p:sp>
          <p:nvSpPr>
            <p:cNvPr id="51" name="Google Shape;51;p15"/>
            <p:cNvSpPr/>
            <p:nvPr/>
          </p:nvSpPr>
          <p:spPr>
            <a:xfrm>
              <a:off x="4896853" y="1978819"/>
              <a:ext cx="6460959" cy="868903"/>
            </a:xfrm>
            <a:prstGeom prst="rect">
              <a:avLst/>
            </a:prstGeom>
            <a:gradFill>
              <a:gsLst>
                <a:gs pos="0">
                  <a:srgbClr val="F5F7FC">
                    <a:alpha val="0"/>
                  </a:srgbClr>
                </a:gs>
                <a:gs pos="26000">
                  <a:srgbClr val="F5F7FC"/>
                </a:gs>
                <a:gs pos="70000">
                  <a:srgbClr val="FAFBFD"/>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5"/>
            <p:cNvSpPr txBox="1"/>
            <p:nvPr/>
          </p:nvSpPr>
          <p:spPr>
            <a:xfrm>
              <a:off x="1343025" y="438150"/>
              <a:ext cx="9477375"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fr-FR" sz="11500" u="none" cap="none" strike="noStrike">
                  <a:solidFill>
                    <a:schemeClr val="lt1"/>
                  </a:solidFill>
                  <a:latin typeface="Arial"/>
                  <a:ea typeface="Arial"/>
                  <a:cs typeface="Arial"/>
                  <a:sym typeface="Arial"/>
                </a:rPr>
                <a:t>D</a:t>
              </a:r>
              <a:r>
                <a:rPr lang="fr-FR" sz="11500">
                  <a:solidFill>
                    <a:schemeClr val="lt1"/>
                  </a:solidFill>
                </a:rPr>
                <a:t>DBM</a:t>
              </a:r>
              <a:endParaRPr/>
            </a:p>
          </p:txBody>
        </p:sp>
        <p:sp>
          <p:nvSpPr>
            <p:cNvPr id="53" name="Google Shape;53;p15"/>
            <p:cNvSpPr txBox="1"/>
            <p:nvPr/>
          </p:nvSpPr>
          <p:spPr>
            <a:xfrm>
              <a:off x="5682425" y="2037200"/>
              <a:ext cx="43242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2400">
                  <a:solidFill>
                    <a:srgbClr val="0070C0"/>
                  </a:solidFill>
                </a:rPr>
                <a:t>Une méthode en 9 canevas</a:t>
              </a:r>
              <a:r>
                <a:rPr b="1" i="0" lang="fr-FR" sz="1800" u="none" cap="none" strike="noStrike">
                  <a:solidFill>
                    <a:srgbClr val="0070C0"/>
                  </a:solidFill>
                  <a:latin typeface="Arial"/>
                  <a:ea typeface="Arial"/>
                  <a:cs typeface="Arial"/>
                  <a:sym typeface="Arial"/>
                </a:rPr>
                <a:t> </a:t>
              </a:r>
              <a:endParaRPr/>
            </a:p>
            <a:p>
              <a:pPr indent="0" lvl="0" marL="0" marR="0" rtl="0" algn="l">
                <a:spcBef>
                  <a:spcPts val="0"/>
                </a:spcBef>
                <a:spcAft>
                  <a:spcPts val="0"/>
                </a:spcAft>
                <a:buNone/>
              </a:pPr>
              <a:r>
                <a:rPr lang="fr-FR" sz="1600">
                  <a:solidFill>
                    <a:srgbClr val="0070C0"/>
                  </a:solidFill>
                </a:rPr>
                <a:t>pour créer de la valeur par la donnée</a:t>
              </a:r>
              <a:endParaRPr/>
            </a:p>
          </p:txBody>
        </p:sp>
        <p:sp>
          <p:nvSpPr>
            <p:cNvPr id="54" name="Google Shape;54;p15"/>
            <p:cNvSpPr txBox="1"/>
            <p:nvPr/>
          </p:nvSpPr>
          <p:spPr>
            <a:xfrm>
              <a:off x="1362075" y="5862548"/>
              <a:ext cx="946785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600" u="sng">
                  <a:solidFill>
                    <a:srgbClr val="FFFFFF"/>
                  </a:solidFill>
                  <a:latin typeface="Arial"/>
                  <a:ea typeface="Arial"/>
                  <a:cs typeface="Arial"/>
                  <a:sym typeface="Arial"/>
                  <a:hlinkClick r:id="rId4"/>
                </a:rPr>
                <a:t>https://</a:t>
              </a:r>
              <a:r>
                <a:rPr lang="fr-FR" sz="1600" u="sng">
                  <a:solidFill>
                    <a:srgbClr val="FFFFFF"/>
                  </a:solidFill>
                  <a:hlinkClick r:id="rId5"/>
                </a:rPr>
                <a:t>ddbm</a:t>
              </a:r>
              <a:r>
                <a:rPr lang="fr-FR" sz="1600" u="sng">
                  <a:solidFill>
                    <a:srgbClr val="FFFFFF"/>
                  </a:solidFill>
                  <a:latin typeface="Arial"/>
                  <a:ea typeface="Arial"/>
                  <a:cs typeface="Arial"/>
                  <a:sym typeface="Arial"/>
                  <a:hlinkClick r:id="rId6"/>
                </a:rPr>
                <a:t>.github.io/main/</a:t>
              </a:r>
              <a:r>
                <a:rPr lang="fr-FR" sz="1600">
                  <a:solidFill>
                    <a:srgbClr val="FFFFFF"/>
                  </a:solidFill>
                  <a:latin typeface="Arial"/>
                  <a:ea typeface="Arial"/>
                  <a:cs typeface="Arial"/>
                  <a:sym typeface="Arial"/>
                </a:rPr>
                <a:t> </a:t>
              </a:r>
              <a:r>
                <a:rPr lang="fr-FR" sz="1600">
                  <a:solidFill>
                    <a:srgbClr val="FFFFFF"/>
                  </a:solidFill>
                </a:rPr>
                <a:t>pour davantage de contenu</a:t>
              </a:r>
              <a:r>
                <a:rPr lang="fr-FR" sz="1600">
                  <a:solidFill>
                    <a:srgbClr val="FFFFFF"/>
                  </a:solidFill>
                  <a:latin typeface="Arial"/>
                  <a:ea typeface="Arial"/>
                  <a:cs typeface="Arial"/>
                  <a:sym typeface="Arial"/>
                </a:rPr>
                <a:t>.</a:t>
              </a:r>
              <a:endParaRPr>
                <a:solidFill>
                  <a:srgbClr val="FFFFF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nvSpPr>
        <p:spPr>
          <a:xfrm>
            <a:off x="270854" y="1036320"/>
            <a:ext cx="4682146" cy="35559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latin typeface="Arial"/>
                <a:ea typeface="Arial"/>
                <a:cs typeface="Arial"/>
                <a:sym typeface="Arial"/>
              </a:rPr>
              <a:t>Elle facilite l’acquisition de ressources de cette façon :</a:t>
            </a:r>
            <a:endParaRPr/>
          </a:p>
        </p:txBody>
      </p:sp>
      <p:sp>
        <p:nvSpPr>
          <p:cNvPr id="197" name="Google Shape;197;p24"/>
          <p:cNvSpPr/>
          <p:nvPr/>
        </p:nvSpPr>
        <p:spPr>
          <a:xfrm>
            <a:off x="345439" y="1391919"/>
            <a:ext cx="5674361"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98" name="Google Shape;198;p24"/>
          <p:cNvSpPr txBox="1"/>
          <p:nvPr/>
        </p:nvSpPr>
        <p:spPr>
          <a:xfrm>
            <a:off x="6094385" y="1040961"/>
            <a:ext cx="4844704" cy="35095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Elle aide l’utilisatrice à accomplir x et y car…</a:t>
            </a:r>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99" name="Google Shape;199;p24"/>
          <p:cNvSpPr/>
          <p:nvPr/>
        </p:nvSpPr>
        <p:spPr>
          <a:xfrm>
            <a:off x="6172200" y="1391919"/>
            <a:ext cx="567436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200" name="Google Shape;200;p24"/>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Elle supprime ou relâche ces contraintes que subissait l’utilisatrice :</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201" name="Google Shape;201;p24"/>
          <p:cNvSpPr/>
          <p:nvPr/>
        </p:nvSpPr>
        <p:spPr>
          <a:xfrm>
            <a:off x="345440" y="4439919"/>
            <a:ext cx="5674360"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202" name="Google Shape;202;p24"/>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La solution aide l’utilisatrice à obtenir de meilleures performances sur ces KPIs :</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203" name="Google Shape;203;p24"/>
          <p:cNvSpPr/>
          <p:nvPr/>
        </p:nvSpPr>
        <p:spPr>
          <a:xfrm>
            <a:off x="6172200" y="4439919"/>
            <a:ext cx="568960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204" name="Google Shape;204;p24"/>
          <p:cNvSpPr/>
          <p:nvPr/>
        </p:nvSpPr>
        <p:spPr>
          <a:xfrm>
            <a:off x="3257204" y="3012440"/>
            <a:ext cx="5674361" cy="1209040"/>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rgbClr val="B02065"/>
                </a:solidFill>
                <a:latin typeface="Arial"/>
                <a:ea typeface="Arial"/>
                <a:cs typeface="Arial"/>
                <a:sym typeface="Arial"/>
              </a:rPr>
              <a:t>La solution est…</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____________________________________________________________________________________________________________________________________________________________________________________________________________________________</a:t>
            </a:r>
            <a:endParaRPr/>
          </a:p>
        </p:txBody>
      </p:sp>
      <p:sp>
        <p:nvSpPr>
          <p:cNvPr id="205" name="Google Shape;205;p24"/>
          <p:cNvSpPr/>
          <p:nvPr/>
        </p:nvSpPr>
        <p:spPr>
          <a:xfrm flipH="1" rot="8045394">
            <a:off x="2512031" y="2813335"/>
            <a:ext cx="351097" cy="77610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4"/>
          <p:cNvSpPr/>
          <p:nvPr/>
        </p:nvSpPr>
        <p:spPr>
          <a:xfrm rot="-8190490">
            <a:off x="9266991" y="2910135"/>
            <a:ext cx="370628"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4"/>
          <p:cNvSpPr/>
          <p:nvPr/>
        </p:nvSpPr>
        <p:spPr>
          <a:xfrm flipH="1" rot="-2768275">
            <a:off x="9271131" y="3582825"/>
            <a:ext cx="384674"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4"/>
          <p:cNvSpPr/>
          <p:nvPr/>
        </p:nvSpPr>
        <p:spPr>
          <a:xfrm rot="2975851">
            <a:off x="2524447" y="3581043"/>
            <a:ext cx="367751" cy="79428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pSp>
        <p:nvGrpSpPr>
          <p:cNvPr id="213" name="Google Shape;213;p25"/>
          <p:cNvGrpSpPr/>
          <p:nvPr/>
        </p:nvGrpSpPr>
        <p:grpSpPr>
          <a:xfrm>
            <a:off x="3315086" y="213361"/>
            <a:ext cx="2077720" cy="890441"/>
            <a:chOff x="365058" y="804402"/>
            <a:chExt cx="2077720" cy="890441"/>
          </a:xfrm>
        </p:grpSpPr>
        <p:sp>
          <p:nvSpPr>
            <p:cNvPr id="214" name="Google Shape;214;p25"/>
            <p:cNvSpPr/>
            <p:nvPr/>
          </p:nvSpPr>
          <p:spPr>
            <a:xfrm>
              <a:off x="365058" y="804402"/>
              <a:ext cx="2077720" cy="890441"/>
            </a:xfrm>
            <a:prstGeom prst="roundRect">
              <a:avLst>
                <a:gd fmla="val 50000" name="adj"/>
              </a:avLst>
            </a:prstGeom>
            <a:solidFill>
              <a:srgbClr val="7342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5"/>
            <p:cNvSpPr txBox="1"/>
            <p:nvPr/>
          </p:nvSpPr>
          <p:spPr>
            <a:xfrm>
              <a:off x="629810" y="820578"/>
              <a:ext cx="154777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lt1"/>
                  </a:solidFill>
                  <a:latin typeface="Arial"/>
                  <a:ea typeface="Arial"/>
                  <a:cs typeface="Arial"/>
                  <a:sym typeface="Arial"/>
                </a:rPr>
                <a:t>Pour chaque dimension, notez la performance de votre projet de 1 à 4</a:t>
              </a:r>
              <a:endParaRPr/>
            </a:p>
          </p:txBody>
        </p:sp>
      </p:grpSp>
      <p:cxnSp>
        <p:nvCxnSpPr>
          <p:cNvPr id="216" name="Google Shape;216;p25"/>
          <p:cNvCxnSpPr/>
          <p:nvPr/>
        </p:nvCxnSpPr>
        <p:spPr>
          <a:xfrm>
            <a:off x="2687438" y="2187401"/>
            <a:ext cx="681736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17" name="Google Shape;217;p25"/>
          <p:cNvCxnSpPr/>
          <p:nvPr/>
        </p:nvCxnSpPr>
        <p:spPr>
          <a:xfrm flipH="1" rot="10800000">
            <a:off x="2687438" y="2187401"/>
            <a:ext cx="684987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18" name="Google Shape;218;p25"/>
          <p:cNvCxnSpPr/>
          <p:nvPr/>
        </p:nvCxnSpPr>
        <p:spPr>
          <a:xfrm flipH="1">
            <a:off x="6089937" y="2128163"/>
            <a:ext cx="26924" cy="3566978"/>
          </a:xfrm>
          <a:prstGeom prst="straightConnector1">
            <a:avLst/>
          </a:prstGeom>
          <a:noFill/>
          <a:ln cap="flat" cmpd="sng" w="9525">
            <a:solidFill>
              <a:srgbClr val="3F3F3F"/>
            </a:solidFill>
            <a:prstDash val="solid"/>
            <a:miter lim="800000"/>
            <a:headEnd len="sm" w="sm" type="none"/>
            <a:tailEnd len="sm" w="sm" type="none"/>
          </a:ln>
        </p:spPr>
      </p:cxnSp>
      <p:sp>
        <p:nvSpPr>
          <p:cNvPr id="219" name="Google Shape;219;p25"/>
          <p:cNvSpPr txBox="1"/>
          <p:nvPr/>
        </p:nvSpPr>
        <p:spPr>
          <a:xfrm>
            <a:off x="223157"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Arial"/>
                <a:ea typeface="Arial"/>
                <a:cs typeface="Arial"/>
                <a:sym typeface="Arial"/>
              </a:rPr>
              <a:t>Contribue à</a:t>
            </a:r>
            <a:endParaRPr/>
          </a:p>
          <a:p>
            <a:pPr indent="0" lvl="0" marL="0" marR="0" rtl="0" algn="ctr">
              <a:spcBef>
                <a:spcPts val="0"/>
              </a:spcBef>
              <a:spcAft>
                <a:spcPts val="0"/>
              </a:spcAft>
              <a:buNone/>
            </a:pPr>
            <a:r>
              <a:rPr b="1" lang="fr-FR" sz="1600">
                <a:solidFill>
                  <a:srgbClr val="73428E"/>
                </a:solidFill>
                <a:latin typeface="Arial"/>
                <a:ea typeface="Arial"/>
                <a:cs typeface="Arial"/>
                <a:sym typeface="Arial"/>
              </a:rPr>
              <a:t>Objectif Stratégique 1 :</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cxnSp>
        <p:nvCxnSpPr>
          <p:cNvPr id="220" name="Google Shape;220;p25"/>
          <p:cNvCxnSpPr/>
          <p:nvPr/>
        </p:nvCxnSpPr>
        <p:spPr>
          <a:xfrm>
            <a:off x="2639178" y="3911652"/>
            <a:ext cx="6955366" cy="0"/>
          </a:xfrm>
          <a:prstGeom prst="straightConnector1">
            <a:avLst/>
          </a:prstGeom>
          <a:noFill/>
          <a:ln cap="flat" cmpd="sng" w="9525">
            <a:solidFill>
              <a:srgbClr val="3F3F3F"/>
            </a:solidFill>
            <a:prstDash val="solid"/>
            <a:miter lim="800000"/>
            <a:headEnd len="sm" w="sm" type="none"/>
            <a:tailEnd len="sm" w="sm" type="none"/>
          </a:ln>
        </p:spPr>
      </p:cxnSp>
      <p:sp>
        <p:nvSpPr>
          <p:cNvPr id="221" name="Google Shape;221;p25"/>
          <p:cNvSpPr txBox="1"/>
          <p:nvPr/>
        </p:nvSpPr>
        <p:spPr>
          <a:xfrm>
            <a:off x="4484768"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Arial"/>
                <a:ea typeface="Arial"/>
                <a:cs typeface="Arial"/>
                <a:sym typeface="Arial"/>
              </a:rPr>
              <a:t>Contribue à</a:t>
            </a:r>
            <a:endParaRPr/>
          </a:p>
          <a:p>
            <a:pPr indent="0" lvl="0" marL="0" marR="0" rtl="0" algn="ctr">
              <a:spcBef>
                <a:spcPts val="0"/>
              </a:spcBef>
              <a:spcAft>
                <a:spcPts val="0"/>
              </a:spcAft>
              <a:buNone/>
            </a:pPr>
            <a:r>
              <a:rPr b="1" lang="fr-FR" sz="1600">
                <a:solidFill>
                  <a:srgbClr val="73428E"/>
                </a:solidFill>
                <a:latin typeface="Arial"/>
                <a:ea typeface="Arial"/>
                <a:cs typeface="Arial"/>
                <a:sym typeface="Arial"/>
              </a:rPr>
              <a:t>Objectif Stratégique 2 :</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22" name="Google Shape;222;p25"/>
          <p:cNvSpPr txBox="1"/>
          <p:nvPr/>
        </p:nvSpPr>
        <p:spPr>
          <a:xfrm>
            <a:off x="8539458" y="1211761"/>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Arial"/>
                <a:ea typeface="Arial"/>
                <a:cs typeface="Arial"/>
                <a:sym typeface="Arial"/>
              </a:rPr>
              <a:t>Contribue à</a:t>
            </a:r>
            <a:endParaRPr/>
          </a:p>
          <a:p>
            <a:pPr indent="0" lvl="0" marL="0" marR="0" rtl="0" algn="ctr">
              <a:spcBef>
                <a:spcPts val="0"/>
              </a:spcBef>
              <a:spcAft>
                <a:spcPts val="0"/>
              </a:spcAft>
              <a:buNone/>
            </a:pPr>
            <a:r>
              <a:rPr b="1" lang="fr-FR" sz="1600">
                <a:solidFill>
                  <a:srgbClr val="73428E"/>
                </a:solidFill>
                <a:latin typeface="Arial"/>
                <a:ea typeface="Arial"/>
                <a:cs typeface="Arial"/>
                <a:sym typeface="Arial"/>
              </a:rPr>
              <a:t>Objectif Stratégique 3 :</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23" name="Google Shape;223;p25"/>
          <p:cNvSpPr txBox="1"/>
          <p:nvPr/>
        </p:nvSpPr>
        <p:spPr>
          <a:xfrm>
            <a:off x="223157" y="3652163"/>
            <a:ext cx="342938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73428E"/>
                </a:solidFill>
                <a:latin typeface="Arial"/>
                <a:ea typeface="Arial"/>
                <a:cs typeface="Arial"/>
                <a:sym typeface="Arial"/>
              </a:rPr>
              <a:t>Effets réseau /</a:t>
            </a:r>
            <a:endParaRPr/>
          </a:p>
          <a:p>
            <a:pPr indent="0" lvl="0" marL="0" marR="0" rtl="0" algn="l">
              <a:spcBef>
                <a:spcPts val="0"/>
              </a:spcBef>
              <a:spcAft>
                <a:spcPts val="0"/>
              </a:spcAft>
              <a:buNone/>
            </a:pPr>
            <a:r>
              <a:rPr b="1" lang="fr-FR" sz="1600">
                <a:solidFill>
                  <a:srgbClr val="73428E"/>
                </a:solidFill>
                <a:latin typeface="Arial"/>
                <a:ea typeface="Arial"/>
                <a:cs typeface="Arial"/>
                <a:sym typeface="Arial"/>
              </a:rPr>
              <a:t>Effets d’apprentissage</a:t>
            </a:r>
            <a:endParaRPr/>
          </a:p>
        </p:txBody>
      </p:sp>
      <p:sp>
        <p:nvSpPr>
          <p:cNvPr id="224" name="Google Shape;224;p25"/>
          <p:cNvSpPr txBox="1"/>
          <p:nvPr/>
        </p:nvSpPr>
        <p:spPr>
          <a:xfrm>
            <a:off x="8539458" y="3619264"/>
            <a:ext cx="3429387" cy="58477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fr-FR" sz="1600">
                <a:solidFill>
                  <a:srgbClr val="73428E"/>
                </a:solidFill>
                <a:latin typeface="Arial"/>
                <a:ea typeface="Arial"/>
                <a:cs typeface="Arial"/>
                <a:sym typeface="Arial"/>
              </a:rPr>
              <a:t>Retour sur</a:t>
            </a:r>
            <a:endParaRPr/>
          </a:p>
          <a:p>
            <a:pPr indent="0" lvl="0" marL="0" marR="0" rtl="0" algn="r">
              <a:spcBef>
                <a:spcPts val="0"/>
              </a:spcBef>
              <a:spcAft>
                <a:spcPts val="0"/>
              </a:spcAft>
              <a:buNone/>
            </a:pPr>
            <a:r>
              <a:rPr b="1" lang="fr-FR" sz="1600">
                <a:solidFill>
                  <a:srgbClr val="73428E"/>
                </a:solidFill>
                <a:latin typeface="Arial"/>
                <a:ea typeface="Arial"/>
                <a:cs typeface="Arial"/>
                <a:sym typeface="Arial"/>
              </a:rPr>
              <a:t>investissement</a:t>
            </a:r>
            <a:endParaRPr/>
          </a:p>
        </p:txBody>
      </p:sp>
      <p:sp>
        <p:nvSpPr>
          <p:cNvPr id="225" name="Google Shape;225;p25"/>
          <p:cNvSpPr txBox="1"/>
          <p:nvPr/>
        </p:nvSpPr>
        <p:spPr>
          <a:xfrm>
            <a:off x="8500358"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latin typeface="Arial"/>
                <a:ea typeface="Arial"/>
                <a:cs typeface="Arial"/>
                <a:sym typeface="Arial"/>
              </a:rPr>
              <a:t>Différentiation</a:t>
            </a:r>
            <a:endParaRPr/>
          </a:p>
        </p:txBody>
      </p:sp>
      <p:sp>
        <p:nvSpPr>
          <p:cNvPr id="226" name="Google Shape;226;p25"/>
          <p:cNvSpPr txBox="1"/>
          <p:nvPr/>
        </p:nvSpPr>
        <p:spPr>
          <a:xfrm>
            <a:off x="386442"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latin typeface="Arial"/>
                <a:ea typeface="Arial"/>
                <a:cs typeface="Arial"/>
                <a:sym typeface="Arial"/>
              </a:rPr>
              <a:t>Délai de mise en œuvre</a:t>
            </a:r>
            <a:endParaRPr/>
          </a:p>
        </p:txBody>
      </p:sp>
      <p:sp>
        <p:nvSpPr>
          <p:cNvPr id="227" name="Google Shape;227;p25"/>
          <p:cNvSpPr txBox="1"/>
          <p:nvPr/>
        </p:nvSpPr>
        <p:spPr>
          <a:xfrm>
            <a:off x="4375243"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latin typeface="Arial"/>
                <a:ea typeface="Arial"/>
                <a:cs typeface="Arial"/>
                <a:sym typeface="Arial"/>
              </a:rPr>
              <a:t>Maturité de l’organisation</a:t>
            </a:r>
            <a:endParaRPr/>
          </a:p>
        </p:txBody>
      </p:sp>
      <p:sp>
        <p:nvSpPr>
          <p:cNvPr id="228" name="Google Shape;228;p25"/>
          <p:cNvSpPr/>
          <p:nvPr/>
        </p:nvSpPr>
        <p:spPr>
          <a:xfrm>
            <a:off x="5256767" y="3408298"/>
            <a:ext cx="1696969" cy="1052269"/>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5"/>
          <p:cNvSpPr/>
          <p:nvPr/>
        </p:nvSpPr>
        <p:spPr>
          <a:xfrm>
            <a:off x="4603535" y="3003237"/>
            <a:ext cx="3003432" cy="1862390"/>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5"/>
          <p:cNvSpPr/>
          <p:nvPr/>
        </p:nvSpPr>
        <p:spPr>
          <a:xfrm>
            <a:off x="3953693" y="2600279"/>
            <a:ext cx="4303117" cy="266830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5"/>
          <p:cNvSpPr/>
          <p:nvPr/>
        </p:nvSpPr>
        <p:spPr>
          <a:xfrm>
            <a:off x="3349348" y="2231269"/>
            <a:ext cx="5493304" cy="340632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5"/>
          <p:cNvSpPr txBox="1"/>
          <p:nvPr/>
        </p:nvSpPr>
        <p:spPr>
          <a:xfrm>
            <a:off x="4846764" y="3429000"/>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1</a:t>
            </a:r>
            <a:endParaRPr/>
          </a:p>
        </p:txBody>
      </p:sp>
      <p:sp>
        <p:nvSpPr>
          <p:cNvPr id="233" name="Google Shape;233;p25"/>
          <p:cNvSpPr txBox="1"/>
          <p:nvPr/>
        </p:nvSpPr>
        <p:spPr>
          <a:xfrm>
            <a:off x="4285731" y="322894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2</a:t>
            </a:r>
            <a:endParaRPr/>
          </a:p>
        </p:txBody>
      </p:sp>
      <p:sp>
        <p:nvSpPr>
          <p:cNvPr id="234" name="Google Shape;234;p25"/>
          <p:cNvSpPr txBox="1"/>
          <p:nvPr/>
        </p:nvSpPr>
        <p:spPr>
          <a:xfrm>
            <a:off x="3796985" y="299031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3</a:t>
            </a:r>
            <a:endParaRPr/>
          </a:p>
        </p:txBody>
      </p:sp>
      <p:sp>
        <p:nvSpPr>
          <p:cNvPr id="235" name="Google Shape;235;p25"/>
          <p:cNvSpPr txBox="1"/>
          <p:nvPr/>
        </p:nvSpPr>
        <p:spPr>
          <a:xfrm>
            <a:off x="3308340" y="2726906"/>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graphicFrame>
        <p:nvGraphicFramePr>
          <p:cNvPr id="240" name="Google Shape;240;p26"/>
          <p:cNvGraphicFramePr/>
          <p:nvPr/>
        </p:nvGraphicFramePr>
        <p:xfrm>
          <a:off x="324757" y="997250"/>
          <a:ext cx="3000000" cy="3000000"/>
        </p:xfrm>
        <a:graphic>
          <a:graphicData uri="http://schemas.openxmlformats.org/drawingml/2006/table">
            <a:tbl>
              <a:tblPr bandRow="1" firstRow="1">
                <a:noFill/>
                <a:tableStyleId>{8E8C0630-4D0F-4061-80AD-FBD1F966C83B}</a:tableStyleId>
              </a:tblPr>
              <a:tblGrid>
                <a:gridCol w="5771250"/>
                <a:gridCol w="5771250"/>
              </a:tblGrid>
              <a:tr h="288000">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Nom de l’organisation</a:t>
                      </a:r>
                      <a:endParaRPr/>
                    </a:p>
                  </a:txBody>
                  <a:tcPr marT="45725" marB="45725" marR="91450" marL="91450" anchor="ctr">
                    <a:solidFill>
                      <a:srgbClr val="73428E"/>
                    </a:solidFill>
                  </a:tcPr>
                </a:tc>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Nom de l’idée</a:t>
                      </a:r>
                      <a:endParaRPr/>
                    </a:p>
                  </a:txBody>
                  <a:tcPr marT="45725" marB="45725" marR="91450" marL="91450" anchor="ctr">
                    <a:solidFill>
                      <a:srgbClr val="73428E"/>
                    </a:solidFill>
                  </a:tcPr>
                </a:tc>
              </a:tr>
              <a:tr h="370850">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Utilisateurs cibles et leurs besoins / problèmes à résoudre</a:t>
                      </a:r>
                      <a:endParaRPr/>
                    </a:p>
                  </a:txBody>
                  <a:tcPr marT="45725" marB="45725" marR="91450" marL="91450" anchor="ctr">
                    <a:solidFill>
                      <a:srgbClr val="73428E"/>
                    </a:solidFill>
                  </a:tcPr>
                </a:tc>
                <a:tc hMerge="1"/>
              </a:tr>
              <a:tr h="54000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Description de l’idée</a:t>
                      </a:r>
                      <a:endParaRPr/>
                    </a:p>
                  </a:txBody>
                  <a:tcPr marT="45725" marB="45725" marR="91450" marL="91450" anchor="ctr">
                    <a:solidFill>
                      <a:srgbClr val="73428E"/>
                    </a:solidFill>
                  </a:tcPr>
                </a:tc>
                <a:tc hMerge="1"/>
              </a:tr>
              <a:tr h="7494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Comment est-ce que l’idée répond aux priorités stratégiques de l’organisation ?</a:t>
                      </a:r>
                      <a:endParaRPr/>
                    </a:p>
                  </a:txBody>
                  <a:tcPr marT="45725" marB="45725" marR="91450" marL="91450" anchor="ctr">
                    <a:solidFill>
                      <a:srgbClr val="73428E"/>
                    </a:solidFill>
                  </a:tcPr>
                </a:tc>
                <a:tc hMerge="1"/>
              </a:tr>
              <a:tr h="5665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Jeux de données / sources de données contribuant à l’idée</a:t>
                      </a:r>
                      <a:endParaRPr/>
                    </a:p>
                  </a:txBody>
                  <a:tcPr marT="45725" marB="45725" marR="91450" marL="91450" anchor="ctr">
                    <a:solidFill>
                      <a:srgbClr val="73428E"/>
                    </a:solidFill>
                  </a:tcPr>
                </a:tc>
                <a:tc hMerge="1"/>
              </a:tr>
              <a:tr h="4631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Bénéfices attendus</a:t>
                      </a:r>
                      <a:endParaRPr/>
                    </a:p>
                  </a:txBody>
                  <a:tcPr marT="45725" marB="45725" marR="91450" marL="91450" anchor="ctr">
                    <a:solidFill>
                      <a:srgbClr val="73428E"/>
                    </a:solidFill>
                  </a:tcPr>
                </a:tc>
                <a:tc hMerge="1"/>
              </a:tr>
              <a:tr h="9257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6"/>
          <p:cNvSpPr/>
          <p:nvPr/>
        </p:nvSpPr>
        <p:spPr>
          <a:xfrm>
            <a:off x="253449" y="979002"/>
            <a:ext cx="6584231" cy="3684438"/>
          </a:xfrm>
          <a:prstGeom prst="wedgeRoundRectCallout">
            <a:avLst>
              <a:gd fmla="val -1416" name="adj1"/>
              <a:gd fmla="val 62954"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fr-FR" sz="1200">
                <a:solidFill>
                  <a:srgbClr val="002060"/>
                </a:solidFill>
                <a:latin typeface="Arial"/>
                <a:ea typeface="Arial"/>
                <a:cs typeface="Arial"/>
                <a:sym typeface="Arial"/>
              </a:rPr>
              <a:t>Dans 5 ans, </a:t>
            </a:r>
            <a:r>
              <a:rPr b="1" lang="fr-FR" sz="1200">
                <a:solidFill>
                  <a:srgbClr val="002060"/>
                </a:solidFill>
                <a:latin typeface="Arial"/>
                <a:ea typeface="Arial"/>
                <a:cs typeface="Arial"/>
                <a:sym typeface="Arial"/>
              </a:rPr>
              <a:t>nous devons être les leaders de </a:t>
            </a:r>
            <a:r>
              <a:rPr lang="fr-FR" sz="1200">
                <a:solidFill>
                  <a:srgbClr val="002060"/>
                </a:solidFill>
                <a:latin typeface="Arial"/>
                <a:ea typeface="Arial"/>
                <a:cs typeface="Arial"/>
                <a:sym typeface="Arial"/>
              </a:rPr>
              <a:t>-------------------------------------------------------</a:t>
            </a:r>
            <a:endParaRPr/>
          </a:p>
          <a:p>
            <a:pPr indent="0" lvl="0" marL="0" marR="0" rtl="0" algn="l">
              <a:lnSpc>
                <a:spcPct val="200000"/>
              </a:lnSpc>
              <a:spcBef>
                <a:spcPts val="1200"/>
              </a:spcBef>
              <a:spcAft>
                <a:spcPts val="0"/>
              </a:spcAft>
              <a:buNone/>
            </a:pPr>
            <a:r>
              <a:rPr b="1" lang="fr-FR" sz="1200">
                <a:solidFill>
                  <a:srgbClr val="002060"/>
                </a:solidFill>
                <a:latin typeface="Arial"/>
                <a:ea typeface="Arial"/>
                <a:cs typeface="Arial"/>
                <a:sym typeface="Arial"/>
              </a:rPr>
              <a:t>En offrant </a:t>
            </a:r>
            <a:r>
              <a:rPr lang="fr-FR" sz="1200">
                <a:solidFill>
                  <a:srgbClr val="002060"/>
                </a:solidFill>
                <a:latin typeface="Arial"/>
                <a:ea typeface="Arial"/>
                <a:cs typeface="Arial"/>
                <a:sym typeface="Arial"/>
              </a:rPr>
              <a:t>------------------------------------------------ </a:t>
            </a:r>
            <a:r>
              <a:rPr b="1" lang="fr-FR" sz="1200">
                <a:solidFill>
                  <a:srgbClr val="002060"/>
                </a:solidFill>
                <a:latin typeface="Arial"/>
                <a:ea typeface="Arial"/>
                <a:cs typeface="Arial"/>
                <a:sym typeface="Arial"/>
              </a:rPr>
              <a:t>à</a:t>
            </a:r>
            <a:r>
              <a:rPr lang="fr-FR" sz="1200">
                <a:solidFill>
                  <a:srgbClr val="002060"/>
                </a:solidFill>
                <a:latin typeface="Arial"/>
                <a:ea typeface="Arial"/>
                <a:cs typeface="Arial"/>
                <a:sym typeface="Arial"/>
              </a:rPr>
              <a:t>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Ce qui se traduit en 3 objectifs stratégiques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#1 ----------------------------------------------------------------------------------------------------------------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#2 ----------------------------------------------------------------------------------------------------------------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#3 ---------------------------------------------------------------------------------------------------------------</a:t>
            </a:r>
            <a:endParaRPr/>
          </a:p>
        </p:txBody>
      </p:sp>
      <p:sp>
        <p:nvSpPr>
          <p:cNvPr id="60" name="Google Shape;60;p16"/>
          <p:cNvSpPr/>
          <p:nvPr/>
        </p:nvSpPr>
        <p:spPr>
          <a:xfrm>
            <a:off x="7079422" y="912962"/>
            <a:ext cx="4757529" cy="4381501"/>
          </a:xfrm>
          <a:prstGeom prst="wedgeRoundRectCallout">
            <a:avLst>
              <a:gd fmla="val -53921" name="adj1"/>
              <a:gd fmla="val 60740"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fr-FR" sz="1200">
                <a:solidFill>
                  <a:srgbClr val="002060"/>
                </a:solidFill>
                <a:latin typeface="Arial"/>
                <a:ea typeface="Arial"/>
                <a:cs typeface="Arial"/>
                <a:sym typeface="Arial"/>
              </a:rPr>
              <a:t>Ou, exprimé de façon libre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a:t>
            </a:r>
            <a:endParaRPr/>
          </a:p>
        </p:txBody>
      </p:sp>
      <p:pic>
        <p:nvPicPr>
          <p:cNvPr id="61" name="Google Shape;61;p16"/>
          <p:cNvPicPr preferRelativeResize="0"/>
          <p:nvPr/>
        </p:nvPicPr>
        <p:blipFill rotWithShape="1">
          <a:blip r:embed="rId3">
            <a:alphaModFix/>
          </a:blip>
          <a:srcRect b="0" l="0" r="0" t="0"/>
          <a:stretch/>
        </p:blipFill>
        <p:spPr>
          <a:xfrm flipH="1">
            <a:off x="3747674" y="4371827"/>
            <a:ext cx="3090006" cy="2655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7"/>
          <p:cNvSpPr txBox="1"/>
          <p:nvPr/>
        </p:nvSpPr>
        <p:spPr>
          <a:xfrm>
            <a:off x="4030054" y="1608307"/>
            <a:ext cx="7740305"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service / type d’utilisateur ciblé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67" name="Google Shape;67;p17"/>
          <p:cNvSpPr txBox="1"/>
          <p:nvPr/>
        </p:nvSpPr>
        <p:spPr>
          <a:xfrm>
            <a:off x="4030055" y="2846425"/>
            <a:ext cx="7740304"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service / type d’utilisateur ciblé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p:txBody>
      </p:sp>
      <p:sp>
        <p:nvSpPr>
          <p:cNvPr id="68" name="Google Shape;68;p17"/>
          <p:cNvSpPr txBox="1"/>
          <p:nvPr/>
        </p:nvSpPr>
        <p:spPr>
          <a:xfrm>
            <a:off x="4030054" y="3947306"/>
            <a:ext cx="7740303"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segment de clientèle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69" name="Google Shape;69;p17"/>
          <p:cNvSpPr txBox="1"/>
          <p:nvPr/>
        </p:nvSpPr>
        <p:spPr>
          <a:xfrm>
            <a:off x="4030054" y="5149787"/>
            <a:ext cx="7740303"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marché à cibler / nouveau segment de clientèle</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grpSp>
        <p:nvGrpSpPr>
          <p:cNvPr id="70" name="Google Shape;70;p17"/>
          <p:cNvGrpSpPr/>
          <p:nvPr/>
        </p:nvGrpSpPr>
        <p:grpSpPr>
          <a:xfrm>
            <a:off x="208280" y="1137920"/>
            <a:ext cx="11790680" cy="5015100"/>
            <a:chOff x="208280" y="1137920"/>
            <a:chExt cx="11790680" cy="5015100"/>
          </a:xfrm>
        </p:grpSpPr>
        <p:sp>
          <p:nvSpPr>
            <p:cNvPr id="71" name="Google Shape;71;p17"/>
            <p:cNvSpPr txBox="1"/>
            <p:nvPr/>
          </p:nvSpPr>
          <p:spPr>
            <a:xfrm>
              <a:off x="282050" y="1851532"/>
              <a:ext cx="315976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Siège social / Services centraux / Fonctions supports </a:t>
              </a:r>
              <a:endParaRPr/>
            </a:p>
          </p:txBody>
        </p:sp>
        <p:sp>
          <p:nvSpPr>
            <p:cNvPr id="72" name="Google Shape;72;p17"/>
            <p:cNvSpPr txBox="1"/>
            <p:nvPr/>
          </p:nvSpPr>
          <p:spPr>
            <a:xfrm>
              <a:off x="274430" y="3427773"/>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Production</a:t>
              </a:r>
              <a:endParaRPr/>
            </a:p>
          </p:txBody>
        </p:sp>
        <p:sp>
          <p:nvSpPr>
            <p:cNvPr id="73" name="Google Shape;73;p17"/>
            <p:cNvSpPr txBox="1"/>
            <p:nvPr/>
          </p:nvSpPr>
          <p:spPr>
            <a:xfrm>
              <a:off x="274430" y="4548176"/>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Clients / utilisateurs</a:t>
              </a:r>
              <a:endParaRPr/>
            </a:p>
          </p:txBody>
        </p:sp>
        <p:sp>
          <p:nvSpPr>
            <p:cNvPr id="74" name="Google Shape;74;p17"/>
            <p:cNvSpPr txBox="1"/>
            <p:nvPr/>
          </p:nvSpPr>
          <p:spPr>
            <a:xfrm>
              <a:off x="274430" y="5669280"/>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Nouveaux marchés</a:t>
              </a:r>
              <a:endParaRPr/>
            </a:p>
          </p:txBody>
        </p:sp>
        <p:pic>
          <p:nvPicPr>
            <p:cNvPr descr="office.png" id="75" name="Google Shape;75;p17"/>
            <p:cNvPicPr preferRelativeResize="0"/>
            <p:nvPr/>
          </p:nvPicPr>
          <p:blipFill rotWithShape="1">
            <a:blip r:embed="rId3">
              <a:alphaModFix/>
            </a:blip>
            <a:srcRect b="0" l="0" r="0" t="0"/>
            <a:stretch/>
          </p:blipFill>
          <p:spPr>
            <a:xfrm>
              <a:off x="1591377" y="1307001"/>
              <a:ext cx="517043" cy="517043"/>
            </a:xfrm>
            <a:prstGeom prst="rect">
              <a:avLst/>
            </a:prstGeom>
            <a:noFill/>
            <a:ln>
              <a:noFill/>
            </a:ln>
          </p:spPr>
        </p:pic>
        <p:pic>
          <p:nvPicPr>
            <p:cNvPr descr="factory.png" id="76" name="Google Shape;76;p17"/>
            <p:cNvPicPr preferRelativeResize="0"/>
            <p:nvPr/>
          </p:nvPicPr>
          <p:blipFill rotWithShape="1">
            <a:blip r:embed="rId4">
              <a:alphaModFix/>
            </a:blip>
            <a:srcRect b="0" l="0" r="0" t="0"/>
            <a:stretch/>
          </p:blipFill>
          <p:spPr>
            <a:xfrm>
              <a:off x="1540375" y="2737205"/>
              <a:ext cx="643110" cy="643110"/>
            </a:xfrm>
            <a:prstGeom prst="rect">
              <a:avLst/>
            </a:prstGeom>
            <a:noFill/>
            <a:ln>
              <a:noFill/>
            </a:ln>
          </p:spPr>
        </p:pic>
        <p:pic>
          <p:nvPicPr>
            <p:cNvPr id="77" name="Google Shape;77;p17"/>
            <p:cNvPicPr preferRelativeResize="0"/>
            <p:nvPr/>
          </p:nvPicPr>
          <p:blipFill rotWithShape="1">
            <a:blip r:embed="rId5">
              <a:alphaModFix/>
            </a:blip>
            <a:srcRect b="0" l="0" r="0" t="0"/>
            <a:stretch/>
          </p:blipFill>
          <p:spPr>
            <a:xfrm>
              <a:off x="1603397" y="4017366"/>
              <a:ext cx="517066" cy="517066"/>
            </a:xfrm>
            <a:prstGeom prst="rect">
              <a:avLst/>
            </a:prstGeom>
            <a:noFill/>
            <a:ln>
              <a:noFill/>
            </a:ln>
          </p:spPr>
        </p:pic>
        <p:pic>
          <p:nvPicPr>
            <p:cNvPr id="78" name="Google Shape;78;p17"/>
            <p:cNvPicPr preferRelativeResize="0"/>
            <p:nvPr/>
          </p:nvPicPr>
          <p:blipFill rotWithShape="1">
            <a:blip r:embed="rId6">
              <a:alphaModFix/>
            </a:blip>
            <a:srcRect b="0" l="0" r="0" t="0"/>
            <a:stretch/>
          </p:blipFill>
          <p:spPr>
            <a:xfrm>
              <a:off x="1641092" y="5200116"/>
              <a:ext cx="441676" cy="441676"/>
            </a:xfrm>
            <a:prstGeom prst="rect">
              <a:avLst/>
            </a:prstGeom>
            <a:noFill/>
            <a:ln>
              <a:noFill/>
            </a:ln>
          </p:spPr>
        </p:pic>
        <p:sp>
          <p:nvSpPr>
            <p:cNvPr id="79" name="Google Shape;79;p17"/>
            <p:cNvSpPr/>
            <p:nvPr/>
          </p:nvSpPr>
          <p:spPr>
            <a:xfrm>
              <a:off x="208280" y="1137920"/>
              <a:ext cx="11790680" cy="1477227"/>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17"/>
            <p:cNvSpPr/>
            <p:nvPr/>
          </p:nvSpPr>
          <p:spPr>
            <a:xfrm>
              <a:off x="208280" y="2615147"/>
              <a:ext cx="11790680" cy="1221303"/>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17"/>
            <p:cNvSpPr/>
            <p:nvPr/>
          </p:nvSpPr>
          <p:spPr>
            <a:xfrm>
              <a:off x="208280" y="3832418"/>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7"/>
            <p:cNvSpPr/>
            <p:nvPr/>
          </p:nvSpPr>
          <p:spPr>
            <a:xfrm>
              <a:off x="208280" y="4992719"/>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nvSpPr>
        <p:spPr>
          <a:xfrm>
            <a:off x="326735" y="1785620"/>
            <a:ext cx="3244506"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 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Genre : 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Statut marital : 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Pays de résidence : 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Ville de résidence : 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88" name="Google Shape;88;p18"/>
          <p:cNvSpPr txBox="1"/>
          <p:nvPr/>
        </p:nvSpPr>
        <p:spPr>
          <a:xfrm>
            <a:off x="3689696" y="1635760"/>
            <a:ext cx="3371504"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Nb d’enfants : 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Emploi : 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Statut marital : 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Revenu mensuel net: 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Formation : </a:t>
            </a:r>
            <a:endParaRPr/>
          </a:p>
          <a:p>
            <a:pPr indent="0" lvl="0" marL="0" marR="0" rtl="0" algn="l">
              <a:spcBef>
                <a:spcPts val="0"/>
              </a:spcBef>
              <a:spcAft>
                <a:spcPts val="0"/>
              </a:spcAft>
              <a:buNone/>
            </a:pPr>
            <a:r>
              <a:rPr lang="fr-FR" sz="1400">
                <a:solidFill>
                  <a:schemeClr val="dk1"/>
                </a:solidFill>
                <a:latin typeface="Arial"/>
                <a:ea typeface="Arial"/>
                <a:cs typeface="Arial"/>
                <a:sym typeface="Arial"/>
              </a:rPr>
              <a:t>(lycée, université, autre : 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89" name="Google Shape;89;p18"/>
          <p:cNvSpPr txBox="1"/>
          <p:nvPr/>
        </p:nvSpPr>
        <p:spPr>
          <a:xfrm>
            <a:off x="7352375" y="1719141"/>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Niveau de forme physique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Faible / moyen / fit / compétiteur</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0" name="Google Shape;90;p18"/>
          <p:cNvSpPr txBox="1"/>
          <p:nvPr/>
        </p:nvSpPr>
        <p:spPr>
          <a:xfrm>
            <a:off x="7352375" y="242316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Vie sociale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Nulle / occasionnelle / régulière / fêtard</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1" name="Google Shape;91;p18"/>
          <p:cNvSpPr txBox="1"/>
          <p:nvPr/>
        </p:nvSpPr>
        <p:spPr>
          <a:xfrm>
            <a:off x="7352375" y="318367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Implication sociale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Nulle / occasionnelle / régulière / leader</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grpSp>
        <p:nvGrpSpPr>
          <p:cNvPr id="92" name="Google Shape;92;p18"/>
          <p:cNvGrpSpPr/>
          <p:nvPr/>
        </p:nvGrpSpPr>
        <p:grpSpPr>
          <a:xfrm>
            <a:off x="208280" y="1244600"/>
            <a:ext cx="12564455" cy="5044440"/>
            <a:chOff x="208280" y="1137920"/>
            <a:chExt cx="12564455" cy="5044440"/>
          </a:xfrm>
        </p:grpSpPr>
        <p:sp>
          <p:nvSpPr>
            <p:cNvPr id="93" name="Google Shape;93;p18"/>
            <p:cNvSpPr txBox="1"/>
            <p:nvPr/>
          </p:nvSpPr>
          <p:spPr>
            <a:xfrm>
              <a:off x="7352375" y="122130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Style de vie</a:t>
              </a:r>
              <a:endParaRPr/>
            </a:p>
          </p:txBody>
        </p:sp>
        <p:sp>
          <p:nvSpPr>
            <p:cNvPr id="94" name="Google Shape;94;p18"/>
            <p:cNvSpPr/>
            <p:nvPr/>
          </p:nvSpPr>
          <p:spPr>
            <a:xfrm>
              <a:off x="208280" y="1137920"/>
              <a:ext cx="6898640"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18"/>
            <p:cNvSpPr txBox="1"/>
            <p:nvPr/>
          </p:nvSpPr>
          <p:spPr>
            <a:xfrm>
              <a:off x="326735" y="122130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Attributs socio-démographiques</a:t>
              </a:r>
              <a:endParaRPr/>
            </a:p>
          </p:txBody>
        </p:sp>
        <p:sp>
          <p:nvSpPr>
            <p:cNvPr id="96" name="Google Shape;96;p18"/>
            <p:cNvSpPr/>
            <p:nvPr/>
          </p:nvSpPr>
          <p:spPr>
            <a:xfrm>
              <a:off x="7235536" y="1137920"/>
              <a:ext cx="4748184"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p:nvPr/>
          </p:nvSpPr>
          <p:spPr>
            <a:xfrm>
              <a:off x="208280" y="4213563"/>
              <a:ext cx="11775440" cy="196879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8"/>
            <p:cNvSpPr txBox="1"/>
            <p:nvPr/>
          </p:nvSpPr>
          <p:spPr>
            <a:xfrm>
              <a:off x="326735" y="429694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Goûts culturels et médias</a:t>
              </a:r>
              <a:endParaRPr/>
            </a:p>
          </p:txBody>
        </p:sp>
      </p:grpSp>
      <p:sp>
        <p:nvSpPr>
          <p:cNvPr id="99" name="Google Shape;99;p18"/>
          <p:cNvSpPr txBox="1"/>
          <p:nvPr/>
        </p:nvSpPr>
        <p:spPr>
          <a:xfrm>
            <a:off x="326734" y="4888231"/>
            <a:ext cx="5906425" cy="133984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Le dernier livre lu : _______________________________________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Leur série préférée : ______________________________________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Le dernier film vu (ciné ou Netflix) : __________________________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0" name="Google Shape;100;p18"/>
          <p:cNvSpPr txBox="1"/>
          <p:nvPr/>
        </p:nvSpPr>
        <p:spPr>
          <a:xfrm>
            <a:off x="6444906" y="4445000"/>
            <a:ext cx="5472774" cy="170688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Appétence sur le numérique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Faible / moyenne / forte</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Activité extra-professionnelle : _____________________________</a:t>
            </a:r>
            <a:endParaRPr/>
          </a:p>
          <a:p>
            <a:pPr indent="0" lvl="0" marL="0" marR="0" rtl="0" algn="l">
              <a:spcBef>
                <a:spcPts val="1200"/>
              </a:spcBef>
              <a:spcAft>
                <a:spcPts val="0"/>
              </a:spcAft>
              <a:buNone/>
            </a:pPr>
            <a:r>
              <a:rPr lang="fr-FR" sz="1400">
                <a:solidFill>
                  <a:schemeClr val="dk1"/>
                </a:solidFill>
                <a:latin typeface="Arial"/>
                <a:ea typeface="Arial"/>
                <a:cs typeface="Arial"/>
                <a:sym typeface="Arial"/>
              </a:rPr>
              <a:t>Les médias sociaux utilisé quotidiennement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1" name="Google Shape;101;p18"/>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Nom de l’avatar : ________________________________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nvSpPr>
        <p:spPr>
          <a:xfrm>
            <a:off x="326735" y="1785620"/>
            <a:ext cx="3244506"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 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Genre : 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Pays de résidence : 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Ville de résidence : 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7" name="Google Shape;107;p19"/>
          <p:cNvSpPr txBox="1"/>
          <p:nvPr/>
        </p:nvSpPr>
        <p:spPr>
          <a:xfrm>
            <a:off x="3699857" y="1826260"/>
            <a:ext cx="3371504" cy="179324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Formation : </a:t>
            </a:r>
            <a:endParaRPr/>
          </a:p>
          <a:p>
            <a:pPr indent="0" lvl="0" marL="0" marR="0" rtl="0" algn="l">
              <a:spcBef>
                <a:spcPts val="0"/>
              </a:spcBef>
              <a:spcAft>
                <a:spcPts val="0"/>
              </a:spcAft>
              <a:buNone/>
            </a:pPr>
            <a:r>
              <a:rPr lang="fr-FR" sz="1400">
                <a:solidFill>
                  <a:schemeClr val="dk1"/>
                </a:solidFill>
                <a:latin typeface="Arial"/>
                <a:ea typeface="Arial"/>
                <a:cs typeface="Arial"/>
                <a:sym typeface="Arial"/>
              </a:rPr>
              <a:t>(lycée, université, autre : 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Nb de langues parlées : 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Compétences digitales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Faibles / moyennes / élevées</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grpSp>
        <p:nvGrpSpPr>
          <p:cNvPr id="108" name="Google Shape;108;p19"/>
          <p:cNvGrpSpPr/>
          <p:nvPr/>
        </p:nvGrpSpPr>
        <p:grpSpPr>
          <a:xfrm>
            <a:off x="208280" y="1244600"/>
            <a:ext cx="12564455" cy="5044440"/>
            <a:chOff x="208280" y="1137920"/>
            <a:chExt cx="12564455" cy="5044440"/>
          </a:xfrm>
        </p:grpSpPr>
        <p:sp>
          <p:nvSpPr>
            <p:cNvPr id="109" name="Google Shape;109;p19"/>
            <p:cNvSpPr txBox="1"/>
            <p:nvPr/>
          </p:nvSpPr>
          <p:spPr>
            <a:xfrm>
              <a:off x="7352375" y="122130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Identité professionnelle</a:t>
              </a:r>
              <a:endParaRPr/>
            </a:p>
          </p:txBody>
        </p:sp>
        <p:sp>
          <p:nvSpPr>
            <p:cNvPr id="110" name="Google Shape;110;p19"/>
            <p:cNvSpPr/>
            <p:nvPr/>
          </p:nvSpPr>
          <p:spPr>
            <a:xfrm>
              <a:off x="208280" y="1137920"/>
              <a:ext cx="6898640"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9"/>
            <p:cNvSpPr txBox="1"/>
            <p:nvPr/>
          </p:nvSpPr>
          <p:spPr>
            <a:xfrm>
              <a:off x="326735" y="122130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Attributs socio-démographiques</a:t>
              </a:r>
              <a:endParaRPr/>
            </a:p>
          </p:txBody>
        </p:sp>
        <p:sp>
          <p:nvSpPr>
            <p:cNvPr id="112" name="Google Shape;112;p19"/>
            <p:cNvSpPr/>
            <p:nvPr/>
          </p:nvSpPr>
          <p:spPr>
            <a:xfrm>
              <a:off x="7235536" y="1137920"/>
              <a:ext cx="4748184"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9"/>
            <p:cNvSpPr/>
            <p:nvPr/>
          </p:nvSpPr>
          <p:spPr>
            <a:xfrm>
              <a:off x="208280" y="4076403"/>
              <a:ext cx="11775440" cy="210595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9"/>
            <p:cNvSpPr txBox="1"/>
            <p:nvPr/>
          </p:nvSpPr>
          <p:spPr>
            <a:xfrm>
              <a:off x="326734" y="419774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Contexte professionnel</a:t>
              </a:r>
              <a:endParaRPr/>
            </a:p>
          </p:txBody>
        </p:sp>
      </p:grpSp>
      <p:sp>
        <p:nvSpPr>
          <p:cNvPr id="115" name="Google Shape;115;p19"/>
          <p:cNvSpPr txBox="1"/>
          <p:nvPr/>
        </p:nvSpPr>
        <p:spPr>
          <a:xfrm>
            <a:off x="326734" y="4764323"/>
            <a:ext cx="5472774" cy="1294312"/>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 accès à : </a:t>
            </a:r>
            <a:r>
              <a:rPr i="1" lang="fr-FR" sz="1400">
                <a:solidFill>
                  <a:schemeClr val="dk1"/>
                </a:solidFill>
                <a:latin typeface="Arial"/>
                <a:ea typeface="Arial"/>
                <a:cs typeface="Arial"/>
                <a:sym typeface="Arial"/>
              </a:rPr>
              <a:t>un ordinateur / smartphone / tablette / autre</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Participe aux décisions d’investissement : </a:t>
            </a:r>
            <a:r>
              <a:rPr lang="fr-FR" sz="1400">
                <a:solidFill>
                  <a:schemeClr val="dk1"/>
                </a:solidFill>
                <a:latin typeface="Calibri"/>
                <a:ea typeface="Calibri"/>
                <a:cs typeface="Calibri"/>
                <a:sym typeface="Calibri"/>
              </a:rPr>
              <a:t>OUI / NON</a:t>
            </a:r>
            <a:endParaRPr sz="1400">
              <a:solidFill>
                <a:srgbClr val="000000"/>
              </a:solidFill>
              <a:latin typeface="Arial"/>
              <a:ea typeface="Arial"/>
              <a:cs typeface="Arial"/>
              <a:sym typeface="Arial"/>
            </a:endParaRPr>
          </a:p>
          <a:p>
            <a:pPr indent="0" lvl="0" marL="0" marR="0" rtl="0" algn="l">
              <a:spcBef>
                <a:spcPts val="1800"/>
              </a:spcBef>
              <a:spcAft>
                <a:spcPts val="1800"/>
              </a:spcAft>
              <a:buNone/>
            </a:pPr>
            <a:r>
              <a:rPr lang="fr-FR" sz="1400">
                <a:solidFill>
                  <a:schemeClr val="dk1"/>
                </a:solidFill>
                <a:latin typeface="Arial"/>
                <a:ea typeface="Arial"/>
                <a:cs typeface="Arial"/>
                <a:sym typeface="Arial"/>
              </a:rPr>
              <a:t>Peut engager des dépenses opérationnelles :   </a:t>
            </a:r>
            <a:r>
              <a:rPr lang="fr-FR" sz="1400">
                <a:solidFill>
                  <a:schemeClr val="dk1"/>
                </a:solidFill>
                <a:latin typeface="Calibri"/>
                <a:ea typeface="Calibri"/>
                <a:cs typeface="Calibri"/>
                <a:sym typeface="Calibri"/>
              </a:rPr>
              <a:t>OUI / NON</a:t>
            </a:r>
            <a:endParaRPr sz="1400">
              <a:solidFill>
                <a:srgbClr val="000000"/>
              </a:solidFill>
              <a:latin typeface="Arial"/>
              <a:ea typeface="Arial"/>
              <a:cs typeface="Arial"/>
              <a:sym typeface="Arial"/>
            </a:endParaRPr>
          </a:p>
        </p:txBody>
      </p:sp>
      <p:sp>
        <p:nvSpPr>
          <p:cNvPr id="116" name="Google Shape;116;p19"/>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Nom de l’avatar : ________________________________ </a:t>
            </a:r>
            <a:endParaRPr/>
          </a:p>
        </p:txBody>
      </p:sp>
      <p:sp>
        <p:nvSpPr>
          <p:cNvPr id="117" name="Google Shape;117;p19"/>
          <p:cNvSpPr txBox="1"/>
          <p:nvPr/>
        </p:nvSpPr>
        <p:spPr>
          <a:xfrm>
            <a:off x="7352374" y="1826260"/>
            <a:ext cx="4270665" cy="179324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Industrie : ______________________________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Intitulé de poste : 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Ancienneté : 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Type de poste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Employé / manager / VP / CxO</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18" name="Google Shape;118;p19"/>
          <p:cNvSpPr txBox="1"/>
          <p:nvPr/>
        </p:nvSpPr>
        <p:spPr>
          <a:xfrm>
            <a:off x="5858854" y="4722966"/>
            <a:ext cx="6006412" cy="890434"/>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Quel média social est pertinent à leur contexte professionnel :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 / autre / aucun</a:t>
            </a:r>
            <a:endParaRPr i="1"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nvSpPr>
        <p:spPr>
          <a:xfrm>
            <a:off x="270854" y="858082"/>
            <a:ext cx="364582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latin typeface="Arial"/>
                <a:ea typeface="Arial"/>
                <a:cs typeface="Arial"/>
                <a:sym typeface="Arial"/>
              </a:rPr>
              <a:t>De quelles ressources ont-elles besoin ? Pour accomplir quelles tâches ?</a:t>
            </a:r>
            <a:endParaRPr/>
          </a:p>
        </p:txBody>
      </p:sp>
      <p:sp>
        <p:nvSpPr>
          <p:cNvPr id="124" name="Google Shape;124;p20"/>
          <p:cNvSpPr/>
          <p:nvPr/>
        </p:nvSpPr>
        <p:spPr>
          <a:xfrm>
            <a:off x="345439" y="1391919"/>
            <a:ext cx="5674361"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25" name="Google Shape;125;p20"/>
          <p:cNvSpPr txBox="1"/>
          <p:nvPr/>
        </p:nvSpPr>
        <p:spPr>
          <a:xfrm>
            <a:off x="6094385" y="1040961"/>
            <a:ext cx="4844704" cy="44747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Quels résultats l’utilisatrice cherche-t-elle à atteindre ?</a:t>
            </a:r>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26" name="Google Shape;126;p20"/>
          <p:cNvSpPr/>
          <p:nvPr/>
        </p:nvSpPr>
        <p:spPr>
          <a:xfrm>
            <a:off x="6172200" y="1391919"/>
            <a:ext cx="567436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7" name="Google Shape;127;p20"/>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Quelles contraintes l’utilisatrice doit-elle prendre en compte? (temps? budget? distance? juridique...)</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28" name="Google Shape;128;p20"/>
          <p:cNvSpPr/>
          <p:nvPr/>
        </p:nvSpPr>
        <p:spPr>
          <a:xfrm>
            <a:off x="345440" y="4439919"/>
            <a:ext cx="5674360"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9" name="Google Shape;129;p20"/>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Sur quelles KPI les résultats seront-ils évalués ?</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30" name="Google Shape;130;p20"/>
          <p:cNvSpPr/>
          <p:nvPr/>
        </p:nvSpPr>
        <p:spPr>
          <a:xfrm>
            <a:off x="6172200" y="4439919"/>
            <a:ext cx="568960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31" name="Google Shape;131;p20"/>
          <p:cNvSpPr/>
          <p:nvPr/>
        </p:nvSpPr>
        <p:spPr>
          <a:xfrm>
            <a:off x="3257204" y="3012440"/>
            <a:ext cx="5674361" cy="1209040"/>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rgbClr val="C55A11"/>
                </a:solidFill>
                <a:latin typeface="Arial"/>
                <a:ea typeface="Arial"/>
                <a:cs typeface="Arial"/>
                <a:sym typeface="Arial"/>
              </a:rPr>
              <a:t>Quelles sont ses frustrations ?</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____________________________________________________________________________________________________________________________________________________________________________________________________________________________</a:t>
            </a:r>
            <a:endParaRPr/>
          </a:p>
        </p:txBody>
      </p:sp>
      <p:sp>
        <p:nvSpPr>
          <p:cNvPr id="132" name="Google Shape;132;p20"/>
          <p:cNvSpPr/>
          <p:nvPr/>
        </p:nvSpPr>
        <p:spPr>
          <a:xfrm rot="-2725495">
            <a:off x="2565724" y="2864027"/>
            <a:ext cx="360918" cy="72183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0"/>
          <p:cNvSpPr/>
          <p:nvPr/>
        </p:nvSpPr>
        <p:spPr>
          <a:xfrm rot="-8190490">
            <a:off x="9266991" y="2910135"/>
            <a:ext cx="370628"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0"/>
          <p:cNvSpPr/>
          <p:nvPr/>
        </p:nvSpPr>
        <p:spPr>
          <a:xfrm flipH="1" rot="-2768275">
            <a:off x="9271131" y="3582825"/>
            <a:ext cx="384674"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0"/>
          <p:cNvSpPr/>
          <p:nvPr/>
        </p:nvSpPr>
        <p:spPr>
          <a:xfrm flipH="1" rot="-7572234">
            <a:off x="2559310" y="3649904"/>
            <a:ext cx="360918" cy="75619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p:nvPr/>
        </p:nvSpPr>
        <p:spPr>
          <a:xfrm>
            <a:off x="208280" y="1137920"/>
            <a:ext cx="11790680" cy="5019040"/>
          </a:xfrm>
          <a:prstGeom prst="rect">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1" name="Google Shape;141;p21"/>
          <p:cNvCxnSpPr/>
          <p:nvPr/>
        </p:nvCxnSpPr>
        <p:spPr>
          <a:xfrm>
            <a:off x="259080" y="1203960"/>
            <a:ext cx="11658600" cy="4856480"/>
          </a:xfrm>
          <a:prstGeom prst="straightConnector1">
            <a:avLst/>
          </a:prstGeom>
          <a:noFill/>
          <a:ln cap="flat" cmpd="sng" w="9525">
            <a:solidFill>
              <a:schemeClr val="accent1"/>
            </a:solidFill>
            <a:prstDash val="solid"/>
            <a:miter lim="800000"/>
            <a:headEnd len="sm" w="sm" type="none"/>
            <a:tailEnd len="sm" w="sm" type="none"/>
          </a:ln>
        </p:spPr>
      </p:cxnSp>
      <p:cxnSp>
        <p:nvCxnSpPr>
          <p:cNvPr id="142" name="Google Shape;142;p21"/>
          <p:cNvCxnSpPr/>
          <p:nvPr/>
        </p:nvCxnSpPr>
        <p:spPr>
          <a:xfrm flipH="1" rot="10800000">
            <a:off x="314960" y="1234440"/>
            <a:ext cx="11602720" cy="4826000"/>
          </a:xfrm>
          <a:prstGeom prst="straightConnector1">
            <a:avLst/>
          </a:prstGeom>
          <a:noFill/>
          <a:ln cap="flat" cmpd="sng" w="9525">
            <a:solidFill>
              <a:schemeClr val="accent1"/>
            </a:solidFill>
            <a:prstDash val="solid"/>
            <a:miter lim="800000"/>
            <a:headEnd len="sm" w="sm" type="none"/>
            <a:tailEnd len="sm" w="sm" type="none"/>
          </a:ln>
        </p:spPr>
      </p:cxnSp>
      <p:cxnSp>
        <p:nvCxnSpPr>
          <p:cNvPr id="143" name="Google Shape;143;p21"/>
          <p:cNvCxnSpPr>
            <a:stCxn id="140" idx="0"/>
            <a:endCxn id="140" idx="2"/>
          </p:cNvCxnSpPr>
          <p:nvPr/>
        </p:nvCxnSpPr>
        <p:spPr>
          <a:xfrm>
            <a:off x="6103620" y="1137920"/>
            <a:ext cx="0" cy="5019000"/>
          </a:xfrm>
          <a:prstGeom prst="straightConnector1">
            <a:avLst/>
          </a:prstGeom>
          <a:noFill/>
          <a:ln cap="flat" cmpd="sng" w="9525">
            <a:solidFill>
              <a:schemeClr val="accent1"/>
            </a:solidFill>
            <a:prstDash val="solid"/>
            <a:miter lim="800000"/>
            <a:headEnd len="sm" w="sm" type="none"/>
            <a:tailEnd len="sm" w="sm" type="none"/>
          </a:ln>
        </p:spPr>
      </p:cxnSp>
      <p:sp>
        <p:nvSpPr>
          <p:cNvPr id="144" name="Google Shape;144;p21"/>
          <p:cNvSpPr txBox="1"/>
          <p:nvPr/>
        </p:nvSpPr>
        <p:spPr>
          <a:xfrm>
            <a:off x="588610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Données personnelles</a:t>
            </a:r>
            <a:endParaRPr/>
          </a:p>
        </p:txBody>
      </p:sp>
      <p:sp>
        <p:nvSpPr>
          <p:cNvPr id="145" name="Google Shape;145;p21"/>
          <p:cNvSpPr txBox="1"/>
          <p:nvPr/>
        </p:nvSpPr>
        <p:spPr>
          <a:xfrm>
            <a:off x="88553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Via des objets (connectés)</a:t>
            </a:r>
            <a:endParaRPr/>
          </a:p>
        </p:txBody>
      </p:sp>
      <p:sp>
        <p:nvSpPr>
          <p:cNvPr id="146" name="Google Shape;146;p21"/>
          <p:cNvSpPr txBox="1"/>
          <p:nvPr/>
        </p:nvSpPr>
        <p:spPr>
          <a:xfrm>
            <a:off x="6239973" y="5541705"/>
            <a:ext cx="471262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Données acquises auprès de partenaires / données ouvertes</a:t>
            </a:r>
            <a:endParaRPr/>
          </a:p>
        </p:txBody>
      </p:sp>
      <p:sp>
        <p:nvSpPr>
          <p:cNvPr id="147" name="Google Shape;147;p21"/>
          <p:cNvSpPr txBox="1"/>
          <p:nvPr/>
        </p:nvSpPr>
        <p:spPr>
          <a:xfrm>
            <a:off x="10346228" y="3136612"/>
            <a:ext cx="1563024"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Données en ligne / web</a:t>
            </a:r>
            <a:endParaRPr/>
          </a:p>
        </p:txBody>
      </p:sp>
      <p:sp>
        <p:nvSpPr>
          <p:cNvPr id="148" name="Google Shape;148;p21"/>
          <p:cNvSpPr txBox="1"/>
          <p:nvPr/>
        </p:nvSpPr>
        <p:spPr>
          <a:xfrm>
            <a:off x="1403697" y="5691734"/>
            <a:ext cx="4712623"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Liées à un évènement</a:t>
            </a:r>
            <a:endParaRPr/>
          </a:p>
        </p:txBody>
      </p:sp>
      <p:sp>
        <p:nvSpPr>
          <p:cNvPr id="149" name="Google Shape;149;p21"/>
          <p:cNvSpPr txBox="1"/>
          <p:nvPr/>
        </p:nvSpPr>
        <p:spPr>
          <a:xfrm>
            <a:off x="403398" y="2902039"/>
            <a:ext cx="1563024"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Venant d’archives / de sources historiques / de bases de données</a:t>
            </a:r>
            <a:endParaRPr/>
          </a:p>
        </p:txBody>
      </p:sp>
      <p:sp>
        <p:nvSpPr>
          <p:cNvPr id="150" name="Google Shape;150;p21"/>
          <p:cNvSpPr/>
          <p:nvPr/>
        </p:nvSpPr>
        <p:spPr>
          <a:xfrm>
            <a:off x="4107180" y="2758440"/>
            <a:ext cx="3977640" cy="1778000"/>
          </a:xfrm>
          <a:prstGeom prst="roundRect">
            <a:avLst>
              <a:gd fmla="val 50000" name="adj"/>
            </a:avLst>
          </a:prstGeom>
          <a:solidFill>
            <a:srgbClr val="0070C0"/>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fr-FR" sz="1600">
                <a:solidFill>
                  <a:schemeClr val="lt1"/>
                </a:solidFill>
              </a:rPr>
              <a:t>Note</a:t>
            </a:r>
            <a:r>
              <a:rPr lang="fr-FR" sz="1600">
                <a:solidFill>
                  <a:schemeClr val="lt1"/>
                </a:solidFill>
              </a:rPr>
              <a:t>: vous pouvez identifier des sources de données existantes, ou imaginer des sources de données qui devraient être créées ou récoltées</a:t>
            </a:r>
            <a:endParaRPr>
              <a:solidFill>
                <a:schemeClr val="dk1"/>
              </a:solidFill>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graphicFrame>
        <p:nvGraphicFramePr>
          <p:cNvPr id="155" name="Google Shape;155;p22"/>
          <p:cNvGraphicFramePr/>
          <p:nvPr/>
        </p:nvGraphicFramePr>
        <p:xfrm>
          <a:off x="309880" y="953346"/>
          <a:ext cx="3000000" cy="3000000"/>
        </p:xfrm>
        <a:graphic>
          <a:graphicData uri="http://schemas.openxmlformats.org/drawingml/2006/table">
            <a:tbl>
              <a:tblPr bandRow="1" firstRow="1">
                <a:noFill/>
                <a:tableStyleId>{8E8C0630-4D0F-4061-80AD-FBD1F966C83B}</a:tableStyleId>
              </a:tblPr>
              <a:tblGrid>
                <a:gridCol w="2288025"/>
                <a:gridCol w="3888000"/>
                <a:gridCol w="1800000"/>
                <a:gridCol w="1800000"/>
                <a:gridCol w="1800000"/>
              </a:tblGrid>
              <a:tr h="633300">
                <a:tc>
                  <a:txBody>
                    <a:bodyPr>
                      <a:noAutofit/>
                    </a:bodyPr>
                    <a:lstStyle/>
                    <a:p>
                      <a:pPr indent="0" lvl="0" marL="0" marR="0" rtl="0" algn="l">
                        <a:spcBef>
                          <a:spcPts val="0"/>
                        </a:spcBef>
                        <a:spcAft>
                          <a:spcPts val="0"/>
                        </a:spcAft>
                        <a:buNone/>
                      </a:pPr>
                      <a:r>
                        <a:rPr b="1" lang="fr-FR" sz="1400" u="none" cap="none" strike="noStrike">
                          <a:solidFill>
                            <a:schemeClr val="dk1"/>
                          </a:solidFill>
                          <a:latin typeface="Arial"/>
                          <a:ea typeface="Arial"/>
                          <a:cs typeface="Arial"/>
                          <a:sym typeface="Arial"/>
                        </a:rPr>
                        <a:t>POINTS BONUS</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1 = Difficile</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5 = Facile</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Explications</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1 :</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 2</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 3</a:t>
                      </a:r>
                      <a:endParaRPr/>
                    </a:p>
                    <a:p>
                      <a:pPr indent="0" lvl="0" marL="0" marR="0" rtl="0" algn="l">
                        <a:lnSpc>
                          <a:spcPct val="100000"/>
                        </a:lnSpc>
                        <a:spcBef>
                          <a:spcPts val="0"/>
                        </a:spcBef>
                        <a:spcAft>
                          <a:spcPts val="0"/>
                        </a:spcAft>
                        <a:buClr>
                          <a:schemeClr val="dk1"/>
                        </a:buClr>
                        <a:buSzPts val="1400"/>
                        <a:buFont typeface="Arial"/>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latin typeface="Arial"/>
                          <a:ea typeface="Arial"/>
                          <a:cs typeface="Arial"/>
                          <a:sym typeface="Arial"/>
                        </a:rPr>
                        <a:t>Format lisible par un programme informatique?</a:t>
                      </a:r>
                      <a:endParaRPr i="1" sz="1200">
                        <a:latin typeface="Arial"/>
                        <a:ea typeface="Arial"/>
                        <a:cs typeface="Arial"/>
                        <a:sym typeface="Arial"/>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Si la donnée est sous format .docx ou pdf, un programme de code peut difficilement la lire. Une base d donnée ou même un fichier csv sont plus faciles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Structuré ou non?</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Si la donnée peut tenir dans Excel, elle est probablement structurée. Le texte libre, une page web, ou des images sont des formats non structurés.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Suis des catégories universelles ou spécifiques?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Des données suivant des codifications INSEE ou Eurostat sont a priori assez universelles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Séries temporelles?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La donnée est-elle collectée à travers le temps? La fréquence de collecte est-elle suffisante?</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Données personnelles?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La donnée personnelle impose des contraintes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Données complètes?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Y a-t-il des valeurs manquantes, des valeurs erronées, des dates manquantes...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C00000"/>
                        </a:buClr>
                        <a:buSzPts val="1200"/>
                        <a:buFont typeface="Arial"/>
                        <a:buNone/>
                      </a:pPr>
                      <a:r>
                        <a:rPr b="1" lang="fr-FR" sz="1200">
                          <a:solidFill>
                            <a:srgbClr val="C00000"/>
                          </a:solidFill>
                          <a:latin typeface="Arial"/>
                          <a:ea typeface="Arial"/>
                          <a:cs typeface="Arial"/>
                          <a:sym typeface="Arial"/>
                        </a:rPr>
                        <a:t>Total: </a:t>
                      </a:r>
                      <a:r>
                        <a:rPr b="1" lang="fr-FR" sz="1200">
                          <a:solidFill>
                            <a:schemeClr val="dk1"/>
                          </a:solidFill>
                          <a:latin typeface="Arial"/>
                          <a:ea typeface="Arial"/>
                          <a:cs typeface="Arial"/>
                          <a:sym typeface="Arial"/>
                        </a:rPr>
                        <a:t>somme des points par dataset</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Faites la somme des points. Un total élevé indique un dataset relativement plus facile à utiliser.</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grpSp>
        <p:nvGrpSpPr>
          <p:cNvPr id="160" name="Google Shape;160;p23"/>
          <p:cNvGrpSpPr/>
          <p:nvPr/>
        </p:nvGrpSpPr>
        <p:grpSpPr>
          <a:xfrm>
            <a:off x="3479799" y="1576643"/>
            <a:ext cx="5252721" cy="4561367"/>
            <a:chOff x="2846907" y="779373"/>
            <a:chExt cx="3175200" cy="3175200"/>
          </a:xfrm>
        </p:grpSpPr>
        <p:sp>
          <p:nvSpPr>
            <p:cNvPr id="161" name="Google Shape;161;p23"/>
            <p:cNvSpPr/>
            <p:nvPr/>
          </p:nvSpPr>
          <p:spPr>
            <a:xfrm rot="10800000">
              <a:off x="2846907" y="779373"/>
              <a:ext cx="3175200" cy="3175200"/>
            </a:xfrm>
            <a:prstGeom prst="blockArc">
              <a:avLst>
                <a:gd fmla="val 5399801" name="adj1"/>
                <a:gd fmla="val 2407189" name="adj2"/>
                <a:gd fmla="val 5305" name="adj3"/>
              </a:avLst>
            </a:pr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23"/>
            <p:cNvSpPr/>
            <p:nvPr/>
          </p:nvSpPr>
          <p:spPr>
            <a:xfrm rot="10800000">
              <a:off x="3123417" y="1155167"/>
              <a:ext cx="379449" cy="439873"/>
            </a:xfrm>
            <a:custGeom>
              <a:rect b="b" l="l" r="r" t="t"/>
              <a:pathLst>
                <a:path extrusionOk="0" h="657943" w="650181">
                  <a:moveTo>
                    <a:pt x="0" y="657943"/>
                  </a:moveTo>
                  <a:cubicBezTo>
                    <a:pt x="1693" y="438629"/>
                    <a:pt x="3387" y="219314"/>
                    <a:pt x="5080" y="0"/>
                  </a:cubicBezTo>
                  <a:lnTo>
                    <a:pt x="650181" y="652863"/>
                  </a:lnTo>
                  <a:lnTo>
                    <a:pt x="0" y="657943"/>
                  </a:lnTo>
                  <a:close/>
                </a:path>
              </a:pathLst>
            </a:cu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63" name="Google Shape;163;p23"/>
          <p:cNvSpPr txBox="1"/>
          <p:nvPr/>
        </p:nvSpPr>
        <p:spPr>
          <a:xfrm>
            <a:off x="5506465" y="4172363"/>
            <a:ext cx="2022095" cy="899160"/>
          </a:xfrm>
          <a:prstGeom prst="rect">
            <a:avLst/>
          </a:prstGeom>
          <a:noFill/>
          <a:ln>
            <a:noFill/>
          </a:ln>
        </p:spPr>
        <p:txBody>
          <a:bodyPr anchorCtr="0" anchor="t" bIns="91450" lIns="91450" spcFirstLastPara="1" rIns="91450" wrap="square" tIns="91450">
            <a:noAutofit/>
          </a:bodyPr>
          <a:lstStyle/>
          <a:p>
            <a:pPr indent="0" lvl="0" marL="0" marR="0" rtl="0" algn="ctr">
              <a:spcBef>
                <a:spcPts val="0"/>
              </a:spcBef>
              <a:spcAft>
                <a:spcPts val="0"/>
              </a:spcAft>
              <a:buNone/>
            </a:pPr>
            <a:r>
              <a:rPr b="1" lang="fr-FR" sz="1200">
                <a:solidFill>
                  <a:srgbClr val="2B8385"/>
                </a:solidFill>
                <a:latin typeface="Arial"/>
                <a:ea typeface="Arial"/>
                <a:cs typeface="Arial"/>
                <a:sym typeface="Arial"/>
              </a:rPr>
              <a:t>Chaque cycle dure 2 min. Max. Itérez jusqu’à ce que votre solution passe le test de l’étape 3.</a:t>
            </a:r>
            <a:endParaRPr/>
          </a:p>
        </p:txBody>
      </p:sp>
      <p:grpSp>
        <p:nvGrpSpPr>
          <p:cNvPr id="164" name="Google Shape;164;p23"/>
          <p:cNvGrpSpPr/>
          <p:nvPr/>
        </p:nvGrpSpPr>
        <p:grpSpPr>
          <a:xfrm>
            <a:off x="4607305" y="4163279"/>
            <a:ext cx="899160" cy="899160"/>
            <a:chOff x="1091945" y="785734"/>
            <a:chExt cx="899160" cy="899160"/>
          </a:xfrm>
        </p:grpSpPr>
        <p:sp>
          <p:nvSpPr>
            <p:cNvPr id="165" name="Google Shape;165;p23"/>
            <p:cNvSpPr/>
            <p:nvPr/>
          </p:nvSpPr>
          <p:spPr>
            <a:xfrm>
              <a:off x="1091945" y="785734"/>
              <a:ext cx="899160" cy="89916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6" name="Google Shape;166;p23"/>
            <p:cNvPicPr preferRelativeResize="0"/>
            <p:nvPr/>
          </p:nvPicPr>
          <p:blipFill rotWithShape="1">
            <a:blip r:embed="rId3">
              <a:alphaModFix/>
            </a:blip>
            <a:srcRect b="0" l="0" r="0" t="0"/>
            <a:stretch/>
          </p:blipFill>
          <p:spPr>
            <a:xfrm>
              <a:off x="1242544" y="929671"/>
              <a:ext cx="597962" cy="597962"/>
            </a:xfrm>
            <a:prstGeom prst="rect">
              <a:avLst/>
            </a:prstGeom>
            <a:noFill/>
            <a:ln>
              <a:noFill/>
            </a:ln>
          </p:spPr>
        </p:pic>
      </p:grpSp>
      <p:grpSp>
        <p:nvGrpSpPr>
          <p:cNvPr id="167" name="Google Shape;167;p23"/>
          <p:cNvGrpSpPr/>
          <p:nvPr/>
        </p:nvGrpSpPr>
        <p:grpSpPr>
          <a:xfrm>
            <a:off x="4754880" y="1061483"/>
            <a:ext cx="2773680" cy="2501426"/>
            <a:chOff x="4754880" y="771923"/>
            <a:chExt cx="2773680" cy="2501426"/>
          </a:xfrm>
        </p:grpSpPr>
        <p:sp>
          <p:nvSpPr>
            <p:cNvPr id="168" name="Google Shape;168;p23"/>
            <p:cNvSpPr/>
            <p:nvPr/>
          </p:nvSpPr>
          <p:spPr>
            <a:xfrm>
              <a:off x="5762640" y="771923"/>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1</a:t>
              </a:r>
              <a:endParaRPr/>
            </a:p>
          </p:txBody>
        </p:sp>
        <p:grpSp>
          <p:nvGrpSpPr>
            <p:cNvPr id="169" name="Google Shape;169;p23"/>
            <p:cNvGrpSpPr/>
            <p:nvPr/>
          </p:nvGrpSpPr>
          <p:grpSpPr>
            <a:xfrm>
              <a:off x="4754880" y="1226884"/>
              <a:ext cx="2773680" cy="2046465"/>
              <a:chOff x="0" y="28795"/>
              <a:chExt cx="2773680" cy="2046465"/>
            </a:xfrm>
          </p:grpSpPr>
          <p:sp>
            <p:nvSpPr>
              <p:cNvPr id="170" name="Google Shape;170;p23"/>
              <p:cNvSpPr/>
              <p:nvPr/>
            </p:nvSpPr>
            <p:spPr>
              <a:xfrm>
                <a:off x="0" y="28795"/>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0" y="28795"/>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latin typeface="Arial"/>
                    <a:ea typeface="Arial"/>
                    <a:cs typeface="Arial"/>
                    <a:sym typeface="Arial"/>
                  </a:rPr>
                  <a:t>(Re)considérez vos jeux de données</a:t>
                </a:r>
                <a:endParaRPr b="1" sz="1600">
                  <a:solidFill>
                    <a:schemeClr val="lt1"/>
                  </a:solidFill>
                  <a:latin typeface="Arial"/>
                  <a:ea typeface="Arial"/>
                  <a:cs typeface="Arial"/>
                  <a:sym typeface="Arial"/>
                </a:endParaRPr>
              </a:p>
            </p:txBody>
          </p:sp>
          <p:sp>
            <p:nvSpPr>
              <p:cNvPr id="172" name="Google Shape;172;p23"/>
              <p:cNvSpPr/>
              <p:nvPr/>
            </p:nvSpPr>
            <p:spPr>
              <a:xfrm>
                <a:off x="0" y="845501"/>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0" y="845501"/>
                <a:ext cx="2773680" cy="1229759"/>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 Prenez les 3 jeux de données que vous avez identifiés dans le canevas précédent</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60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 ou choisissez en d’autres si nécessaire</a:t>
                </a:r>
                <a:endParaRPr b="0" i="0" sz="1400" u="none" cap="none" strike="noStrike">
                  <a:solidFill>
                    <a:schemeClr val="dk1"/>
                  </a:solidFill>
                  <a:latin typeface="Arial"/>
                  <a:ea typeface="Arial"/>
                  <a:cs typeface="Arial"/>
                  <a:sym typeface="Arial"/>
                </a:endParaRPr>
              </a:p>
            </p:txBody>
          </p:sp>
        </p:grpSp>
      </p:grpSp>
      <p:grpSp>
        <p:nvGrpSpPr>
          <p:cNvPr id="174" name="Google Shape;174;p23"/>
          <p:cNvGrpSpPr/>
          <p:nvPr/>
        </p:nvGrpSpPr>
        <p:grpSpPr>
          <a:xfrm>
            <a:off x="1012949" y="1728203"/>
            <a:ext cx="2773680" cy="4055080"/>
            <a:chOff x="1376680" y="2101880"/>
            <a:chExt cx="2773680" cy="4055080"/>
          </a:xfrm>
        </p:grpSpPr>
        <p:sp>
          <p:nvSpPr>
            <p:cNvPr id="175" name="Google Shape;175;p23"/>
            <p:cNvSpPr/>
            <p:nvPr/>
          </p:nvSpPr>
          <p:spPr>
            <a:xfrm>
              <a:off x="2421269" y="2101880"/>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3</a:t>
              </a:r>
              <a:endParaRPr/>
            </a:p>
          </p:txBody>
        </p:sp>
        <p:grpSp>
          <p:nvGrpSpPr>
            <p:cNvPr id="176" name="Google Shape;176;p23"/>
            <p:cNvGrpSpPr/>
            <p:nvPr/>
          </p:nvGrpSpPr>
          <p:grpSpPr>
            <a:xfrm>
              <a:off x="1376680" y="2555240"/>
              <a:ext cx="2773680" cy="3601720"/>
              <a:chOff x="1188720" y="2555240"/>
              <a:chExt cx="2773680" cy="3601720"/>
            </a:xfrm>
          </p:grpSpPr>
          <p:grpSp>
            <p:nvGrpSpPr>
              <p:cNvPr id="177" name="Google Shape;177;p23"/>
              <p:cNvGrpSpPr/>
              <p:nvPr/>
            </p:nvGrpSpPr>
            <p:grpSpPr>
              <a:xfrm>
                <a:off x="1188720" y="2555240"/>
                <a:ext cx="2773680" cy="736600"/>
                <a:chOff x="0" y="28795"/>
                <a:chExt cx="2773680" cy="806400"/>
              </a:xfrm>
            </p:grpSpPr>
            <p:sp>
              <p:nvSpPr>
                <p:cNvPr id="178" name="Google Shape;178;p23"/>
                <p:cNvSpPr/>
                <p:nvPr/>
              </p:nvSpPr>
              <p:spPr>
                <a:xfrm>
                  <a:off x="0" y="28795"/>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txBox="1"/>
                <p:nvPr/>
              </p:nvSpPr>
              <p:spPr>
                <a:xfrm>
                  <a:off x="0" y="28795"/>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latin typeface="Arial"/>
                      <a:ea typeface="Arial"/>
                      <a:cs typeface="Arial"/>
                      <a:sym typeface="Arial"/>
                    </a:rPr>
                    <a:t>Testez vos résultats et itérez</a:t>
                  </a:r>
                  <a:endParaRPr b="1" sz="1600">
                    <a:solidFill>
                      <a:schemeClr val="lt1"/>
                    </a:solidFill>
                    <a:latin typeface="Arial"/>
                    <a:ea typeface="Arial"/>
                    <a:cs typeface="Arial"/>
                    <a:sym typeface="Arial"/>
                  </a:endParaRPr>
                </a:p>
              </p:txBody>
            </p:sp>
          </p:grpSp>
          <p:grpSp>
            <p:nvGrpSpPr>
              <p:cNvPr id="180" name="Google Shape;180;p23"/>
              <p:cNvGrpSpPr/>
              <p:nvPr/>
            </p:nvGrpSpPr>
            <p:grpSpPr>
              <a:xfrm>
                <a:off x="1188720" y="3291840"/>
                <a:ext cx="2773680" cy="2865120"/>
                <a:chOff x="0" y="845501"/>
                <a:chExt cx="2773680" cy="1229759"/>
              </a:xfrm>
            </p:grpSpPr>
            <p:sp>
              <p:nvSpPr>
                <p:cNvPr id="181" name="Google Shape;181;p23"/>
                <p:cNvSpPr/>
                <p:nvPr/>
              </p:nvSpPr>
              <p:spPr>
                <a:xfrm>
                  <a:off x="0" y="845501"/>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0" y="845501"/>
                  <a:ext cx="2773680" cy="1229759"/>
                </a:xfrm>
                <a:prstGeom prst="rect">
                  <a:avLst/>
                </a:prstGeom>
                <a:solidFill>
                  <a:srgbClr val="D4D9EC"/>
                </a:solidFill>
                <a:ln>
                  <a:noFill/>
                </a:ln>
              </p:spPr>
              <p:txBody>
                <a:bodyPr anchorCtr="0" anchor="t" bIns="112000" lIns="74675" spcFirstLastPara="1" rIns="99550" wrap="square" tIns="74675">
                  <a:noAutofit/>
                </a:bodyPr>
                <a:lstStyle/>
                <a:p>
                  <a:pPr indent="0" lvl="1" marL="0" marR="0" rtl="0" algn="l">
                    <a:lnSpc>
                      <a:spcPct val="90000"/>
                    </a:lnSpc>
                    <a:spcBef>
                      <a:spcPts val="0"/>
                    </a:spcBef>
                    <a:spcAft>
                      <a:spcPts val="0"/>
                    </a:spcAft>
                    <a:buNone/>
                  </a:pPr>
                  <a:r>
                    <a:rPr b="0" i="0" lang="fr-FR" sz="1400" u="none" cap="none" strike="noStrike">
                      <a:solidFill>
                        <a:schemeClr val="dk1"/>
                      </a:solidFill>
                      <a:latin typeface="Arial"/>
                      <a:ea typeface="Arial"/>
                      <a:cs typeface="Arial"/>
                      <a:sym typeface="Arial"/>
                    </a:rPr>
                    <a:t>Jouez l’avocat du diable et soyez critique envers votre solution :</a:t>
                  </a:r>
                  <a:endParaRPr/>
                </a:p>
                <a:p>
                  <a:pPr indent="-285750" lvl="1" marL="285750" marR="0" rtl="0" algn="l">
                    <a:lnSpc>
                      <a:spcPct val="90000"/>
                    </a:lnSpc>
                    <a:spcBef>
                      <a:spcPts val="600"/>
                    </a:spcBef>
                    <a:spcAft>
                      <a:spcPts val="0"/>
                    </a:spcAft>
                    <a:buClr>
                      <a:schemeClr val="dk1"/>
                    </a:buClr>
                    <a:buSzPts val="1400"/>
                    <a:buFont typeface="Arial"/>
                    <a:buChar char="-"/>
                  </a:pPr>
                  <a:r>
                    <a:rPr b="0" i="0" lang="fr-FR" sz="1400" u="none" cap="none" strike="noStrike">
                      <a:solidFill>
                        <a:schemeClr val="dk1"/>
                      </a:solidFill>
                      <a:latin typeface="Arial"/>
                      <a:ea typeface="Arial"/>
                      <a:cs typeface="Arial"/>
                      <a:sym typeface="Arial"/>
                    </a:rPr>
                    <a:t>Est-elle alignée avec les objectifs stratégiques de votre organisation ?</a:t>
                  </a:r>
                  <a:endParaRPr/>
                </a:p>
                <a:p>
                  <a:pPr indent="-285750" lvl="1" marL="285750" marR="0" rtl="0" algn="l">
                    <a:lnSpc>
                      <a:spcPct val="90000"/>
                    </a:lnSpc>
                    <a:spcBef>
                      <a:spcPts val="600"/>
                    </a:spcBef>
                    <a:spcAft>
                      <a:spcPts val="0"/>
                    </a:spcAft>
                    <a:buClr>
                      <a:schemeClr val="dk1"/>
                    </a:buClr>
                    <a:buSzPts val="1400"/>
                    <a:buFont typeface="Arial"/>
                    <a:buChar char="-"/>
                  </a:pPr>
                  <a:r>
                    <a:rPr b="0" i="0" lang="fr-FR" sz="1400" u="none" cap="none" strike="noStrike">
                      <a:solidFill>
                        <a:schemeClr val="dk1"/>
                      </a:solidFill>
                      <a:latin typeface="Arial"/>
                      <a:ea typeface="Arial"/>
                      <a:cs typeface="Arial"/>
                      <a:sym typeface="Arial"/>
                    </a:rPr>
                    <a:t>Est-ce que les fonctionnalités que vous avez conçues apportent de la valeur à l’utilisateur cible ?</a:t>
                  </a:r>
                  <a:endParaRPr/>
                </a:p>
                <a:p>
                  <a:pPr indent="0" lvl="1" marL="0" marR="0" rtl="0" algn="ctr">
                    <a:lnSpc>
                      <a:spcPct val="90000"/>
                    </a:lnSpc>
                    <a:spcBef>
                      <a:spcPts val="1200"/>
                    </a:spcBef>
                    <a:spcAft>
                      <a:spcPts val="0"/>
                    </a:spcAft>
                    <a:buNone/>
                  </a:pPr>
                  <a:r>
                    <a:rPr b="1" i="0" lang="fr-FR" sz="1400" u="none" cap="none" strike="noStrike">
                      <a:solidFill>
                        <a:schemeClr val="dk1"/>
                      </a:solidFill>
                      <a:latin typeface="Arial"/>
                      <a:ea typeface="Arial"/>
                      <a:cs typeface="Arial"/>
                      <a:sym typeface="Arial"/>
                    </a:rPr>
                    <a:t>Arrêtez-vous quand la solution passe le test</a:t>
                  </a:r>
                  <a:endParaRPr/>
                </a:p>
              </p:txBody>
            </p:sp>
          </p:grpSp>
        </p:grpSp>
      </p:grpSp>
      <p:grpSp>
        <p:nvGrpSpPr>
          <p:cNvPr id="183" name="Google Shape;183;p23"/>
          <p:cNvGrpSpPr/>
          <p:nvPr/>
        </p:nvGrpSpPr>
        <p:grpSpPr>
          <a:xfrm>
            <a:off x="8356728" y="2051924"/>
            <a:ext cx="2773680" cy="3513913"/>
            <a:chOff x="8133080" y="2093287"/>
            <a:chExt cx="2773680" cy="3513913"/>
          </a:xfrm>
        </p:grpSpPr>
        <p:grpSp>
          <p:nvGrpSpPr>
            <p:cNvPr id="184" name="Google Shape;184;p23"/>
            <p:cNvGrpSpPr/>
            <p:nvPr/>
          </p:nvGrpSpPr>
          <p:grpSpPr>
            <a:xfrm>
              <a:off x="8133080" y="2555240"/>
              <a:ext cx="2773680" cy="3051960"/>
              <a:chOff x="7945120" y="2555240"/>
              <a:chExt cx="2773680" cy="3051960"/>
            </a:xfrm>
          </p:grpSpPr>
          <p:grpSp>
            <p:nvGrpSpPr>
              <p:cNvPr id="185" name="Google Shape;185;p23"/>
              <p:cNvGrpSpPr/>
              <p:nvPr/>
            </p:nvGrpSpPr>
            <p:grpSpPr>
              <a:xfrm>
                <a:off x="7945120" y="2555240"/>
                <a:ext cx="2773680" cy="1360120"/>
                <a:chOff x="0" y="28795"/>
                <a:chExt cx="2773680" cy="806400"/>
              </a:xfrm>
            </p:grpSpPr>
            <p:sp>
              <p:nvSpPr>
                <p:cNvPr id="186" name="Google Shape;186;p23"/>
                <p:cNvSpPr/>
                <p:nvPr/>
              </p:nvSpPr>
              <p:spPr>
                <a:xfrm>
                  <a:off x="0" y="28795"/>
                  <a:ext cx="2773680" cy="8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nvSpPr>
              <p:spPr>
                <a:xfrm>
                  <a:off x="0" y="28795"/>
                  <a:ext cx="2773680" cy="806400"/>
                </a:xfrm>
                <a:prstGeom prst="rect">
                  <a:avLst/>
                </a:prstGeom>
                <a:solidFill>
                  <a:srgbClr val="2B8385"/>
                </a:solid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latin typeface="Arial"/>
                      <a:ea typeface="Arial"/>
                      <a:cs typeface="Arial"/>
                      <a:sym typeface="Arial"/>
                    </a:rPr>
                    <a:t>Comment ces jeux de données contribuent-ils à créer un service répondant à un besoin ?</a:t>
                  </a:r>
                  <a:endParaRPr b="1" sz="1600">
                    <a:solidFill>
                      <a:schemeClr val="lt1"/>
                    </a:solidFill>
                    <a:latin typeface="Arial"/>
                    <a:ea typeface="Arial"/>
                    <a:cs typeface="Arial"/>
                    <a:sym typeface="Arial"/>
                  </a:endParaRPr>
                </a:p>
              </p:txBody>
            </p:sp>
          </p:grpSp>
          <p:grpSp>
            <p:nvGrpSpPr>
              <p:cNvPr id="188" name="Google Shape;188;p23"/>
              <p:cNvGrpSpPr/>
              <p:nvPr/>
            </p:nvGrpSpPr>
            <p:grpSpPr>
              <a:xfrm>
                <a:off x="7945120" y="3915360"/>
                <a:ext cx="2773680" cy="1691840"/>
                <a:chOff x="0" y="845501"/>
                <a:chExt cx="2773680" cy="1229759"/>
              </a:xfrm>
            </p:grpSpPr>
            <p:sp>
              <p:nvSpPr>
                <p:cNvPr id="189" name="Google Shape;189;p23"/>
                <p:cNvSpPr/>
                <p:nvPr/>
              </p:nvSpPr>
              <p:spPr>
                <a:xfrm>
                  <a:off x="0" y="845501"/>
                  <a:ext cx="2773680" cy="1229759"/>
                </a:xfrm>
                <a:prstGeom prst="rect">
                  <a:avLst/>
                </a:prstGeom>
                <a:solidFill>
                  <a:schemeClr val="lt1"/>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nvSpPr>
              <p:spPr>
                <a:xfrm>
                  <a:off x="0" y="845501"/>
                  <a:ext cx="2773680" cy="1229759"/>
                </a:xfrm>
                <a:prstGeom prst="rect">
                  <a:avLst/>
                </a:prstGeom>
                <a:solidFill>
                  <a:srgbClr val="D4D9EC"/>
                </a:solidFill>
                <a:ln>
                  <a:noFill/>
                </a:ln>
              </p:spPr>
              <p:txBody>
                <a:bodyPr anchorCtr="0" anchor="t" bIns="112000" lIns="74675" spcFirstLastPara="1" rIns="99550" wrap="square" tIns="74675">
                  <a:noAutofit/>
                </a:bodyPr>
                <a:lstStyle/>
                <a:p>
                  <a:pPr indent="0" lvl="1" marL="0" marR="0" rtl="0" algn="l">
                    <a:lnSpc>
                      <a:spcPct val="90000"/>
                    </a:lnSpc>
                    <a:spcBef>
                      <a:spcPts val="0"/>
                    </a:spcBef>
                    <a:spcAft>
                      <a:spcPts val="0"/>
                    </a:spcAft>
                    <a:buNone/>
                  </a:pPr>
                  <a:r>
                    <a:rPr b="0" i="0" lang="fr-FR" sz="1400" u="none" cap="none" strike="noStrike">
                      <a:solidFill>
                        <a:schemeClr val="dk1"/>
                      </a:solidFill>
                      <a:latin typeface="Arial"/>
                      <a:ea typeface="Arial"/>
                      <a:cs typeface="Arial"/>
                      <a:sym typeface="Arial"/>
                    </a:rPr>
                    <a:t>Pensez aux 7 moyens de création de valeur :</a:t>
                  </a:r>
                  <a:endParaRPr b="0" i="0" sz="1400" u="none" cap="none" strike="noStrike">
                    <a:solidFill>
                      <a:schemeClr val="dk1"/>
                    </a:solidFill>
                    <a:latin typeface="Arial"/>
                    <a:ea typeface="Arial"/>
                    <a:cs typeface="Arial"/>
                    <a:sym typeface="Arial"/>
                  </a:endParaRPr>
                </a:p>
                <a:p>
                  <a:pPr indent="0" lvl="1" marL="0" marR="0" rtl="0" algn="l">
                    <a:lnSpc>
                      <a:spcPct val="90000"/>
                    </a:lnSpc>
                    <a:spcBef>
                      <a:spcPts val="600"/>
                    </a:spcBef>
                    <a:spcAft>
                      <a:spcPts val="0"/>
                    </a:spcAft>
                    <a:buNone/>
                  </a:pPr>
                  <a:r>
                    <a:rPr b="0" i="0" lang="fr-FR" sz="1400" u="none" cap="none" strike="noStrike">
                      <a:solidFill>
                        <a:schemeClr val="dk1"/>
                      </a:solidFill>
                      <a:latin typeface="Arial"/>
                      <a:ea typeface="Arial"/>
                      <a:cs typeface="Arial"/>
                      <a:sym typeface="Arial"/>
                    </a:rPr>
                    <a:t>Prédiction / suggestion / curation / enrichissement / classement / comparaison/ segmentation /classification/ génération / synthèse</a:t>
                  </a:r>
                  <a:endParaRPr/>
                </a:p>
              </p:txBody>
            </p:sp>
          </p:grpSp>
        </p:grpSp>
        <p:sp>
          <p:nvSpPr>
            <p:cNvPr id="191" name="Google Shape;191;p23"/>
            <p:cNvSpPr/>
            <p:nvPr/>
          </p:nvSpPr>
          <p:spPr>
            <a:xfrm>
              <a:off x="9186560" y="2093287"/>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2</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