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F8F433-37C9-479D-B686-D277092BB334}">
  <a:tblStyle styleId="{8DF8F433-37C9-479D-B686-D277092BB334}"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8">
  <p:cSld name="Canevas 8">
    <p:spTree>
      <p:nvGrpSpPr>
        <p:cNvPr id="36" name="Shape 36"/>
        <p:cNvGrpSpPr/>
        <p:nvPr/>
      </p:nvGrpSpPr>
      <p:grpSpPr>
        <a:xfrm>
          <a:off x="0" y="0"/>
          <a:ext cx="0" cy="0"/>
          <a:chOff x="0" y="0"/>
          <a:chExt cx="0" cy="0"/>
        </a:xfrm>
      </p:grpSpPr>
      <p:sp>
        <p:nvSpPr>
          <p:cNvPr id="37" name="Google Shape;37;p12"/>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#08</a:t>
            </a:r>
            <a:br>
              <a:rPr lang="fr-FR" sz="1600">
                <a:solidFill>
                  <a:schemeClr val="dk1"/>
                </a:solidFill>
                <a:latin typeface="Arial"/>
                <a:ea typeface="Arial"/>
                <a:cs typeface="Arial"/>
                <a:sym typeface="Arial"/>
              </a:rPr>
            </a:br>
            <a:r>
              <a:rPr lang="fr-FR" sz="1600" cap="none">
                <a:solidFill>
                  <a:srgbClr val="B02065"/>
                </a:solidFill>
                <a:latin typeface="Arial"/>
                <a:ea typeface="Arial"/>
                <a:cs typeface="Arial"/>
                <a:sym typeface="Arial"/>
              </a:rPr>
              <a:t>LA CARTOGRAPHIE DE VALEUR</a:t>
            </a:r>
            <a:endParaRPr sz="1600" cap="none">
              <a:solidFill>
                <a:srgbClr val="B02065"/>
              </a:solidFill>
              <a:latin typeface="Arial"/>
              <a:ea typeface="Arial"/>
              <a:cs typeface="Arial"/>
              <a:sym typeface="Arial"/>
            </a:endParaRPr>
          </a:p>
        </p:txBody>
      </p:sp>
      <p:sp>
        <p:nvSpPr>
          <p:cNvPr id="38" name="Google Shape;38;p12"/>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9">
  <p:cSld name="Canevas 9">
    <p:spTree>
      <p:nvGrpSpPr>
        <p:cNvPr id="39" name="Shape 39"/>
        <p:cNvGrpSpPr/>
        <p:nvPr/>
      </p:nvGrpSpPr>
      <p:grpSpPr>
        <a:xfrm>
          <a:off x="0" y="0"/>
          <a:ext cx="0" cy="0"/>
          <a:chOff x="0" y="0"/>
          <a:chExt cx="0" cy="0"/>
        </a:xfrm>
      </p:grpSpPr>
      <p:sp>
        <p:nvSpPr>
          <p:cNvPr id="40" name="Google Shape;40;p13"/>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#09.1</a:t>
            </a:r>
            <a:br>
              <a:rPr lang="fr-FR" sz="1600">
                <a:solidFill>
                  <a:schemeClr val="dk1"/>
                </a:solidFill>
                <a:latin typeface="Arial"/>
                <a:ea typeface="Arial"/>
                <a:cs typeface="Arial"/>
                <a:sym typeface="Arial"/>
              </a:rPr>
            </a:br>
            <a:r>
              <a:rPr lang="fr-FR" sz="1600" cap="none">
                <a:solidFill>
                  <a:srgbClr val="73428E"/>
                </a:solidFill>
                <a:latin typeface="Arial"/>
                <a:ea typeface="Arial"/>
                <a:cs typeface="Arial"/>
                <a:sym typeface="Arial"/>
              </a:rPr>
              <a:t>SYNTHÈSE GRAPHIQUE</a:t>
            </a:r>
            <a:endParaRPr sz="1600" cap="none">
              <a:solidFill>
                <a:srgbClr val="73428E"/>
              </a:solidFill>
              <a:latin typeface="Arial"/>
              <a:ea typeface="Arial"/>
              <a:cs typeface="Arial"/>
              <a:sym typeface="Arial"/>
            </a:endParaRPr>
          </a:p>
        </p:txBody>
      </p:sp>
      <p:sp>
        <p:nvSpPr>
          <p:cNvPr id="41" name="Google Shape;41;p13"/>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9 bis">
  <p:cSld name="Canevas 9 bis">
    <p:spTree>
      <p:nvGrpSpPr>
        <p:cNvPr id="42" name="Shape 42"/>
        <p:cNvGrpSpPr/>
        <p:nvPr/>
      </p:nvGrpSpPr>
      <p:grpSpPr>
        <a:xfrm>
          <a:off x="0" y="0"/>
          <a:ext cx="0" cy="0"/>
          <a:chOff x="0" y="0"/>
          <a:chExt cx="0" cy="0"/>
        </a:xfrm>
      </p:grpSpPr>
      <p:sp>
        <p:nvSpPr>
          <p:cNvPr id="43" name="Google Shape;43;p14"/>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#09.2</a:t>
            </a:r>
            <a:br>
              <a:rPr lang="fr-FR" sz="1600">
                <a:solidFill>
                  <a:schemeClr val="dk1"/>
                </a:solidFill>
                <a:latin typeface="Arial"/>
                <a:ea typeface="Arial"/>
                <a:cs typeface="Arial"/>
                <a:sym typeface="Arial"/>
              </a:rPr>
            </a:br>
            <a:r>
              <a:rPr lang="fr-FR" sz="1600" cap="none">
                <a:solidFill>
                  <a:srgbClr val="73428E"/>
                </a:solidFill>
                <a:latin typeface="Arial"/>
                <a:ea typeface="Arial"/>
                <a:cs typeface="Arial"/>
                <a:sym typeface="Arial"/>
              </a:rPr>
              <a:t>SYNTHÈSE QUALITATIVE</a:t>
            </a:r>
            <a:endParaRPr sz="1600" cap="none">
              <a:solidFill>
                <a:srgbClr val="73428E"/>
              </a:solidFill>
              <a:latin typeface="Arial"/>
              <a:ea typeface="Arial"/>
              <a:cs typeface="Arial"/>
              <a:sym typeface="Arial"/>
            </a:endParaRPr>
          </a:p>
        </p:txBody>
      </p:sp>
      <p:sp>
        <p:nvSpPr>
          <p:cNvPr id="44" name="Google Shape;44;p14"/>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1" type="blank">
  <p:cSld name="BLANK">
    <p:spTree>
      <p:nvGrpSpPr>
        <p:cNvPr id="12" name="Shape 12"/>
        <p:cNvGrpSpPr/>
        <p:nvPr/>
      </p:nvGrpSpPr>
      <p:grpSpPr>
        <a:xfrm>
          <a:off x="0" y="0"/>
          <a:ext cx="0" cy="0"/>
          <a:chOff x="0" y="0"/>
          <a:chExt cx="0" cy="0"/>
        </a:xfrm>
      </p:grpSpPr>
      <p:sp>
        <p:nvSpPr>
          <p:cNvPr id="13" name="Google Shape;13;p4"/>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#01</a:t>
            </a:r>
            <a:br>
              <a:rPr lang="fr-FR" sz="1600">
                <a:solidFill>
                  <a:schemeClr val="dk1"/>
                </a:solidFill>
                <a:latin typeface="Arial"/>
                <a:ea typeface="Arial"/>
                <a:cs typeface="Arial"/>
                <a:sym typeface="Arial"/>
              </a:rPr>
            </a:br>
            <a:r>
              <a:rPr lang="fr-FR" sz="1600" cap="none">
                <a:solidFill>
                  <a:srgbClr val="002060"/>
                </a:solidFill>
                <a:latin typeface="Arial"/>
                <a:ea typeface="Arial"/>
                <a:cs typeface="Arial"/>
                <a:sym typeface="Arial"/>
              </a:rPr>
              <a:t>OBJECTIFS STRATÉGIQUES DE L’ORGANISATION</a:t>
            </a:r>
            <a:endParaRPr sz="1600" cap="none">
              <a:solidFill>
                <a:srgbClr val="002060"/>
              </a:solidFill>
              <a:latin typeface="Arial"/>
              <a:ea typeface="Arial"/>
              <a:cs typeface="Arial"/>
              <a:sym typeface="Arial"/>
            </a:endParaRPr>
          </a:p>
        </p:txBody>
      </p:sp>
      <p:sp>
        <p:nvSpPr>
          <p:cNvPr id="14" name="Google Shape;14;p4"/>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2">
  <p:cSld name="Canevas 2">
    <p:spTree>
      <p:nvGrpSpPr>
        <p:cNvPr id="15" name="Shape 15"/>
        <p:cNvGrpSpPr/>
        <p:nvPr/>
      </p:nvGrpSpPr>
      <p:grpSpPr>
        <a:xfrm>
          <a:off x="0" y="0"/>
          <a:ext cx="0" cy="0"/>
          <a:chOff x="0" y="0"/>
          <a:chExt cx="0" cy="0"/>
        </a:xfrm>
      </p:grpSpPr>
      <p:sp>
        <p:nvSpPr>
          <p:cNvPr id="16" name="Google Shape;16;p5"/>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#02</a:t>
            </a:r>
            <a:br>
              <a:rPr lang="fr-FR" sz="1600">
                <a:solidFill>
                  <a:schemeClr val="dk1"/>
                </a:solidFill>
                <a:latin typeface="Arial"/>
                <a:ea typeface="Arial"/>
                <a:cs typeface="Arial"/>
                <a:sym typeface="Arial"/>
              </a:rPr>
            </a:br>
            <a:r>
              <a:rPr lang="fr-FR" sz="1600" cap="none">
                <a:solidFill>
                  <a:srgbClr val="7030A0"/>
                </a:solidFill>
                <a:latin typeface="Arial"/>
                <a:ea typeface="Arial"/>
                <a:cs typeface="Arial"/>
                <a:sym typeface="Arial"/>
              </a:rPr>
              <a:t>CHOISIR LA CIBLE</a:t>
            </a:r>
            <a:endParaRPr sz="1600" cap="none">
              <a:solidFill>
                <a:srgbClr val="7030A0"/>
              </a:solidFill>
              <a:latin typeface="Arial"/>
              <a:ea typeface="Arial"/>
              <a:cs typeface="Arial"/>
              <a:sym typeface="Arial"/>
            </a:endParaRPr>
          </a:p>
        </p:txBody>
      </p:sp>
      <p:sp>
        <p:nvSpPr>
          <p:cNvPr id="17" name="Google Shape;17;p5"/>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3">
  <p:cSld name="Canevas 3">
    <p:spTree>
      <p:nvGrpSpPr>
        <p:cNvPr id="18" name="Shape 18"/>
        <p:cNvGrpSpPr/>
        <p:nvPr/>
      </p:nvGrpSpPr>
      <p:grpSpPr>
        <a:xfrm>
          <a:off x="0" y="0"/>
          <a:ext cx="0" cy="0"/>
          <a:chOff x="0" y="0"/>
          <a:chExt cx="0" cy="0"/>
        </a:xfrm>
      </p:grpSpPr>
      <p:sp>
        <p:nvSpPr>
          <p:cNvPr id="19" name="Google Shape;19;p6"/>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#03.1 (version B2C)</a:t>
            </a:r>
            <a:br>
              <a:rPr lang="fr-FR" sz="1600">
                <a:solidFill>
                  <a:schemeClr val="dk1"/>
                </a:solidFill>
                <a:latin typeface="Arial"/>
                <a:ea typeface="Arial"/>
                <a:cs typeface="Arial"/>
                <a:sym typeface="Arial"/>
              </a:rPr>
            </a:br>
            <a:r>
              <a:rPr lang="fr-FR" sz="1600" cap="none">
                <a:solidFill>
                  <a:srgbClr val="548135"/>
                </a:solidFill>
                <a:latin typeface="Arial"/>
                <a:ea typeface="Arial"/>
                <a:cs typeface="Arial"/>
                <a:sym typeface="Arial"/>
              </a:rPr>
              <a:t>DÉFINIR LE PROFIL DE L’UTILISATEUR(TRICE)</a:t>
            </a:r>
            <a:endParaRPr sz="1600" cap="none">
              <a:solidFill>
                <a:srgbClr val="548135"/>
              </a:solidFill>
              <a:latin typeface="Arial"/>
              <a:ea typeface="Arial"/>
              <a:cs typeface="Arial"/>
              <a:sym typeface="Arial"/>
            </a:endParaRPr>
          </a:p>
        </p:txBody>
      </p:sp>
      <p:sp>
        <p:nvSpPr>
          <p:cNvPr id="20" name="Google Shape;20;p6"/>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3 bis">
  <p:cSld name="Canevas 3 bis">
    <p:spTree>
      <p:nvGrpSpPr>
        <p:cNvPr id="21" name="Shape 21"/>
        <p:cNvGrpSpPr/>
        <p:nvPr/>
      </p:nvGrpSpPr>
      <p:grpSpPr>
        <a:xfrm>
          <a:off x="0" y="0"/>
          <a:ext cx="0" cy="0"/>
          <a:chOff x="0" y="0"/>
          <a:chExt cx="0" cy="0"/>
        </a:xfrm>
      </p:grpSpPr>
      <p:sp>
        <p:nvSpPr>
          <p:cNvPr id="22" name="Google Shape;22;p7"/>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#03.2 (version B2B)</a:t>
            </a:r>
            <a:br>
              <a:rPr lang="fr-FR" sz="1600">
                <a:solidFill>
                  <a:schemeClr val="dk1"/>
                </a:solidFill>
                <a:latin typeface="Arial"/>
                <a:ea typeface="Arial"/>
                <a:cs typeface="Arial"/>
                <a:sym typeface="Arial"/>
              </a:rPr>
            </a:br>
            <a:r>
              <a:rPr lang="fr-FR" sz="1600" cap="none">
                <a:solidFill>
                  <a:srgbClr val="548135"/>
                </a:solidFill>
                <a:latin typeface="Arial"/>
                <a:ea typeface="Arial"/>
                <a:cs typeface="Arial"/>
                <a:sym typeface="Arial"/>
              </a:rPr>
              <a:t>DÉFINIR LE PROFIL DE L’UTILISATEUR(TRICE)</a:t>
            </a:r>
            <a:endParaRPr sz="1600" cap="none">
              <a:solidFill>
                <a:srgbClr val="548135"/>
              </a:solidFill>
              <a:latin typeface="Arial"/>
              <a:ea typeface="Arial"/>
              <a:cs typeface="Arial"/>
              <a:sym typeface="Arial"/>
            </a:endParaRPr>
          </a:p>
        </p:txBody>
      </p:sp>
      <p:sp>
        <p:nvSpPr>
          <p:cNvPr id="23" name="Google Shape;23;p7"/>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4">
  <p:cSld name="Canevas 4">
    <p:spTree>
      <p:nvGrpSpPr>
        <p:cNvPr id="24" name="Shape 24"/>
        <p:cNvGrpSpPr/>
        <p:nvPr/>
      </p:nvGrpSpPr>
      <p:grpSpPr>
        <a:xfrm>
          <a:off x="0" y="0"/>
          <a:ext cx="0" cy="0"/>
          <a:chOff x="0" y="0"/>
          <a:chExt cx="0" cy="0"/>
        </a:xfrm>
      </p:grpSpPr>
      <p:sp>
        <p:nvSpPr>
          <p:cNvPr id="25" name="Google Shape;25;p8"/>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#04</a:t>
            </a:r>
            <a:br>
              <a:rPr lang="fr-FR" sz="1600">
                <a:solidFill>
                  <a:schemeClr val="dk1"/>
                </a:solidFill>
                <a:latin typeface="Arial"/>
                <a:ea typeface="Arial"/>
                <a:cs typeface="Arial"/>
                <a:sym typeface="Arial"/>
              </a:rPr>
            </a:br>
            <a:r>
              <a:rPr lang="fr-FR" sz="1600" cap="none">
                <a:solidFill>
                  <a:srgbClr val="C55A11"/>
                </a:solidFill>
                <a:latin typeface="Arial"/>
                <a:ea typeface="Arial"/>
                <a:cs typeface="Arial"/>
                <a:sym typeface="Arial"/>
              </a:rPr>
              <a:t>BESOINS DE L’UTILISATEUR(TRICE) FINAL(E)</a:t>
            </a:r>
            <a:endParaRPr sz="1600" cap="none">
              <a:solidFill>
                <a:srgbClr val="C55A11"/>
              </a:solidFill>
              <a:latin typeface="Arial"/>
              <a:ea typeface="Arial"/>
              <a:cs typeface="Arial"/>
              <a:sym typeface="Arial"/>
            </a:endParaRPr>
          </a:p>
        </p:txBody>
      </p:sp>
      <p:sp>
        <p:nvSpPr>
          <p:cNvPr id="26" name="Google Shape;26;p8"/>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5">
  <p:cSld name="Canevas 5">
    <p:spTree>
      <p:nvGrpSpPr>
        <p:cNvPr id="27" name="Shape 27"/>
        <p:cNvGrpSpPr/>
        <p:nvPr/>
      </p:nvGrpSpPr>
      <p:grpSpPr>
        <a:xfrm>
          <a:off x="0" y="0"/>
          <a:ext cx="0" cy="0"/>
          <a:chOff x="0" y="0"/>
          <a:chExt cx="0" cy="0"/>
        </a:xfrm>
      </p:grpSpPr>
      <p:sp>
        <p:nvSpPr>
          <p:cNvPr id="28" name="Google Shape;28;p9"/>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#05</a:t>
            </a:r>
            <a:br>
              <a:rPr lang="fr-FR" sz="1600">
                <a:solidFill>
                  <a:schemeClr val="dk1"/>
                </a:solidFill>
                <a:latin typeface="Arial"/>
                <a:ea typeface="Arial"/>
                <a:cs typeface="Arial"/>
                <a:sym typeface="Arial"/>
              </a:rPr>
            </a:br>
            <a:r>
              <a:rPr lang="fr-FR" sz="1600" cap="none">
                <a:solidFill>
                  <a:srgbClr val="2F5496"/>
                </a:solidFill>
                <a:latin typeface="Arial"/>
                <a:ea typeface="Arial"/>
                <a:cs typeface="Arial"/>
                <a:sym typeface="Arial"/>
              </a:rPr>
              <a:t>SOURCES DE DONNÉES</a:t>
            </a:r>
            <a:endParaRPr sz="1600" cap="none">
              <a:solidFill>
                <a:srgbClr val="2F5496"/>
              </a:solidFill>
              <a:latin typeface="Arial"/>
              <a:ea typeface="Arial"/>
              <a:cs typeface="Arial"/>
              <a:sym typeface="Arial"/>
            </a:endParaRPr>
          </a:p>
        </p:txBody>
      </p:sp>
      <p:sp>
        <p:nvSpPr>
          <p:cNvPr id="29" name="Google Shape;29;p9"/>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6">
  <p:cSld name="Canevas 6">
    <p:spTree>
      <p:nvGrpSpPr>
        <p:cNvPr id="30" name="Shape 30"/>
        <p:cNvGrpSpPr/>
        <p:nvPr/>
      </p:nvGrpSpPr>
      <p:grpSpPr>
        <a:xfrm>
          <a:off x="0" y="0"/>
          <a:ext cx="0" cy="0"/>
          <a:chOff x="0" y="0"/>
          <a:chExt cx="0" cy="0"/>
        </a:xfrm>
      </p:grpSpPr>
      <p:sp>
        <p:nvSpPr>
          <p:cNvPr id="31" name="Google Shape;31;p10"/>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#06</a:t>
            </a:r>
            <a:br>
              <a:rPr lang="fr-FR" sz="1600">
                <a:solidFill>
                  <a:schemeClr val="dk1"/>
                </a:solidFill>
                <a:latin typeface="Arial"/>
                <a:ea typeface="Arial"/>
                <a:cs typeface="Arial"/>
                <a:sym typeface="Arial"/>
              </a:rPr>
            </a:br>
            <a:r>
              <a:rPr lang="fr-FR" sz="1600" cap="none">
                <a:solidFill>
                  <a:srgbClr val="C00000"/>
                </a:solidFill>
                <a:latin typeface="Arial"/>
                <a:ea typeface="Arial"/>
                <a:cs typeface="Arial"/>
                <a:sym typeface="Arial"/>
              </a:rPr>
              <a:t>VUE DÉTAILLÉE SUR LES JEUX DE DONNÉES</a:t>
            </a:r>
            <a:endParaRPr sz="1600" cap="none">
              <a:solidFill>
                <a:srgbClr val="C00000"/>
              </a:solidFill>
              <a:latin typeface="Arial"/>
              <a:ea typeface="Arial"/>
              <a:cs typeface="Arial"/>
              <a:sym typeface="Arial"/>
            </a:endParaRPr>
          </a:p>
        </p:txBody>
      </p:sp>
      <p:sp>
        <p:nvSpPr>
          <p:cNvPr id="32" name="Google Shape;32;p10"/>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nevas 7">
  <p:cSld name="Canevas 7">
    <p:spTree>
      <p:nvGrpSpPr>
        <p:cNvPr id="33" name="Shape 33"/>
        <p:cNvGrpSpPr/>
        <p:nvPr/>
      </p:nvGrpSpPr>
      <p:grpSpPr>
        <a:xfrm>
          <a:off x="0" y="0"/>
          <a:ext cx="0" cy="0"/>
          <a:chOff x="0" y="0"/>
          <a:chExt cx="0" cy="0"/>
        </a:xfrm>
      </p:grpSpPr>
      <p:sp>
        <p:nvSpPr>
          <p:cNvPr id="34" name="Google Shape;34;p11"/>
          <p:cNvSpPr txBox="1"/>
          <p:nvPr/>
        </p:nvSpPr>
        <p:spPr>
          <a:xfrm>
            <a:off x="257182"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600"/>
              <a:buFont typeface="Arial"/>
              <a:buNone/>
            </a:pPr>
            <a:r>
              <a:rPr lang="fr-FR" sz="1600">
                <a:solidFill>
                  <a:schemeClr val="dk1"/>
                </a:solidFill>
                <a:latin typeface="Arial"/>
                <a:ea typeface="Arial"/>
                <a:cs typeface="Arial"/>
                <a:sym typeface="Arial"/>
              </a:rPr>
              <a:t>Canevas #07</a:t>
            </a:r>
            <a:br>
              <a:rPr lang="fr-FR" sz="1600">
                <a:solidFill>
                  <a:schemeClr val="dk1"/>
                </a:solidFill>
                <a:latin typeface="Arial"/>
                <a:ea typeface="Arial"/>
                <a:cs typeface="Arial"/>
                <a:sym typeface="Arial"/>
              </a:rPr>
            </a:br>
            <a:r>
              <a:rPr lang="fr-FR" sz="1600" cap="none">
                <a:solidFill>
                  <a:srgbClr val="2B8385"/>
                </a:solidFill>
                <a:latin typeface="Arial"/>
                <a:ea typeface="Arial"/>
                <a:cs typeface="Arial"/>
                <a:sym typeface="Arial"/>
              </a:rPr>
              <a:t>AIDE À LA RÉFLEXION</a:t>
            </a:r>
            <a:endParaRPr sz="1600" cap="none">
              <a:solidFill>
                <a:srgbClr val="2B8385"/>
              </a:solidFill>
              <a:latin typeface="Arial"/>
              <a:ea typeface="Arial"/>
              <a:cs typeface="Arial"/>
              <a:sym typeface="Arial"/>
            </a:endParaRPr>
          </a:p>
        </p:txBody>
      </p:sp>
      <p:sp>
        <p:nvSpPr>
          <p:cNvPr id="35" name="Google Shape;35;p11"/>
          <p:cNvSpPr txBox="1"/>
          <p:nvPr/>
        </p:nvSpPr>
        <p:spPr>
          <a:xfrm>
            <a:off x="6199126" y="126790"/>
            <a:ext cx="5838817" cy="400200"/>
          </a:xfrm>
          <a:prstGeom prst="rect">
            <a:avLst/>
          </a:prstGeom>
          <a:noFill/>
          <a:ln>
            <a:noFill/>
          </a:ln>
        </p:spPr>
        <p:txBody>
          <a:bodyPr anchorCtr="0" anchor="t" bIns="91450" lIns="91450" spcFirstLastPara="1" rIns="91450" wrap="square" tIns="91450">
            <a:noAutofit/>
          </a:bodyPr>
          <a:lstStyle/>
          <a:p>
            <a:pPr indent="0" lvl="0" marL="0" marR="0" rtl="0" algn="l">
              <a:lnSpc>
                <a:spcPct val="200000"/>
              </a:lnSpc>
              <a:spcBef>
                <a:spcPts val="0"/>
              </a:spcBef>
              <a:spcAft>
                <a:spcPts val="600"/>
              </a:spcAft>
              <a:buNone/>
            </a:pPr>
            <a:r>
              <a:rPr lang="fr-FR" sz="1600">
                <a:solidFill>
                  <a:schemeClr val="dk1"/>
                </a:solidFill>
                <a:latin typeface="Arial"/>
                <a:ea typeface="Arial"/>
                <a:cs typeface="Arial"/>
                <a:sym typeface="Arial"/>
              </a:rPr>
              <a:t>Créé par : -------------------------------------- Date : ---- / ---- / -----</a:t>
            </a:r>
            <a:endParaRPr sz="1600" cap="none">
              <a:solidFill>
                <a:srgbClr val="00206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279124" y="6553200"/>
            <a:ext cx="11633751"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900" u="none" cap="none" strike="noStrike">
                <a:solidFill>
                  <a:srgbClr val="888888"/>
                </a:solidFill>
                <a:latin typeface="Arial"/>
                <a:ea typeface="Arial"/>
                <a:cs typeface="Arial"/>
                <a:sym typeface="Arial"/>
              </a:rPr>
              <a:t>DATOM is for you to use without restriction in modeling your own or other people’s businesses</a:t>
            </a:r>
            <a:endParaRPr/>
          </a:p>
          <a:p>
            <a:pPr indent="0" lvl="0" marL="0" marR="0" rtl="0" algn="ctr">
              <a:spcBef>
                <a:spcPts val="0"/>
              </a:spcBef>
              <a:spcAft>
                <a:spcPts val="0"/>
              </a:spcAft>
              <a:buNone/>
            </a:pPr>
            <a:r>
              <a:t/>
            </a:r>
            <a:endParaRPr b="0" i="0" sz="900" u="none" cap="none" strike="noStrike">
              <a:solidFill>
                <a:srgbClr val="888888"/>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 name="Shape 10"/>
        <p:cNvGrpSpPr/>
        <p:nvPr/>
      </p:nvGrpSpPr>
      <p:grpSpPr>
        <a:xfrm>
          <a:off x="0" y="0"/>
          <a:ext cx="0" cy="0"/>
          <a:chOff x="0" y="0"/>
          <a:chExt cx="0" cy="0"/>
        </a:xfrm>
      </p:grpSpPr>
      <p:sp>
        <p:nvSpPr>
          <p:cNvPr id="11" name="Google Shape;11;p3"/>
          <p:cNvSpPr txBox="1"/>
          <p:nvPr/>
        </p:nvSpPr>
        <p:spPr>
          <a:xfrm>
            <a:off x="279124" y="6350169"/>
            <a:ext cx="11633751" cy="5078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lang="fr-FR" sz="900">
                <a:solidFill>
                  <a:srgbClr val="888888"/>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a:p>
          <a:p>
            <a:pPr indent="0" lvl="0" marL="0" marR="0" rtl="0" algn="ctr">
              <a:spcBef>
                <a:spcPts val="0"/>
              </a:spcBef>
              <a:spcAft>
                <a:spcPts val="0"/>
              </a:spcAft>
              <a:buNone/>
            </a:pPr>
            <a:r>
              <a:t/>
            </a:r>
            <a:endParaRPr b="0" sz="900">
              <a:solidFill>
                <a:srgbClr val="888888"/>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hyperlink" Target="https://datom-method.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grpSp>
        <p:nvGrpSpPr>
          <p:cNvPr id="49" name="Google Shape;49;p15"/>
          <p:cNvGrpSpPr/>
          <p:nvPr/>
        </p:nvGrpSpPr>
        <p:grpSpPr>
          <a:xfrm>
            <a:off x="0" y="0"/>
            <a:ext cx="12192000" cy="6419850"/>
            <a:chOff x="0" y="0"/>
            <a:chExt cx="12192000" cy="6419850"/>
          </a:xfrm>
        </p:grpSpPr>
        <p:pic>
          <p:nvPicPr>
            <p:cNvPr id="50" name="Google Shape;50;p15"/>
            <p:cNvPicPr preferRelativeResize="0"/>
            <p:nvPr/>
          </p:nvPicPr>
          <p:blipFill rotWithShape="1">
            <a:blip r:embed="rId3">
              <a:alphaModFix/>
            </a:blip>
            <a:srcRect b="11095" l="0" r="0" t="9967"/>
            <a:stretch/>
          </p:blipFill>
          <p:spPr>
            <a:xfrm>
              <a:off x="0" y="0"/>
              <a:ext cx="12192000" cy="6419850"/>
            </a:xfrm>
            <a:prstGeom prst="rect">
              <a:avLst/>
            </a:prstGeom>
            <a:noFill/>
            <a:ln>
              <a:noFill/>
            </a:ln>
          </p:spPr>
        </p:pic>
        <p:sp>
          <p:nvSpPr>
            <p:cNvPr id="51" name="Google Shape;51;p15"/>
            <p:cNvSpPr/>
            <p:nvPr/>
          </p:nvSpPr>
          <p:spPr>
            <a:xfrm>
              <a:off x="4896853" y="1978819"/>
              <a:ext cx="6460959" cy="868903"/>
            </a:xfrm>
            <a:prstGeom prst="rect">
              <a:avLst/>
            </a:prstGeom>
            <a:gradFill>
              <a:gsLst>
                <a:gs pos="0">
                  <a:srgbClr val="F5F7FC">
                    <a:alpha val="0"/>
                  </a:srgbClr>
                </a:gs>
                <a:gs pos="26000">
                  <a:srgbClr val="F5F7FC"/>
                </a:gs>
                <a:gs pos="70000">
                  <a:srgbClr val="FAFBFD"/>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5"/>
            <p:cNvSpPr txBox="1"/>
            <p:nvPr/>
          </p:nvSpPr>
          <p:spPr>
            <a:xfrm>
              <a:off x="1343025" y="438150"/>
              <a:ext cx="9477375" cy="18620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fr-FR" sz="11500" u="none" cap="none" strike="noStrike">
                  <a:solidFill>
                    <a:schemeClr val="lt1"/>
                  </a:solidFill>
                  <a:latin typeface="Arial"/>
                  <a:ea typeface="Arial"/>
                  <a:cs typeface="Arial"/>
                  <a:sym typeface="Arial"/>
                </a:rPr>
                <a:t>DATOM</a:t>
              </a:r>
              <a:endParaRPr/>
            </a:p>
          </p:txBody>
        </p:sp>
        <p:sp>
          <p:nvSpPr>
            <p:cNvPr id="53" name="Google Shape;53;p15"/>
            <p:cNvSpPr txBox="1"/>
            <p:nvPr/>
          </p:nvSpPr>
          <p:spPr>
            <a:xfrm>
              <a:off x="5682414" y="2037206"/>
              <a:ext cx="4532397"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fr-FR" sz="2400" u="none" cap="none" strike="noStrike">
                  <a:solidFill>
                    <a:srgbClr val="0070C0"/>
                  </a:solidFill>
                  <a:latin typeface="Arial"/>
                  <a:ea typeface="Arial"/>
                  <a:cs typeface="Arial"/>
                  <a:sym typeface="Arial"/>
                </a:rPr>
                <a:t>A CANVAS-BASED METHOD</a:t>
              </a:r>
              <a:r>
                <a:rPr b="1" i="0" lang="fr-FR" sz="1800" u="none" cap="none" strike="noStrike">
                  <a:solidFill>
                    <a:srgbClr val="0070C0"/>
                  </a:solidFill>
                  <a:latin typeface="Arial"/>
                  <a:ea typeface="Arial"/>
                  <a:cs typeface="Arial"/>
                  <a:sym typeface="Arial"/>
                </a:rPr>
                <a:t> </a:t>
              </a:r>
              <a:endParaRPr/>
            </a:p>
            <a:p>
              <a:pPr indent="0" lvl="0" marL="0" marR="0" rtl="0" algn="l">
                <a:spcBef>
                  <a:spcPts val="0"/>
                </a:spcBef>
                <a:spcAft>
                  <a:spcPts val="0"/>
                </a:spcAft>
                <a:buNone/>
              </a:pPr>
              <a:r>
                <a:rPr lang="fr-FR" sz="1600">
                  <a:solidFill>
                    <a:srgbClr val="0070C0"/>
                  </a:solidFill>
                  <a:latin typeface="Arial"/>
                  <a:ea typeface="Arial"/>
                  <a:cs typeface="Arial"/>
                  <a:sym typeface="Arial"/>
                </a:rPr>
                <a:t>to create value from data in a business context</a:t>
              </a:r>
              <a:endParaRPr/>
            </a:p>
          </p:txBody>
        </p:sp>
        <p:sp>
          <p:nvSpPr>
            <p:cNvPr id="54" name="Google Shape;54;p15"/>
            <p:cNvSpPr txBox="1"/>
            <p:nvPr/>
          </p:nvSpPr>
          <p:spPr>
            <a:xfrm>
              <a:off x="1362075" y="5862548"/>
              <a:ext cx="946785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600">
                  <a:solidFill>
                    <a:srgbClr val="FFFFFF"/>
                  </a:solidFill>
                  <a:latin typeface="Arial"/>
                  <a:ea typeface="Arial"/>
                  <a:cs typeface="Arial"/>
                  <a:sym typeface="Arial"/>
                </a:rPr>
                <a:t>Visit </a:t>
              </a:r>
              <a:r>
                <a:rPr lang="fr-FR" sz="1600" u="sng">
                  <a:solidFill>
                    <a:srgbClr val="FFFFFF"/>
                  </a:solidFill>
                  <a:latin typeface="Arial"/>
                  <a:ea typeface="Arial"/>
                  <a:cs typeface="Arial"/>
                  <a:sym typeface="Arial"/>
                  <a:hlinkClick r:id="rId4"/>
                </a:rPr>
                <a:t>https://datom-method.github.io/main/</a:t>
              </a:r>
              <a:r>
                <a:rPr lang="fr-FR" sz="1600">
                  <a:solidFill>
                    <a:srgbClr val="FFFFFF"/>
                  </a:solidFill>
                  <a:latin typeface="Arial"/>
                  <a:ea typeface="Arial"/>
                  <a:cs typeface="Arial"/>
                  <a:sym typeface="Arial"/>
                </a:rPr>
                <a:t> for more content.</a:t>
              </a:r>
              <a:endParaRPr>
                <a:solidFill>
                  <a:srgbClr val="FFFFFF"/>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nvSpPr>
        <p:spPr>
          <a:xfrm>
            <a:off x="270854" y="1036320"/>
            <a:ext cx="4682146" cy="35559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1800"/>
              </a:spcAft>
              <a:buNone/>
            </a:pPr>
            <a:r>
              <a:rPr b="1" lang="fr-FR" sz="1200">
                <a:solidFill>
                  <a:schemeClr val="dk1"/>
                </a:solidFill>
                <a:latin typeface="Arial"/>
                <a:ea typeface="Arial"/>
                <a:cs typeface="Arial"/>
                <a:sym typeface="Arial"/>
              </a:rPr>
              <a:t>Elle facilite l’acquisition de ressources de cette façon :</a:t>
            </a:r>
            <a:endParaRPr/>
          </a:p>
        </p:txBody>
      </p:sp>
      <p:sp>
        <p:nvSpPr>
          <p:cNvPr id="197" name="Google Shape;197;p24"/>
          <p:cNvSpPr/>
          <p:nvPr/>
        </p:nvSpPr>
        <p:spPr>
          <a:xfrm>
            <a:off x="345439" y="1391919"/>
            <a:ext cx="5674361"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a:t>
            </a:r>
            <a:endParaRPr/>
          </a:p>
        </p:txBody>
      </p:sp>
      <p:sp>
        <p:nvSpPr>
          <p:cNvPr id="198" name="Google Shape;198;p24"/>
          <p:cNvSpPr txBox="1"/>
          <p:nvPr/>
        </p:nvSpPr>
        <p:spPr>
          <a:xfrm>
            <a:off x="6094385" y="1040961"/>
            <a:ext cx="4844704" cy="350958"/>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Elle aide l’utilisatrice à accomplir x et y car…</a:t>
            </a:r>
            <a:endParaRPr/>
          </a:p>
          <a:p>
            <a:pPr indent="0" lvl="0" marL="0" marR="0" rtl="0" algn="ctr">
              <a:spcBef>
                <a:spcPts val="1800"/>
              </a:spcBef>
              <a:spcAft>
                <a:spcPts val="1800"/>
              </a:spcAft>
              <a:buNone/>
            </a:pPr>
            <a:r>
              <a:t/>
            </a:r>
            <a:endParaRPr sz="1200">
              <a:solidFill>
                <a:schemeClr val="dk1"/>
              </a:solidFill>
              <a:latin typeface="Arial"/>
              <a:ea typeface="Arial"/>
              <a:cs typeface="Arial"/>
              <a:sym typeface="Arial"/>
            </a:endParaRPr>
          </a:p>
        </p:txBody>
      </p:sp>
      <p:sp>
        <p:nvSpPr>
          <p:cNvPr id="199" name="Google Shape;199;p24"/>
          <p:cNvSpPr/>
          <p:nvPr/>
        </p:nvSpPr>
        <p:spPr>
          <a:xfrm>
            <a:off x="6172200" y="1391919"/>
            <a:ext cx="5674362"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200" name="Google Shape;200;p24"/>
          <p:cNvSpPr txBox="1"/>
          <p:nvPr/>
        </p:nvSpPr>
        <p:spPr>
          <a:xfrm>
            <a:off x="270854"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Elle supprime ou relâche ces contraintes que subissait l’utilisatrice :</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201" name="Google Shape;201;p24"/>
          <p:cNvSpPr/>
          <p:nvPr/>
        </p:nvSpPr>
        <p:spPr>
          <a:xfrm>
            <a:off x="345440" y="4439919"/>
            <a:ext cx="5674360"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202" name="Google Shape;202;p24"/>
          <p:cNvSpPr txBox="1"/>
          <p:nvPr/>
        </p:nvSpPr>
        <p:spPr>
          <a:xfrm>
            <a:off x="6094385"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La solution aide l’utilisatrice à obtenir de meilleures performances sur ces KPIs :</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203" name="Google Shape;203;p24"/>
          <p:cNvSpPr/>
          <p:nvPr/>
        </p:nvSpPr>
        <p:spPr>
          <a:xfrm>
            <a:off x="6172200" y="4439919"/>
            <a:ext cx="5689602" cy="1381761"/>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204" name="Google Shape;204;p24"/>
          <p:cNvSpPr/>
          <p:nvPr/>
        </p:nvSpPr>
        <p:spPr>
          <a:xfrm>
            <a:off x="3257204" y="3012440"/>
            <a:ext cx="5674361" cy="1209040"/>
          </a:xfrm>
          <a:prstGeom prst="rect">
            <a:avLst/>
          </a:prstGeom>
          <a:noFill/>
          <a:ln cap="flat" cmpd="sng" w="9525">
            <a:solidFill>
              <a:srgbClr val="B0206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400">
                <a:solidFill>
                  <a:srgbClr val="B02065"/>
                </a:solidFill>
                <a:latin typeface="Arial"/>
                <a:ea typeface="Arial"/>
                <a:cs typeface="Arial"/>
                <a:sym typeface="Arial"/>
              </a:rPr>
              <a:t>La solution est…</a:t>
            </a:r>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____________________________________________________________________________________________________________________________________________________________________________________________________________________________</a:t>
            </a:r>
            <a:endParaRPr/>
          </a:p>
        </p:txBody>
      </p:sp>
      <p:sp>
        <p:nvSpPr>
          <p:cNvPr id="205" name="Google Shape;205;p24"/>
          <p:cNvSpPr/>
          <p:nvPr/>
        </p:nvSpPr>
        <p:spPr>
          <a:xfrm flipH="1" rot="8045394">
            <a:off x="2512031" y="2813335"/>
            <a:ext cx="351097" cy="776104"/>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4"/>
          <p:cNvSpPr/>
          <p:nvPr/>
        </p:nvSpPr>
        <p:spPr>
          <a:xfrm rot="-8190490">
            <a:off x="9266991" y="2910135"/>
            <a:ext cx="370628" cy="752707"/>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4"/>
          <p:cNvSpPr/>
          <p:nvPr/>
        </p:nvSpPr>
        <p:spPr>
          <a:xfrm flipH="1" rot="-2768275">
            <a:off x="9271131" y="3582825"/>
            <a:ext cx="384674" cy="752707"/>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4"/>
          <p:cNvSpPr/>
          <p:nvPr/>
        </p:nvSpPr>
        <p:spPr>
          <a:xfrm rot="2975851">
            <a:off x="2524447" y="3581043"/>
            <a:ext cx="367751" cy="794284"/>
          </a:xfrm>
          <a:prstGeom prst="curvedRightArrow">
            <a:avLst>
              <a:gd fmla="val 25000" name="adj1"/>
              <a:gd fmla="val 50000" name="adj2"/>
              <a:gd fmla="val 25000" name="adj3"/>
            </a:avLst>
          </a:prstGeom>
          <a:solidFill>
            <a:srgbClr val="B020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grpSp>
        <p:nvGrpSpPr>
          <p:cNvPr id="213" name="Google Shape;213;p25"/>
          <p:cNvGrpSpPr/>
          <p:nvPr/>
        </p:nvGrpSpPr>
        <p:grpSpPr>
          <a:xfrm>
            <a:off x="3315086" y="213361"/>
            <a:ext cx="2077720" cy="890441"/>
            <a:chOff x="365058" y="804402"/>
            <a:chExt cx="2077720" cy="890441"/>
          </a:xfrm>
        </p:grpSpPr>
        <p:sp>
          <p:nvSpPr>
            <p:cNvPr id="214" name="Google Shape;214;p25"/>
            <p:cNvSpPr/>
            <p:nvPr/>
          </p:nvSpPr>
          <p:spPr>
            <a:xfrm>
              <a:off x="365058" y="804402"/>
              <a:ext cx="2077720" cy="890441"/>
            </a:xfrm>
            <a:prstGeom prst="roundRect">
              <a:avLst>
                <a:gd fmla="val 50000" name="adj"/>
              </a:avLst>
            </a:prstGeom>
            <a:solidFill>
              <a:srgbClr val="7342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5"/>
            <p:cNvSpPr txBox="1"/>
            <p:nvPr/>
          </p:nvSpPr>
          <p:spPr>
            <a:xfrm>
              <a:off x="629810" y="820578"/>
              <a:ext cx="1547773"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lt1"/>
                  </a:solidFill>
                  <a:latin typeface="Arial"/>
                  <a:ea typeface="Arial"/>
                  <a:cs typeface="Arial"/>
                  <a:sym typeface="Arial"/>
                </a:rPr>
                <a:t>Pour chaque dimension, notez la performance de votre projet de 1 à 4</a:t>
              </a:r>
              <a:endParaRPr/>
            </a:p>
          </p:txBody>
        </p:sp>
      </p:grpSp>
      <p:cxnSp>
        <p:nvCxnSpPr>
          <p:cNvPr id="216" name="Google Shape;216;p25"/>
          <p:cNvCxnSpPr/>
          <p:nvPr/>
        </p:nvCxnSpPr>
        <p:spPr>
          <a:xfrm>
            <a:off x="2687438" y="2187401"/>
            <a:ext cx="6817360" cy="3450195"/>
          </a:xfrm>
          <a:prstGeom prst="straightConnector1">
            <a:avLst/>
          </a:prstGeom>
          <a:noFill/>
          <a:ln cap="flat" cmpd="sng" w="9525">
            <a:solidFill>
              <a:srgbClr val="3F3F3F"/>
            </a:solidFill>
            <a:prstDash val="solid"/>
            <a:miter lim="800000"/>
            <a:headEnd len="sm" w="sm" type="none"/>
            <a:tailEnd len="sm" w="sm" type="none"/>
          </a:ln>
        </p:spPr>
      </p:cxnSp>
      <p:cxnSp>
        <p:nvCxnSpPr>
          <p:cNvPr id="217" name="Google Shape;217;p25"/>
          <p:cNvCxnSpPr/>
          <p:nvPr/>
        </p:nvCxnSpPr>
        <p:spPr>
          <a:xfrm flipH="1" rot="10800000">
            <a:off x="2687438" y="2187401"/>
            <a:ext cx="6849870" cy="3450195"/>
          </a:xfrm>
          <a:prstGeom prst="straightConnector1">
            <a:avLst/>
          </a:prstGeom>
          <a:noFill/>
          <a:ln cap="flat" cmpd="sng" w="9525">
            <a:solidFill>
              <a:srgbClr val="3F3F3F"/>
            </a:solidFill>
            <a:prstDash val="solid"/>
            <a:miter lim="800000"/>
            <a:headEnd len="sm" w="sm" type="none"/>
            <a:tailEnd len="sm" w="sm" type="none"/>
          </a:ln>
        </p:spPr>
      </p:cxnSp>
      <p:cxnSp>
        <p:nvCxnSpPr>
          <p:cNvPr id="218" name="Google Shape;218;p25"/>
          <p:cNvCxnSpPr/>
          <p:nvPr/>
        </p:nvCxnSpPr>
        <p:spPr>
          <a:xfrm flipH="1">
            <a:off x="6089937" y="2128163"/>
            <a:ext cx="26924" cy="3566978"/>
          </a:xfrm>
          <a:prstGeom prst="straightConnector1">
            <a:avLst/>
          </a:prstGeom>
          <a:noFill/>
          <a:ln cap="flat" cmpd="sng" w="9525">
            <a:solidFill>
              <a:srgbClr val="3F3F3F"/>
            </a:solidFill>
            <a:prstDash val="solid"/>
            <a:miter lim="800000"/>
            <a:headEnd len="sm" w="sm" type="none"/>
            <a:tailEnd len="sm" w="sm" type="none"/>
          </a:ln>
        </p:spPr>
      </p:cxnSp>
      <p:sp>
        <p:nvSpPr>
          <p:cNvPr id="219" name="Google Shape;219;p25"/>
          <p:cNvSpPr txBox="1"/>
          <p:nvPr/>
        </p:nvSpPr>
        <p:spPr>
          <a:xfrm>
            <a:off x="223157" y="1216350"/>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Arial"/>
                <a:ea typeface="Arial"/>
                <a:cs typeface="Arial"/>
                <a:sym typeface="Arial"/>
              </a:rPr>
              <a:t>Contribue à</a:t>
            </a:r>
            <a:endParaRPr/>
          </a:p>
          <a:p>
            <a:pPr indent="0" lvl="0" marL="0" marR="0" rtl="0" algn="ctr">
              <a:spcBef>
                <a:spcPts val="0"/>
              </a:spcBef>
              <a:spcAft>
                <a:spcPts val="0"/>
              </a:spcAft>
              <a:buNone/>
            </a:pPr>
            <a:r>
              <a:rPr b="1" lang="fr-FR" sz="1600">
                <a:solidFill>
                  <a:srgbClr val="73428E"/>
                </a:solidFill>
                <a:latin typeface="Arial"/>
                <a:ea typeface="Arial"/>
                <a:cs typeface="Arial"/>
                <a:sym typeface="Arial"/>
              </a:rPr>
              <a:t>Objectif Stratégique 1 :</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cxnSp>
        <p:nvCxnSpPr>
          <p:cNvPr id="220" name="Google Shape;220;p25"/>
          <p:cNvCxnSpPr/>
          <p:nvPr/>
        </p:nvCxnSpPr>
        <p:spPr>
          <a:xfrm>
            <a:off x="2639178" y="3911652"/>
            <a:ext cx="6955366" cy="0"/>
          </a:xfrm>
          <a:prstGeom prst="straightConnector1">
            <a:avLst/>
          </a:prstGeom>
          <a:noFill/>
          <a:ln cap="flat" cmpd="sng" w="9525">
            <a:solidFill>
              <a:srgbClr val="3F3F3F"/>
            </a:solidFill>
            <a:prstDash val="solid"/>
            <a:miter lim="800000"/>
            <a:headEnd len="sm" w="sm" type="none"/>
            <a:tailEnd len="sm" w="sm" type="none"/>
          </a:ln>
        </p:spPr>
      </p:cxnSp>
      <p:sp>
        <p:nvSpPr>
          <p:cNvPr id="221" name="Google Shape;221;p25"/>
          <p:cNvSpPr txBox="1"/>
          <p:nvPr/>
        </p:nvSpPr>
        <p:spPr>
          <a:xfrm>
            <a:off x="4484768" y="1216350"/>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Arial"/>
                <a:ea typeface="Arial"/>
                <a:cs typeface="Arial"/>
                <a:sym typeface="Arial"/>
              </a:rPr>
              <a:t>Contribue à</a:t>
            </a:r>
            <a:endParaRPr/>
          </a:p>
          <a:p>
            <a:pPr indent="0" lvl="0" marL="0" marR="0" rtl="0" algn="ctr">
              <a:spcBef>
                <a:spcPts val="0"/>
              </a:spcBef>
              <a:spcAft>
                <a:spcPts val="0"/>
              </a:spcAft>
              <a:buNone/>
            </a:pPr>
            <a:r>
              <a:rPr b="1" lang="fr-FR" sz="1600">
                <a:solidFill>
                  <a:srgbClr val="73428E"/>
                </a:solidFill>
                <a:latin typeface="Arial"/>
                <a:ea typeface="Arial"/>
                <a:cs typeface="Arial"/>
                <a:sym typeface="Arial"/>
              </a:rPr>
              <a:t>Objectif Stratégique 2 :</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sp>
        <p:nvSpPr>
          <p:cNvPr id="222" name="Google Shape;222;p25"/>
          <p:cNvSpPr txBox="1"/>
          <p:nvPr/>
        </p:nvSpPr>
        <p:spPr>
          <a:xfrm>
            <a:off x="8539458" y="1211761"/>
            <a:ext cx="3429387"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FR" sz="1200">
                <a:solidFill>
                  <a:schemeClr val="dk1"/>
                </a:solidFill>
                <a:latin typeface="Arial"/>
                <a:ea typeface="Arial"/>
                <a:cs typeface="Arial"/>
                <a:sym typeface="Arial"/>
              </a:rPr>
              <a:t>Contribue à</a:t>
            </a:r>
            <a:endParaRPr/>
          </a:p>
          <a:p>
            <a:pPr indent="0" lvl="0" marL="0" marR="0" rtl="0" algn="ctr">
              <a:spcBef>
                <a:spcPts val="0"/>
              </a:spcBef>
              <a:spcAft>
                <a:spcPts val="0"/>
              </a:spcAft>
              <a:buNone/>
            </a:pPr>
            <a:r>
              <a:rPr b="1" lang="fr-FR" sz="1600">
                <a:solidFill>
                  <a:srgbClr val="73428E"/>
                </a:solidFill>
                <a:latin typeface="Arial"/>
                <a:ea typeface="Arial"/>
                <a:cs typeface="Arial"/>
                <a:sym typeface="Arial"/>
              </a:rPr>
              <a:t>Objectif Stratégique 3 :</a:t>
            </a:r>
            <a:endParaRPr/>
          </a:p>
          <a:p>
            <a:pPr indent="0" lvl="0" marL="0" marR="0" rtl="0" algn="ctr">
              <a:spcBef>
                <a:spcPts val="0"/>
              </a:spcBef>
              <a:spcAft>
                <a:spcPts val="0"/>
              </a:spcAft>
              <a:buNone/>
            </a:pPr>
            <a:r>
              <a:rPr lang="fr-FR" sz="1600">
                <a:solidFill>
                  <a:schemeClr val="dk1"/>
                </a:solidFill>
                <a:latin typeface="Arial"/>
                <a:ea typeface="Arial"/>
                <a:cs typeface="Arial"/>
                <a:sym typeface="Arial"/>
              </a:rPr>
              <a:t>____________________</a:t>
            </a:r>
            <a:endParaRPr/>
          </a:p>
        </p:txBody>
      </p:sp>
      <p:sp>
        <p:nvSpPr>
          <p:cNvPr id="223" name="Google Shape;223;p25"/>
          <p:cNvSpPr txBox="1"/>
          <p:nvPr/>
        </p:nvSpPr>
        <p:spPr>
          <a:xfrm>
            <a:off x="223157" y="3652163"/>
            <a:ext cx="342938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73428E"/>
                </a:solidFill>
                <a:latin typeface="Arial"/>
                <a:ea typeface="Arial"/>
                <a:cs typeface="Arial"/>
                <a:sym typeface="Arial"/>
              </a:rPr>
              <a:t>Effets réseau /</a:t>
            </a:r>
            <a:endParaRPr/>
          </a:p>
          <a:p>
            <a:pPr indent="0" lvl="0" marL="0" marR="0" rtl="0" algn="l">
              <a:spcBef>
                <a:spcPts val="0"/>
              </a:spcBef>
              <a:spcAft>
                <a:spcPts val="0"/>
              </a:spcAft>
              <a:buNone/>
            </a:pPr>
            <a:r>
              <a:rPr b="1" lang="fr-FR" sz="1600">
                <a:solidFill>
                  <a:srgbClr val="73428E"/>
                </a:solidFill>
                <a:latin typeface="Arial"/>
                <a:ea typeface="Arial"/>
                <a:cs typeface="Arial"/>
                <a:sym typeface="Arial"/>
              </a:rPr>
              <a:t>Effets d’apprentissage</a:t>
            </a:r>
            <a:endParaRPr/>
          </a:p>
        </p:txBody>
      </p:sp>
      <p:sp>
        <p:nvSpPr>
          <p:cNvPr id="224" name="Google Shape;224;p25"/>
          <p:cNvSpPr txBox="1"/>
          <p:nvPr/>
        </p:nvSpPr>
        <p:spPr>
          <a:xfrm>
            <a:off x="8539458" y="3619264"/>
            <a:ext cx="3429387" cy="58477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fr-FR" sz="1600">
                <a:solidFill>
                  <a:srgbClr val="73428E"/>
                </a:solidFill>
                <a:latin typeface="Arial"/>
                <a:ea typeface="Arial"/>
                <a:cs typeface="Arial"/>
                <a:sym typeface="Arial"/>
              </a:rPr>
              <a:t>Retour sur</a:t>
            </a:r>
            <a:endParaRPr/>
          </a:p>
          <a:p>
            <a:pPr indent="0" lvl="0" marL="0" marR="0" rtl="0" algn="r">
              <a:spcBef>
                <a:spcPts val="0"/>
              </a:spcBef>
              <a:spcAft>
                <a:spcPts val="0"/>
              </a:spcAft>
              <a:buNone/>
            </a:pPr>
            <a:r>
              <a:rPr b="1" lang="fr-FR" sz="1600">
                <a:solidFill>
                  <a:srgbClr val="73428E"/>
                </a:solidFill>
                <a:latin typeface="Arial"/>
                <a:ea typeface="Arial"/>
                <a:cs typeface="Arial"/>
                <a:sym typeface="Arial"/>
              </a:rPr>
              <a:t>investissement</a:t>
            </a:r>
            <a:endParaRPr/>
          </a:p>
        </p:txBody>
      </p:sp>
      <p:sp>
        <p:nvSpPr>
          <p:cNvPr id="225" name="Google Shape;225;p25"/>
          <p:cNvSpPr txBox="1"/>
          <p:nvPr/>
        </p:nvSpPr>
        <p:spPr>
          <a:xfrm>
            <a:off x="8500358"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latin typeface="Arial"/>
                <a:ea typeface="Arial"/>
                <a:cs typeface="Arial"/>
                <a:sym typeface="Arial"/>
              </a:rPr>
              <a:t>Différentiation</a:t>
            </a:r>
            <a:endParaRPr/>
          </a:p>
        </p:txBody>
      </p:sp>
      <p:sp>
        <p:nvSpPr>
          <p:cNvPr id="226" name="Google Shape;226;p25"/>
          <p:cNvSpPr txBox="1"/>
          <p:nvPr/>
        </p:nvSpPr>
        <p:spPr>
          <a:xfrm>
            <a:off x="386442"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latin typeface="Arial"/>
                <a:ea typeface="Arial"/>
                <a:cs typeface="Arial"/>
                <a:sym typeface="Arial"/>
              </a:rPr>
              <a:t>Délai de mise en œuvre</a:t>
            </a:r>
            <a:endParaRPr/>
          </a:p>
        </p:txBody>
      </p:sp>
      <p:sp>
        <p:nvSpPr>
          <p:cNvPr id="227" name="Google Shape;227;p25"/>
          <p:cNvSpPr txBox="1"/>
          <p:nvPr/>
        </p:nvSpPr>
        <p:spPr>
          <a:xfrm>
            <a:off x="4375243" y="5887639"/>
            <a:ext cx="3429387"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73428E"/>
                </a:solidFill>
                <a:latin typeface="Arial"/>
                <a:ea typeface="Arial"/>
                <a:cs typeface="Arial"/>
                <a:sym typeface="Arial"/>
              </a:rPr>
              <a:t>Maturité de l’organisation</a:t>
            </a:r>
            <a:endParaRPr/>
          </a:p>
        </p:txBody>
      </p:sp>
      <p:sp>
        <p:nvSpPr>
          <p:cNvPr id="228" name="Google Shape;228;p25"/>
          <p:cNvSpPr/>
          <p:nvPr/>
        </p:nvSpPr>
        <p:spPr>
          <a:xfrm>
            <a:off x="5256767" y="3408298"/>
            <a:ext cx="1696969" cy="1052269"/>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25"/>
          <p:cNvSpPr/>
          <p:nvPr/>
        </p:nvSpPr>
        <p:spPr>
          <a:xfrm>
            <a:off x="4603535" y="3003237"/>
            <a:ext cx="3003432" cy="1862390"/>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25"/>
          <p:cNvSpPr/>
          <p:nvPr/>
        </p:nvSpPr>
        <p:spPr>
          <a:xfrm>
            <a:off x="3953693" y="2600279"/>
            <a:ext cx="4303117" cy="2668307"/>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5"/>
          <p:cNvSpPr/>
          <p:nvPr/>
        </p:nvSpPr>
        <p:spPr>
          <a:xfrm>
            <a:off x="3349348" y="2231269"/>
            <a:ext cx="5493304" cy="3406327"/>
          </a:xfrm>
          <a:prstGeom prst="ellipse">
            <a:avLst/>
          </a:prstGeom>
          <a:noFill/>
          <a:ln cap="flat" cmpd="sng" w="28575">
            <a:solidFill>
              <a:srgbClr val="73428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5"/>
          <p:cNvSpPr txBox="1"/>
          <p:nvPr/>
        </p:nvSpPr>
        <p:spPr>
          <a:xfrm>
            <a:off x="4846764" y="3429000"/>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1</a:t>
            </a:r>
            <a:endParaRPr/>
          </a:p>
        </p:txBody>
      </p:sp>
      <p:sp>
        <p:nvSpPr>
          <p:cNvPr id="233" name="Google Shape;233;p25"/>
          <p:cNvSpPr txBox="1"/>
          <p:nvPr/>
        </p:nvSpPr>
        <p:spPr>
          <a:xfrm>
            <a:off x="4285731" y="3228945"/>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2</a:t>
            </a:r>
            <a:endParaRPr/>
          </a:p>
        </p:txBody>
      </p:sp>
      <p:sp>
        <p:nvSpPr>
          <p:cNvPr id="234" name="Google Shape;234;p25"/>
          <p:cNvSpPr txBox="1"/>
          <p:nvPr/>
        </p:nvSpPr>
        <p:spPr>
          <a:xfrm>
            <a:off x="3796985" y="2990315"/>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3</a:t>
            </a:r>
            <a:endParaRPr/>
          </a:p>
        </p:txBody>
      </p:sp>
      <p:sp>
        <p:nvSpPr>
          <p:cNvPr id="235" name="Google Shape;235;p25"/>
          <p:cNvSpPr txBox="1"/>
          <p:nvPr/>
        </p:nvSpPr>
        <p:spPr>
          <a:xfrm>
            <a:off x="3308340" y="2726906"/>
            <a:ext cx="31558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2000">
                <a:solidFill>
                  <a:srgbClr val="73428E"/>
                </a:solidFill>
                <a:latin typeface="Arial"/>
                <a:ea typeface="Arial"/>
                <a:cs typeface="Arial"/>
                <a:sym typeface="Arial"/>
              </a:rPr>
              <a:t>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graphicFrame>
        <p:nvGraphicFramePr>
          <p:cNvPr id="240" name="Google Shape;240;p26"/>
          <p:cNvGraphicFramePr/>
          <p:nvPr/>
        </p:nvGraphicFramePr>
        <p:xfrm>
          <a:off x="324757" y="997250"/>
          <a:ext cx="3000000" cy="3000000"/>
        </p:xfrm>
        <a:graphic>
          <a:graphicData uri="http://schemas.openxmlformats.org/drawingml/2006/table">
            <a:tbl>
              <a:tblPr bandRow="1" firstRow="1">
                <a:noFill/>
                <a:tableStyleId>{8DF8F433-37C9-479D-B686-D277092BB334}</a:tableStyleId>
              </a:tblPr>
              <a:tblGrid>
                <a:gridCol w="5771250"/>
                <a:gridCol w="5771250"/>
              </a:tblGrid>
              <a:tr h="288000">
                <a:tc>
                  <a:txBody>
                    <a:bodyPr>
                      <a:noAutofit/>
                    </a:bodyPr>
                    <a:lstStyle/>
                    <a:p>
                      <a:pPr indent="0" lvl="0" marL="0" marR="0" rtl="0" algn="ctr">
                        <a:spcBef>
                          <a:spcPts val="0"/>
                        </a:spcBef>
                        <a:spcAft>
                          <a:spcPts val="0"/>
                        </a:spcAft>
                        <a:buNone/>
                      </a:pPr>
                      <a:r>
                        <a:rPr b="1" lang="fr-FR" sz="1200">
                          <a:solidFill>
                            <a:schemeClr val="lt1"/>
                          </a:solidFill>
                          <a:latin typeface="Arial"/>
                          <a:ea typeface="Arial"/>
                          <a:cs typeface="Arial"/>
                          <a:sym typeface="Arial"/>
                        </a:rPr>
                        <a:t>Nom de l’organisation</a:t>
                      </a:r>
                      <a:endParaRPr/>
                    </a:p>
                  </a:txBody>
                  <a:tcPr marT="45725" marB="45725" marR="91450" marL="91450" anchor="ctr">
                    <a:solidFill>
                      <a:srgbClr val="73428E"/>
                    </a:solidFill>
                  </a:tcPr>
                </a:tc>
                <a:tc>
                  <a:txBody>
                    <a:bodyPr>
                      <a:noAutofit/>
                    </a:bodyPr>
                    <a:lstStyle/>
                    <a:p>
                      <a:pPr indent="0" lvl="0" marL="0" marR="0" rtl="0" algn="ctr">
                        <a:spcBef>
                          <a:spcPts val="0"/>
                        </a:spcBef>
                        <a:spcAft>
                          <a:spcPts val="0"/>
                        </a:spcAft>
                        <a:buNone/>
                      </a:pPr>
                      <a:r>
                        <a:rPr b="1" lang="fr-FR" sz="1200">
                          <a:solidFill>
                            <a:schemeClr val="lt1"/>
                          </a:solidFill>
                          <a:latin typeface="Arial"/>
                          <a:ea typeface="Arial"/>
                          <a:cs typeface="Arial"/>
                          <a:sym typeface="Arial"/>
                        </a:rPr>
                        <a:t>Nom de l’idée</a:t>
                      </a:r>
                      <a:endParaRPr/>
                    </a:p>
                  </a:txBody>
                  <a:tcPr marT="45725" marB="45725" marR="91450" marL="91450" anchor="ctr">
                    <a:solidFill>
                      <a:srgbClr val="73428E"/>
                    </a:solidFill>
                  </a:tcPr>
                </a:tc>
              </a:tr>
              <a:tr h="370850">
                <a:tc>
                  <a:txBody>
                    <a:bodyPr>
                      <a:noAutofit/>
                    </a:bodyPr>
                    <a:lstStyle/>
                    <a:p>
                      <a:pPr indent="0" lvl="0" marL="0" marR="0" rtl="0" algn="ctr">
                        <a:spcBef>
                          <a:spcPts val="0"/>
                        </a:spcBef>
                        <a:spcAft>
                          <a:spcPts val="0"/>
                        </a:spcAft>
                        <a:buNone/>
                      </a:pPr>
                      <a:r>
                        <a:t/>
                      </a:r>
                      <a:endParaRPr sz="1800">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t/>
                      </a:r>
                      <a:endParaRPr sz="1800">
                        <a:latin typeface="Arial"/>
                        <a:ea typeface="Arial"/>
                        <a:cs typeface="Arial"/>
                        <a:sym typeface="Arial"/>
                      </a:endParaRPr>
                    </a:p>
                  </a:txBody>
                  <a:tcPr marT="45725" marB="45725" marR="91450" marL="91450"/>
                </a:tc>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Utilisateurs cibles et leurs besoins / problèmes à résoudre</a:t>
                      </a:r>
                      <a:endParaRPr/>
                    </a:p>
                  </a:txBody>
                  <a:tcPr marT="45725" marB="45725" marR="91450" marL="91450" anchor="ctr">
                    <a:solidFill>
                      <a:srgbClr val="73428E"/>
                    </a:solidFill>
                  </a:tcPr>
                </a:tc>
                <a:tc hMerge="1"/>
              </a:tr>
              <a:tr h="54000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Description de l’idée</a:t>
                      </a:r>
                      <a:endParaRPr/>
                    </a:p>
                  </a:txBody>
                  <a:tcPr marT="45725" marB="45725" marR="91450" marL="91450" anchor="ctr">
                    <a:solidFill>
                      <a:srgbClr val="73428E"/>
                    </a:solidFill>
                  </a:tcPr>
                </a:tc>
                <a:tc hMerge="1"/>
              </a:tr>
              <a:tr h="74945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Comment est-ce que l’idée répond aux priorités stratégiques de l’organisation ?</a:t>
                      </a:r>
                      <a:endParaRPr/>
                    </a:p>
                  </a:txBody>
                  <a:tcPr marT="45725" marB="45725" marR="91450" marL="91450" anchor="ctr">
                    <a:solidFill>
                      <a:srgbClr val="73428E"/>
                    </a:solidFill>
                  </a:tcPr>
                </a:tc>
                <a:tc hMerge="1"/>
              </a:tr>
              <a:tr h="566525">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Jeux de données / sources de données contribuant à l’idée</a:t>
                      </a:r>
                      <a:endParaRPr/>
                    </a:p>
                  </a:txBody>
                  <a:tcPr marT="45725" marB="45725" marR="91450" marL="91450" anchor="ctr">
                    <a:solidFill>
                      <a:srgbClr val="73428E"/>
                    </a:solidFill>
                  </a:tcPr>
                </a:tc>
                <a:tc hMerge="1"/>
              </a:tr>
              <a:tr h="463125">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r h="288000">
                <a:tc gridSpan="2">
                  <a:txBody>
                    <a:bodyPr>
                      <a:noAutofit/>
                    </a:bodyPr>
                    <a:lstStyle/>
                    <a:p>
                      <a:pPr indent="0" lvl="0" marL="0" marR="0" rtl="0" algn="ctr">
                        <a:lnSpc>
                          <a:spcPct val="100000"/>
                        </a:lnSpc>
                        <a:spcBef>
                          <a:spcPts val="0"/>
                        </a:spcBef>
                        <a:spcAft>
                          <a:spcPts val="0"/>
                        </a:spcAft>
                        <a:buClr>
                          <a:schemeClr val="lt1"/>
                        </a:buClr>
                        <a:buSzPts val="1200"/>
                        <a:buFont typeface="Arial"/>
                        <a:buNone/>
                      </a:pPr>
                      <a:r>
                        <a:rPr b="1" lang="fr-FR" sz="1200">
                          <a:solidFill>
                            <a:schemeClr val="lt1"/>
                          </a:solidFill>
                          <a:latin typeface="Arial"/>
                          <a:ea typeface="Arial"/>
                          <a:cs typeface="Arial"/>
                          <a:sym typeface="Arial"/>
                        </a:rPr>
                        <a:t>Bénéfices attendus</a:t>
                      </a:r>
                      <a:endParaRPr/>
                    </a:p>
                  </a:txBody>
                  <a:tcPr marT="45725" marB="45725" marR="91450" marL="91450" anchor="ctr">
                    <a:solidFill>
                      <a:srgbClr val="73428E"/>
                    </a:solidFill>
                  </a:tcPr>
                </a:tc>
                <a:tc hMerge="1"/>
              </a:tr>
              <a:tr h="925750">
                <a:tc gridSpan="2">
                  <a:txBody>
                    <a:bodyPr>
                      <a:noAutofit/>
                    </a:bodyPr>
                    <a:lstStyle/>
                    <a:p>
                      <a:pPr indent="0" lvl="0" marL="0" marR="0" rtl="0" algn="l">
                        <a:spcBef>
                          <a:spcPts val="0"/>
                        </a:spcBef>
                        <a:spcAft>
                          <a:spcPts val="0"/>
                        </a:spcAft>
                        <a:buNone/>
                      </a:pPr>
                      <a:r>
                        <a:t/>
                      </a:r>
                      <a:endParaRPr sz="1800">
                        <a:latin typeface="Arial"/>
                        <a:ea typeface="Arial"/>
                        <a:cs typeface="Arial"/>
                        <a:sym typeface="Arial"/>
                      </a:endParaRPr>
                    </a:p>
                  </a:txBody>
                  <a:tcPr marT="45725" marB="45725" marR="91450" marL="91450"/>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6"/>
          <p:cNvSpPr/>
          <p:nvPr/>
        </p:nvSpPr>
        <p:spPr>
          <a:xfrm>
            <a:off x="253449" y="979002"/>
            <a:ext cx="6584231" cy="3684438"/>
          </a:xfrm>
          <a:prstGeom prst="wedgeRoundRectCallout">
            <a:avLst>
              <a:gd fmla="val -1416" name="adj1"/>
              <a:gd fmla="val 62954" name="adj2"/>
              <a:gd fmla="val 16667" name="adj3"/>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lang="fr-FR" sz="1200">
                <a:solidFill>
                  <a:srgbClr val="002060"/>
                </a:solidFill>
                <a:latin typeface="Arial"/>
                <a:ea typeface="Arial"/>
                <a:cs typeface="Arial"/>
                <a:sym typeface="Arial"/>
              </a:rPr>
              <a:t>Dans 5 ans, </a:t>
            </a:r>
            <a:r>
              <a:rPr b="1" lang="fr-FR" sz="1200">
                <a:solidFill>
                  <a:srgbClr val="002060"/>
                </a:solidFill>
                <a:latin typeface="Arial"/>
                <a:ea typeface="Arial"/>
                <a:cs typeface="Arial"/>
                <a:sym typeface="Arial"/>
              </a:rPr>
              <a:t>nous devons être les leaders de </a:t>
            </a:r>
            <a:r>
              <a:rPr lang="fr-FR" sz="1200">
                <a:solidFill>
                  <a:srgbClr val="002060"/>
                </a:solidFill>
                <a:latin typeface="Arial"/>
                <a:ea typeface="Arial"/>
                <a:cs typeface="Arial"/>
                <a:sym typeface="Arial"/>
              </a:rPr>
              <a:t>-------------------------------------------------------</a:t>
            </a:r>
            <a:endParaRPr/>
          </a:p>
          <a:p>
            <a:pPr indent="0" lvl="0" marL="0" marR="0" rtl="0" algn="l">
              <a:lnSpc>
                <a:spcPct val="200000"/>
              </a:lnSpc>
              <a:spcBef>
                <a:spcPts val="1200"/>
              </a:spcBef>
              <a:spcAft>
                <a:spcPts val="0"/>
              </a:spcAft>
              <a:buNone/>
            </a:pPr>
            <a:r>
              <a:rPr b="1" lang="fr-FR" sz="1200">
                <a:solidFill>
                  <a:srgbClr val="002060"/>
                </a:solidFill>
                <a:latin typeface="Arial"/>
                <a:ea typeface="Arial"/>
                <a:cs typeface="Arial"/>
                <a:sym typeface="Arial"/>
              </a:rPr>
              <a:t>En offrant </a:t>
            </a:r>
            <a:r>
              <a:rPr lang="fr-FR" sz="1200">
                <a:solidFill>
                  <a:srgbClr val="002060"/>
                </a:solidFill>
                <a:latin typeface="Arial"/>
                <a:ea typeface="Arial"/>
                <a:cs typeface="Arial"/>
                <a:sym typeface="Arial"/>
              </a:rPr>
              <a:t>------------------------------------------------ </a:t>
            </a:r>
            <a:r>
              <a:rPr b="1" lang="fr-FR" sz="1200">
                <a:solidFill>
                  <a:srgbClr val="002060"/>
                </a:solidFill>
                <a:latin typeface="Arial"/>
                <a:ea typeface="Arial"/>
                <a:cs typeface="Arial"/>
                <a:sym typeface="Arial"/>
              </a:rPr>
              <a:t>à</a:t>
            </a:r>
            <a:r>
              <a:rPr lang="fr-FR" sz="1200">
                <a:solidFill>
                  <a:srgbClr val="002060"/>
                </a:solidFill>
                <a:latin typeface="Arial"/>
                <a:ea typeface="Arial"/>
                <a:cs typeface="Arial"/>
                <a:sym typeface="Arial"/>
              </a:rPr>
              <a:t>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Ce qui se traduit en 3 objectifs stratégiques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#1 ----------------------------------------------------------------------------------------------------------------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#2 ----------------------------------------------------------------------------------------------------------------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#3 ---------------------------------------------------------------------------------------------------------------</a:t>
            </a:r>
            <a:endParaRPr/>
          </a:p>
        </p:txBody>
      </p:sp>
      <p:sp>
        <p:nvSpPr>
          <p:cNvPr id="60" name="Google Shape;60;p16"/>
          <p:cNvSpPr/>
          <p:nvPr/>
        </p:nvSpPr>
        <p:spPr>
          <a:xfrm>
            <a:off x="7079422" y="912962"/>
            <a:ext cx="4757529" cy="4381501"/>
          </a:xfrm>
          <a:prstGeom prst="wedgeRoundRectCallout">
            <a:avLst>
              <a:gd fmla="val -53921" name="adj1"/>
              <a:gd fmla="val 60740" name="adj2"/>
              <a:gd fmla="val 16667" name="adj3"/>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200000"/>
              </a:lnSpc>
              <a:spcBef>
                <a:spcPts val="0"/>
              </a:spcBef>
              <a:spcAft>
                <a:spcPts val="0"/>
              </a:spcAft>
              <a:buNone/>
            </a:pPr>
            <a:r>
              <a:rPr lang="fr-FR" sz="1200">
                <a:solidFill>
                  <a:srgbClr val="002060"/>
                </a:solidFill>
                <a:latin typeface="Arial"/>
                <a:ea typeface="Arial"/>
                <a:cs typeface="Arial"/>
                <a:sym typeface="Arial"/>
              </a:rPr>
              <a:t>Ou, exprimé de façon libre :</a:t>
            </a:r>
            <a:endParaRPr/>
          </a:p>
          <a:p>
            <a:pPr indent="0" lvl="0" marL="0" marR="0" rtl="0" algn="l">
              <a:lnSpc>
                <a:spcPct val="200000"/>
              </a:lnSpc>
              <a:spcBef>
                <a:spcPts val="1200"/>
              </a:spcBef>
              <a:spcAft>
                <a:spcPts val="0"/>
              </a:spcAft>
              <a:buNone/>
            </a:pPr>
            <a:r>
              <a:rPr lang="fr-FR" sz="1200">
                <a:solidFill>
                  <a:srgbClr val="002060"/>
                </a:solidFill>
                <a:latin typeface="Arial"/>
                <a:ea typeface="Arial"/>
                <a:cs typeface="Arial"/>
                <a:sym typeface="Arial"/>
              </a:rPr>
              <a:t>------------------------------------------------------------------------------------------------------------------------------------------------------------------------------------------------------------------------------------------------------------------------------------------------------------------------------------------------------------------------------------------------------------------------------------------------------------------------------------------------------------------------------------------------------------------------------------------------------------------------------------------------------------------------</a:t>
            </a:r>
            <a:endParaRPr/>
          </a:p>
        </p:txBody>
      </p:sp>
      <p:pic>
        <p:nvPicPr>
          <p:cNvPr id="61" name="Google Shape;61;p16"/>
          <p:cNvPicPr preferRelativeResize="0"/>
          <p:nvPr/>
        </p:nvPicPr>
        <p:blipFill rotWithShape="1">
          <a:blip r:embed="rId3">
            <a:alphaModFix/>
          </a:blip>
          <a:srcRect b="0" l="0" r="0" t="0"/>
          <a:stretch/>
        </p:blipFill>
        <p:spPr>
          <a:xfrm flipH="1">
            <a:off x="3747674" y="4371827"/>
            <a:ext cx="3090006" cy="2655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7"/>
          <p:cNvSpPr txBox="1"/>
          <p:nvPr/>
        </p:nvSpPr>
        <p:spPr>
          <a:xfrm>
            <a:off x="4030054" y="1608307"/>
            <a:ext cx="7740305" cy="8280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400"/>
              <a:buFont typeface="Arial"/>
              <a:buNone/>
            </a:pPr>
            <a:r>
              <a:rPr lang="fr-FR" sz="1400">
                <a:solidFill>
                  <a:schemeClr val="dk1"/>
                </a:solidFill>
                <a:latin typeface="Arial"/>
                <a:ea typeface="Arial"/>
                <a:cs typeface="Arial"/>
                <a:sym typeface="Arial"/>
              </a:rPr>
              <a:t>Nom du service / type d’utilisateur ciblé :</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sp>
        <p:nvSpPr>
          <p:cNvPr id="67" name="Google Shape;67;p17"/>
          <p:cNvSpPr txBox="1"/>
          <p:nvPr/>
        </p:nvSpPr>
        <p:spPr>
          <a:xfrm>
            <a:off x="4030055" y="2846425"/>
            <a:ext cx="7740304" cy="8280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400"/>
              <a:buFont typeface="Arial"/>
              <a:buNone/>
            </a:pPr>
            <a:r>
              <a:rPr lang="fr-FR" sz="1400">
                <a:solidFill>
                  <a:schemeClr val="dk1"/>
                </a:solidFill>
                <a:latin typeface="Arial"/>
                <a:ea typeface="Arial"/>
                <a:cs typeface="Arial"/>
                <a:sym typeface="Arial"/>
              </a:rPr>
              <a:t>Nom du service / type d’utilisateur ciblé :</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p:txBody>
      </p:sp>
      <p:sp>
        <p:nvSpPr>
          <p:cNvPr id="68" name="Google Shape;68;p17"/>
          <p:cNvSpPr txBox="1"/>
          <p:nvPr/>
        </p:nvSpPr>
        <p:spPr>
          <a:xfrm>
            <a:off x="4030054" y="3947306"/>
            <a:ext cx="7740303" cy="8280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400"/>
              <a:buFont typeface="Arial"/>
              <a:buNone/>
            </a:pPr>
            <a:r>
              <a:rPr lang="fr-FR" sz="1400">
                <a:solidFill>
                  <a:schemeClr val="dk1"/>
                </a:solidFill>
                <a:latin typeface="Arial"/>
                <a:ea typeface="Arial"/>
                <a:cs typeface="Arial"/>
                <a:sym typeface="Arial"/>
              </a:rPr>
              <a:t>Nom du segment de clientèle </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sp>
        <p:nvSpPr>
          <p:cNvPr id="69" name="Google Shape;69;p17"/>
          <p:cNvSpPr txBox="1"/>
          <p:nvPr/>
        </p:nvSpPr>
        <p:spPr>
          <a:xfrm>
            <a:off x="4030054" y="5149787"/>
            <a:ext cx="7740303" cy="8280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Clr>
                <a:schemeClr val="dk1"/>
              </a:buClr>
              <a:buSzPts val="1400"/>
              <a:buFont typeface="Arial"/>
              <a:buNone/>
            </a:pPr>
            <a:r>
              <a:rPr lang="fr-FR" sz="1400">
                <a:solidFill>
                  <a:schemeClr val="dk1"/>
                </a:solidFill>
                <a:latin typeface="Arial"/>
                <a:ea typeface="Arial"/>
                <a:cs typeface="Arial"/>
                <a:sym typeface="Arial"/>
              </a:rPr>
              <a:t>Nom du marché à cibler / nouveau segment de clientèle</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chemeClr val="dk1"/>
                </a:solidFill>
                <a:latin typeface="Arial"/>
                <a:ea typeface="Arial"/>
                <a:cs typeface="Arial"/>
                <a:sym typeface="Arial"/>
              </a:rPr>
              <a:t>____________________________________________________________________________</a:t>
            </a:r>
            <a:endParaRPr/>
          </a:p>
          <a:p>
            <a:pPr indent="0" lvl="0" marL="0" marR="0" rtl="0" algn="l">
              <a:spcBef>
                <a:spcPts val="0"/>
              </a:spcBef>
              <a:spcAft>
                <a:spcPts val="0"/>
              </a:spcAft>
              <a:buClr>
                <a:schemeClr val="dk1"/>
              </a:buClr>
              <a:buSzPts val="1400"/>
              <a:buFont typeface="Calibri"/>
              <a:buNone/>
            </a:pPr>
            <a:r>
              <a:t/>
            </a:r>
            <a:endParaRPr sz="1400">
              <a:solidFill>
                <a:schemeClr val="dk1"/>
              </a:solidFill>
              <a:latin typeface="Arial"/>
              <a:ea typeface="Arial"/>
              <a:cs typeface="Arial"/>
              <a:sym typeface="Arial"/>
            </a:endParaRPr>
          </a:p>
        </p:txBody>
      </p:sp>
      <p:grpSp>
        <p:nvGrpSpPr>
          <p:cNvPr id="70" name="Google Shape;70;p17"/>
          <p:cNvGrpSpPr/>
          <p:nvPr/>
        </p:nvGrpSpPr>
        <p:grpSpPr>
          <a:xfrm>
            <a:off x="208280" y="1137920"/>
            <a:ext cx="11790680" cy="5015100"/>
            <a:chOff x="208280" y="1137920"/>
            <a:chExt cx="11790680" cy="5015100"/>
          </a:xfrm>
        </p:grpSpPr>
        <p:sp>
          <p:nvSpPr>
            <p:cNvPr id="71" name="Google Shape;71;p17"/>
            <p:cNvSpPr txBox="1"/>
            <p:nvPr/>
          </p:nvSpPr>
          <p:spPr>
            <a:xfrm>
              <a:off x="282050" y="1851532"/>
              <a:ext cx="315976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400">
                  <a:solidFill>
                    <a:srgbClr val="7030A0"/>
                  </a:solidFill>
                  <a:latin typeface="Arial"/>
                  <a:ea typeface="Arial"/>
                  <a:cs typeface="Arial"/>
                  <a:sym typeface="Arial"/>
                </a:rPr>
                <a:t>Siège social / Services centraux / Fonctions supports </a:t>
              </a:r>
              <a:endParaRPr/>
            </a:p>
          </p:txBody>
        </p:sp>
        <p:sp>
          <p:nvSpPr>
            <p:cNvPr id="72" name="Google Shape;72;p17"/>
            <p:cNvSpPr txBox="1"/>
            <p:nvPr/>
          </p:nvSpPr>
          <p:spPr>
            <a:xfrm>
              <a:off x="274430" y="3427773"/>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400">
                  <a:solidFill>
                    <a:srgbClr val="7030A0"/>
                  </a:solidFill>
                  <a:latin typeface="Arial"/>
                  <a:ea typeface="Arial"/>
                  <a:cs typeface="Arial"/>
                  <a:sym typeface="Arial"/>
                </a:rPr>
                <a:t>Production</a:t>
              </a:r>
              <a:endParaRPr/>
            </a:p>
          </p:txBody>
        </p:sp>
        <p:sp>
          <p:nvSpPr>
            <p:cNvPr id="73" name="Google Shape;73;p17"/>
            <p:cNvSpPr txBox="1"/>
            <p:nvPr/>
          </p:nvSpPr>
          <p:spPr>
            <a:xfrm>
              <a:off x="274430" y="4548176"/>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400">
                  <a:solidFill>
                    <a:srgbClr val="7030A0"/>
                  </a:solidFill>
                  <a:latin typeface="Arial"/>
                  <a:ea typeface="Arial"/>
                  <a:cs typeface="Arial"/>
                  <a:sym typeface="Arial"/>
                </a:rPr>
                <a:t>Clients / utilisateurs</a:t>
              </a:r>
              <a:endParaRPr/>
            </a:p>
          </p:txBody>
        </p:sp>
        <p:sp>
          <p:nvSpPr>
            <p:cNvPr id="74" name="Google Shape;74;p17"/>
            <p:cNvSpPr txBox="1"/>
            <p:nvPr/>
          </p:nvSpPr>
          <p:spPr>
            <a:xfrm>
              <a:off x="274430" y="5669280"/>
              <a:ext cx="315976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400">
                  <a:solidFill>
                    <a:srgbClr val="7030A0"/>
                  </a:solidFill>
                  <a:latin typeface="Arial"/>
                  <a:ea typeface="Arial"/>
                  <a:cs typeface="Arial"/>
                  <a:sym typeface="Arial"/>
                </a:rPr>
                <a:t>Nouveaux marchés</a:t>
              </a:r>
              <a:endParaRPr/>
            </a:p>
          </p:txBody>
        </p:sp>
        <p:pic>
          <p:nvPicPr>
            <p:cNvPr descr="office.png" id="75" name="Google Shape;75;p17"/>
            <p:cNvPicPr preferRelativeResize="0"/>
            <p:nvPr/>
          </p:nvPicPr>
          <p:blipFill rotWithShape="1">
            <a:blip r:embed="rId3">
              <a:alphaModFix/>
            </a:blip>
            <a:srcRect b="0" l="0" r="0" t="0"/>
            <a:stretch/>
          </p:blipFill>
          <p:spPr>
            <a:xfrm>
              <a:off x="1591377" y="1307001"/>
              <a:ext cx="517043" cy="517043"/>
            </a:xfrm>
            <a:prstGeom prst="rect">
              <a:avLst/>
            </a:prstGeom>
            <a:noFill/>
            <a:ln>
              <a:noFill/>
            </a:ln>
          </p:spPr>
        </p:pic>
        <p:pic>
          <p:nvPicPr>
            <p:cNvPr descr="factory.png" id="76" name="Google Shape;76;p17"/>
            <p:cNvPicPr preferRelativeResize="0"/>
            <p:nvPr/>
          </p:nvPicPr>
          <p:blipFill rotWithShape="1">
            <a:blip r:embed="rId4">
              <a:alphaModFix/>
            </a:blip>
            <a:srcRect b="0" l="0" r="0" t="0"/>
            <a:stretch/>
          </p:blipFill>
          <p:spPr>
            <a:xfrm>
              <a:off x="1540375" y="2737205"/>
              <a:ext cx="643110" cy="643110"/>
            </a:xfrm>
            <a:prstGeom prst="rect">
              <a:avLst/>
            </a:prstGeom>
            <a:noFill/>
            <a:ln>
              <a:noFill/>
            </a:ln>
          </p:spPr>
        </p:pic>
        <p:pic>
          <p:nvPicPr>
            <p:cNvPr id="77" name="Google Shape;77;p17"/>
            <p:cNvPicPr preferRelativeResize="0"/>
            <p:nvPr/>
          </p:nvPicPr>
          <p:blipFill rotWithShape="1">
            <a:blip r:embed="rId5">
              <a:alphaModFix/>
            </a:blip>
            <a:srcRect b="0" l="0" r="0" t="0"/>
            <a:stretch/>
          </p:blipFill>
          <p:spPr>
            <a:xfrm>
              <a:off x="1603397" y="4017366"/>
              <a:ext cx="517066" cy="517066"/>
            </a:xfrm>
            <a:prstGeom prst="rect">
              <a:avLst/>
            </a:prstGeom>
            <a:noFill/>
            <a:ln>
              <a:noFill/>
            </a:ln>
          </p:spPr>
        </p:pic>
        <p:pic>
          <p:nvPicPr>
            <p:cNvPr id="78" name="Google Shape;78;p17"/>
            <p:cNvPicPr preferRelativeResize="0"/>
            <p:nvPr/>
          </p:nvPicPr>
          <p:blipFill rotWithShape="1">
            <a:blip r:embed="rId6">
              <a:alphaModFix/>
            </a:blip>
            <a:srcRect b="0" l="0" r="0" t="0"/>
            <a:stretch/>
          </p:blipFill>
          <p:spPr>
            <a:xfrm>
              <a:off x="1641092" y="5200116"/>
              <a:ext cx="441676" cy="441676"/>
            </a:xfrm>
            <a:prstGeom prst="rect">
              <a:avLst/>
            </a:prstGeom>
            <a:noFill/>
            <a:ln>
              <a:noFill/>
            </a:ln>
          </p:spPr>
        </p:pic>
        <p:sp>
          <p:nvSpPr>
            <p:cNvPr id="79" name="Google Shape;79;p17"/>
            <p:cNvSpPr/>
            <p:nvPr/>
          </p:nvSpPr>
          <p:spPr>
            <a:xfrm>
              <a:off x="208280" y="1137920"/>
              <a:ext cx="11790680" cy="1477227"/>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17"/>
            <p:cNvSpPr/>
            <p:nvPr/>
          </p:nvSpPr>
          <p:spPr>
            <a:xfrm>
              <a:off x="208280" y="2615147"/>
              <a:ext cx="11790680" cy="1221303"/>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17"/>
            <p:cNvSpPr/>
            <p:nvPr/>
          </p:nvSpPr>
          <p:spPr>
            <a:xfrm>
              <a:off x="208280" y="3832418"/>
              <a:ext cx="11790680" cy="1160301"/>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17"/>
            <p:cNvSpPr/>
            <p:nvPr/>
          </p:nvSpPr>
          <p:spPr>
            <a:xfrm>
              <a:off x="208280" y="4992719"/>
              <a:ext cx="11790680" cy="1160301"/>
            </a:xfrm>
            <a:prstGeom prst="rect">
              <a:avLst/>
            </a:prstGeom>
            <a:noFill/>
            <a:ln cap="flat" cmpd="sng" w="952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nvSpPr>
        <p:spPr>
          <a:xfrm>
            <a:off x="326735" y="1785620"/>
            <a:ext cx="3244506" cy="217423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Age : 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Genre : 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Statut marital : 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Pays de résidence : 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Ville de résidence : _______________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88" name="Google Shape;88;p18"/>
          <p:cNvSpPr txBox="1"/>
          <p:nvPr/>
        </p:nvSpPr>
        <p:spPr>
          <a:xfrm>
            <a:off x="3689696" y="1635760"/>
            <a:ext cx="3371504" cy="217423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Nb d’enfants : 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Emploi : 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Statut marital : 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Revenu mensuel net: 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Formation : </a:t>
            </a:r>
            <a:endParaRPr/>
          </a:p>
          <a:p>
            <a:pPr indent="0" lvl="0" marL="0" marR="0" rtl="0" algn="l">
              <a:spcBef>
                <a:spcPts val="0"/>
              </a:spcBef>
              <a:spcAft>
                <a:spcPts val="0"/>
              </a:spcAft>
              <a:buNone/>
            </a:pPr>
            <a:r>
              <a:rPr lang="fr-FR" sz="1400">
                <a:solidFill>
                  <a:schemeClr val="dk1"/>
                </a:solidFill>
                <a:latin typeface="Arial"/>
                <a:ea typeface="Arial"/>
                <a:cs typeface="Arial"/>
                <a:sym typeface="Arial"/>
              </a:rPr>
              <a:t>(lycée, université, autre : 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89" name="Google Shape;89;p18"/>
          <p:cNvSpPr txBox="1"/>
          <p:nvPr/>
        </p:nvSpPr>
        <p:spPr>
          <a:xfrm>
            <a:off x="7352375" y="1719141"/>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Niveau de forme physique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Faible / moyen / fit / compétiteur</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0" name="Google Shape;90;p18"/>
          <p:cNvSpPr txBox="1"/>
          <p:nvPr/>
        </p:nvSpPr>
        <p:spPr>
          <a:xfrm>
            <a:off x="7352375" y="2423160"/>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Vie sociale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Nulle / occasionnelle / régulière / fêtard</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91" name="Google Shape;91;p18"/>
          <p:cNvSpPr txBox="1"/>
          <p:nvPr/>
        </p:nvSpPr>
        <p:spPr>
          <a:xfrm>
            <a:off x="7352375" y="3183670"/>
            <a:ext cx="3371504" cy="70401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Implication sociale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Nulle / occasionnelle / régulière / leader</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grpSp>
        <p:nvGrpSpPr>
          <p:cNvPr id="92" name="Google Shape;92;p18"/>
          <p:cNvGrpSpPr/>
          <p:nvPr/>
        </p:nvGrpSpPr>
        <p:grpSpPr>
          <a:xfrm>
            <a:off x="208280" y="1244600"/>
            <a:ext cx="12564455" cy="5044440"/>
            <a:chOff x="208280" y="1137920"/>
            <a:chExt cx="12564455" cy="5044440"/>
          </a:xfrm>
        </p:grpSpPr>
        <p:sp>
          <p:nvSpPr>
            <p:cNvPr id="93" name="Google Shape;93;p18"/>
            <p:cNvSpPr txBox="1"/>
            <p:nvPr/>
          </p:nvSpPr>
          <p:spPr>
            <a:xfrm>
              <a:off x="7352375" y="1221302"/>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Style de vie</a:t>
              </a:r>
              <a:endParaRPr/>
            </a:p>
          </p:txBody>
        </p:sp>
        <p:sp>
          <p:nvSpPr>
            <p:cNvPr id="94" name="Google Shape;94;p18"/>
            <p:cNvSpPr/>
            <p:nvPr/>
          </p:nvSpPr>
          <p:spPr>
            <a:xfrm>
              <a:off x="208280" y="1137920"/>
              <a:ext cx="6898640" cy="29565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18"/>
            <p:cNvSpPr txBox="1"/>
            <p:nvPr/>
          </p:nvSpPr>
          <p:spPr>
            <a:xfrm>
              <a:off x="326735" y="1221303"/>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Attributs socio-démographiques</a:t>
              </a:r>
              <a:endParaRPr/>
            </a:p>
          </p:txBody>
        </p:sp>
        <p:sp>
          <p:nvSpPr>
            <p:cNvPr id="96" name="Google Shape;96;p18"/>
            <p:cNvSpPr/>
            <p:nvPr/>
          </p:nvSpPr>
          <p:spPr>
            <a:xfrm>
              <a:off x="7235536" y="1137920"/>
              <a:ext cx="4748184" cy="29565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8"/>
            <p:cNvSpPr/>
            <p:nvPr/>
          </p:nvSpPr>
          <p:spPr>
            <a:xfrm>
              <a:off x="208280" y="4213563"/>
              <a:ext cx="11775440" cy="1968797"/>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18"/>
            <p:cNvSpPr txBox="1"/>
            <p:nvPr/>
          </p:nvSpPr>
          <p:spPr>
            <a:xfrm>
              <a:off x="326735" y="4296946"/>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Goûts culturels et médias</a:t>
              </a:r>
              <a:endParaRPr/>
            </a:p>
          </p:txBody>
        </p:sp>
      </p:grpSp>
      <p:sp>
        <p:nvSpPr>
          <p:cNvPr id="99" name="Google Shape;99;p18"/>
          <p:cNvSpPr txBox="1"/>
          <p:nvPr/>
        </p:nvSpPr>
        <p:spPr>
          <a:xfrm>
            <a:off x="326734" y="4888231"/>
            <a:ext cx="5906425" cy="133984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Le dernier livre lu : _______________________________________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Leur série préférée : ______________________________________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Le dernier film vu (ciné ou Netflix) : __________________________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00" name="Google Shape;100;p18"/>
          <p:cNvSpPr txBox="1"/>
          <p:nvPr/>
        </p:nvSpPr>
        <p:spPr>
          <a:xfrm>
            <a:off x="6444906" y="4445000"/>
            <a:ext cx="5472774" cy="170688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Appétence sur le numérique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Faible / moyenne / forte</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Activité extra-professionnelle : _____________________________</a:t>
            </a:r>
            <a:endParaRPr/>
          </a:p>
          <a:p>
            <a:pPr indent="0" lvl="0" marL="0" marR="0" rtl="0" algn="l">
              <a:spcBef>
                <a:spcPts val="1200"/>
              </a:spcBef>
              <a:spcAft>
                <a:spcPts val="0"/>
              </a:spcAft>
              <a:buNone/>
            </a:pPr>
            <a:r>
              <a:rPr lang="fr-FR" sz="1400">
                <a:solidFill>
                  <a:schemeClr val="dk1"/>
                </a:solidFill>
                <a:latin typeface="Arial"/>
                <a:ea typeface="Arial"/>
                <a:cs typeface="Arial"/>
                <a:sym typeface="Arial"/>
              </a:rPr>
              <a:t>Les médias sociaux utilisé quotidiennement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Facebook / Instagram / Snapchat / LinkedIn / Twitter / Youtube</a:t>
            </a:r>
            <a:endParaRPr i="1"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01" name="Google Shape;101;p18"/>
          <p:cNvSpPr txBox="1"/>
          <p:nvPr/>
        </p:nvSpPr>
        <p:spPr>
          <a:xfrm>
            <a:off x="326734" y="799365"/>
            <a:ext cx="643474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Nom de l’avatar : ________________________________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nvSpPr>
        <p:spPr>
          <a:xfrm>
            <a:off x="326735" y="1785620"/>
            <a:ext cx="3244506" cy="2174239"/>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Age : 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Genre : 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Pays de résidence : 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Ville de résidence : _______________</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07" name="Google Shape;107;p19"/>
          <p:cNvSpPr txBox="1"/>
          <p:nvPr/>
        </p:nvSpPr>
        <p:spPr>
          <a:xfrm>
            <a:off x="3699857" y="1826260"/>
            <a:ext cx="3371504" cy="179324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Formation : </a:t>
            </a:r>
            <a:endParaRPr/>
          </a:p>
          <a:p>
            <a:pPr indent="0" lvl="0" marL="0" marR="0" rtl="0" algn="l">
              <a:spcBef>
                <a:spcPts val="0"/>
              </a:spcBef>
              <a:spcAft>
                <a:spcPts val="0"/>
              </a:spcAft>
              <a:buNone/>
            </a:pPr>
            <a:r>
              <a:rPr lang="fr-FR" sz="1400">
                <a:solidFill>
                  <a:schemeClr val="dk1"/>
                </a:solidFill>
                <a:latin typeface="Arial"/>
                <a:ea typeface="Arial"/>
                <a:cs typeface="Arial"/>
                <a:sym typeface="Arial"/>
              </a:rPr>
              <a:t>(lycée, université, autre : 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Nb de langues parlées : 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Compétences digitales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Faibles / moyennes / élevées</a:t>
            </a:r>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grpSp>
        <p:nvGrpSpPr>
          <p:cNvPr id="108" name="Google Shape;108;p19"/>
          <p:cNvGrpSpPr/>
          <p:nvPr/>
        </p:nvGrpSpPr>
        <p:grpSpPr>
          <a:xfrm>
            <a:off x="208280" y="1244600"/>
            <a:ext cx="12564455" cy="5044440"/>
            <a:chOff x="208280" y="1137920"/>
            <a:chExt cx="12564455" cy="5044440"/>
          </a:xfrm>
        </p:grpSpPr>
        <p:sp>
          <p:nvSpPr>
            <p:cNvPr id="109" name="Google Shape;109;p19"/>
            <p:cNvSpPr txBox="1"/>
            <p:nvPr/>
          </p:nvSpPr>
          <p:spPr>
            <a:xfrm>
              <a:off x="7352375" y="1221302"/>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Identité professionnelle</a:t>
              </a:r>
              <a:endParaRPr/>
            </a:p>
          </p:txBody>
        </p:sp>
        <p:sp>
          <p:nvSpPr>
            <p:cNvPr id="110" name="Google Shape;110;p19"/>
            <p:cNvSpPr/>
            <p:nvPr/>
          </p:nvSpPr>
          <p:spPr>
            <a:xfrm>
              <a:off x="208280" y="1137920"/>
              <a:ext cx="6898640" cy="27787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9"/>
            <p:cNvSpPr txBox="1"/>
            <p:nvPr/>
          </p:nvSpPr>
          <p:spPr>
            <a:xfrm>
              <a:off x="326735" y="1221303"/>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Attributs socio-démographiques</a:t>
              </a:r>
              <a:endParaRPr/>
            </a:p>
          </p:txBody>
        </p:sp>
        <p:sp>
          <p:nvSpPr>
            <p:cNvPr id="112" name="Google Shape;112;p19"/>
            <p:cNvSpPr/>
            <p:nvPr/>
          </p:nvSpPr>
          <p:spPr>
            <a:xfrm>
              <a:off x="7235536" y="1137920"/>
              <a:ext cx="4748184" cy="2778760"/>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9"/>
            <p:cNvSpPr/>
            <p:nvPr/>
          </p:nvSpPr>
          <p:spPr>
            <a:xfrm>
              <a:off x="208280" y="4076403"/>
              <a:ext cx="11775440" cy="2105957"/>
            </a:xfrm>
            <a:prstGeom prst="rect">
              <a:avLst/>
            </a:prstGeom>
            <a:noFill/>
            <a:ln cap="flat" cmpd="sng" w="952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9"/>
            <p:cNvSpPr txBox="1"/>
            <p:nvPr/>
          </p:nvSpPr>
          <p:spPr>
            <a:xfrm>
              <a:off x="326734" y="4197746"/>
              <a:ext cx="542036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Contexte professionnel</a:t>
              </a:r>
              <a:endParaRPr/>
            </a:p>
          </p:txBody>
        </p:sp>
      </p:grpSp>
      <p:sp>
        <p:nvSpPr>
          <p:cNvPr id="115" name="Google Shape;115;p19"/>
          <p:cNvSpPr txBox="1"/>
          <p:nvPr/>
        </p:nvSpPr>
        <p:spPr>
          <a:xfrm>
            <a:off x="326734" y="4764323"/>
            <a:ext cx="5472774" cy="1294312"/>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A accès à : </a:t>
            </a:r>
            <a:r>
              <a:rPr i="1" lang="fr-FR" sz="1400">
                <a:solidFill>
                  <a:schemeClr val="dk1"/>
                </a:solidFill>
                <a:latin typeface="Arial"/>
                <a:ea typeface="Arial"/>
                <a:cs typeface="Arial"/>
                <a:sym typeface="Arial"/>
              </a:rPr>
              <a:t>un ordinateur / smartphone / tablette / autre</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Participe aux décisions d’investissement : </a:t>
            </a:r>
            <a:r>
              <a:rPr lang="fr-FR" sz="1400">
                <a:solidFill>
                  <a:schemeClr val="dk1"/>
                </a:solidFill>
                <a:latin typeface="Calibri"/>
                <a:ea typeface="Calibri"/>
                <a:cs typeface="Calibri"/>
                <a:sym typeface="Calibri"/>
              </a:rPr>
              <a:t>OUI / NON</a:t>
            </a:r>
            <a:endParaRPr sz="1400">
              <a:solidFill>
                <a:srgbClr val="000000"/>
              </a:solidFill>
              <a:latin typeface="Arial"/>
              <a:ea typeface="Arial"/>
              <a:cs typeface="Arial"/>
              <a:sym typeface="Arial"/>
            </a:endParaRPr>
          </a:p>
          <a:p>
            <a:pPr indent="0" lvl="0" marL="0" marR="0" rtl="0" algn="l">
              <a:spcBef>
                <a:spcPts val="1800"/>
              </a:spcBef>
              <a:spcAft>
                <a:spcPts val="1800"/>
              </a:spcAft>
              <a:buNone/>
            </a:pPr>
            <a:r>
              <a:rPr lang="fr-FR" sz="1400">
                <a:solidFill>
                  <a:schemeClr val="dk1"/>
                </a:solidFill>
                <a:latin typeface="Arial"/>
                <a:ea typeface="Arial"/>
                <a:cs typeface="Arial"/>
                <a:sym typeface="Arial"/>
              </a:rPr>
              <a:t>Peut engager des dépenses opérationnelles :   </a:t>
            </a:r>
            <a:r>
              <a:rPr lang="fr-FR" sz="1400">
                <a:solidFill>
                  <a:schemeClr val="dk1"/>
                </a:solidFill>
                <a:latin typeface="Calibri"/>
                <a:ea typeface="Calibri"/>
                <a:cs typeface="Calibri"/>
                <a:sym typeface="Calibri"/>
              </a:rPr>
              <a:t>OUI / NON</a:t>
            </a:r>
            <a:endParaRPr sz="1400">
              <a:solidFill>
                <a:srgbClr val="000000"/>
              </a:solidFill>
              <a:latin typeface="Arial"/>
              <a:ea typeface="Arial"/>
              <a:cs typeface="Arial"/>
              <a:sym typeface="Arial"/>
            </a:endParaRPr>
          </a:p>
        </p:txBody>
      </p:sp>
      <p:sp>
        <p:nvSpPr>
          <p:cNvPr id="116" name="Google Shape;116;p19"/>
          <p:cNvSpPr txBox="1"/>
          <p:nvPr/>
        </p:nvSpPr>
        <p:spPr>
          <a:xfrm>
            <a:off x="326734" y="799365"/>
            <a:ext cx="643474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548135"/>
                </a:solidFill>
                <a:latin typeface="Arial"/>
                <a:ea typeface="Arial"/>
                <a:cs typeface="Arial"/>
                <a:sym typeface="Arial"/>
              </a:rPr>
              <a:t>Nom de l’avatar : ________________________________ </a:t>
            </a:r>
            <a:endParaRPr/>
          </a:p>
        </p:txBody>
      </p:sp>
      <p:sp>
        <p:nvSpPr>
          <p:cNvPr id="117" name="Google Shape;117;p19"/>
          <p:cNvSpPr txBox="1"/>
          <p:nvPr/>
        </p:nvSpPr>
        <p:spPr>
          <a:xfrm>
            <a:off x="7352374" y="1826260"/>
            <a:ext cx="4270665" cy="179324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Industrie : ______________________________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Intitulé de poste : ________________________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Ancienneté : ____________</a:t>
            </a:r>
            <a:endParaRPr/>
          </a:p>
          <a:p>
            <a:pPr indent="0" lvl="0" marL="0" marR="0" rtl="0" algn="l">
              <a:spcBef>
                <a:spcPts val="1800"/>
              </a:spcBef>
              <a:spcAft>
                <a:spcPts val="0"/>
              </a:spcAft>
              <a:buNone/>
            </a:pPr>
            <a:r>
              <a:rPr lang="fr-FR" sz="1400">
                <a:solidFill>
                  <a:schemeClr val="dk1"/>
                </a:solidFill>
                <a:latin typeface="Arial"/>
                <a:ea typeface="Arial"/>
                <a:cs typeface="Arial"/>
                <a:sym typeface="Arial"/>
              </a:rPr>
              <a:t>Type de poste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Employé / manager / VP / CxO</a:t>
            </a:r>
            <a:endParaRPr i="1" sz="1400">
              <a:solidFill>
                <a:schemeClr val="dk1"/>
              </a:solidFill>
              <a:latin typeface="Arial"/>
              <a:ea typeface="Arial"/>
              <a:cs typeface="Arial"/>
              <a:sym typeface="Arial"/>
            </a:endParaRPr>
          </a:p>
          <a:p>
            <a:pPr indent="0" lvl="0" marL="0" marR="0" rtl="0" algn="l">
              <a:spcBef>
                <a:spcPts val="1800"/>
              </a:spcBef>
              <a:spcAft>
                <a:spcPts val="0"/>
              </a:spcAft>
              <a:buNone/>
            </a:pPr>
            <a:r>
              <a:t/>
            </a:r>
            <a:endParaRPr sz="1400">
              <a:solidFill>
                <a:schemeClr val="dk1"/>
              </a:solidFill>
              <a:latin typeface="Arial"/>
              <a:ea typeface="Arial"/>
              <a:cs typeface="Arial"/>
              <a:sym typeface="Arial"/>
            </a:endParaRPr>
          </a:p>
        </p:txBody>
      </p:sp>
      <p:sp>
        <p:nvSpPr>
          <p:cNvPr id="118" name="Google Shape;118;p19"/>
          <p:cNvSpPr txBox="1"/>
          <p:nvPr/>
        </p:nvSpPr>
        <p:spPr>
          <a:xfrm>
            <a:off x="5858854" y="4722966"/>
            <a:ext cx="6006412" cy="890434"/>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lang="fr-FR" sz="1400">
                <a:solidFill>
                  <a:schemeClr val="dk1"/>
                </a:solidFill>
                <a:latin typeface="Arial"/>
                <a:ea typeface="Arial"/>
                <a:cs typeface="Arial"/>
                <a:sym typeface="Arial"/>
              </a:rPr>
              <a:t>Quel média social est pertinent à leur contexte professionnel : </a:t>
            </a:r>
            <a:endParaRPr/>
          </a:p>
          <a:p>
            <a:pPr indent="0" lvl="0" marL="0" marR="0" rtl="0" algn="l">
              <a:spcBef>
                <a:spcPts val="600"/>
              </a:spcBef>
              <a:spcAft>
                <a:spcPts val="0"/>
              </a:spcAft>
              <a:buNone/>
            </a:pPr>
            <a:r>
              <a:rPr i="1" lang="fr-FR" sz="1400">
                <a:solidFill>
                  <a:schemeClr val="dk1"/>
                </a:solidFill>
                <a:latin typeface="Arial"/>
                <a:ea typeface="Arial"/>
                <a:cs typeface="Arial"/>
                <a:sym typeface="Arial"/>
              </a:rPr>
              <a:t>Facebook / Instagram / Snapchat / LinkedIn / Twitter / Youtube / autre / aucun</a:t>
            </a:r>
            <a:endParaRPr i="1" sz="1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nvSpPr>
        <p:spPr>
          <a:xfrm>
            <a:off x="270854" y="858082"/>
            <a:ext cx="364582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1800"/>
              </a:spcAft>
              <a:buNone/>
            </a:pPr>
            <a:r>
              <a:rPr b="1" lang="fr-FR" sz="1200">
                <a:solidFill>
                  <a:schemeClr val="dk1"/>
                </a:solidFill>
                <a:latin typeface="Arial"/>
                <a:ea typeface="Arial"/>
                <a:cs typeface="Arial"/>
                <a:sym typeface="Arial"/>
              </a:rPr>
              <a:t>De quelles ressources ont-elles besoin ? Pour accomplir quelles tâches ?</a:t>
            </a:r>
            <a:endParaRPr/>
          </a:p>
        </p:txBody>
      </p:sp>
      <p:sp>
        <p:nvSpPr>
          <p:cNvPr id="124" name="Google Shape;124;p20"/>
          <p:cNvSpPr/>
          <p:nvPr/>
        </p:nvSpPr>
        <p:spPr>
          <a:xfrm>
            <a:off x="345439" y="1391919"/>
            <a:ext cx="5674361"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a:t>
            </a:r>
            <a:endParaRPr/>
          </a:p>
        </p:txBody>
      </p:sp>
      <p:sp>
        <p:nvSpPr>
          <p:cNvPr id="125" name="Google Shape;125;p20"/>
          <p:cNvSpPr txBox="1"/>
          <p:nvPr/>
        </p:nvSpPr>
        <p:spPr>
          <a:xfrm>
            <a:off x="6094385" y="1040961"/>
            <a:ext cx="4844704" cy="447478"/>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Quels résultats l’utilisatrice cherche-t-elle à atteindre ?</a:t>
            </a:r>
            <a:endParaRPr/>
          </a:p>
          <a:p>
            <a:pPr indent="0" lvl="0" marL="0" marR="0" rtl="0" algn="ctr">
              <a:spcBef>
                <a:spcPts val="1800"/>
              </a:spcBef>
              <a:spcAft>
                <a:spcPts val="1800"/>
              </a:spcAft>
              <a:buNone/>
            </a:pPr>
            <a:r>
              <a:t/>
            </a:r>
            <a:endParaRPr sz="1200">
              <a:solidFill>
                <a:schemeClr val="dk1"/>
              </a:solidFill>
              <a:latin typeface="Arial"/>
              <a:ea typeface="Arial"/>
              <a:cs typeface="Arial"/>
              <a:sym typeface="Arial"/>
            </a:endParaRPr>
          </a:p>
        </p:txBody>
      </p:sp>
      <p:sp>
        <p:nvSpPr>
          <p:cNvPr id="126" name="Google Shape;126;p20"/>
          <p:cNvSpPr/>
          <p:nvPr/>
        </p:nvSpPr>
        <p:spPr>
          <a:xfrm>
            <a:off x="6172200" y="1391919"/>
            <a:ext cx="5674362"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27" name="Google Shape;127;p20"/>
          <p:cNvSpPr txBox="1"/>
          <p:nvPr/>
        </p:nvSpPr>
        <p:spPr>
          <a:xfrm>
            <a:off x="270854"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Quelles contraintes l’utilisatrice doit-elle prendre en compte? (temps? budget? distance? juridique...)</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28" name="Google Shape;128;p20"/>
          <p:cNvSpPr/>
          <p:nvPr/>
        </p:nvSpPr>
        <p:spPr>
          <a:xfrm>
            <a:off x="345440" y="4439919"/>
            <a:ext cx="5674360"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29" name="Google Shape;129;p20"/>
          <p:cNvSpPr txBox="1"/>
          <p:nvPr/>
        </p:nvSpPr>
        <p:spPr>
          <a:xfrm>
            <a:off x="6094385" y="5806439"/>
            <a:ext cx="5545746" cy="630357"/>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FR" sz="1200">
                <a:solidFill>
                  <a:schemeClr val="dk1"/>
                </a:solidFill>
                <a:latin typeface="Arial"/>
                <a:ea typeface="Arial"/>
                <a:cs typeface="Arial"/>
                <a:sym typeface="Arial"/>
              </a:rPr>
              <a:t>Sur quelles KPI les résultats seront-ils évalués ?</a:t>
            </a:r>
            <a:endParaRPr/>
          </a:p>
          <a:p>
            <a:pPr indent="0" lvl="0" marL="0" marR="0" rtl="0" algn="l">
              <a:spcBef>
                <a:spcPts val="1800"/>
              </a:spcBef>
              <a:spcAft>
                <a:spcPts val="1800"/>
              </a:spcAft>
              <a:buNone/>
            </a:pPr>
            <a:r>
              <a:t/>
            </a:r>
            <a:endParaRPr b="1" sz="1200">
              <a:solidFill>
                <a:schemeClr val="dk1"/>
              </a:solidFill>
              <a:latin typeface="Arial"/>
              <a:ea typeface="Arial"/>
              <a:cs typeface="Arial"/>
              <a:sym typeface="Arial"/>
            </a:endParaRPr>
          </a:p>
        </p:txBody>
      </p:sp>
      <p:sp>
        <p:nvSpPr>
          <p:cNvPr id="130" name="Google Shape;130;p20"/>
          <p:cNvSpPr/>
          <p:nvPr/>
        </p:nvSpPr>
        <p:spPr>
          <a:xfrm>
            <a:off x="6172200" y="4439919"/>
            <a:ext cx="5689602" cy="1381761"/>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fr-FR" sz="1800">
                <a:solidFill>
                  <a:schemeClr val="dk1"/>
                </a:solidFill>
                <a:latin typeface="Calibri"/>
                <a:ea typeface="Calibri"/>
                <a:cs typeface="Calibri"/>
                <a:sym typeface="Calibri"/>
              </a:rPr>
              <a:t>______________________________________________________________________________________________________________________________________________________________________________________________</a:t>
            </a:r>
            <a:endParaRPr/>
          </a:p>
        </p:txBody>
      </p:sp>
      <p:sp>
        <p:nvSpPr>
          <p:cNvPr id="131" name="Google Shape;131;p20"/>
          <p:cNvSpPr/>
          <p:nvPr/>
        </p:nvSpPr>
        <p:spPr>
          <a:xfrm>
            <a:off x="3257204" y="3012440"/>
            <a:ext cx="5674361" cy="1209040"/>
          </a:xfrm>
          <a:prstGeom prst="rect">
            <a:avLst/>
          </a:prstGeom>
          <a:noFill/>
          <a:ln cap="flat" cmpd="sng" w="9525">
            <a:solidFill>
              <a:srgbClr val="C55A1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400">
                <a:solidFill>
                  <a:srgbClr val="C55A11"/>
                </a:solidFill>
                <a:latin typeface="Arial"/>
                <a:ea typeface="Arial"/>
                <a:cs typeface="Arial"/>
                <a:sym typeface="Arial"/>
              </a:rPr>
              <a:t>Quelles sont ses frustrations ?</a:t>
            </a:r>
            <a:endParaRPr/>
          </a:p>
          <a:p>
            <a:pPr indent="0" lvl="0" marL="0" marR="0" rtl="0" algn="l">
              <a:spcBef>
                <a:spcPts val="0"/>
              </a:spcBef>
              <a:spcAft>
                <a:spcPts val="0"/>
              </a:spcAft>
              <a:buNone/>
            </a:pPr>
            <a:r>
              <a:rPr b="1" lang="fr-FR" sz="1400">
                <a:solidFill>
                  <a:schemeClr val="dk1"/>
                </a:solidFill>
                <a:latin typeface="Arial"/>
                <a:ea typeface="Arial"/>
                <a:cs typeface="Arial"/>
                <a:sym typeface="Arial"/>
              </a:rPr>
              <a:t>____________________________________________________________________________________________________________________________________________________________________________________________________________________________</a:t>
            </a:r>
            <a:endParaRPr/>
          </a:p>
        </p:txBody>
      </p:sp>
      <p:sp>
        <p:nvSpPr>
          <p:cNvPr id="132" name="Google Shape;132;p20"/>
          <p:cNvSpPr/>
          <p:nvPr/>
        </p:nvSpPr>
        <p:spPr>
          <a:xfrm rot="-2725495">
            <a:off x="2565724" y="2864027"/>
            <a:ext cx="360918" cy="721836"/>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0"/>
          <p:cNvSpPr/>
          <p:nvPr/>
        </p:nvSpPr>
        <p:spPr>
          <a:xfrm rot="-8190490">
            <a:off x="9266991" y="2910135"/>
            <a:ext cx="370628" cy="752707"/>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20"/>
          <p:cNvSpPr/>
          <p:nvPr/>
        </p:nvSpPr>
        <p:spPr>
          <a:xfrm flipH="1" rot="-2768275">
            <a:off x="9271131" y="3582825"/>
            <a:ext cx="384674" cy="752707"/>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20"/>
          <p:cNvSpPr/>
          <p:nvPr/>
        </p:nvSpPr>
        <p:spPr>
          <a:xfrm flipH="1" rot="-7572234">
            <a:off x="2559310" y="3649904"/>
            <a:ext cx="360918" cy="756196"/>
          </a:xfrm>
          <a:prstGeom prst="curvedRightArrow">
            <a:avLst>
              <a:gd fmla="val 25000" name="adj1"/>
              <a:gd fmla="val 50000" name="adj2"/>
              <a:gd fmla="val 25000" name="adj3"/>
            </a:avLst>
          </a:prstGeom>
          <a:gradFill>
            <a:gsLst>
              <a:gs pos="0">
                <a:srgbClr val="783201"/>
              </a:gs>
              <a:gs pos="50000">
                <a:srgbClr val="AF4802"/>
              </a:gs>
              <a:gs pos="100000">
                <a:srgbClr val="D2570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p:nvPr/>
        </p:nvSpPr>
        <p:spPr>
          <a:xfrm>
            <a:off x="208280" y="1137920"/>
            <a:ext cx="11790680" cy="5019040"/>
          </a:xfrm>
          <a:prstGeom prst="rect">
            <a:avLst/>
          </a:prstGeom>
          <a:no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1" name="Google Shape;141;p21"/>
          <p:cNvCxnSpPr/>
          <p:nvPr/>
        </p:nvCxnSpPr>
        <p:spPr>
          <a:xfrm>
            <a:off x="259080" y="1203960"/>
            <a:ext cx="11658600" cy="4856480"/>
          </a:xfrm>
          <a:prstGeom prst="straightConnector1">
            <a:avLst/>
          </a:prstGeom>
          <a:noFill/>
          <a:ln cap="flat" cmpd="sng" w="9525">
            <a:solidFill>
              <a:schemeClr val="accent1"/>
            </a:solidFill>
            <a:prstDash val="solid"/>
            <a:miter lim="800000"/>
            <a:headEnd len="sm" w="sm" type="none"/>
            <a:tailEnd len="sm" w="sm" type="none"/>
          </a:ln>
        </p:spPr>
      </p:cxnSp>
      <p:cxnSp>
        <p:nvCxnSpPr>
          <p:cNvPr id="142" name="Google Shape;142;p21"/>
          <p:cNvCxnSpPr/>
          <p:nvPr/>
        </p:nvCxnSpPr>
        <p:spPr>
          <a:xfrm flipH="1" rot="10800000">
            <a:off x="314960" y="1234440"/>
            <a:ext cx="11602720" cy="4826000"/>
          </a:xfrm>
          <a:prstGeom prst="straightConnector1">
            <a:avLst/>
          </a:prstGeom>
          <a:noFill/>
          <a:ln cap="flat" cmpd="sng" w="9525">
            <a:solidFill>
              <a:schemeClr val="accent1"/>
            </a:solidFill>
            <a:prstDash val="solid"/>
            <a:miter lim="800000"/>
            <a:headEnd len="sm" w="sm" type="none"/>
            <a:tailEnd len="sm" w="sm" type="none"/>
          </a:ln>
        </p:spPr>
      </p:cxnSp>
      <p:cxnSp>
        <p:nvCxnSpPr>
          <p:cNvPr id="143" name="Google Shape;143;p21"/>
          <p:cNvCxnSpPr>
            <a:stCxn id="140" idx="0"/>
            <a:endCxn id="140" idx="2"/>
          </p:cNvCxnSpPr>
          <p:nvPr/>
        </p:nvCxnSpPr>
        <p:spPr>
          <a:xfrm>
            <a:off x="6103620" y="1137920"/>
            <a:ext cx="0" cy="5019000"/>
          </a:xfrm>
          <a:prstGeom prst="straightConnector1">
            <a:avLst/>
          </a:prstGeom>
          <a:noFill/>
          <a:ln cap="flat" cmpd="sng" w="9525">
            <a:solidFill>
              <a:schemeClr val="accent1"/>
            </a:solidFill>
            <a:prstDash val="solid"/>
            <a:miter lim="800000"/>
            <a:headEnd len="sm" w="sm" type="none"/>
            <a:tailEnd len="sm" w="sm" type="none"/>
          </a:ln>
        </p:spPr>
      </p:cxnSp>
      <p:sp>
        <p:nvSpPr>
          <p:cNvPr id="144" name="Google Shape;144;p21"/>
          <p:cNvSpPr txBox="1"/>
          <p:nvPr/>
        </p:nvSpPr>
        <p:spPr>
          <a:xfrm>
            <a:off x="5886105" y="1326112"/>
            <a:ext cx="542036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Données personnelles</a:t>
            </a:r>
            <a:endParaRPr/>
          </a:p>
        </p:txBody>
      </p:sp>
      <p:sp>
        <p:nvSpPr>
          <p:cNvPr id="145" name="Google Shape;145;p21"/>
          <p:cNvSpPr txBox="1"/>
          <p:nvPr/>
        </p:nvSpPr>
        <p:spPr>
          <a:xfrm>
            <a:off x="885535" y="1326112"/>
            <a:ext cx="5420360"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Via des objets (connectés)</a:t>
            </a:r>
            <a:endParaRPr/>
          </a:p>
        </p:txBody>
      </p:sp>
      <p:sp>
        <p:nvSpPr>
          <p:cNvPr id="146" name="Google Shape;146;p21"/>
          <p:cNvSpPr txBox="1"/>
          <p:nvPr/>
        </p:nvSpPr>
        <p:spPr>
          <a:xfrm>
            <a:off x="6239973" y="5541705"/>
            <a:ext cx="4712623"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Données acquises auprès de partenaires / données ouvertes</a:t>
            </a:r>
            <a:endParaRPr/>
          </a:p>
        </p:txBody>
      </p:sp>
      <p:sp>
        <p:nvSpPr>
          <p:cNvPr id="147" name="Google Shape;147;p21"/>
          <p:cNvSpPr txBox="1"/>
          <p:nvPr/>
        </p:nvSpPr>
        <p:spPr>
          <a:xfrm>
            <a:off x="10346228" y="3136612"/>
            <a:ext cx="1563024"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Données en ligne / web</a:t>
            </a:r>
            <a:endParaRPr/>
          </a:p>
        </p:txBody>
      </p:sp>
      <p:sp>
        <p:nvSpPr>
          <p:cNvPr id="148" name="Google Shape;148;p21"/>
          <p:cNvSpPr txBox="1"/>
          <p:nvPr/>
        </p:nvSpPr>
        <p:spPr>
          <a:xfrm>
            <a:off x="1403697" y="5691734"/>
            <a:ext cx="4712623"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Liées à un évènement</a:t>
            </a:r>
            <a:endParaRPr/>
          </a:p>
        </p:txBody>
      </p:sp>
      <p:sp>
        <p:nvSpPr>
          <p:cNvPr id="149" name="Google Shape;149;p21"/>
          <p:cNvSpPr txBox="1"/>
          <p:nvPr/>
        </p:nvSpPr>
        <p:spPr>
          <a:xfrm>
            <a:off x="403398" y="2902039"/>
            <a:ext cx="1563024"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FR" sz="1600">
                <a:solidFill>
                  <a:srgbClr val="0070C0"/>
                </a:solidFill>
                <a:latin typeface="Arial"/>
                <a:ea typeface="Arial"/>
                <a:cs typeface="Arial"/>
                <a:sym typeface="Arial"/>
              </a:rPr>
              <a:t>Venant d’archives / de sources historiques / de bases de données</a:t>
            </a:r>
            <a:endParaRPr/>
          </a:p>
        </p:txBody>
      </p:sp>
      <p:sp>
        <p:nvSpPr>
          <p:cNvPr id="150" name="Google Shape;150;p21"/>
          <p:cNvSpPr/>
          <p:nvPr/>
        </p:nvSpPr>
        <p:spPr>
          <a:xfrm>
            <a:off x="4107180" y="2758440"/>
            <a:ext cx="3977640" cy="1778000"/>
          </a:xfrm>
          <a:prstGeom prst="roundRect">
            <a:avLst>
              <a:gd fmla="val 50000" name="adj"/>
            </a:avLst>
          </a:prstGeom>
          <a:solidFill>
            <a:srgbClr val="0070C0"/>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fr-FR" sz="1600">
                <a:solidFill>
                  <a:schemeClr val="lt1"/>
                </a:solidFill>
              </a:rPr>
              <a:t>Note</a:t>
            </a:r>
            <a:r>
              <a:rPr lang="fr-FR" sz="1600">
                <a:solidFill>
                  <a:schemeClr val="lt1"/>
                </a:solidFill>
              </a:rPr>
              <a:t>: vous pouvez identifier des sources de données existantes, ou imaginer des sources de données qui devraient être créées ou récoltées</a:t>
            </a:r>
            <a:endParaRPr>
              <a:solidFill>
                <a:schemeClr val="dk1"/>
              </a:solidFill>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graphicFrame>
        <p:nvGraphicFramePr>
          <p:cNvPr id="155" name="Google Shape;155;p22"/>
          <p:cNvGraphicFramePr/>
          <p:nvPr/>
        </p:nvGraphicFramePr>
        <p:xfrm>
          <a:off x="309880" y="953346"/>
          <a:ext cx="3000000" cy="3000000"/>
        </p:xfrm>
        <a:graphic>
          <a:graphicData uri="http://schemas.openxmlformats.org/drawingml/2006/table">
            <a:tbl>
              <a:tblPr bandRow="1" firstRow="1">
                <a:noFill/>
                <a:tableStyleId>{8DF8F433-37C9-479D-B686-D277092BB334}</a:tableStyleId>
              </a:tblPr>
              <a:tblGrid>
                <a:gridCol w="2288025"/>
                <a:gridCol w="3888000"/>
                <a:gridCol w="1800000"/>
                <a:gridCol w="1800000"/>
                <a:gridCol w="1800000"/>
              </a:tblGrid>
              <a:tr h="633300">
                <a:tc>
                  <a:txBody>
                    <a:bodyPr>
                      <a:noAutofit/>
                    </a:bodyPr>
                    <a:lstStyle/>
                    <a:p>
                      <a:pPr indent="0" lvl="0" marL="0" marR="0" rtl="0" algn="l">
                        <a:spcBef>
                          <a:spcPts val="0"/>
                        </a:spcBef>
                        <a:spcAft>
                          <a:spcPts val="0"/>
                        </a:spcAft>
                        <a:buNone/>
                      </a:pPr>
                      <a:r>
                        <a:rPr b="1" lang="fr-FR" sz="1400" u="none" cap="none" strike="noStrike">
                          <a:solidFill>
                            <a:schemeClr val="dk1"/>
                          </a:solidFill>
                          <a:latin typeface="Arial"/>
                          <a:ea typeface="Arial"/>
                          <a:cs typeface="Arial"/>
                          <a:sym typeface="Arial"/>
                        </a:rPr>
                        <a:t>POINTS BONUS</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1 = Difficile</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5 = Facile</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Explications</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1 :</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 2</a:t>
                      </a:r>
                      <a:endParaRPr/>
                    </a:p>
                    <a:p>
                      <a:pPr indent="0" lvl="0" marL="0" marR="0" rtl="0" algn="l">
                        <a:spcBef>
                          <a:spcPts val="0"/>
                        </a:spcBef>
                        <a:spcAft>
                          <a:spcPts val="0"/>
                        </a:spcAft>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c>
                  <a:txBody>
                    <a:bodyPr>
                      <a:no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Dataset : 3</a:t>
                      </a:r>
                      <a:endParaRPr/>
                    </a:p>
                    <a:p>
                      <a:pPr indent="0" lvl="0" marL="0" marR="0" rtl="0" algn="l">
                        <a:lnSpc>
                          <a:spcPct val="100000"/>
                        </a:lnSpc>
                        <a:spcBef>
                          <a:spcPts val="0"/>
                        </a:spcBef>
                        <a:spcAft>
                          <a:spcPts val="0"/>
                        </a:spcAft>
                        <a:buClr>
                          <a:schemeClr val="dk1"/>
                        </a:buClr>
                        <a:buSzPts val="1400"/>
                        <a:buFont typeface="Arial"/>
                        <a:buNone/>
                      </a:pPr>
                      <a:r>
                        <a:rPr b="0" lang="fr-FR" sz="1400">
                          <a:solidFill>
                            <a:schemeClr val="dk1"/>
                          </a:solidFill>
                          <a:latin typeface="Arial"/>
                          <a:ea typeface="Arial"/>
                          <a:cs typeface="Arial"/>
                          <a:sym typeface="Arial"/>
                        </a:rPr>
                        <a:t>___________</a:t>
                      </a:r>
                      <a:endParaRPr/>
                    </a:p>
                  </a:txBody>
                  <a:tcPr marT="45725" marB="45725" marR="91450" marL="91450">
                    <a:solidFill>
                      <a:schemeClr val="lt1"/>
                    </a:solidFill>
                  </a:tcPr>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latin typeface="Arial"/>
                          <a:ea typeface="Arial"/>
                          <a:cs typeface="Arial"/>
                          <a:sym typeface="Arial"/>
                        </a:rPr>
                        <a:t>Format lisible par un programme informatique?</a:t>
                      </a:r>
                      <a:endParaRPr i="1" sz="1200">
                        <a:latin typeface="Arial"/>
                        <a:ea typeface="Arial"/>
                        <a:cs typeface="Arial"/>
                        <a:sym typeface="Arial"/>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Si la donnée est sous format .docx ou pdf, un programme de code peut difficilement la lire. Une base d donnée ou même un fichier csv sont plus faciles</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Structuré ou non?</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Si la donnée peut tenir dans Excel, elle est probablement structurée. Le texte libre, une page web, ou des images sont des formats non structurés.</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Suis des catégories universelles ou spécifiques?</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Des données suivant des codifications INSEE ou Eurostat sont a priori assez universelles</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Séries temporelles?</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La donnée est-elle collectée à travers le temps? La fréquence de collecte est-elle suffisante?</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Données personnelles?</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La donnée personnelle impose des contraintes</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chemeClr val="dk1"/>
                        </a:buClr>
                        <a:buSzPts val="1200"/>
                        <a:buFont typeface="Arial"/>
                        <a:buNone/>
                      </a:pPr>
                      <a:r>
                        <a:rPr lang="fr-FR" sz="1200">
                          <a:solidFill>
                            <a:schemeClr val="dk1"/>
                          </a:solidFill>
                          <a:latin typeface="Arial"/>
                          <a:ea typeface="Arial"/>
                          <a:cs typeface="Arial"/>
                          <a:sym typeface="Arial"/>
                        </a:rPr>
                        <a:t>Données complètes?</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Y a-t-il des valeurs manquantes, des valeurs erronées, des dates manquantes...</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633300">
                <a:tc>
                  <a:txBody>
                    <a:bodyPr>
                      <a:noAutofit/>
                    </a:bodyPr>
                    <a:lstStyle/>
                    <a:p>
                      <a:pPr indent="0" lvl="0" marL="0" marR="0" rtl="0" algn="l">
                        <a:lnSpc>
                          <a:spcPct val="100000"/>
                        </a:lnSpc>
                        <a:spcBef>
                          <a:spcPts val="0"/>
                        </a:spcBef>
                        <a:spcAft>
                          <a:spcPts val="0"/>
                        </a:spcAft>
                        <a:buClr>
                          <a:srgbClr val="C00000"/>
                        </a:buClr>
                        <a:buSzPts val="1200"/>
                        <a:buFont typeface="Arial"/>
                        <a:buNone/>
                      </a:pPr>
                      <a:r>
                        <a:rPr b="1" lang="fr-FR" sz="1200">
                          <a:solidFill>
                            <a:srgbClr val="C00000"/>
                          </a:solidFill>
                          <a:latin typeface="Arial"/>
                          <a:ea typeface="Arial"/>
                          <a:cs typeface="Arial"/>
                          <a:sym typeface="Arial"/>
                        </a:rPr>
                        <a:t>Total: </a:t>
                      </a:r>
                      <a:r>
                        <a:rPr b="1" lang="fr-FR" sz="1200">
                          <a:solidFill>
                            <a:schemeClr val="dk1"/>
                          </a:solidFill>
                          <a:latin typeface="Arial"/>
                          <a:ea typeface="Arial"/>
                          <a:cs typeface="Arial"/>
                          <a:sym typeface="Arial"/>
                        </a:rPr>
                        <a:t>somme des points par dataset</a:t>
                      </a:r>
                      <a:endParaRPr/>
                    </a:p>
                  </a:txBody>
                  <a:tcPr marT="45725" marB="45725" marR="91450" marL="91450" anchor="ctr"/>
                </a:tc>
                <a:tc>
                  <a:txBody>
                    <a:bodyPr>
                      <a:noAutofit/>
                    </a:bodyPr>
                    <a:lstStyle/>
                    <a:p>
                      <a:pPr indent="0" lvl="0" marL="0" marR="0" rtl="0" algn="l">
                        <a:lnSpc>
                          <a:spcPct val="100000"/>
                        </a:lnSpc>
                        <a:spcBef>
                          <a:spcPts val="0"/>
                        </a:spcBef>
                        <a:spcAft>
                          <a:spcPts val="0"/>
                        </a:spcAft>
                        <a:buClr>
                          <a:schemeClr val="dk1"/>
                        </a:buClr>
                        <a:buSzPts val="1200"/>
                        <a:buFont typeface="Arial"/>
                        <a:buNone/>
                      </a:pPr>
                      <a:r>
                        <a:rPr i="1" lang="fr-FR" sz="1200">
                          <a:solidFill>
                            <a:schemeClr val="dk1"/>
                          </a:solidFill>
                          <a:latin typeface="Arial"/>
                          <a:ea typeface="Arial"/>
                          <a:cs typeface="Arial"/>
                          <a:sym typeface="Arial"/>
                        </a:rPr>
                        <a:t>Faites la somme des points. Un total élevé indique un dataset relativement plus facile à utiliser.</a:t>
                      </a:r>
                      <a:endParaRPr/>
                    </a:p>
                  </a:txBody>
                  <a:tcPr marT="45725" marB="45725" marR="91450" marL="91450" anchor="ctr"/>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grpSp>
        <p:nvGrpSpPr>
          <p:cNvPr id="160" name="Google Shape;160;p23"/>
          <p:cNvGrpSpPr/>
          <p:nvPr/>
        </p:nvGrpSpPr>
        <p:grpSpPr>
          <a:xfrm>
            <a:off x="3479799" y="1576643"/>
            <a:ext cx="5252721" cy="4561367"/>
            <a:chOff x="2846907" y="779373"/>
            <a:chExt cx="3175200" cy="3175200"/>
          </a:xfrm>
        </p:grpSpPr>
        <p:sp>
          <p:nvSpPr>
            <p:cNvPr id="161" name="Google Shape;161;p23"/>
            <p:cNvSpPr/>
            <p:nvPr/>
          </p:nvSpPr>
          <p:spPr>
            <a:xfrm rot="10800000">
              <a:off x="2846907" y="779373"/>
              <a:ext cx="3175200" cy="3175200"/>
            </a:xfrm>
            <a:prstGeom prst="blockArc">
              <a:avLst>
                <a:gd fmla="val 5399801" name="adj1"/>
                <a:gd fmla="val 2407189" name="adj2"/>
                <a:gd fmla="val 5305" name="adj3"/>
              </a:avLst>
            </a:prstGeom>
            <a:solidFill>
              <a:srgbClr val="3F3F3F"/>
            </a:solidFill>
            <a:ln>
              <a:noFill/>
            </a:ln>
          </p:spPr>
          <p:txBody>
            <a:bodyPr anchorCtr="0" anchor="ctr" bIns="91450" lIns="91450" spcFirstLastPara="1" rIns="91450" wrap="square" tIns="9145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2" name="Google Shape;162;p23"/>
            <p:cNvSpPr/>
            <p:nvPr/>
          </p:nvSpPr>
          <p:spPr>
            <a:xfrm rot="10800000">
              <a:off x="3123417" y="1155167"/>
              <a:ext cx="379449" cy="439873"/>
            </a:xfrm>
            <a:custGeom>
              <a:rect b="b" l="l" r="r" t="t"/>
              <a:pathLst>
                <a:path extrusionOk="0" h="657943" w="650181">
                  <a:moveTo>
                    <a:pt x="0" y="657943"/>
                  </a:moveTo>
                  <a:cubicBezTo>
                    <a:pt x="1693" y="438629"/>
                    <a:pt x="3387" y="219314"/>
                    <a:pt x="5080" y="0"/>
                  </a:cubicBezTo>
                  <a:lnTo>
                    <a:pt x="650181" y="652863"/>
                  </a:lnTo>
                  <a:lnTo>
                    <a:pt x="0" y="657943"/>
                  </a:lnTo>
                  <a:close/>
                </a:path>
              </a:pathLst>
            </a:custGeom>
            <a:solidFill>
              <a:srgbClr val="3F3F3F"/>
            </a:solidFill>
            <a:ln>
              <a:noFill/>
            </a:ln>
          </p:spPr>
          <p:txBody>
            <a:bodyPr anchorCtr="0" anchor="ctr" bIns="91450" lIns="91450" spcFirstLastPara="1" rIns="91450" wrap="square" tIns="9145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63" name="Google Shape;163;p23"/>
          <p:cNvSpPr txBox="1"/>
          <p:nvPr/>
        </p:nvSpPr>
        <p:spPr>
          <a:xfrm>
            <a:off x="5506465" y="4172363"/>
            <a:ext cx="2022095" cy="899160"/>
          </a:xfrm>
          <a:prstGeom prst="rect">
            <a:avLst/>
          </a:prstGeom>
          <a:noFill/>
          <a:ln>
            <a:noFill/>
          </a:ln>
        </p:spPr>
        <p:txBody>
          <a:bodyPr anchorCtr="0" anchor="t" bIns="91450" lIns="91450" spcFirstLastPara="1" rIns="91450" wrap="square" tIns="91450">
            <a:noAutofit/>
          </a:bodyPr>
          <a:lstStyle/>
          <a:p>
            <a:pPr indent="0" lvl="0" marL="0" marR="0" rtl="0" algn="ctr">
              <a:spcBef>
                <a:spcPts val="0"/>
              </a:spcBef>
              <a:spcAft>
                <a:spcPts val="0"/>
              </a:spcAft>
              <a:buNone/>
            </a:pPr>
            <a:r>
              <a:rPr b="1" lang="fr-FR" sz="1200">
                <a:solidFill>
                  <a:srgbClr val="2B8385"/>
                </a:solidFill>
                <a:latin typeface="Arial"/>
                <a:ea typeface="Arial"/>
                <a:cs typeface="Arial"/>
                <a:sym typeface="Arial"/>
              </a:rPr>
              <a:t>Chaque cycle dure 2 min. Max. Itérez jusqu’à ce que votre solution passe le test de l’étape 3.</a:t>
            </a:r>
            <a:endParaRPr/>
          </a:p>
        </p:txBody>
      </p:sp>
      <p:grpSp>
        <p:nvGrpSpPr>
          <p:cNvPr id="164" name="Google Shape;164;p23"/>
          <p:cNvGrpSpPr/>
          <p:nvPr/>
        </p:nvGrpSpPr>
        <p:grpSpPr>
          <a:xfrm>
            <a:off x="4607305" y="4163279"/>
            <a:ext cx="899160" cy="899160"/>
            <a:chOff x="1091945" y="785734"/>
            <a:chExt cx="899160" cy="899160"/>
          </a:xfrm>
        </p:grpSpPr>
        <p:sp>
          <p:nvSpPr>
            <p:cNvPr id="165" name="Google Shape;165;p23"/>
            <p:cNvSpPr/>
            <p:nvPr/>
          </p:nvSpPr>
          <p:spPr>
            <a:xfrm>
              <a:off x="1091945" y="785734"/>
              <a:ext cx="899160" cy="89916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6" name="Google Shape;166;p23"/>
            <p:cNvPicPr preferRelativeResize="0"/>
            <p:nvPr/>
          </p:nvPicPr>
          <p:blipFill rotWithShape="1">
            <a:blip r:embed="rId3">
              <a:alphaModFix/>
            </a:blip>
            <a:srcRect b="0" l="0" r="0" t="0"/>
            <a:stretch/>
          </p:blipFill>
          <p:spPr>
            <a:xfrm>
              <a:off x="1242544" y="929671"/>
              <a:ext cx="597962" cy="597962"/>
            </a:xfrm>
            <a:prstGeom prst="rect">
              <a:avLst/>
            </a:prstGeom>
            <a:noFill/>
            <a:ln>
              <a:noFill/>
            </a:ln>
          </p:spPr>
        </p:pic>
      </p:grpSp>
      <p:grpSp>
        <p:nvGrpSpPr>
          <p:cNvPr id="167" name="Google Shape;167;p23"/>
          <p:cNvGrpSpPr/>
          <p:nvPr/>
        </p:nvGrpSpPr>
        <p:grpSpPr>
          <a:xfrm>
            <a:off x="4754880" y="1061483"/>
            <a:ext cx="2773680" cy="2501426"/>
            <a:chOff x="4754880" y="771923"/>
            <a:chExt cx="2773680" cy="2501426"/>
          </a:xfrm>
        </p:grpSpPr>
        <p:sp>
          <p:nvSpPr>
            <p:cNvPr id="168" name="Google Shape;168;p23"/>
            <p:cNvSpPr/>
            <p:nvPr/>
          </p:nvSpPr>
          <p:spPr>
            <a:xfrm>
              <a:off x="5762640" y="771923"/>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1</a:t>
              </a:r>
              <a:endParaRPr/>
            </a:p>
          </p:txBody>
        </p:sp>
        <p:grpSp>
          <p:nvGrpSpPr>
            <p:cNvPr id="169" name="Google Shape;169;p23"/>
            <p:cNvGrpSpPr/>
            <p:nvPr/>
          </p:nvGrpSpPr>
          <p:grpSpPr>
            <a:xfrm>
              <a:off x="4754880" y="1226884"/>
              <a:ext cx="2773680" cy="2046465"/>
              <a:chOff x="0" y="28795"/>
              <a:chExt cx="2773680" cy="2046465"/>
            </a:xfrm>
          </p:grpSpPr>
          <p:sp>
            <p:nvSpPr>
              <p:cNvPr id="170" name="Google Shape;170;p23"/>
              <p:cNvSpPr/>
              <p:nvPr/>
            </p:nvSpPr>
            <p:spPr>
              <a:xfrm>
                <a:off x="0" y="28795"/>
                <a:ext cx="2773680" cy="806400"/>
              </a:xfrm>
              <a:prstGeom prst="rect">
                <a:avLst/>
              </a:prstGeom>
              <a:solidFill>
                <a:srgbClr val="2B8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nvSpPr>
            <p:spPr>
              <a:xfrm>
                <a:off x="0" y="28795"/>
                <a:ext cx="2773680" cy="8064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FFFFFF"/>
                  </a:buClr>
                  <a:buSzPts val="1600"/>
                  <a:buFont typeface="Arial"/>
                  <a:buNone/>
                </a:pPr>
                <a:r>
                  <a:rPr b="1" lang="fr-FR" sz="1600">
                    <a:solidFill>
                      <a:srgbClr val="FFFFFF"/>
                    </a:solidFill>
                    <a:latin typeface="Arial"/>
                    <a:ea typeface="Arial"/>
                    <a:cs typeface="Arial"/>
                    <a:sym typeface="Arial"/>
                  </a:rPr>
                  <a:t>(Re)considérez vos jeux de données</a:t>
                </a:r>
                <a:endParaRPr b="1" sz="1600">
                  <a:solidFill>
                    <a:schemeClr val="lt1"/>
                  </a:solidFill>
                  <a:latin typeface="Arial"/>
                  <a:ea typeface="Arial"/>
                  <a:cs typeface="Arial"/>
                  <a:sym typeface="Arial"/>
                </a:endParaRPr>
              </a:p>
            </p:txBody>
          </p:sp>
          <p:sp>
            <p:nvSpPr>
              <p:cNvPr id="172" name="Google Shape;172;p23"/>
              <p:cNvSpPr/>
              <p:nvPr/>
            </p:nvSpPr>
            <p:spPr>
              <a:xfrm>
                <a:off x="0" y="845501"/>
                <a:ext cx="2773680" cy="1229759"/>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txBox="1"/>
              <p:nvPr/>
            </p:nvSpPr>
            <p:spPr>
              <a:xfrm>
                <a:off x="0" y="845501"/>
                <a:ext cx="2773680" cy="1229759"/>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 Prenez les 3 jeux de données que vous avez identifiés dans le canevas précédent</a:t>
                </a:r>
                <a:endParaRPr b="0" i="0" sz="1400" u="none" cap="none" strike="noStrike">
                  <a:solidFill>
                    <a:schemeClr val="dk1"/>
                  </a:solidFill>
                  <a:latin typeface="Arial"/>
                  <a:ea typeface="Arial"/>
                  <a:cs typeface="Arial"/>
                  <a:sym typeface="Arial"/>
                </a:endParaRPr>
              </a:p>
              <a:p>
                <a:pPr indent="-114300" lvl="1" marL="114300" marR="0" rtl="0" algn="l">
                  <a:lnSpc>
                    <a:spcPct val="90000"/>
                  </a:lnSpc>
                  <a:spcBef>
                    <a:spcPts val="600"/>
                  </a:spcBef>
                  <a:spcAft>
                    <a:spcPts val="0"/>
                  </a:spcAft>
                  <a:buClr>
                    <a:schemeClr val="dk1"/>
                  </a:buClr>
                  <a:buSzPts val="1400"/>
                  <a:buFont typeface="Arial"/>
                  <a:buNone/>
                </a:pPr>
                <a:r>
                  <a:rPr b="0" i="0" lang="fr-FR" sz="1400" u="none" cap="none" strike="noStrike">
                    <a:solidFill>
                      <a:schemeClr val="dk1"/>
                    </a:solidFill>
                    <a:latin typeface="Arial"/>
                    <a:ea typeface="Arial"/>
                    <a:cs typeface="Arial"/>
                    <a:sym typeface="Arial"/>
                  </a:rPr>
                  <a:t>- ou choisissez en d’autres si nécessaire</a:t>
                </a:r>
                <a:endParaRPr b="0" i="0" sz="1400" u="none" cap="none" strike="noStrike">
                  <a:solidFill>
                    <a:schemeClr val="dk1"/>
                  </a:solidFill>
                  <a:latin typeface="Arial"/>
                  <a:ea typeface="Arial"/>
                  <a:cs typeface="Arial"/>
                  <a:sym typeface="Arial"/>
                </a:endParaRPr>
              </a:p>
            </p:txBody>
          </p:sp>
        </p:grpSp>
      </p:grpSp>
      <p:grpSp>
        <p:nvGrpSpPr>
          <p:cNvPr id="174" name="Google Shape;174;p23"/>
          <p:cNvGrpSpPr/>
          <p:nvPr/>
        </p:nvGrpSpPr>
        <p:grpSpPr>
          <a:xfrm>
            <a:off x="1012949" y="1728203"/>
            <a:ext cx="2773680" cy="4055080"/>
            <a:chOff x="1376680" y="2101880"/>
            <a:chExt cx="2773680" cy="4055080"/>
          </a:xfrm>
        </p:grpSpPr>
        <p:sp>
          <p:nvSpPr>
            <p:cNvPr id="175" name="Google Shape;175;p23"/>
            <p:cNvSpPr/>
            <p:nvPr/>
          </p:nvSpPr>
          <p:spPr>
            <a:xfrm>
              <a:off x="2421269" y="2101880"/>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3</a:t>
              </a:r>
              <a:endParaRPr/>
            </a:p>
          </p:txBody>
        </p:sp>
        <p:grpSp>
          <p:nvGrpSpPr>
            <p:cNvPr id="176" name="Google Shape;176;p23"/>
            <p:cNvGrpSpPr/>
            <p:nvPr/>
          </p:nvGrpSpPr>
          <p:grpSpPr>
            <a:xfrm>
              <a:off x="1376680" y="2555240"/>
              <a:ext cx="2773680" cy="3601720"/>
              <a:chOff x="1188720" y="2555240"/>
              <a:chExt cx="2773680" cy="3601720"/>
            </a:xfrm>
          </p:grpSpPr>
          <p:grpSp>
            <p:nvGrpSpPr>
              <p:cNvPr id="177" name="Google Shape;177;p23"/>
              <p:cNvGrpSpPr/>
              <p:nvPr/>
            </p:nvGrpSpPr>
            <p:grpSpPr>
              <a:xfrm>
                <a:off x="1188720" y="2555240"/>
                <a:ext cx="2773680" cy="736600"/>
                <a:chOff x="0" y="28795"/>
                <a:chExt cx="2773680" cy="806400"/>
              </a:xfrm>
            </p:grpSpPr>
            <p:sp>
              <p:nvSpPr>
                <p:cNvPr id="178" name="Google Shape;178;p23"/>
                <p:cNvSpPr/>
                <p:nvPr/>
              </p:nvSpPr>
              <p:spPr>
                <a:xfrm>
                  <a:off x="0" y="28795"/>
                  <a:ext cx="2773680" cy="806400"/>
                </a:xfrm>
                <a:prstGeom prst="rect">
                  <a:avLst/>
                </a:prstGeom>
                <a:solidFill>
                  <a:srgbClr val="2B8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txBox="1"/>
                <p:nvPr/>
              </p:nvSpPr>
              <p:spPr>
                <a:xfrm>
                  <a:off x="0" y="28795"/>
                  <a:ext cx="2773680" cy="806400"/>
                </a:xfrm>
                <a:prstGeom prst="rect">
                  <a:avLst/>
                </a:pr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FFFFFF"/>
                    </a:buClr>
                    <a:buSzPts val="1600"/>
                    <a:buFont typeface="Arial"/>
                    <a:buNone/>
                  </a:pPr>
                  <a:r>
                    <a:rPr b="1" lang="fr-FR" sz="1600">
                      <a:solidFill>
                        <a:srgbClr val="FFFFFF"/>
                      </a:solidFill>
                      <a:latin typeface="Arial"/>
                      <a:ea typeface="Arial"/>
                      <a:cs typeface="Arial"/>
                      <a:sym typeface="Arial"/>
                    </a:rPr>
                    <a:t>Testez vos résultats et itérez</a:t>
                  </a:r>
                  <a:endParaRPr b="1" sz="1600">
                    <a:solidFill>
                      <a:schemeClr val="lt1"/>
                    </a:solidFill>
                    <a:latin typeface="Arial"/>
                    <a:ea typeface="Arial"/>
                    <a:cs typeface="Arial"/>
                    <a:sym typeface="Arial"/>
                  </a:endParaRPr>
                </a:p>
              </p:txBody>
            </p:sp>
          </p:grpSp>
          <p:grpSp>
            <p:nvGrpSpPr>
              <p:cNvPr id="180" name="Google Shape;180;p23"/>
              <p:cNvGrpSpPr/>
              <p:nvPr/>
            </p:nvGrpSpPr>
            <p:grpSpPr>
              <a:xfrm>
                <a:off x="1188720" y="3291840"/>
                <a:ext cx="2773680" cy="2865120"/>
                <a:chOff x="0" y="845501"/>
                <a:chExt cx="2773680" cy="1229759"/>
              </a:xfrm>
            </p:grpSpPr>
            <p:sp>
              <p:nvSpPr>
                <p:cNvPr id="181" name="Google Shape;181;p23"/>
                <p:cNvSpPr/>
                <p:nvPr/>
              </p:nvSpPr>
              <p:spPr>
                <a:xfrm>
                  <a:off x="0" y="845501"/>
                  <a:ext cx="2773680" cy="1229759"/>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txBox="1"/>
                <p:nvPr/>
              </p:nvSpPr>
              <p:spPr>
                <a:xfrm>
                  <a:off x="0" y="845501"/>
                  <a:ext cx="2773680" cy="1229759"/>
                </a:xfrm>
                <a:prstGeom prst="rect">
                  <a:avLst/>
                </a:prstGeom>
                <a:solidFill>
                  <a:srgbClr val="D4D9EC"/>
                </a:solidFill>
                <a:ln>
                  <a:noFill/>
                </a:ln>
              </p:spPr>
              <p:txBody>
                <a:bodyPr anchorCtr="0" anchor="t" bIns="112000" lIns="74675" spcFirstLastPara="1" rIns="99550" wrap="square" tIns="74675">
                  <a:noAutofit/>
                </a:bodyPr>
                <a:lstStyle/>
                <a:p>
                  <a:pPr indent="0" lvl="1" marL="0" marR="0" rtl="0" algn="l">
                    <a:lnSpc>
                      <a:spcPct val="90000"/>
                    </a:lnSpc>
                    <a:spcBef>
                      <a:spcPts val="0"/>
                    </a:spcBef>
                    <a:spcAft>
                      <a:spcPts val="0"/>
                    </a:spcAft>
                    <a:buNone/>
                  </a:pPr>
                  <a:r>
                    <a:rPr b="0" i="0" lang="fr-FR" sz="1400" u="none" cap="none" strike="noStrike">
                      <a:solidFill>
                        <a:schemeClr val="dk1"/>
                      </a:solidFill>
                      <a:latin typeface="Arial"/>
                      <a:ea typeface="Arial"/>
                      <a:cs typeface="Arial"/>
                      <a:sym typeface="Arial"/>
                    </a:rPr>
                    <a:t>Jouez l’avocat du diable et soyez critique envers votre solution :</a:t>
                  </a:r>
                  <a:endParaRPr/>
                </a:p>
                <a:p>
                  <a:pPr indent="-285750" lvl="1" marL="285750" marR="0" rtl="0" algn="l">
                    <a:lnSpc>
                      <a:spcPct val="90000"/>
                    </a:lnSpc>
                    <a:spcBef>
                      <a:spcPts val="600"/>
                    </a:spcBef>
                    <a:spcAft>
                      <a:spcPts val="0"/>
                    </a:spcAft>
                    <a:buClr>
                      <a:schemeClr val="dk1"/>
                    </a:buClr>
                    <a:buSzPts val="1400"/>
                    <a:buFont typeface="Arial"/>
                    <a:buChar char="-"/>
                  </a:pPr>
                  <a:r>
                    <a:rPr b="0" i="0" lang="fr-FR" sz="1400" u="none" cap="none" strike="noStrike">
                      <a:solidFill>
                        <a:schemeClr val="dk1"/>
                      </a:solidFill>
                      <a:latin typeface="Arial"/>
                      <a:ea typeface="Arial"/>
                      <a:cs typeface="Arial"/>
                      <a:sym typeface="Arial"/>
                    </a:rPr>
                    <a:t>Est-elle alignée avec les objectifs stratégiques de votre organisation ?</a:t>
                  </a:r>
                  <a:endParaRPr/>
                </a:p>
                <a:p>
                  <a:pPr indent="-285750" lvl="1" marL="285750" marR="0" rtl="0" algn="l">
                    <a:lnSpc>
                      <a:spcPct val="90000"/>
                    </a:lnSpc>
                    <a:spcBef>
                      <a:spcPts val="600"/>
                    </a:spcBef>
                    <a:spcAft>
                      <a:spcPts val="0"/>
                    </a:spcAft>
                    <a:buClr>
                      <a:schemeClr val="dk1"/>
                    </a:buClr>
                    <a:buSzPts val="1400"/>
                    <a:buFont typeface="Arial"/>
                    <a:buChar char="-"/>
                  </a:pPr>
                  <a:r>
                    <a:rPr b="0" i="0" lang="fr-FR" sz="1400" u="none" cap="none" strike="noStrike">
                      <a:solidFill>
                        <a:schemeClr val="dk1"/>
                      </a:solidFill>
                      <a:latin typeface="Arial"/>
                      <a:ea typeface="Arial"/>
                      <a:cs typeface="Arial"/>
                      <a:sym typeface="Arial"/>
                    </a:rPr>
                    <a:t>Est-ce que les fonctionnalités que vous avez conçues apportent de la valeur à l’utilisateur cible ?</a:t>
                  </a:r>
                  <a:endParaRPr/>
                </a:p>
                <a:p>
                  <a:pPr indent="0" lvl="1" marL="0" marR="0" rtl="0" algn="ctr">
                    <a:lnSpc>
                      <a:spcPct val="90000"/>
                    </a:lnSpc>
                    <a:spcBef>
                      <a:spcPts val="1200"/>
                    </a:spcBef>
                    <a:spcAft>
                      <a:spcPts val="0"/>
                    </a:spcAft>
                    <a:buNone/>
                  </a:pPr>
                  <a:r>
                    <a:rPr b="1" i="0" lang="fr-FR" sz="1400" u="none" cap="none" strike="noStrike">
                      <a:solidFill>
                        <a:schemeClr val="dk1"/>
                      </a:solidFill>
                      <a:latin typeface="Arial"/>
                      <a:ea typeface="Arial"/>
                      <a:cs typeface="Arial"/>
                      <a:sym typeface="Arial"/>
                    </a:rPr>
                    <a:t>Arrêtez-vous quand la solution passe le test</a:t>
                  </a:r>
                  <a:endParaRPr/>
                </a:p>
              </p:txBody>
            </p:sp>
          </p:grpSp>
        </p:grpSp>
      </p:grpSp>
      <p:grpSp>
        <p:nvGrpSpPr>
          <p:cNvPr id="183" name="Google Shape;183;p23"/>
          <p:cNvGrpSpPr/>
          <p:nvPr/>
        </p:nvGrpSpPr>
        <p:grpSpPr>
          <a:xfrm>
            <a:off x="8356728" y="2051924"/>
            <a:ext cx="2773680" cy="3513913"/>
            <a:chOff x="8133080" y="2093287"/>
            <a:chExt cx="2773680" cy="3513913"/>
          </a:xfrm>
        </p:grpSpPr>
        <p:grpSp>
          <p:nvGrpSpPr>
            <p:cNvPr id="184" name="Google Shape;184;p23"/>
            <p:cNvGrpSpPr/>
            <p:nvPr/>
          </p:nvGrpSpPr>
          <p:grpSpPr>
            <a:xfrm>
              <a:off x="8133080" y="2555240"/>
              <a:ext cx="2773680" cy="3051960"/>
              <a:chOff x="7945120" y="2555240"/>
              <a:chExt cx="2773680" cy="3051960"/>
            </a:xfrm>
          </p:grpSpPr>
          <p:grpSp>
            <p:nvGrpSpPr>
              <p:cNvPr id="185" name="Google Shape;185;p23"/>
              <p:cNvGrpSpPr/>
              <p:nvPr/>
            </p:nvGrpSpPr>
            <p:grpSpPr>
              <a:xfrm>
                <a:off x="7945120" y="2555240"/>
                <a:ext cx="2773680" cy="1360120"/>
                <a:chOff x="0" y="28795"/>
                <a:chExt cx="2773680" cy="806400"/>
              </a:xfrm>
            </p:grpSpPr>
            <p:sp>
              <p:nvSpPr>
                <p:cNvPr id="186" name="Google Shape;186;p23"/>
                <p:cNvSpPr/>
                <p:nvPr/>
              </p:nvSpPr>
              <p:spPr>
                <a:xfrm>
                  <a:off x="0" y="28795"/>
                  <a:ext cx="2773680" cy="80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nvSpPr>
              <p:spPr>
                <a:xfrm>
                  <a:off x="0" y="28795"/>
                  <a:ext cx="2773680" cy="806400"/>
                </a:xfrm>
                <a:prstGeom prst="rect">
                  <a:avLst/>
                </a:prstGeom>
                <a:solidFill>
                  <a:srgbClr val="2B8385"/>
                </a:solid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Clr>
                      <a:srgbClr val="FFFFFF"/>
                    </a:buClr>
                    <a:buSzPts val="1600"/>
                    <a:buFont typeface="Arial"/>
                    <a:buNone/>
                  </a:pPr>
                  <a:r>
                    <a:rPr b="1" lang="fr-FR" sz="1600">
                      <a:solidFill>
                        <a:srgbClr val="FFFFFF"/>
                      </a:solidFill>
                      <a:latin typeface="Arial"/>
                      <a:ea typeface="Arial"/>
                      <a:cs typeface="Arial"/>
                      <a:sym typeface="Arial"/>
                    </a:rPr>
                    <a:t>Comment ces jeux de données contribuent-ils à créer un service répondant à un besoin ?</a:t>
                  </a:r>
                  <a:endParaRPr b="1" sz="1600">
                    <a:solidFill>
                      <a:schemeClr val="lt1"/>
                    </a:solidFill>
                    <a:latin typeface="Arial"/>
                    <a:ea typeface="Arial"/>
                    <a:cs typeface="Arial"/>
                    <a:sym typeface="Arial"/>
                  </a:endParaRPr>
                </a:p>
              </p:txBody>
            </p:sp>
          </p:grpSp>
          <p:grpSp>
            <p:nvGrpSpPr>
              <p:cNvPr id="188" name="Google Shape;188;p23"/>
              <p:cNvGrpSpPr/>
              <p:nvPr/>
            </p:nvGrpSpPr>
            <p:grpSpPr>
              <a:xfrm>
                <a:off x="7945120" y="3915360"/>
                <a:ext cx="2773680" cy="1691840"/>
                <a:chOff x="0" y="845501"/>
                <a:chExt cx="2773680" cy="1229759"/>
              </a:xfrm>
            </p:grpSpPr>
            <p:sp>
              <p:nvSpPr>
                <p:cNvPr id="189" name="Google Shape;189;p23"/>
                <p:cNvSpPr/>
                <p:nvPr/>
              </p:nvSpPr>
              <p:spPr>
                <a:xfrm>
                  <a:off x="0" y="845501"/>
                  <a:ext cx="2773680" cy="1229759"/>
                </a:xfrm>
                <a:prstGeom prst="rect">
                  <a:avLst/>
                </a:prstGeom>
                <a:solidFill>
                  <a:schemeClr val="lt1"/>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txBox="1"/>
                <p:nvPr/>
              </p:nvSpPr>
              <p:spPr>
                <a:xfrm>
                  <a:off x="0" y="845501"/>
                  <a:ext cx="2773680" cy="1229759"/>
                </a:xfrm>
                <a:prstGeom prst="rect">
                  <a:avLst/>
                </a:prstGeom>
                <a:solidFill>
                  <a:srgbClr val="D4D9EC"/>
                </a:solidFill>
                <a:ln>
                  <a:noFill/>
                </a:ln>
              </p:spPr>
              <p:txBody>
                <a:bodyPr anchorCtr="0" anchor="t" bIns="112000" lIns="74675" spcFirstLastPara="1" rIns="99550" wrap="square" tIns="74675">
                  <a:noAutofit/>
                </a:bodyPr>
                <a:lstStyle/>
                <a:p>
                  <a:pPr indent="0" lvl="1" marL="0" marR="0" rtl="0" algn="l">
                    <a:lnSpc>
                      <a:spcPct val="90000"/>
                    </a:lnSpc>
                    <a:spcBef>
                      <a:spcPts val="0"/>
                    </a:spcBef>
                    <a:spcAft>
                      <a:spcPts val="0"/>
                    </a:spcAft>
                    <a:buNone/>
                  </a:pPr>
                  <a:r>
                    <a:rPr b="0" i="0" lang="fr-FR" sz="1400" u="none" cap="none" strike="noStrike">
                      <a:solidFill>
                        <a:schemeClr val="dk1"/>
                      </a:solidFill>
                      <a:latin typeface="Arial"/>
                      <a:ea typeface="Arial"/>
                      <a:cs typeface="Arial"/>
                      <a:sym typeface="Arial"/>
                    </a:rPr>
                    <a:t>Pensez aux 7 moyens de création de valeur :</a:t>
                  </a:r>
                  <a:endParaRPr b="0" i="0" sz="1400" u="none" cap="none" strike="noStrike">
                    <a:solidFill>
                      <a:schemeClr val="dk1"/>
                    </a:solidFill>
                    <a:latin typeface="Arial"/>
                    <a:ea typeface="Arial"/>
                    <a:cs typeface="Arial"/>
                    <a:sym typeface="Arial"/>
                  </a:endParaRPr>
                </a:p>
                <a:p>
                  <a:pPr indent="0" lvl="1" marL="0" marR="0" rtl="0" algn="l">
                    <a:lnSpc>
                      <a:spcPct val="90000"/>
                    </a:lnSpc>
                    <a:spcBef>
                      <a:spcPts val="600"/>
                    </a:spcBef>
                    <a:spcAft>
                      <a:spcPts val="0"/>
                    </a:spcAft>
                    <a:buNone/>
                  </a:pPr>
                  <a:r>
                    <a:rPr b="0" i="0" lang="fr-FR" sz="1400" u="none" cap="none" strike="noStrike">
                      <a:solidFill>
                        <a:schemeClr val="dk1"/>
                      </a:solidFill>
                      <a:latin typeface="Arial"/>
                      <a:ea typeface="Arial"/>
                      <a:cs typeface="Arial"/>
                      <a:sym typeface="Arial"/>
                    </a:rPr>
                    <a:t>Prédiction / suggestion / curation / enrichissement / classement / comparaison/ segmentation /classification/ génération / synthèse</a:t>
                  </a:r>
                  <a:endParaRPr/>
                </a:p>
              </p:txBody>
            </p:sp>
          </p:grpSp>
        </p:grpSp>
        <p:sp>
          <p:nvSpPr>
            <p:cNvPr id="191" name="Google Shape;191;p23"/>
            <p:cNvSpPr/>
            <p:nvPr/>
          </p:nvSpPr>
          <p:spPr>
            <a:xfrm>
              <a:off x="9186560" y="2093287"/>
              <a:ext cx="666720" cy="666720"/>
            </a:xfrm>
            <a:prstGeom prst="ellipse">
              <a:avLst/>
            </a:prstGeom>
            <a:solidFill>
              <a:srgbClr val="2B838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2400">
                  <a:solidFill>
                    <a:schemeClr val="lt1"/>
                  </a:solidFill>
                  <a:latin typeface="Arial"/>
                  <a:ea typeface="Arial"/>
                  <a:cs typeface="Arial"/>
                  <a:sym typeface="Arial"/>
                </a:rPr>
                <a:t>2</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1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