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32" r:id="rId1"/>
  </p:sldMasterIdLst>
  <p:notesMasterIdLst>
    <p:notesMasterId r:id="rId19"/>
  </p:notesMasterIdLst>
  <p:sldIdLst>
    <p:sldId id="256" r:id="rId2"/>
    <p:sldId id="257" r:id="rId3"/>
    <p:sldId id="259" r:id="rId4"/>
    <p:sldId id="258" r:id="rId5"/>
    <p:sldId id="260" r:id="rId6"/>
    <p:sldId id="261" r:id="rId7"/>
    <p:sldId id="262" r:id="rId8"/>
    <p:sldId id="272" r:id="rId9"/>
    <p:sldId id="263" r:id="rId10"/>
    <p:sldId id="264" r:id="rId11"/>
    <p:sldId id="266" r:id="rId12"/>
    <p:sldId id="267" r:id="rId13"/>
    <p:sldId id="268" r:id="rId14"/>
    <p:sldId id="265"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35"/>
    <p:restoredTop sz="94694"/>
  </p:normalViewPr>
  <p:slideViewPr>
    <p:cSldViewPr snapToGrid="0">
      <p:cViewPr varScale="1">
        <p:scale>
          <a:sx n="78" d="100"/>
          <a:sy n="78"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2AFEE-52A4-E74B-8849-7353087840F9}" type="datetimeFigureOut">
              <a:rPr lang="en-US" smtClean="0"/>
              <a:t>3/20/2024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AE843-2CE0-494A-8DCC-E2EAF03950D8}" type="slidenum">
              <a:rPr lang="en-US" smtClean="0"/>
              <a:t>‹#›</a:t>
            </a:fld>
            <a:endParaRPr lang="en-US"/>
          </a:p>
        </p:txBody>
      </p:sp>
    </p:spTree>
    <p:extLst>
      <p:ext uri="{BB962C8B-B14F-4D97-AF65-F5344CB8AC3E}">
        <p14:creationId xmlns:p14="http://schemas.microsoft.com/office/powerpoint/2010/main" val="1610836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AE843-2CE0-494A-8DCC-E2EAF03950D8}" type="slidenum">
              <a:rPr lang="en-US" smtClean="0"/>
              <a:t>6</a:t>
            </a:fld>
            <a:endParaRPr lang="en-US"/>
          </a:p>
        </p:txBody>
      </p:sp>
    </p:spTree>
    <p:extLst>
      <p:ext uri="{BB962C8B-B14F-4D97-AF65-F5344CB8AC3E}">
        <p14:creationId xmlns:p14="http://schemas.microsoft.com/office/powerpoint/2010/main" val="690077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6171E64-FE02-4DE5-B72F-53C3706641C3}" type="datetimeFigureOut">
              <a:rPr lang="en-US" smtClean="0"/>
              <a:t>3/20/2024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1F18EF7-BE1E-4ECB-84D4-67C2B4D8F09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3962427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71E64-FE02-4DE5-B72F-53C3706641C3}"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1446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71E64-FE02-4DE5-B72F-53C3706641C3}"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45789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71E64-FE02-4DE5-B72F-53C3706641C3}"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51338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6171E64-FE02-4DE5-B72F-53C3706641C3}" type="datetimeFigureOut">
              <a:rPr lang="en-US" smtClean="0"/>
              <a:t>3/20/2024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1F18EF7-BE1E-4ECB-84D4-67C2B4D8F09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8893338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171E64-FE02-4DE5-B72F-53C3706641C3}" type="datetimeFigureOut">
              <a:rPr lang="en-US" smtClean="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341693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171E64-FE02-4DE5-B72F-53C3706641C3}" type="datetimeFigureOut">
              <a:rPr lang="en-US" smtClean="0"/>
              <a:t>3/20/2024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99928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171E64-FE02-4DE5-B72F-53C3706641C3}" type="datetimeFigureOut">
              <a:rPr lang="en-US" smtClean="0"/>
              <a:t>3/20/2024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819765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71E64-FE02-4DE5-B72F-53C3706641C3}" type="datetimeFigureOut">
              <a:rPr lang="en-US" smtClean="0"/>
              <a:t>3/20/2024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257992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6171E64-FE02-4DE5-B72F-53C3706641C3}" type="datetimeFigureOut">
              <a:rPr lang="en-US" smtClean="0"/>
              <a:t>3/20/2024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1F18EF7-BE1E-4ECB-84D4-67C2B4D8F09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68469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6171E64-FE02-4DE5-B72F-53C3706641C3}" type="datetimeFigureOut">
              <a:rPr lang="en-US" smtClean="0"/>
              <a:t>3/20/2024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1F18EF7-BE1E-4ECB-84D4-67C2B4D8F09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0686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6171E64-FE02-4DE5-B72F-53C3706641C3}" type="datetimeFigureOut">
              <a:rPr lang="en-US" smtClean="0"/>
              <a:t>3/20/2024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1F18EF7-BE1E-4ECB-84D4-67C2B4D8F09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54344314"/>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wsj.com/articles/the-s-p-500-sets-first-record-since-february-erasing-its-coronavirus-plunge-1159778113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finance.yahoo.com/quote/%5EGSPC/history/?guccounter=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F950E-A280-741B-D21A-BFDE80F2E56B}"/>
              </a:ext>
            </a:extLst>
          </p:cNvPr>
          <p:cNvSpPr>
            <a:spLocks noGrp="1"/>
          </p:cNvSpPr>
          <p:nvPr>
            <p:ph type="ctrTitle"/>
          </p:nvPr>
        </p:nvSpPr>
        <p:spPr>
          <a:xfrm>
            <a:off x="1700660" y="1313171"/>
            <a:ext cx="8361229" cy="2115829"/>
          </a:xfrm>
        </p:spPr>
        <p:txBody>
          <a:bodyPr/>
          <a:lstStyle/>
          <a:p>
            <a:r>
              <a:rPr lang="en-US" sz="4800" dirty="0">
                <a:latin typeface="Segoe UI" panose="020F0502020204030204" pitchFamily="34" charset="0"/>
                <a:cs typeface="Segoe UI" panose="020F0502020204030204" pitchFamily="34" charset="0"/>
              </a:rPr>
              <a:t>Effects of Major Historical events on S&amp;P500</a:t>
            </a:r>
          </a:p>
        </p:txBody>
      </p:sp>
      <p:sp>
        <p:nvSpPr>
          <p:cNvPr id="3" name="Subtitle 2">
            <a:extLst>
              <a:ext uri="{FF2B5EF4-FFF2-40B4-BE49-F238E27FC236}">
                <a16:creationId xmlns:a16="http://schemas.microsoft.com/office/drawing/2014/main" id="{54784098-C0F4-CBC7-6B35-9B099761BDFA}"/>
              </a:ext>
            </a:extLst>
          </p:cNvPr>
          <p:cNvSpPr>
            <a:spLocks noGrp="1"/>
          </p:cNvSpPr>
          <p:nvPr>
            <p:ph type="subTitle" idx="1"/>
          </p:nvPr>
        </p:nvSpPr>
        <p:spPr>
          <a:xfrm>
            <a:off x="2321560" y="3506495"/>
            <a:ext cx="6831673" cy="2115829"/>
          </a:xfrm>
        </p:spPr>
        <p:txBody>
          <a:bodyPr>
            <a:normAutofit fontScale="92500" lnSpcReduction="10000"/>
          </a:bodyPr>
          <a:lstStyle/>
          <a:p>
            <a:r>
              <a:rPr lang="en-US" dirty="0">
                <a:latin typeface="Segoe UI" panose="020B0502040204020203" pitchFamily="34" charset="0"/>
                <a:cs typeface="Segoe UI" panose="020B0502040204020203" pitchFamily="34" charset="0"/>
              </a:rPr>
              <a:t>Team- NEO</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Bharat Khandelwal</a:t>
            </a:r>
          </a:p>
          <a:p>
            <a:r>
              <a:rPr lang="en-US" dirty="0">
                <a:latin typeface="Segoe UI" panose="020B0502040204020203" pitchFamily="34" charset="0"/>
                <a:cs typeface="Segoe UI" panose="020B0502040204020203" pitchFamily="34" charset="0"/>
              </a:rPr>
              <a:t>Dinesh Chandra </a:t>
            </a:r>
            <a:r>
              <a:rPr lang="en-US" dirty="0" err="1">
                <a:latin typeface="Segoe UI" panose="020B0502040204020203" pitchFamily="34" charset="0"/>
                <a:cs typeface="Segoe UI" panose="020B0502040204020203" pitchFamily="34" charset="0"/>
              </a:rPr>
              <a:t>Gaddam</a:t>
            </a:r>
            <a:endParaRPr lang="en-US" dirty="0">
              <a:latin typeface="Segoe UI" panose="020B0502040204020203" pitchFamily="34" charset="0"/>
              <a:cs typeface="Segoe UI" panose="020B0502040204020203" pitchFamily="34" charset="0"/>
            </a:endParaRPr>
          </a:p>
          <a:p>
            <a:r>
              <a:rPr lang="en-US" dirty="0" err="1">
                <a:latin typeface="Segoe UI" panose="020B0502040204020203" pitchFamily="34" charset="0"/>
                <a:cs typeface="Segoe UI" panose="020B0502040204020203" pitchFamily="34" charset="0"/>
              </a:rPr>
              <a:t>Phanindra</a:t>
            </a:r>
            <a:r>
              <a:rPr lang="en-US" dirty="0">
                <a:latin typeface="Segoe UI" panose="020B0502040204020203" pitchFamily="34" charset="0"/>
                <a:cs typeface="Segoe UI" panose="020B0502040204020203" pitchFamily="34" charset="0"/>
              </a:rPr>
              <a:t> Kumar </a:t>
            </a:r>
            <a:r>
              <a:rPr lang="en-US" dirty="0" err="1">
                <a:latin typeface="Segoe UI" panose="020B0502040204020203" pitchFamily="34" charset="0"/>
                <a:cs typeface="Segoe UI" panose="020B0502040204020203" pitchFamily="34" charset="0"/>
              </a:rPr>
              <a:t>Kalaga</a:t>
            </a:r>
            <a:endParaRPr lang="en-US" dirty="0">
              <a:latin typeface="Segoe UI" panose="020B0502040204020203" pitchFamily="34" charset="0"/>
              <a:cs typeface="Segoe UI" panose="020B0502040204020203" pitchFamily="34" charset="0"/>
            </a:endParaRPr>
          </a:p>
          <a:p>
            <a:r>
              <a:rPr lang="en-US" dirty="0" err="1">
                <a:latin typeface="Segoe UI" panose="020B0502040204020203" pitchFamily="34" charset="0"/>
                <a:cs typeface="Segoe UI" panose="020B0502040204020203" pitchFamily="34" charset="0"/>
              </a:rPr>
              <a:t>Prudhvi</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Chekuri</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71379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F66AC-071D-972D-7FEE-D09FC22EF32A}"/>
              </a:ext>
            </a:extLst>
          </p:cNvPr>
          <p:cNvSpPr>
            <a:spLocks noGrp="1"/>
          </p:cNvSpPr>
          <p:nvPr>
            <p:ph type="title"/>
          </p:nvPr>
        </p:nvSpPr>
        <p:spPr/>
        <p:txBody>
          <a:bodyPr/>
          <a:lstStyle/>
          <a:p>
            <a:r>
              <a:rPr lang="en-US" dirty="0"/>
              <a:t>Line plot for Closing price over the time period:</a:t>
            </a:r>
          </a:p>
        </p:txBody>
      </p:sp>
      <p:pic>
        <p:nvPicPr>
          <p:cNvPr id="4" name="Picture">
            <a:extLst>
              <a:ext uri="{FF2B5EF4-FFF2-40B4-BE49-F238E27FC236}">
                <a16:creationId xmlns:a16="http://schemas.microsoft.com/office/drawing/2014/main" id="{A52FB89E-0180-F5ED-C627-93A4B777F876}"/>
              </a:ext>
            </a:extLst>
          </p:cNvPr>
          <p:cNvPicPr>
            <a:picLocks noGrp="1"/>
          </p:cNvPicPr>
          <p:nvPr>
            <p:ph idx="1"/>
          </p:nvPr>
        </p:nvPicPr>
        <p:blipFill>
          <a:blip r:embed="rId2"/>
          <a:stretch>
            <a:fillRect/>
          </a:stretch>
        </p:blipFill>
        <p:spPr bwMode="auto">
          <a:xfrm>
            <a:off x="1186248" y="2001795"/>
            <a:ext cx="6042455" cy="4411362"/>
          </a:xfrm>
          <a:prstGeom prst="rect">
            <a:avLst/>
          </a:prstGeom>
          <a:noFill/>
          <a:ln w="9525">
            <a:noFill/>
            <a:headEnd/>
            <a:tailEnd/>
          </a:ln>
        </p:spPr>
      </p:pic>
      <p:sp>
        <p:nvSpPr>
          <p:cNvPr id="5" name="TextBox 4">
            <a:extLst>
              <a:ext uri="{FF2B5EF4-FFF2-40B4-BE49-F238E27FC236}">
                <a16:creationId xmlns:a16="http://schemas.microsoft.com/office/drawing/2014/main" id="{CEE5C74E-9FF2-34E4-D18E-6D334222D7E0}"/>
              </a:ext>
            </a:extLst>
          </p:cNvPr>
          <p:cNvSpPr txBox="1"/>
          <p:nvPr/>
        </p:nvSpPr>
        <p:spPr>
          <a:xfrm>
            <a:off x="7624120" y="2619633"/>
            <a:ext cx="4238366" cy="2062103"/>
          </a:xfrm>
          <a:prstGeom prst="rect">
            <a:avLst/>
          </a:prstGeom>
          <a:noFill/>
        </p:spPr>
        <p:txBody>
          <a:bodyPr wrap="square" rtlCol="0">
            <a:spAutoFit/>
          </a:bodyPr>
          <a:lstStyle/>
          <a:p>
            <a:pPr marL="285750" indent="-285750">
              <a:buFont typeface="Wingdings" panose="05000000000000000000" pitchFamily="2" charset="2"/>
              <a:buChar char="§"/>
            </a:pPr>
            <a:r>
              <a:rPr lang="en-US" sz="1600" dirty="0">
                <a:latin typeface="Cambria" panose="02040503050406030204" pitchFamily="18" charset="0"/>
                <a:ea typeface="Cambria" panose="02040503050406030204" pitchFamily="18" charset="0"/>
              </a:rPr>
              <a:t>The graph represents the trend of the closing price of S&amp;P500 index from 2003 to 2023.</a:t>
            </a:r>
          </a:p>
          <a:p>
            <a:pPr marL="285750" indent="-285750">
              <a:buFont typeface="Wingdings" panose="05000000000000000000" pitchFamily="2" charset="2"/>
              <a:buChar char="§"/>
            </a:pPr>
            <a:endParaRPr lang="en-US" sz="16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sz="1600" dirty="0">
                <a:latin typeface="Cambria" panose="02040503050406030204" pitchFamily="18" charset="0"/>
                <a:ea typeface="Cambria" panose="02040503050406030204" pitchFamily="18" charset="0"/>
              </a:rPr>
              <a:t>We can observe the overall direction of the close price for the index upwards and identify periods of significant movement or volatility.</a:t>
            </a:r>
          </a:p>
        </p:txBody>
      </p:sp>
    </p:spTree>
    <p:extLst>
      <p:ext uri="{BB962C8B-B14F-4D97-AF65-F5344CB8AC3E}">
        <p14:creationId xmlns:p14="http://schemas.microsoft.com/office/powerpoint/2010/main" val="3219618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259B1-04A3-E212-8126-15E62BEEC1E8}"/>
              </a:ext>
            </a:extLst>
          </p:cNvPr>
          <p:cNvSpPr>
            <a:spLocks noGrp="1"/>
          </p:cNvSpPr>
          <p:nvPr>
            <p:ph type="title"/>
          </p:nvPr>
        </p:nvSpPr>
        <p:spPr/>
        <p:txBody>
          <a:bodyPr/>
          <a:lstStyle/>
          <a:p>
            <a:r>
              <a:rPr lang="en-US" dirty="0"/>
              <a:t>Daily Change volatility line plot:</a:t>
            </a:r>
            <a:br>
              <a:rPr lang="en-US" dirty="0"/>
            </a:br>
            <a:r>
              <a:rPr lang="en-US" dirty="0"/>
              <a:t>During Great Recession</a:t>
            </a:r>
          </a:p>
        </p:txBody>
      </p:sp>
      <p:pic>
        <p:nvPicPr>
          <p:cNvPr id="4" name="Picture">
            <a:extLst>
              <a:ext uri="{FF2B5EF4-FFF2-40B4-BE49-F238E27FC236}">
                <a16:creationId xmlns:a16="http://schemas.microsoft.com/office/drawing/2014/main" id="{11B61DF0-7FAC-80D5-F14A-82987A3DC66B}"/>
              </a:ext>
            </a:extLst>
          </p:cNvPr>
          <p:cNvPicPr>
            <a:picLocks noGrp="1"/>
          </p:cNvPicPr>
          <p:nvPr>
            <p:ph idx="1"/>
          </p:nvPr>
        </p:nvPicPr>
        <p:blipFill>
          <a:blip r:embed="rId2"/>
          <a:stretch>
            <a:fillRect/>
          </a:stretch>
        </p:blipFill>
        <p:spPr bwMode="auto">
          <a:xfrm>
            <a:off x="1371600" y="2458994"/>
            <a:ext cx="4476750" cy="3581400"/>
          </a:xfrm>
          <a:prstGeom prst="rect">
            <a:avLst/>
          </a:prstGeom>
          <a:noFill/>
          <a:ln w="9525">
            <a:noFill/>
            <a:headEnd/>
            <a:tailEnd/>
          </a:ln>
        </p:spPr>
      </p:pic>
      <p:sp>
        <p:nvSpPr>
          <p:cNvPr id="5" name="TextBox 4">
            <a:extLst>
              <a:ext uri="{FF2B5EF4-FFF2-40B4-BE49-F238E27FC236}">
                <a16:creationId xmlns:a16="http://schemas.microsoft.com/office/drawing/2014/main" id="{75E76D74-F646-9262-1C65-25E877A02183}"/>
              </a:ext>
            </a:extLst>
          </p:cNvPr>
          <p:cNvSpPr txBox="1"/>
          <p:nvPr/>
        </p:nvSpPr>
        <p:spPr>
          <a:xfrm>
            <a:off x="6496050" y="2828835"/>
            <a:ext cx="4476750" cy="1200329"/>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As we can see the daily change value is very volatile between 2008 and 2009 which was the period of the Great Recession. The market recovered after 1403 days.</a:t>
            </a:r>
          </a:p>
        </p:txBody>
      </p:sp>
    </p:spTree>
    <p:extLst>
      <p:ext uri="{BB962C8B-B14F-4D97-AF65-F5344CB8AC3E}">
        <p14:creationId xmlns:p14="http://schemas.microsoft.com/office/powerpoint/2010/main" val="1501114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41FD9-B68F-0BC5-6466-D612C3FDA68C}"/>
              </a:ext>
            </a:extLst>
          </p:cNvPr>
          <p:cNvSpPr>
            <a:spLocks noGrp="1"/>
          </p:cNvSpPr>
          <p:nvPr>
            <p:ph type="title"/>
          </p:nvPr>
        </p:nvSpPr>
        <p:spPr/>
        <p:txBody>
          <a:bodyPr/>
          <a:lstStyle/>
          <a:p>
            <a:r>
              <a:rPr lang="en-US" dirty="0"/>
              <a:t>Daily Change volatility line plot:</a:t>
            </a:r>
            <a:br>
              <a:rPr lang="en-US" dirty="0"/>
            </a:br>
            <a:r>
              <a:rPr lang="en-US" dirty="0"/>
              <a:t>During Covid 19 pandemic</a:t>
            </a:r>
          </a:p>
        </p:txBody>
      </p:sp>
      <p:pic>
        <p:nvPicPr>
          <p:cNvPr id="4" name="Picture">
            <a:extLst>
              <a:ext uri="{FF2B5EF4-FFF2-40B4-BE49-F238E27FC236}">
                <a16:creationId xmlns:a16="http://schemas.microsoft.com/office/drawing/2014/main" id="{9F232A68-42E8-6A74-D830-0DB6748C642D}"/>
              </a:ext>
            </a:extLst>
          </p:cNvPr>
          <p:cNvPicPr>
            <a:picLocks noGrp="1"/>
          </p:cNvPicPr>
          <p:nvPr>
            <p:ph idx="1"/>
          </p:nvPr>
        </p:nvPicPr>
        <p:blipFill>
          <a:blip r:embed="rId2"/>
          <a:stretch>
            <a:fillRect/>
          </a:stretch>
        </p:blipFill>
        <p:spPr bwMode="auto">
          <a:xfrm>
            <a:off x="1371600" y="2458995"/>
            <a:ext cx="4476750" cy="3581400"/>
          </a:xfrm>
          <a:prstGeom prst="rect">
            <a:avLst/>
          </a:prstGeom>
          <a:noFill/>
          <a:ln w="9525">
            <a:noFill/>
            <a:headEnd/>
            <a:tailEnd/>
          </a:ln>
        </p:spPr>
      </p:pic>
      <p:sp>
        <p:nvSpPr>
          <p:cNvPr id="6" name="TextBox 5">
            <a:extLst>
              <a:ext uri="{FF2B5EF4-FFF2-40B4-BE49-F238E27FC236}">
                <a16:creationId xmlns:a16="http://schemas.microsoft.com/office/drawing/2014/main" id="{2EC6B35D-0987-8CBC-2431-B8283BCA7EF5}"/>
              </a:ext>
            </a:extLst>
          </p:cNvPr>
          <p:cNvSpPr txBox="1"/>
          <p:nvPr/>
        </p:nvSpPr>
        <p:spPr>
          <a:xfrm>
            <a:off x="6096000" y="2753166"/>
            <a:ext cx="5043948" cy="830997"/>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As we can see the daily change value is very volatile within the first few months of covid 19 outburst, as the market recovered within 119 days.</a:t>
            </a:r>
          </a:p>
        </p:txBody>
      </p:sp>
    </p:spTree>
    <p:extLst>
      <p:ext uri="{BB962C8B-B14F-4D97-AF65-F5344CB8AC3E}">
        <p14:creationId xmlns:p14="http://schemas.microsoft.com/office/powerpoint/2010/main" val="675298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59B9-ADCA-3AC3-7BF5-6BEDCC0D44D9}"/>
              </a:ext>
            </a:extLst>
          </p:cNvPr>
          <p:cNvSpPr>
            <a:spLocks noGrp="1"/>
          </p:cNvSpPr>
          <p:nvPr>
            <p:ph type="title"/>
          </p:nvPr>
        </p:nvSpPr>
        <p:spPr/>
        <p:txBody>
          <a:bodyPr/>
          <a:lstStyle/>
          <a:p>
            <a:r>
              <a:rPr lang="en-US" dirty="0"/>
              <a:t>Daily Change volatility line plot:</a:t>
            </a:r>
            <a:br>
              <a:rPr lang="en-US" dirty="0"/>
            </a:br>
            <a:r>
              <a:rPr lang="en-US" dirty="0"/>
              <a:t>During Russia-Ukraine Invasion</a:t>
            </a:r>
          </a:p>
        </p:txBody>
      </p:sp>
      <p:pic>
        <p:nvPicPr>
          <p:cNvPr id="4" name="Picture">
            <a:extLst>
              <a:ext uri="{FF2B5EF4-FFF2-40B4-BE49-F238E27FC236}">
                <a16:creationId xmlns:a16="http://schemas.microsoft.com/office/drawing/2014/main" id="{ACA8C8A9-9123-0DF3-CD3F-8429B2A6E8FA}"/>
              </a:ext>
            </a:extLst>
          </p:cNvPr>
          <p:cNvPicPr>
            <a:picLocks noGrp="1"/>
          </p:cNvPicPr>
          <p:nvPr>
            <p:ph idx="1"/>
          </p:nvPr>
        </p:nvPicPr>
        <p:blipFill>
          <a:blip r:embed="rId2"/>
          <a:stretch>
            <a:fillRect/>
          </a:stretch>
        </p:blipFill>
        <p:spPr bwMode="auto">
          <a:xfrm>
            <a:off x="1371600" y="2471351"/>
            <a:ext cx="4476750" cy="3581400"/>
          </a:xfrm>
          <a:prstGeom prst="rect">
            <a:avLst/>
          </a:prstGeom>
          <a:noFill/>
          <a:ln w="9525">
            <a:noFill/>
            <a:headEnd/>
            <a:tailEnd/>
          </a:ln>
        </p:spPr>
      </p:pic>
      <p:sp>
        <p:nvSpPr>
          <p:cNvPr id="5" name="TextBox 4">
            <a:extLst>
              <a:ext uri="{FF2B5EF4-FFF2-40B4-BE49-F238E27FC236}">
                <a16:creationId xmlns:a16="http://schemas.microsoft.com/office/drawing/2014/main" id="{0314F8B2-CA07-016C-66E0-5D3C83FB8CA1}"/>
              </a:ext>
            </a:extLst>
          </p:cNvPr>
          <p:cNvSpPr txBox="1"/>
          <p:nvPr/>
        </p:nvSpPr>
        <p:spPr>
          <a:xfrm>
            <a:off x="6590271" y="2864775"/>
            <a:ext cx="3781168" cy="1323439"/>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The Invasion began in the year 2022 and so we can see some volatility in the few months between July of 2022 to Jan of 2023. the market recovered after 239 days.</a:t>
            </a:r>
          </a:p>
        </p:txBody>
      </p:sp>
    </p:spTree>
    <p:extLst>
      <p:ext uri="{BB962C8B-B14F-4D97-AF65-F5344CB8AC3E}">
        <p14:creationId xmlns:p14="http://schemas.microsoft.com/office/powerpoint/2010/main" val="662005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03EBA-86C8-5598-6C0F-36862AD3DAB7}"/>
              </a:ext>
            </a:extLst>
          </p:cNvPr>
          <p:cNvSpPr>
            <a:spLocks noGrp="1"/>
          </p:cNvSpPr>
          <p:nvPr>
            <p:ph type="title"/>
          </p:nvPr>
        </p:nvSpPr>
        <p:spPr/>
        <p:txBody>
          <a:bodyPr>
            <a:noAutofit/>
          </a:bodyPr>
          <a:lstStyle/>
          <a:p>
            <a:r>
              <a:rPr lang="en-US" sz="3200" dirty="0"/>
              <a:t>Smart Q1: What patterns emerge in financial markets, particularly in the S&amp;P500 Index when confronted with significant events such as the Great Recession, the COVID-19 pandemic, and the Russia-Ukraine Invasion?</a:t>
            </a:r>
          </a:p>
        </p:txBody>
      </p:sp>
      <p:pic>
        <p:nvPicPr>
          <p:cNvPr id="4" name="Picture">
            <a:extLst>
              <a:ext uri="{FF2B5EF4-FFF2-40B4-BE49-F238E27FC236}">
                <a16:creationId xmlns:a16="http://schemas.microsoft.com/office/drawing/2014/main" id="{209331EB-6071-33B7-1C3C-F960FFC9B137}"/>
              </a:ext>
            </a:extLst>
          </p:cNvPr>
          <p:cNvPicPr>
            <a:picLocks noGrp="1"/>
          </p:cNvPicPr>
          <p:nvPr>
            <p:ph idx="1"/>
          </p:nvPr>
        </p:nvPicPr>
        <p:blipFill>
          <a:blip r:embed="rId2"/>
          <a:stretch>
            <a:fillRect/>
          </a:stretch>
        </p:blipFill>
        <p:spPr bwMode="auto">
          <a:xfrm>
            <a:off x="1371600" y="2780485"/>
            <a:ext cx="3351898" cy="3581400"/>
          </a:xfrm>
          <a:prstGeom prst="rect">
            <a:avLst/>
          </a:prstGeom>
          <a:noFill/>
          <a:ln w="9525">
            <a:noFill/>
            <a:headEnd/>
            <a:tailEnd/>
          </a:ln>
        </p:spPr>
      </p:pic>
      <p:pic>
        <p:nvPicPr>
          <p:cNvPr id="5" name="Picture">
            <a:extLst>
              <a:ext uri="{FF2B5EF4-FFF2-40B4-BE49-F238E27FC236}">
                <a16:creationId xmlns:a16="http://schemas.microsoft.com/office/drawing/2014/main" id="{5A5CEBED-9D7D-6DD7-2B83-2D8E63CF73BF}"/>
              </a:ext>
            </a:extLst>
          </p:cNvPr>
          <p:cNvPicPr/>
          <p:nvPr/>
        </p:nvPicPr>
        <p:blipFill>
          <a:blip r:embed="rId3"/>
          <a:stretch>
            <a:fillRect/>
          </a:stretch>
        </p:blipFill>
        <p:spPr bwMode="auto">
          <a:xfrm>
            <a:off x="4843848" y="2780485"/>
            <a:ext cx="3401326" cy="3581400"/>
          </a:xfrm>
          <a:prstGeom prst="rect">
            <a:avLst/>
          </a:prstGeom>
          <a:noFill/>
          <a:ln w="9525">
            <a:noFill/>
            <a:headEnd/>
            <a:tailEnd/>
          </a:ln>
        </p:spPr>
      </p:pic>
      <p:pic>
        <p:nvPicPr>
          <p:cNvPr id="6" name="Picture">
            <a:extLst>
              <a:ext uri="{FF2B5EF4-FFF2-40B4-BE49-F238E27FC236}">
                <a16:creationId xmlns:a16="http://schemas.microsoft.com/office/drawing/2014/main" id="{332BDD11-072D-911C-73E6-DB6576F87583}"/>
              </a:ext>
            </a:extLst>
          </p:cNvPr>
          <p:cNvPicPr/>
          <p:nvPr/>
        </p:nvPicPr>
        <p:blipFill>
          <a:blip r:embed="rId4"/>
          <a:stretch>
            <a:fillRect/>
          </a:stretch>
        </p:blipFill>
        <p:spPr bwMode="auto">
          <a:xfrm>
            <a:off x="8365524" y="2780485"/>
            <a:ext cx="3401326" cy="3581400"/>
          </a:xfrm>
          <a:prstGeom prst="rect">
            <a:avLst/>
          </a:prstGeom>
          <a:noFill/>
          <a:ln w="9525">
            <a:noFill/>
            <a:headEnd/>
            <a:tailEnd/>
          </a:ln>
        </p:spPr>
      </p:pic>
    </p:spTree>
    <p:extLst>
      <p:ext uri="{BB962C8B-B14F-4D97-AF65-F5344CB8AC3E}">
        <p14:creationId xmlns:p14="http://schemas.microsoft.com/office/powerpoint/2010/main" val="1036110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C396-F66D-837B-39E7-B8CE1D50C64B}"/>
              </a:ext>
            </a:extLst>
          </p:cNvPr>
          <p:cNvSpPr>
            <a:spLocks noGrp="1"/>
          </p:cNvSpPr>
          <p:nvPr>
            <p:ph type="title"/>
          </p:nvPr>
        </p:nvSpPr>
        <p:spPr/>
        <p:txBody>
          <a:bodyPr/>
          <a:lstStyle/>
          <a:p>
            <a:r>
              <a:rPr lang="en-US" dirty="0"/>
              <a:t>Smart Q2: How is the S&amp;P500 Index affected by the Great Recession?</a:t>
            </a:r>
          </a:p>
        </p:txBody>
      </p:sp>
      <p:sp>
        <p:nvSpPr>
          <p:cNvPr id="3" name="Content Placeholder 2">
            <a:extLst>
              <a:ext uri="{FF2B5EF4-FFF2-40B4-BE49-F238E27FC236}">
                <a16:creationId xmlns:a16="http://schemas.microsoft.com/office/drawing/2014/main" id="{1C9EF358-C2A2-2479-7789-BF7242529B00}"/>
              </a:ext>
            </a:extLst>
          </p:cNvPr>
          <p:cNvSpPr>
            <a:spLocks noGrp="1"/>
          </p:cNvSpPr>
          <p:nvPr>
            <p:ph idx="1"/>
          </p:nvPr>
        </p:nvSpPr>
        <p:spPr>
          <a:xfrm>
            <a:off x="6562511" y="1179772"/>
            <a:ext cx="4257889" cy="4776118"/>
          </a:xfrm>
        </p:spPr>
        <p:txBody>
          <a:bodyPr>
            <a:normAutofit/>
          </a:bodyPr>
          <a:lstStyle/>
          <a:p>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US" sz="1800" dirty="0">
              <a:latin typeface="Cambria" panose="02040503050406030204" pitchFamily="18" charset="0"/>
              <a:ea typeface="Cambria" panose="02040503050406030204" pitchFamily="18" charset="0"/>
              <a:cs typeface="Times New Roman" panose="02020603050405020304" pitchFamily="18" charset="0"/>
            </a:endParaRPr>
          </a:p>
          <a:p>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r>
              <a:rPr lang="en-US" sz="1600" dirty="0">
                <a:effectLst/>
                <a:latin typeface="Cambria" panose="02040503050406030204" pitchFamily="18" charset="0"/>
                <a:ea typeface="Cambria" panose="02040503050406030204" pitchFamily="18" charset="0"/>
                <a:cs typeface="Times New Roman" panose="02020603050405020304" pitchFamily="18" charset="0"/>
              </a:rPr>
              <a:t>We can conclude that there is strong evidence to reject the null hypothesis as the p values is less than the level of significance 0.05 .</a:t>
            </a:r>
          </a:p>
          <a:p>
            <a:r>
              <a:rPr lang="en-US" sz="1600" dirty="0">
                <a:effectLst/>
                <a:latin typeface="Cambria" panose="02040503050406030204" pitchFamily="18" charset="0"/>
                <a:ea typeface="Cambria" panose="02040503050406030204" pitchFamily="18" charset="0"/>
                <a:cs typeface="Times New Roman" panose="02020603050405020304" pitchFamily="18" charset="0"/>
              </a:rPr>
              <a:t>The test indicates a statistically significant difference in the means of the S&amp;P 500 index closing values before and after the specified periods.</a:t>
            </a:r>
            <a:endParaRPr lang="en-US" sz="1600" dirty="0"/>
          </a:p>
        </p:txBody>
      </p:sp>
      <p:pic>
        <p:nvPicPr>
          <p:cNvPr id="6" name="Picture 5">
            <a:extLst>
              <a:ext uri="{FF2B5EF4-FFF2-40B4-BE49-F238E27FC236}">
                <a16:creationId xmlns:a16="http://schemas.microsoft.com/office/drawing/2014/main" id="{BEB9DDC0-E279-5BB7-6767-DF7DA3FE745D}"/>
              </a:ext>
            </a:extLst>
          </p:cNvPr>
          <p:cNvPicPr>
            <a:picLocks noChangeAspect="1"/>
          </p:cNvPicPr>
          <p:nvPr/>
        </p:nvPicPr>
        <p:blipFill>
          <a:blip r:embed="rId2"/>
          <a:stretch>
            <a:fillRect/>
          </a:stretch>
        </p:blipFill>
        <p:spPr>
          <a:xfrm>
            <a:off x="1371600" y="2498863"/>
            <a:ext cx="4913244" cy="2621677"/>
          </a:xfrm>
          <a:prstGeom prst="rect">
            <a:avLst/>
          </a:prstGeom>
        </p:spPr>
      </p:pic>
    </p:spTree>
    <p:extLst>
      <p:ext uri="{BB962C8B-B14F-4D97-AF65-F5344CB8AC3E}">
        <p14:creationId xmlns:p14="http://schemas.microsoft.com/office/powerpoint/2010/main" val="3005919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6618-1BD8-09E8-1FC4-206E4644C9BA}"/>
              </a:ext>
            </a:extLst>
          </p:cNvPr>
          <p:cNvSpPr>
            <a:spLocks noGrp="1"/>
          </p:cNvSpPr>
          <p:nvPr>
            <p:ph type="title"/>
          </p:nvPr>
        </p:nvSpPr>
        <p:spPr/>
        <p:txBody>
          <a:bodyPr/>
          <a:lstStyle/>
          <a:p>
            <a:r>
              <a:rPr lang="en-US" dirty="0"/>
              <a:t>Smart Q3: How is the S&amp;P500 Index affected by the COVID-19 pandemic?</a:t>
            </a:r>
          </a:p>
        </p:txBody>
      </p:sp>
      <p:sp>
        <p:nvSpPr>
          <p:cNvPr id="3" name="Content Placeholder 2">
            <a:extLst>
              <a:ext uri="{FF2B5EF4-FFF2-40B4-BE49-F238E27FC236}">
                <a16:creationId xmlns:a16="http://schemas.microsoft.com/office/drawing/2014/main" id="{9C9F504A-5485-2B62-2C02-38A1EC7A852C}"/>
              </a:ext>
            </a:extLst>
          </p:cNvPr>
          <p:cNvSpPr>
            <a:spLocks noGrp="1"/>
          </p:cNvSpPr>
          <p:nvPr>
            <p:ph idx="1"/>
          </p:nvPr>
        </p:nvSpPr>
        <p:spPr>
          <a:xfrm>
            <a:off x="6516758" y="1973826"/>
            <a:ext cx="4303642" cy="3792891"/>
          </a:xfrm>
        </p:spPr>
        <p:txBody>
          <a:bodyPr>
            <a:normAutofit/>
          </a:bodyPr>
          <a:lstStyle/>
          <a:p>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r>
              <a:rPr lang="en-US" sz="1600" dirty="0">
                <a:effectLst/>
                <a:latin typeface="Cambria" panose="02040503050406030204" pitchFamily="18" charset="0"/>
                <a:ea typeface="Cambria" panose="02040503050406030204" pitchFamily="18" charset="0"/>
                <a:cs typeface="Times New Roman" panose="02020603050405020304" pitchFamily="18" charset="0"/>
              </a:rPr>
              <a:t>The mean of before covid and after covid is not as expected is because the effect of covid was reduced and recovered within just 119 days which is very less compared to GR as the government got involved and helped the stock market recover faster than expected. (Check the attached article for more information.)</a:t>
            </a:r>
            <a:br>
              <a:rPr lang="en-US" sz="1800" dirty="0">
                <a:effectLst/>
                <a:latin typeface="Cambria" panose="02040503050406030204" pitchFamily="18" charset="0"/>
                <a:ea typeface="Cambria" panose="02040503050406030204" pitchFamily="18" charset="0"/>
                <a:cs typeface="Times New Roman" panose="02020603050405020304" pitchFamily="18" charset="0"/>
              </a:rPr>
            </a:b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hlinkClick r:id="rId2"/>
              </a:rPr>
              <a:t>https://www.wsj.com/articles/the-s-p-500-sets-first-record-since-february-erasing-its-coronavirus-plunge-11597781130</a:t>
            </a:r>
            <a:r>
              <a:rPr lang="en-US" sz="1600" dirty="0">
                <a:effectLst/>
              </a:rPr>
              <a:t> </a:t>
            </a:r>
            <a:endParaRPr lang="en-US" sz="1600" dirty="0"/>
          </a:p>
        </p:txBody>
      </p:sp>
      <p:pic>
        <p:nvPicPr>
          <p:cNvPr id="5" name="Picture 4">
            <a:extLst>
              <a:ext uri="{FF2B5EF4-FFF2-40B4-BE49-F238E27FC236}">
                <a16:creationId xmlns:a16="http://schemas.microsoft.com/office/drawing/2014/main" id="{7024AB1A-5989-61A8-5198-F8BDD4BED54B}"/>
              </a:ext>
            </a:extLst>
          </p:cNvPr>
          <p:cNvPicPr>
            <a:picLocks noChangeAspect="1"/>
          </p:cNvPicPr>
          <p:nvPr/>
        </p:nvPicPr>
        <p:blipFill>
          <a:blip r:embed="rId3"/>
          <a:stretch>
            <a:fillRect/>
          </a:stretch>
        </p:blipFill>
        <p:spPr>
          <a:xfrm>
            <a:off x="1371600" y="2487033"/>
            <a:ext cx="4913244" cy="2621677"/>
          </a:xfrm>
          <a:prstGeom prst="rect">
            <a:avLst/>
          </a:prstGeom>
        </p:spPr>
      </p:pic>
    </p:spTree>
    <p:extLst>
      <p:ext uri="{BB962C8B-B14F-4D97-AF65-F5344CB8AC3E}">
        <p14:creationId xmlns:p14="http://schemas.microsoft.com/office/powerpoint/2010/main" val="2679638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B5E37-068C-8C46-13DE-80E0983C78A8}"/>
              </a:ext>
            </a:extLst>
          </p:cNvPr>
          <p:cNvSpPr>
            <a:spLocks noGrp="1"/>
          </p:cNvSpPr>
          <p:nvPr>
            <p:ph type="title"/>
          </p:nvPr>
        </p:nvSpPr>
        <p:spPr>
          <a:xfrm>
            <a:off x="1371600" y="685800"/>
            <a:ext cx="9601200" cy="1325880"/>
          </a:xfrm>
        </p:spPr>
        <p:txBody>
          <a:bodyPr>
            <a:normAutofit fontScale="90000"/>
          </a:bodyPr>
          <a:lstStyle/>
          <a:p>
            <a:r>
              <a:rPr lang="en-US" dirty="0">
                <a:latin typeface="Segoe UI" panose="020B0502040204020203" pitchFamily="34" charset="0"/>
                <a:cs typeface="Segoe UI" panose="020B0502040204020203" pitchFamily="34" charset="0"/>
              </a:rPr>
              <a:t>Smart Q4: How is the S&amp;P500 Index affected by the Russia-Ukraine Invasion?</a:t>
            </a:r>
          </a:p>
        </p:txBody>
      </p:sp>
      <p:sp>
        <p:nvSpPr>
          <p:cNvPr id="3" name="Content Placeholder 2">
            <a:extLst>
              <a:ext uri="{FF2B5EF4-FFF2-40B4-BE49-F238E27FC236}">
                <a16:creationId xmlns:a16="http://schemas.microsoft.com/office/drawing/2014/main" id="{F9965805-7730-4C55-7115-F08B96CF787C}"/>
              </a:ext>
            </a:extLst>
          </p:cNvPr>
          <p:cNvSpPr>
            <a:spLocks noGrp="1"/>
          </p:cNvSpPr>
          <p:nvPr>
            <p:ph idx="1"/>
          </p:nvPr>
        </p:nvSpPr>
        <p:spPr>
          <a:xfrm>
            <a:off x="6670333" y="2386893"/>
            <a:ext cx="3879682" cy="3276487"/>
          </a:xfrm>
        </p:spPr>
        <p:txBody>
          <a:bodyPr/>
          <a:lstStyle/>
          <a:p>
            <a:r>
              <a:rPr lang="en-US" sz="1600" dirty="0">
                <a:effectLst/>
                <a:latin typeface="Cambria" panose="02040503050406030204" pitchFamily="18" charset="0"/>
                <a:ea typeface="Cambria" panose="02040503050406030204" pitchFamily="18" charset="0"/>
                <a:cs typeface="Times New Roman" panose="02020603050405020304" pitchFamily="18" charset="0"/>
              </a:rPr>
              <a:t>we reject the null hypothesis and conclude that there is a significant difference between both the means with the difference being 369 points. </a:t>
            </a:r>
          </a:p>
          <a:p>
            <a:r>
              <a:rPr lang="en-US" sz="1600" dirty="0">
                <a:effectLst/>
                <a:latin typeface="Cambria" panose="02040503050406030204" pitchFamily="18" charset="0"/>
                <a:ea typeface="Cambria" panose="02040503050406030204" pitchFamily="18" charset="0"/>
                <a:cs typeface="Times New Roman" panose="02020603050405020304" pitchFamily="18" charset="0"/>
              </a:rPr>
              <a:t>The output is not as expected because even the after the invasion started market recovered within less than a year thus the mean after is greater than the mean before.</a:t>
            </a:r>
          </a:p>
          <a:p>
            <a:endParaRPr lang="en-US" sz="1800" dirty="0">
              <a:effectLst/>
              <a:highlight>
                <a:srgbClr val="F8F8F8"/>
              </a:highlight>
              <a:latin typeface="Consolas" panose="020B0609020204030204" pitchFamily="49" charset="0"/>
              <a:ea typeface="Cambria" panose="02040503050406030204" pitchFamily="18" charset="0"/>
              <a:cs typeface="Times New Roman" panose="02020603050405020304" pitchFamily="18" charset="0"/>
            </a:endParaRPr>
          </a:p>
          <a:p>
            <a:endParaRPr lang="en-US" dirty="0"/>
          </a:p>
          <a:p>
            <a:endParaRPr lang="en-US" dirty="0"/>
          </a:p>
        </p:txBody>
      </p:sp>
      <p:pic>
        <p:nvPicPr>
          <p:cNvPr id="8" name="Picture 7">
            <a:extLst>
              <a:ext uri="{FF2B5EF4-FFF2-40B4-BE49-F238E27FC236}">
                <a16:creationId xmlns:a16="http://schemas.microsoft.com/office/drawing/2014/main" id="{03454B8B-D993-1770-DB2A-9A48947681F4}"/>
              </a:ext>
            </a:extLst>
          </p:cNvPr>
          <p:cNvPicPr>
            <a:picLocks noChangeAspect="1"/>
          </p:cNvPicPr>
          <p:nvPr/>
        </p:nvPicPr>
        <p:blipFill>
          <a:blip r:embed="rId2"/>
          <a:stretch>
            <a:fillRect/>
          </a:stretch>
        </p:blipFill>
        <p:spPr>
          <a:xfrm>
            <a:off x="1371600" y="2506912"/>
            <a:ext cx="4913244" cy="2621677"/>
          </a:xfrm>
          <a:prstGeom prst="rect">
            <a:avLst/>
          </a:prstGeom>
        </p:spPr>
      </p:pic>
    </p:spTree>
    <p:extLst>
      <p:ext uri="{BB962C8B-B14F-4D97-AF65-F5344CB8AC3E}">
        <p14:creationId xmlns:p14="http://schemas.microsoft.com/office/powerpoint/2010/main" val="3586794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16EF-FA39-C748-2D63-BD23C99B7596}"/>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What is S&amp;P500 ?</a:t>
            </a:r>
          </a:p>
        </p:txBody>
      </p:sp>
      <p:sp>
        <p:nvSpPr>
          <p:cNvPr id="3" name="Content Placeholder 2">
            <a:extLst>
              <a:ext uri="{FF2B5EF4-FFF2-40B4-BE49-F238E27FC236}">
                <a16:creationId xmlns:a16="http://schemas.microsoft.com/office/drawing/2014/main" id="{7C743265-3DFD-3BBE-A50B-6698EB95C8EC}"/>
              </a:ext>
            </a:extLst>
          </p:cNvPr>
          <p:cNvSpPr>
            <a:spLocks noGrp="1"/>
          </p:cNvSpPr>
          <p:nvPr>
            <p:ph idx="1"/>
          </p:nvPr>
        </p:nvSpPr>
        <p:spPr/>
        <p:txBody>
          <a:bodyPr/>
          <a:lstStyle/>
          <a:p>
            <a:r>
              <a:rPr lang="en-US" dirty="0"/>
              <a:t>The S&amp;P 500 is a stock market index that measures the performance of 500 large-cap U.S. companies listed on stock exchanges. </a:t>
            </a:r>
          </a:p>
          <a:p>
            <a:r>
              <a:rPr lang="en-US" dirty="0">
                <a:latin typeface="Segoe UI" panose="020B0502040204020203" pitchFamily="34" charset="0"/>
                <a:cs typeface="Segoe UI" panose="020B0502040204020203" pitchFamily="34" charset="0"/>
              </a:rPr>
              <a:t>The index is market-capitalization-weighted, meaning that larger companies have a greater impact on its value.</a:t>
            </a:r>
          </a:p>
          <a:p>
            <a:r>
              <a:rPr lang="en-US" dirty="0">
                <a:latin typeface="Segoe UI" panose="020B0502040204020203" pitchFamily="34" charset="0"/>
                <a:cs typeface="Segoe UI" panose="020B0502040204020203" pitchFamily="34" charset="0"/>
              </a:rPr>
              <a:t>The S&amp;P 500 includes companies from diverse industries such as technology, healthcare, financial services, consumer discretionary, and industrials.</a:t>
            </a:r>
          </a:p>
          <a:p>
            <a:r>
              <a:rPr lang="en-US" dirty="0">
                <a:latin typeface="Segoe UI" panose="020B0502040204020203" pitchFamily="34" charset="0"/>
                <a:cs typeface="Segoe UI" panose="020B0502040204020203" pitchFamily="34" charset="0"/>
              </a:rPr>
              <a:t>The S&amp;P 500 is widely regarded as one of the best benchmarks for the performance of the U.S. stock market.</a:t>
            </a:r>
          </a:p>
        </p:txBody>
      </p:sp>
    </p:spTree>
    <p:extLst>
      <p:ext uri="{BB962C8B-B14F-4D97-AF65-F5344CB8AC3E}">
        <p14:creationId xmlns:p14="http://schemas.microsoft.com/office/powerpoint/2010/main" val="373071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B0F7-32EF-7E6E-0122-E7FD1607CF7C}"/>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Reason to choose this domain:</a:t>
            </a:r>
          </a:p>
        </p:txBody>
      </p:sp>
      <p:sp>
        <p:nvSpPr>
          <p:cNvPr id="3" name="Content Placeholder 2">
            <a:extLst>
              <a:ext uri="{FF2B5EF4-FFF2-40B4-BE49-F238E27FC236}">
                <a16:creationId xmlns:a16="http://schemas.microsoft.com/office/drawing/2014/main" id="{EE6A2810-3F17-4DCE-C03C-0DE8E682F835}"/>
              </a:ext>
            </a:extLst>
          </p:cNvPr>
          <p:cNvSpPr>
            <a:spLocks noGrp="1"/>
          </p:cNvSpPr>
          <p:nvPr>
            <p:ph idx="1"/>
          </p:nvPr>
        </p:nvSpPr>
        <p:spPr/>
        <p:txBody>
          <a:bodyPr/>
          <a:lstStyle/>
          <a:p>
            <a:r>
              <a:rPr lang="en-US" dirty="0"/>
              <a:t>Data Science and Statistics has major applications in the field of finance.</a:t>
            </a:r>
          </a:p>
          <a:p>
            <a:endParaRPr lang="en-US" dirty="0"/>
          </a:p>
          <a:p>
            <a:r>
              <a:rPr lang="en-US" dirty="0"/>
              <a:t>We all had inclination towards stock market data as it is interesting topic and S&amp;P500 gives overall picture of the US stock exchange.</a:t>
            </a:r>
          </a:p>
          <a:p>
            <a:endParaRPr lang="en-US" dirty="0"/>
          </a:p>
          <a:p>
            <a:r>
              <a:rPr lang="en-US" dirty="0"/>
              <a:t>Understanding the impact of the negative events on S&amp;P500 can improve our decision making for the future.</a:t>
            </a:r>
          </a:p>
          <a:p>
            <a:endParaRPr lang="en-US" dirty="0"/>
          </a:p>
          <a:p>
            <a:endParaRPr lang="en-US" dirty="0"/>
          </a:p>
        </p:txBody>
      </p:sp>
    </p:spTree>
    <p:extLst>
      <p:ext uri="{BB962C8B-B14F-4D97-AF65-F5344CB8AC3E}">
        <p14:creationId xmlns:p14="http://schemas.microsoft.com/office/powerpoint/2010/main" val="2576470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0B920-0CEF-1B3B-DE92-431E79D0105E}"/>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Objective:</a:t>
            </a:r>
          </a:p>
        </p:txBody>
      </p:sp>
      <p:sp>
        <p:nvSpPr>
          <p:cNvPr id="3" name="Content Placeholder 2">
            <a:extLst>
              <a:ext uri="{FF2B5EF4-FFF2-40B4-BE49-F238E27FC236}">
                <a16:creationId xmlns:a16="http://schemas.microsoft.com/office/drawing/2014/main" id="{493EA28E-6B65-C8A8-F23C-E075EDDCE7F3}"/>
              </a:ext>
            </a:extLst>
          </p:cNvPr>
          <p:cNvSpPr>
            <a:spLocks noGrp="1"/>
          </p:cNvSpPr>
          <p:nvPr>
            <p:ph idx="1"/>
          </p:nvPr>
        </p:nvSpPr>
        <p:spPr/>
        <p:txBody>
          <a:bodyPr>
            <a:normAutofit/>
          </a:bodyPr>
          <a:lstStyle/>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To measure the impact of negative events on stock market performance. Especially in last 20-year period that encompasses events like Great Recession, Covid-19, and Russia-Ukraine Invasion.</a:t>
            </a:r>
          </a:p>
          <a:p>
            <a:r>
              <a:rPr lang="en-US" dirty="0">
                <a:latin typeface="Segoe UI" panose="020B0502040204020203" pitchFamily="34" charset="0"/>
                <a:cs typeface="Segoe UI" panose="020B0502040204020203" pitchFamily="34" charset="0"/>
              </a:rPr>
              <a:t>To compare and analyze the volatility of the S&amp;P 500 index during 3 distinct periods: before and after the Great Recession, before and after the onset of the COVID-19 pandemic, and before and after the escalation of the Russia-Ukraine conflict.</a:t>
            </a:r>
          </a:p>
          <a:p>
            <a:pPr marL="0" indent="0">
              <a:buNone/>
            </a:pP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52133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B31C2-DB4D-598F-BEC3-19C8B3CAA605}"/>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DATASET:</a:t>
            </a:r>
          </a:p>
        </p:txBody>
      </p:sp>
      <p:sp>
        <p:nvSpPr>
          <p:cNvPr id="3" name="Content Placeholder 2">
            <a:extLst>
              <a:ext uri="{FF2B5EF4-FFF2-40B4-BE49-F238E27FC236}">
                <a16:creationId xmlns:a16="http://schemas.microsoft.com/office/drawing/2014/main" id="{275CDC86-5F9F-73B5-6FBD-7F6C99E3C97E}"/>
              </a:ext>
            </a:extLst>
          </p:cNvPr>
          <p:cNvSpPr>
            <a:spLocks noGrp="1"/>
          </p:cNvSpPr>
          <p:nvPr>
            <p:ph idx="1"/>
          </p:nvPr>
        </p:nvSpPr>
        <p:spPr/>
        <p:txBody>
          <a:bodyPr/>
          <a:lstStyle/>
          <a:p>
            <a:r>
              <a:rPr lang="en-US" dirty="0"/>
              <a:t>Our dataset is available at yahoo finance. </a:t>
            </a:r>
          </a:p>
          <a:p>
            <a:r>
              <a:rPr lang="en-US" dirty="0"/>
              <a:t>All the data is from (</a:t>
            </a:r>
            <a:r>
              <a:rPr lang="en-US" dirty="0">
                <a:hlinkClick r:id="rId2"/>
              </a:rPr>
              <a:t>https://finance.yahoo.com/quote/%5EGSPC/history/?guccounter=1</a:t>
            </a:r>
            <a:r>
              <a:rPr lang="en-US" dirty="0"/>
              <a:t>)</a:t>
            </a:r>
          </a:p>
          <a:p>
            <a:r>
              <a:rPr lang="en-US" dirty="0"/>
              <a:t>The dataset consists of 5285 instance(rows) and 6 features(columns).</a:t>
            </a:r>
          </a:p>
          <a:p>
            <a:endParaRPr lang="en-US" dirty="0"/>
          </a:p>
          <a:p>
            <a:r>
              <a:rPr lang="en-US" dirty="0">
                <a:latin typeface="Segoe UI" panose="020B0502040204020203" pitchFamily="34" charset="0"/>
                <a:cs typeface="Segoe UI" panose="020B0502040204020203" pitchFamily="34" charset="0"/>
              </a:rPr>
              <a:t>Features: Date, Open, Close, High, Low ,Volume.</a:t>
            </a:r>
            <a:endParaRPr lang="en-US" dirty="0"/>
          </a:p>
        </p:txBody>
      </p:sp>
    </p:spTree>
    <p:extLst>
      <p:ext uri="{BB962C8B-B14F-4D97-AF65-F5344CB8AC3E}">
        <p14:creationId xmlns:p14="http://schemas.microsoft.com/office/powerpoint/2010/main" val="597025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09335-F79D-A8FC-95AE-B61F639738AE}"/>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What our dataset tell us:</a:t>
            </a:r>
          </a:p>
        </p:txBody>
      </p:sp>
      <p:sp>
        <p:nvSpPr>
          <p:cNvPr id="3" name="Content Placeholder 2">
            <a:extLst>
              <a:ext uri="{FF2B5EF4-FFF2-40B4-BE49-F238E27FC236}">
                <a16:creationId xmlns:a16="http://schemas.microsoft.com/office/drawing/2014/main" id="{C9F4EF06-D524-BA05-4492-8EFC65715FFD}"/>
              </a:ext>
            </a:extLst>
          </p:cNvPr>
          <p:cNvSpPr>
            <a:spLocks noGrp="1"/>
          </p:cNvSpPr>
          <p:nvPr>
            <p:ph idx="1"/>
          </p:nvPr>
        </p:nvSpPr>
        <p:spPr/>
        <p:txBody>
          <a:bodyPr>
            <a:noAutofit/>
          </a:bodyPr>
          <a:lstStyle/>
          <a:p>
            <a:r>
              <a:rPr lang="en-US" dirty="0">
                <a:latin typeface="Segoe UI" panose="020B0502040204020203" pitchFamily="34" charset="0"/>
                <a:cs typeface="Segoe UI" panose="020B0502040204020203" pitchFamily="34" charset="0"/>
              </a:rPr>
              <a:t>Terminology in Trading</a:t>
            </a:r>
          </a:p>
          <a:p>
            <a:r>
              <a:rPr lang="en-US" dirty="0">
                <a:latin typeface="Segoe UI" panose="020B0502040204020203" pitchFamily="34" charset="0"/>
                <a:cs typeface="Segoe UI" panose="020B0502040204020203" pitchFamily="34" charset="0"/>
              </a:rPr>
              <a:t> "open" - The opening price for the specified date(s).</a:t>
            </a:r>
          </a:p>
          <a:p>
            <a:r>
              <a:rPr lang="en-US" dirty="0">
                <a:latin typeface="Segoe UI" panose="020B0502040204020203" pitchFamily="34" charset="0"/>
                <a:cs typeface="Segoe UI" panose="020B0502040204020203" pitchFamily="34" charset="0"/>
              </a:rPr>
              <a:t> "close" - The closing price for the specified date(s).</a:t>
            </a:r>
          </a:p>
          <a:p>
            <a:r>
              <a:rPr lang="en-US" dirty="0">
                <a:latin typeface="Segoe UI" panose="020B0502040204020203" pitchFamily="34" charset="0"/>
                <a:cs typeface="Segoe UI" panose="020B0502040204020203" pitchFamily="34" charset="0"/>
              </a:rPr>
              <a:t> "high" - The high price for the specified date(s).</a:t>
            </a:r>
          </a:p>
          <a:p>
            <a:r>
              <a:rPr lang="en-US" dirty="0">
                <a:latin typeface="Segoe UI" panose="020B0502040204020203" pitchFamily="34" charset="0"/>
                <a:cs typeface="Segoe UI" panose="020B0502040204020203" pitchFamily="34" charset="0"/>
              </a:rPr>
              <a:t> "low" - The low price for the specified date(s).</a:t>
            </a:r>
          </a:p>
          <a:p>
            <a:r>
              <a:rPr lang="en-US" dirty="0">
                <a:latin typeface="Segoe UI" panose="020B0502040204020203" pitchFamily="34" charset="0"/>
                <a:cs typeface="Segoe UI" panose="020B0502040204020203" pitchFamily="34" charset="0"/>
              </a:rPr>
              <a:t> "volume" - The volume for the specified date(s).</a:t>
            </a:r>
          </a:p>
          <a:p>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daily_change</a:t>
            </a:r>
            <a:r>
              <a:rPr lang="en-US" dirty="0">
                <a:latin typeface="Segoe UI" panose="020B0502040204020203" pitchFamily="34" charset="0"/>
                <a:cs typeface="Segoe UI" panose="020B0502040204020203" pitchFamily="34" charset="0"/>
              </a:rPr>
              <a:t>" - The price change since the previous trading daily close.</a:t>
            </a:r>
          </a:p>
        </p:txBody>
      </p:sp>
    </p:spTree>
    <p:extLst>
      <p:ext uri="{BB962C8B-B14F-4D97-AF65-F5344CB8AC3E}">
        <p14:creationId xmlns:p14="http://schemas.microsoft.com/office/powerpoint/2010/main" val="17143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3B7F6-92DA-CD77-A214-92C37DD0558E}"/>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Data Preprocessing:</a:t>
            </a:r>
          </a:p>
        </p:txBody>
      </p:sp>
      <p:sp>
        <p:nvSpPr>
          <p:cNvPr id="3" name="Content Placeholder 2">
            <a:extLst>
              <a:ext uri="{FF2B5EF4-FFF2-40B4-BE49-F238E27FC236}">
                <a16:creationId xmlns:a16="http://schemas.microsoft.com/office/drawing/2014/main" id="{F341268A-5BA6-41D1-49DA-2AF8EADE7040}"/>
              </a:ext>
            </a:extLst>
          </p:cNvPr>
          <p:cNvSpPr>
            <a:spLocks noGrp="1"/>
          </p:cNvSpPr>
          <p:nvPr>
            <p:ph idx="1"/>
          </p:nvPr>
        </p:nvSpPr>
        <p:spPr/>
        <p:txBody>
          <a:bodyPr/>
          <a:lstStyle/>
          <a:p>
            <a:r>
              <a:rPr lang="en-US" dirty="0">
                <a:latin typeface="Segoe UI" panose="020B0502040204020203" pitchFamily="34" charset="0"/>
                <a:cs typeface="Segoe UI" panose="020B0502040204020203" pitchFamily="34" charset="0"/>
              </a:rPr>
              <a:t>The daily change is calculated as the change in the closing price from the previous day. We will use these daily returns to analyze the volatility of the index around major event.</a:t>
            </a:r>
          </a:p>
          <a:p>
            <a:r>
              <a:rPr lang="en-US" dirty="0">
                <a:latin typeface="Segoe UI" panose="020B0502040204020203" pitchFamily="34" charset="0"/>
                <a:cs typeface="Segoe UI" panose="020B0502040204020203" pitchFamily="34" charset="0"/>
              </a:rPr>
              <a:t>We drop adjusted close column as we wanted to use the raw data from the close column.</a:t>
            </a:r>
          </a:p>
          <a:p>
            <a:r>
              <a:rPr lang="en-US" dirty="0">
                <a:latin typeface="Segoe UI" panose="020B0502040204020203" pitchFamily="34" charset="0"/>
                <a:cs typeface="Segoe UI" panose="020B0502040204020203" pitchFamily="34" charset="0"/>
              </a:rPr>
              <a:t>We have </a:t>
            </a:r>
            <a:r>
              <a:rPr lang="en-US" dirty="0" err="1">
                <a:latin typeface="Segoe UI" panose="020B0502040204020203" pitchFamily="34" charset="0"/>
                <a:cs typeface="Segoe UI" panose="020B0502040204020203" pitchFamily="34" charset="0"/>
              </a:rPr>
              <a:t>subsetted</a:t>
            </a:r>
            <a:r>
              <a:rPr lang="en-US" dirty="0">
                <a:latin typeface="Segoe UI" panose="020B0502040204020203" pitchFamily="34" charset="0"/>
                <a:cs typeface="Segoe UI" panose="020B0502040204020203" pitchFamily="34" charset="0"/>
              </a:rPr>
              <a:t> the data basis before and after the events. </a:t>
            </a:r>
          </a:p>
        </p:txBody>
      </p:sp>
    </p:spTree>
    <p:extLst>
      <p:ext uri="{BB962C8B-B14F-4D97-AF65-F5344CB8AC3E}">
        <p14:creationId xmlns:p14="http://schemas.microsoft.com/office/powerpoint/2010/main" val="2370729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C6B32-0BE7-7D44-7507-A90AEB09CBF5}"/>
              </a:ext>
            </a:extLst>
          </p:cNvPr>
          <p:cNvSpPr>
            <a:spLocks noGrp="1"/>
          </p:cNvSpPr>
          <p:nvPr>
            <p:ph type="title"/>
          </p:nvPr>
        </p:nvSpPr>
        <p:spPr/>
        <p:txBody>
          <a:bodyPr/>
          <a:lstStyle/>
          <a:p>
            <a:r>
              <a:rPr lang="en-US" dirty="0"/>
              <a:t>Correlation Heatmap:</a:t>
            </a:r>
          </a:p>
        </p:txBody>
      </p:sp>
      <p:pic>
        <p:nvPicPr>
          <p:cNvPr id="4" name="Picture">
            <a:extLst>
              <a:ext uri="{FF2B5EF4-FFF2-40B4-BE49-F238E27FC236}">
                <a16:creationId xmlns:a16="http://schemas.microsoft.com/office/drawing/2014/main" id="{3091BD6C-D92A-2332-8764-B817CF4D76AA}"/>
              </a:ext>
            </a:extLst>
          </p:cNvPr>
          <p:cNvPicPr>
            <a:picLocks noGrp="1"/>
          </p:cNvPicPr>
          <p:nvPr>
            <p:ph idx="1"/>
          </p:nvPr>
        </p:nvPicPr>
        <p:blipFill>
          <a:blip r:embed="rId2"/>
          <a:stretch>
            <a:fillRect/>
          </a:stretch>
        </p:blipFill>
        <p:spPr bwMode="auto">
          <a:xfrm>
            <a:off x="1371600" y="1802674"/>
            <a:ext cx="4724400" cy="3742720"/>
          </a:xfrm>
          <a:prstGeom prst="rect">
            <a:avLst/>
          </a:prstGeom>
          <a:noFill/>
          <a:ln w="9525">
            <a:noFill/>
            <a:headEnd/>
            <a:tailEnd/>
          </a:ln>
        </p:spPr>
      </p:pic>
      <p:sp>
        <p:nvSpPr>
          <p:cNvPr id="5" name="TextBox 4">
            <a:extLst>
              <a:ext uri="{FF2B5EF4-FFF2-40B4-BE49-F238E27FC236}">
                <a16:creationId xmlns:a16="http://schemas.microsoft.com/office/drawing/2014/main" id="{80E8E570-E60E-64F2-B395-39D2A199178C}"/>
              </a:ext>
            </a:extLst>
          </p:cNvPr>
          <p:cNvSpPr txBox="1"/>
          <p:nvPr/>
        </p:nvSpPr>
        <p:spPr>
          <a:xfrm>
            <a:off x="6514011" y="2125909"/>
            <a:ext cx="4598126" cy="2339102"/>
          </a:xfrm>
          <a:prstGeom prst="rect">
            <a:avLst/>
          </a:prstGeom>
          <a:noFill/>
        </p:spPr>
        <p:txBody>
          <a:bodyPr wrap="square" rtlCol="0">
            <a:spAutoFit/>
          </a:bodyPr>
          <a:lstStyle/>
          <a:p>
            <a:pPr marL="285750" indent="-285750">
              <a:buFont typeface="Wingdings" panose="05000000000000000000" pitchFamily="2" charset="2"/>
              <a:buChar char="§"/>
            </a:pPr>
            <a:r>
              <a:rPr lang="en-US" sz="1600" dirty="0">
                <a:effectLst/>
                <a:latin typeface="Cambria" panose="02040503050406030204" pitchFamily="18" charset="0"/>
                <a:ea typeface="Cambria" panose="02040503050406030204" pitchFamily="18" charset="0"/>
                <a:cs typeface="Times New Roman" panose="02020603050405020304" pitchFamily="18" charset="0"/>
              </a:rPr>
              <a:t>The correlation plot shows that we have weak positive correlation of open high low and close variables with Volume variable. </a:t>
            </a:r>
          </a:p>
          <a:p>
            <a:pPr marL="285750" indent="-285750">
              <a:buFont typeface="Wingdings" panose="05000000000000000000" pitchFamily="2" charset="2"/>
              <a:buChar char="§"/>
            </a:pPr>
            <a:endParaRPr lang="en-US" sz="1600" dirty="0">
              <a:latin typeface="Cambria" panose="02040503050406030204" pitchFamily="18" charset="0"/>
              <a:ea typeface="Cambria" panose="02040503050406030204" pitchFamily="18" charset="0"/>
              <a:cs typeface="Times New Roman" panose="02020603050405020304" pitchFamily="18" charset="0"/>
            </a:endParaRPr>
          </a:p>
          <a:p>
            <a:pPr marL="285750" indent="-285750">
              <a:buFont typeface="Wingdings" panose="05000000000000000000" pitchFamily="2" charset="2"/>
              <a:buChar char="§"/>
            </a:pPr>
            <a:r>
              <a:rPr lang="en-US" sz="1600" dirty="0">
                <a:effectLst/>
                <a:latin typeface="Cambria" panose="02040503050406030204" pitchFamily="18" charset="0"/>
                <a:ea typeface="Cambria" panose="02040503050406030204" pitchFamily="18" charset="0"/>
                <a:cs typeface="Times New Roman" panose="02020603050405020304" pitchFamily="18" charset="0"/>
              </a:rPr>
              <a:t>From the correlation matrix, we can see that the closing price is highly correlated with the other papers. This is expected as the all these prices are related to each other. </a:t>
            </a:r>
          </a:p>
          <a:p>
            <a:endParaRPr lang="en-US" dirty="0">
              <a:latin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532564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29C26-9348-BA39-704C-A9E51250850B}"/>
              </a:ext>
            </a:extLst>
          </p:cNvPr>
          <p:cNvSpPr>
            <a:spLocks noGrp="1"/>
          </p:cNvSpPr>
          <p:nvPr>
            <p:ph type="title"/>
          </p:nvPr>
        </p:nvSpPr>
        <p:spPr/>
        <p:txBody>
          <a:bodyPr>
            <a:normAutofit/>
          </a:bodyPr>
          <a:lstStyle/>
          <a:p>
            <a:r>
              <a:rPr lang="en-US" dirty="0">
                <a:latin typeface="Segoe UI" panose="020B0502040204020203" pitchFamily="34" charset="0"/>
                <a:cs typeface="Segoe UI" panose="020B0502040204020203" pitchFamily="34" charset="0"/>
              </a:rPr>
              <a:t>QQ plot and Histograms for </a:t>
            </a:r>
            <a:r>
              <a:rPr lang="en-US" dirty="0" err="1">
                <a:latin typeface="Segoe UI" panose="020B0502040204020203" pitchFamily="34" charset="0"/>
                <a:cs typeface="Segoe UI" panose="020B0502040204020203" pitchFamily="34" charset="0"/>
              </a:rPr>
              <a:t>daily_change</a:t>
            </a:r>
            <a:r>
              <a:rPr lang="en-US" dirty="0">
                <a:latin typeface="Segoe UI" panose="020B0502040204020203" pitchFamily="34" charset="0"/>
                <a:cs typeface="Segoe UI" panose="020B0502040204020203" pitchFamily="34" charset="0"/>
              </a:rPr>
              <a:t>:</a:t>
            </a:r>
          </a:p>
        </p:txBody>
      </p:sp>
      <p:pic>
        <p:nvPicPr>
          <p:cNvPr id="4" name="Picture">
            <a:extLst>
              <a:ext uri="{FF2B5EF4-FFF2-40B4-BE49-F238E27FC236}">
                <a16:creationId xmlns:a16="http://schemas.microsoft.com/office/drawing/2014/main" id="{069196D2-F45D-4223-2E3F-40AFB70C71F5}"/>
              </a:ext>
            </a:extLst>
          </p:cNvPr>
          <p:cNvPicPr>
            <a:picLocks noGrp="1"/>
          </p:cNvPicPr>
          <p:nvPr>
            <p:ph idx="1"/>
          </p:nvPr>
        </p:nvPicPr>
        <p:blipFill>
          <a:blip r:embed="rId2"/>
          <a:stretch>
            <a:fillRect/>
          </a:stretch>
        </p:blipFill>
        <p:spPr bwMode="auto">
          <a:xfrm>
            <a:off x="1371600" y="2446638"/>
            <a:ext cx="4476750" cy="3581400"/>
          </a:xfrm>
          <a:prstGeom prst="rect">
            <a:avLst/>
          </a:prstGeom>
          <a:noFill/>
          <a:ln w="9525">
            <a:noFill/>
            <a:headEnd/>
            <a:tailEnd/>
          </a:ln>
        </p:spPr>
      </p:pic>
      <p:pic>
        <p:nvPicPr>
          <p:cNvPr id="5" name="Picture">
            <a:extLst>
              <a:ext uri="{FF2B5EF4-FFF2-40B4-BE49-F238E27FC236}">
                <a16:creationId xmlns:a16="http://schemas.microsoft.com/office/drawing/2014/main" id="{F19D4E69-D215-5A57-D0B5-9AE3BDF235E0}"/>
              </a:ext>
            </a:extLst>
          </p:cNvPr>
          <p:cNvPicPr/>
          <p:nvPr/>
        </p:nvPicPr>
        <p:blipFill>
          <a:blip r:embed="rId3"/>
          <a:stretch>
            <a:fillRect/>
          </a:stretch>
        </p:blipFill>
        <p:spPr bwMode="auto">
          <a:xfrm>
            <a:off x="6096000" y="2389488"/>
            <a:ext cx="4619625" cy="3695700"/>
          </a:xfrm>
          <a:prstGeom prst="rect">
            <a:avLst/>
          </a:prstGeom>
          <a:noFill/>
          <a:ln w="9525">
            <a:noFill/>
            <a:headEnd/>
            <a:tailEnd/>
          </a:ln>
        </p:spPr>
      </p:pic>
    </p:spTree>
    <p:extLst>
      <p:ext uri="{BB962C8B-B14F-4D97-AF65-F5344CB8AC3E}">
        <p14:creationId xmlns:p14="http://schemas.microsoft.com/office/powerpoint/2010/main" val="304700646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Crop</Template>
  <TotalTime>194</TotalTime>
  <Words>1001</Words>
  <Application>Microsoft Office PowerPoint</Application>
  <PresentationFormat>Widescreen</PresentationFormat>
  <Paragraphs>71</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Cambria</vt:lpstr>
      <vt:lpstr>Consolas</vt:lpstr>
      <vt:lpstr>Franklin Gothic Book</vt:lpstr>
      <vt:lpstr>Segoe UI</vt:lpstr>
      <vt:lpstr>Wingdings</vt:lpstr>
      <vt:lpstr>Crop</vt:lpstr>
      <vt:lpstr>Effects of Major Historical events on S&amp;P500</vt:lpstr>
      <vt:lpstr>What is S&amp;P500 ?</vt:lpstr>
      <vt:lpstr>Reason to choose this domain:</vt:lpstr>
      <vt:lpstr>Objective:</vt:lpstr>
      <vt:lpstr>DATASET:</vt:lpstr>
      <vt:lpstr>What our dataset tell us:</vt:lpstr>
      <vt:lpstr>Data Preprocessing:</vt:lpstr>
      <vt:lpstr>Correlation Heatmap:</vt:lpstr>
      <vt:lpstr>QQ plot and Histograms for daily_change:</vt:lpstr>
      <vt:lpstr>Line plot for Closing price over the time period:</vt:lpstr>
      <vt:lpstr>Daily Change volatility line plot: During Great Recession</vt:lpstr>
      <vt:lpstr>Daily Change volatility line plot: During Covid 19 pandemic</vt:lpstr>
      <vt:lpstr>Daily Change volatility line plot: During Russia-Ukraine Invasion</vt:lpstr>
      <vt:lpstr>Smart Q1: What patterns emerge in financial markets, particularly in the S&amp;P500 Index when confronted with significant events such as the Great Recession, the COVID-19 pandemic, and the Russia-Ukraine Invasion?</vt:lpstr>
      <vt:lpstr>Smart Q2: How is the S&amp;P500 Index affected by the Great Recession?</vt:lpstr>
      <vt:lpstr>Smart Q3: How is the S&amp;P500 Index affected by the COVID-19 pandemic?</vt:lpstr>
      <vt:lpstr>Smart Q4: How is the S&amp;P500 Index affected by the Russia-Ukraine Invasion?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of Major Historical events on S&amp;P500</dc:title>
  <dc:creator>Khandelwal, Bharat S</dc:creator>
  <cp:lastModifiedBy>attherateofanonymous@outlook.com</cp:lastModifiedBy>
  <cp:revision>9</cp:revision>
  <dcterms:created xsi:type="dcterms:W3CDTF">2024-03-20T19:22:53Z</dcterms:created>
  <dcterms:modified xsi:type="dcterms:W3CDTF">2024-03-21T01:55:04Z</dcterms:modified>
</cp:coreProperties>
</file>