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2ad39de7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2ad39de7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2ad39de7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2ad39de7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0b608b5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0b608b5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0b608b5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0b608b5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2ad39de7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2ad39de7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d558329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d558329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d558329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d558329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d558329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d558329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d558329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d558329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2ad39de7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2ad39de7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463250" y="4471600"/>
            <a:ext cx="1973400" cy="309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p:txBody>
      </p:sp>
      <p:pic>
        <p:nvPicPr>
          <p:cNvPr id="135" name="Google Shape;135;p13"/>
          <p:cNvPicPr preferRelativeResize="0"/>
          <p:nvPr/>
        </p:nvPicPr>
        <p:blipFill rotWithShape="1">
          <a:blip r:embed="rId3">
            <a:alphaModFix/>
          </a:blip>
          <a:srcRect b="17575" l="0" r="0" t="17569"/>
          <a:stretch/>
        </p:blipFill>
        <p:spPr>
          <a:xfrm>
            <a:off x="-240975" y="-897000"/>
            <a:ext cx="9313549" cy="6040500"/>
          </a:xfrm>
          <a:prstGeom prst="rect">
            <a:avLst/>
          </a:prstGeom>
          <a:noFill/>
          <a:ln>
            <a:noFill/>
          </a:ln>
        </p:spPr>
      </p:pic>
      <p:sp>
        <p:nvSpPr>
          <p:cNvPr id="136" name="Google Shape;136;p13"/>
          <p:cNvSpPr txBox="1"/>
          <p:nvPr>
            <p:ph type="ctrTitle"/>
          </p:nvPr>
        </p:nvSpPr>
        <p:spPr>
          <a:xfrm>
            <a:off x="-240600" y="3453300"/>
            <a:ext cx="9625200" cy="16902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CONTENT-BASED RECOMMENDATION SYSTEM FOR MOVIES USING NEURAL NETWORK</a:t>
            </a:r>
            <a:endParaRPr/>
          </a:p>
        </p:txBody>
      </p:sp>
      <p:sp>
        <p:nvSpPr>
          <p:cNvPr id="137" name="Google Shape;137;p13"/>
          <p:cNvSpPr txBox="1"/>
          <p:nvPr/>
        </p:nvSpPr>
        <p:spPr>
          <a:xfrm>
            <a:off x="2436650" y="3302125"/>
            <a:ext cx="615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38" name="Google Shape;138;p13"/>
          <p:cNvSpPr txBox="1"/>
          <p:nvPr/>
        </p:nvSpPr>
        <p:spPr>
          <a:xfrm>
            <a:off x="3463300" y="1854350"/>
            <a:ext cx="2062500" cy="4692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BRIGHT OFORI</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100">
                <a:latin typeface="Arial"/>
                <a:ea typeface="Arial"/>
                <a:cs typeface="Arial"/>
                <a:sym typeface="Arial"/>
              </a:rPr>
              <a:t>Challenges and Future Improvements</a:t>
            </a:r>
            <a:endParaRPr b="1"/>
          </a:p>
        </p:txBody>
      </p:sp>
      <p:sp>
        <p:nvSpPr>
          <p:cNvPr id="197" name="Google Shape;197;p22"/>
          <p:cNvSpPr txBox="1"/>
          <p:nvPr>
            <p:ph idx="1" type="body"/>
          </p:nvPr>
        </p:nvSpPr>
        <p:spPr>
          <a:xfrm>
            <a:off x="963625" y="923350"/>
            <a:ext cx="7372800" cy="3555300"/>
          </a:xfrm>
          <a:prstGeom prst="rect">
            <a:avLst/>
          </a:prstGeom>
        </p:spPr>
        <p:txBody>
          <a:bodyPr anchorCtr="0" anchor="t" bIns="91425" lIns="91425" spcFirstLastPara="1" rIns="91425" wrap="square" tIns="91425">
            <a:normAutofit fontScale="25000" lnSpcReduction="20000"/>
          </a:bodyPr>
          <a:lstStyle/>
          <a:p>
            <a:pPr indent="0" lvl="0" marL="457200" rtl="0" algn="just">
              <a:spcBef>
                <a:spcPts val="1200"/>
              </a:spcBef>
              <a:spcAft>
                <a:spcPts val="0"/>
              </a:spcAft>
              <a:buNone/>
            </a:pPr>
            <a:r>
              <a:t/>
            </a:r>
            <a:endParaRPr sz="4386">
              <a:latin typeface="Arial"/>
              <a:ea typeface="Arial"/>
              <a:cs typeface="Arial"/>
              <a:sym typeface="Arial"/>
            </a:endParaRPr>
          </a:p>
          <a:p>
            <a:pPr indent="0" lvl="0" marL="0" rtl="0" algn="just">
              <a:spcBef>
                <a:spcPts val="1200"/>
              </a:spcBef>
              <a:spcAft>
                <a:spcPts val="0"/>
              </a:spcAft>
              <a:buNone/>
            </a:pPr>
            <a:r>
              <a:rPr lang="en" sz="4586">
                <a:latin typeface="Arial"/>
                <a:ea typeface="Arial"/>
                <a:cs typeface="Arial"/>
                <a:sym typeface="Arial"/>
              </a:rPr>
              <a:t>Data Imbalance</a:t>
            </a:r>
            <a:endParaRPr sz="4586">
              <a:latin typeface="Arial"/>
              <a:ea typeface="Arial"/>
              <a:cs typeface="Arial"/>
              <a:sym typeface="Arial"/>
            </a:endParaRPr>
          </a:p>
          <a:p>
            <a:pPr indent="0" lvl="0" marL="457200" rtl="0" algn="just">
              <a:spcBef>
                <a:spcPts val="1200"/>
              </a:spcBef>
              <a:spcAft>
                <a:spcPts val="0"/>
              </a:spcAft>
              <a:buNone/>
            </a:pPr>
            <a:r>
              <a:rPr lang="en" sz="4125">
                <a:latin typeface="Arial"/>
                <a:ea typeface="Arial"/>
                <a:cs typeface="Arial"/>
                <a:sym typeface="Arial"/>
              </a:rPr>
              <a:t>Cosine similarity values from the </a:t>
            </a:r>
            <a:r>
              <a:rPr lang="en" sz="4125">
                <a:latin typeface="Courier New"/>
                <a:ea typeface="Courier New"/>
                <a:cs typeface="Courier New"/>
                <a:sym typeface="Courier New"/>
              </a:rPr>
              <a:t>torch.topk</a:t>
            </a:r>
            <a:r>
              <a:rPr lang="en" sz="4125">
                <a:latin typeface="Arial"/>
                <a:ea typeface="Arial"/>
                <a:cs typeface="Arial"/>
                <a:sym typeface="Arial"/>
              </a:rPr>
              <a:t> outputs in sections through suggest a potential data imbalance issue. Values are extremely close to 1.0, implying that most movie embeddings are very similar. This could lead to poor discrimination between recommendations.</a:t>
            </a:r>
            <a:endParaRPr b="1" sz="4386">
              <a:latin typeface="Arial"/>
              <a:ea typeface="Arial"/>
              <a:cs typeface="Arial"/>
              <a:sym typeface="Arial"/>
            </a:endParaRPr>
          </a:p>
          <a:p>
            <a:pPr indent="0" lvl="0" marL="0" rtl="0" algn="just">
              <a:spcBef>
                <a:spcPts val="1200"/>
              </a:spcBef>
              <a:spcAft>
                <a:spcPts val="0"/>
              </a:spcAft>
              <a:buNone/>
            </a:pPr>
            <a:r>
              <a:rPr b="1" lang="en" sz="4125">
                <a:latin typeface="Arial"/>
                <a:ea typeface="Arial"/>
                <a:cs typeface="Arial"/>
                <a:sym typeface="Arial"/>
              </a:rPr>
              <a:t>Hyperparameter Tuning</a:t>
            </a:r>
            <a:r>
              <a:rPr lang="en" sz="4386">
                <a:latin typeface="Arial"/>
                <a:ea typeface="Arial"/>
                <a:cs typeface="Arial"/>
                <a:sym typeface="Arial"/>
              </a:rPr>
              <a:t>- </a:t>
            </a:r>
            <a:endParaRPr sz="4386">
              <a:latin typeface="Arial"/>
              <a:ea typeface="Arial"/>
              <a:cs typeface="Arial"/>
              <a:sym typeface="Arial"/>
            </a:endParaRPr>
          </a:p>
          <a:p>
            <a:pPr indent="0" lvl="0" marL="457200" rtl="0" algn="just">
              <a:spcBef>
                <a:spcPts val="1200"/>
              </a:spcBef>
              <a:spcAft>
                <a:spcPts val="0"/>
              </a:spcAft>
              <a:buNone/>
            </a:pPr>
            <a:r>
              <a:rPr lang="en" sz="4386">
                <a:latin typeface="Arial"/>
                <a:ea typeface="Arial"/>
                <a:cs typeface="Arial"/>
                <a:sym typeface="Arial"/>
              </a:rPr>
              <a:t>C</a:t>
            </a:r>
            <a:r>
              <a:rPr lang="en" sz="4125">
                <a:latin typeface="Arial"/>
                <a:ea typeface="Arial"/>
                <a:cs typeface="Arial"/>
                <a:sym typeface="Arial"/>
              </a:rPr>
              <a:t>onducting a systematic hyperparameter search using techniques like grid search or random search. Focus on  </a:t>
            </a:r>
            <a:r>
              <a:rPr b="1" lang="en" sz="4125">
                <a:latin typeface="Arial"/>
                <a:ea typeface="Arial"/>
                <a:cs typeface="Arial"/>
                <a:sym typeface="Arial"/>
              </a:rPr>
              <a:t>Learning Rate</a:t>
            </a:r>
            <a:r>
              <a:rPr lang="en" sz="4125">
                <a:latin typeface="Arial"/>
                <a:ea typeface="Arial"/>
                <a:cs typeface="Arial"/>
                <a:sym typeface="Arial"/>
              </a:rPr>
              <a:t>,</a:t>
            </a:r>
            <a:r>
              <a:rPr b="1" lang="en" sz="4125">
                <a:latin typeface="Arial"/>
                <a:ea typeface="Arial"/>
                <a:cs typeface="Arial"/>
                <a:sym typeface="Arial"/>
              </a:rPr>
              <a:t>Triplet Margin,Dropout Rate:</a:t>
            </a:r>
            <a:r>
              <a:rPr lang="en" sz="4125">
                <a:latin typeface="Arial"/>
                <a:ea typeface="Arial"/>
                <a:cs typeface="Arial"/>
                <a:sym typeface="Arial"/>
              </a:rPr>
              <a:t> Fine-tuning the dropout rate to control the level of regularization and prevent overfitting.</a:t>
            </a:r>
            <a:endParaRPr sz="4125">
              <a:latin typeface="Arial"/>
              <a:ea typeface="Arial"/>
              <a:cs typeface="Arial"/>
              <a:sym typeface="Arial"/>
            </a:endParaRPr>
          </a:p>
          <a:p>
            <a:pPr indent="0" lvl="0" marL="0" rtl="0" algn="just">
              <a:spcBef>
                <a:spcPts val="1200"/>
              </a:spcBef>
              <a:spcAft>
                <a:spcPts val="0"/>
              </a:spcAft>
              <a:buNone/>
            </a:pPr>
            <a:r>
              <a:t/>
            </a:r>
            <a:endParaRPr sz="4125">
              <a:latin typeface="Arial"/>
              <a:ea typeface="Arial"/>
              <a:cs typeface="Arial"/>
              <a:sym typeface="Arial"/>
            </a:endParaRPr>
          </a:p>
          <a:p>
            <a:pPr indent="-298234" lvl="0" marL="457200" rtl="0" algn="just">
              <a:spcBef>
                <a:spcPts val="0"/>
              </a:spcBef>
              <a:spcAft>
                <a:spcPts val="0"/>
              </a:spcAft>
              <a:buClr>
                <a:schemeClr val="lt1"/>
              </a:buClr>
              <a:buSzPct val="106314"/>
              <a:buFont typeface="Arial"/>
              <a:buChar char="●"/>
            </a:pPr>
            <a:r>
              <a:rPr b="1" lang="en" sz="4125">
                <a:latin typeface="Arial"/>
                <a:ea typeface="Arial"/>
                <a:cs typeface="Arial"/>
                <a:sym typeface="Arial"/>
              </a:rPr>
              <a:t>Explore Different Architectures</a:t>
            </a:r>
            <a:endParaRPr b="1" sz="4125">
              <a:latin typeface="Arial"/>
              <a:ea typeface="Arial"/>
              <a:cs typeface="Arial"/>
              <a:sym typeface="Arial"/>
            </a:endParaRPr>
          </a:p>
          <a:p>
            <a:pPr indent="0" lvl="0" marL="457200" rtl="0" algn="just">
              <a:spcBef>
                <a:spcPts val="0"/>
              </a:spcBef>
              <a:spcAft>
                <a:spcPts val="0"/>
              </a:spcAft>
              <a:buNone/>
            </a:pPr>
            <a:r>
              <a:t/>
            </a:r>
            <a:endParaRPr sz="4125">
              <a:latin typeface="Arial"/>
              <a:ea typeface="Arial"/>
              <a:cs typeface="Arial"/>
              <a:sym typeface="Arial"/>
            </a:endParaRPr>
          </a:p>
          <a:p>
            <a:pPr indent="0" lvl="0" marL="457200" rtl="0" algn="just">
              <a:spcBef>
                <a:spcPts val="0"/>
              </a:spcBef>
              <a:spcAft>
                <a:spcPts val="0"/>
              </a:spcAft>
              <a:buNone/>
            </a:pPr>
            <a:r>
              <a:rPr b="1" lang="en" sz="4125">
                <a:latin typeface="Arial"/>
                <a:ea typeface="Arial"/>
                <a:cs typeface="Arial"/>
                <a:sym typeface="Arial"/>
              </a:rPr>
              <a:t>Challenge:</a:t>
            </a:r>
            <a:r>
              <a:rPr lang="en" sz="4125">
                <a:latin typeface="Arial"/>
                <a:ea typeface="Arial"/>
                <a:cs typeface="Arial"/>
                <a:sym typeface="Arial"/>
              </a:rPr>
              <a:t> The current model uses a relatively simple feedforward network. More complex  architectures, such as convolutional neural networks (CNNs) or recurrent neural networks (RNNs), might be able to capture more intricate patterns in the data</a:t>
            </a:r>
            <a:endParaRPr sz="4125">
              <a:latin typeface="Arial"/>
              <a:ea typeface="Arial"/>
              <a:cs typeface="Arial"/>
              <a:sym typeface="Arial"/>
            </a:endParaRPr>
          </a:p>
          <a:p>
            <a:pPr indent="0" lvl="0" marL="0" rtl="0" algn="l">
              <a:spcBef>
                <a:spcPts val="1200"/>
              </a:spcBef>
              <a:spcAft>
                <a:spcPts val="0"/>
              </a:spcAft>
              <a:buNone/>
            </a:pPr>
            <a:r>
              <a:t/>
            </a:r>
            <a:endParaRPr sz="4386">
              <a:latin typeface="Arial"/>
              <a:ea typeface="Arial"/>
              <a:cs typeface="Arial"/>
              <a:sym typeface="Arial"/>
            </a:endParaRPr>
          </a:p>
          <a:p>
            <a:pPr indent="0" lvl="0" marL="914400" rtl="0" algn="l">
              <a:spcBef>
                <a:spcPts val="1200"/>
              </a:spcBef>
              <a:spcAft>
                <a:spcPts val="0"/>
              </a:spcAft>
              <a:buNone/>
            </a:pPr>
            <a:r>
              <a:t/>
            </a:r>
            <a:endParaRPr sz="1310">
              <a:latin typeface="Arial"/>
              <a:ea typeface="Arial"/>
              <a:cs typeface="Arial"/>
              <a:sym typeface="Arial"/>
            </a:endParaRPr>
          </a:p>
          <a:p>
            <a:pPr indent="0" lvl="0" marL="914400" rtl="0" algn="l">
              <a:spcBef>
                <a:spcPts val="1200"/>
              </a:spcBef>
              <a:spcAft>
                <a:spcPts val="0"/>
              </a:spcAft>
              <a:buNone/>
            </a:pPr>
            <a:r>
              <a:t/>
            </a:r>
            <a:endParaRPr b="1" sz="1100">
              <a:latin typeface="Arial"/>
              <a:ea typeface="Arial"/>
              <a:cs typeface="Arial"/>
              <a:sym typeface="Arial"/>
            </a:endParaRPr>
          </a:p>
          <a:p>
            <a:pPr indent="0" lvl="0" marL="914400" rtl="0" algn="l">
              <a:spcBef>
                <a:spcPts val="1200"/>
              </a:spcBef>
              <a:spcAft>
                <a:spcPts val="0"/>
              </a:spcAft>
              <a:buNone/>
            </a:pPr>
            <a:r>
              <a:t/>
            </a:r>
            <a:endParaRPr sz="1100">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highlight>
                  <a:schemeClr val="dk1"/>
                </a:highlight>
                <a:latin typeface="Arial"/>
                <a:ea typeface="Arial"/>
                <a:cs typeface="Arial"/>
                <a:sym typeface="Arial"/>
              </a:rPr>
              <a:t>The project aims to build a </a:t>
            </a:r>
            <a:r>
              <a:rPr b="1" lang="en" sz="1100">
                <a:highlight>
                  <a:schemeClr val="dk1"/>
                </a:highlight>
                <a:latin typeface="Arial"/>
                <a:ea typeface="Arial"/>
                <a:cs typeface="Arial"/>
                <a:sym typeface="Arial"/>
              </a:rPr>
              <a:t>neural network-based movie recommendation system</a:t>
            </a:r>
            <a:r>
              <a:rPr lang="en" sz="1100">
                <a:highlight>
                  <a:schemeClr val="dk1"/>
                </a:highlight>
                <a:latin typeface="Arial"/>
                <a:ea typeface="Arial"/>
                <a:cs typeface="Arial"/>
                <a:sym typeface="Arial"/>
              </a:rPr>
              <a:t> that provides personalized recommendations based on movie features</a:t>
            </a:r>
            <a:r>
              <a:rPr lang="en" sz="1050">
                <a:highlight>
                  <a:schemeClr val="dk1"/>
                </a:highlight>
                <a:latin typeface="Arial"/>
                <a:ea typeface="Arial"/>
                <a:cs typeface="Arial"/>
                <a:sym typeface="Arial"/>
              </a:rPr>
              <a:t>. </a:t>
            </a:r>
            <a:endParaRPr sz="1050">
              <a:highlight>
                <a:schemeClr val="dk1"/>
              </a:highlight>
              <a:latin typeface="Arial"/>
              <a:ea typeface="Arial"/>
              <a:cs typeface="Arial"/>
              <a:sym typeface="Arial"/>
            </a:endParaRPr>
          </a:p>
          <a:p>
            <a:pPr indent="0" lvl="0" marL="0" rtl="0" algn="l">
              <a:spcBef>
                <a:spcPts val="1200"/>
              </a:spcBef>
              <a:spcAft>
                <a:spcPts val="0"/>
              </a:spcAft>
              <a:buNone/>
            </a:pPr>
            <a:r>
              <a:rPr lang="en" sz="1050">
                <a:highlight>
                  <a:schemeClr val="dk1"/>
                </a:highlight>
                <a:latin typeface="Arial"/>
                <a:ea typeface="Arial"/>
                <a:cs typeface="Arial"/>
                <a:sym typeface="Arial"/>
              </a:rPr>
              <a:t>The system utilizes a neural network model to learn from movie data and generate embeddings that represent each film. The goal is to cluster similar movies together in the embedding space, enabling accurate recommendations based on user preferences or movie similarities.</a:t>
            </a:r>
            <a:endParaRPr sz="1100">
              <a:highlight>
                <a:schemeClr val="dk1"/>
              </a:highlight>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Clr>
                <a:schemeClr val="dk1"/>
              </a:buClr>
              <a:buSzPts val="1100"/>
              <a:buFont typeface="Arial"/>
              <a:buNone/>
            </a:pPr>
            <a:r>
              <a:rPr b="1" lang="en" sz="1700"/>
              <a:t> INTRODUCTION</a:t>
            </a:r>
            <a:endParaRPr/>
          </a:p>
        </p:txBody>
      </p:sp>
      <p:sp>
        <p:nvSpPr>
          <p:cNvPr id="144" name="Google Shape;144;p14"/>
          <p:cNvSpPr txBox="1"/>
          <p:nvPr>
            <p:ph idx="1" type="body"/>
          </p:nvPr>
        </p:nvSpPr>
        <p:spPr>
          <a:xfrm>
            <a:off x="311700" y="1152475"/>
            <a:ext cx="8520600" cy="3385800"/>
          </a:xfrm>
          <a:prstGeom prst="rect">
            <a:avLst/>
          </a:prstGeom>
        </p:spPr>
        <p:txBody>
          <a:bodyPr anchorCtr="0" anchor="t" bIns="91425" lIns="91425" spcFirstLastPara="1" rIns="91425" wrap="square" tIns="91425">
            <a:spAutoFit/>
          </a:bodyPr>
          <a:lstStyle/>
          <a:p>
            <a:pPr indent="0" lvl="0" marL="0" rtl="0" algn="l">
              <a:spcBef>
                <a:spcPts val="1800"/>
              </a:spcBef>
              <a:spcAft>
                <a:spcPts val="0"/>
              </a:spcAft>
              <a:buNone/>
            </a:pPr>
            <a:r>
              <a:t/>
            </a:r>
            <a:endParaRPr b="1"/>
          </a:p>
          <a:p>
            <a:pPr indent="0" lvl="0" marL="0" rtl="0" algn="l">
              <a:spcBef>
                <a:spcPts val="1400"/>
              </a:spcBef>
              <a:spcAft>
                <a:spcPts val="0"/>
              </a:spcAft>
              <a:buClr>
                <a:schemeClr val="dk1"/>
              </a:buClr>
              <a:buSzPts val="1100"/>
              <a:buFont typeface="Arial"/>
              <a:buNone/>
            </a:pPr>
            <a:r>
              <a:rPr b="1" lang="en" sz="1100">
                <a:latin typeface="Arial"/>
                <a:ea typeface="Arial"/>
                <a:cs typeface="Arial"/>
                <a:sym typeface="Arial"/>
              </a:rPr>
              <a:t>What is a Recommendation System?</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 sz="1100">
                <a:latin typeface="Arial"/>
                <a:ea typeface="Arial"/>
                <a:cs typeface="Arial"/>
                <a:sym typeface="Arial"/>
              </a:rPr>
              <a:t>A recommendation system suggests relevant items to users based on data.</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Commonly used in platforms like </a:t>
            </a:r>
            <a:r>
              <a:rPr b="1" lang="en" sz="1100">
                <a:latin typeface="Arial"/>
                <a:ea typeface="Arial"/>
                <a:cs typeface="Arial"/>
                <a:sym typeface="Arial"/>
              </a:rPr>
              <a:t>Netflix</a:t>
            </a:r>
            <a:r>
              <a:rPr lang="en" sz="1100">
                <a:latin typeface="Arial"/>
                <a:ea typeface="Arial"/>
                <a:cs typeface="Arial"/>
                <a:sym typeface="Arial"/>
              </a:rPr>
              <a:t>, </a:t>
            </a:r>
            <a:r>
              <a:rPr b="1" lang="en" sz="1100">
                <a:latin typeface="Arial"/>
                <a:ea typeface="Arial"/>
                <a:cs typeface="Arial"/>
                <a:sym typeface="Arial"/>
              </a:rPr>
              <a:t>Amazon</a:t>
            </a:r>
            <a:r>
              <a:rPr lang="en" sz="1100">
                <a:latin typeface="Arial"/>
                <a:ea typeface="Arial"/>
                <a:cs typeface="Arial"/>
                <a:sym typeface="Arial"/>
              </a:rPr>
              <a:t>, and </a:t>
            </a:r>
            <a:r>
              <a:rPr b="1" lang="en" sz="1100">
                <a:latin typeface="Arial"/>
                <a:ea typeface="Arial"/>
                <a:cs typeface="Arial"/>
                <a:sym typeface="Arial"/>
              </a:rPr>
              <a:t>Spotify</a:t>
            </a:r>
            <a:r>
              <a:rPr lang="en" sz="1100">
                <a:latin typeface="Arial"/>
                <a:ea typeface="Arial"/>
                <a:cs typeface="Arial"/>
                <a:sym typeface="Arial"/>
              </a:rPr>
              <a:t>.</a:t>
            </a:r>
            <a:endParaRPr sz="1100">
              <a:latin typeface="Arial"/>
              <a:ea typeface="Arial"/>
              <a:cs typeface="Arial"/>
              <a:sym typeface="Arial"/>
            </a:endParaRPr>
          </a:p>
          <a:p>
            <a:pPr indent="0" lvl="0" marL="457200" rtl="0" algn="l">
              <a:spcBef>
                <a:spcPts val="1200"/>
              </a:spcBef>
              <a:spcAft>
                <a:spcPts val="0"/>
              </a:spcAft>
              <a:buNone/>
            </a:pPr>
            <a:r>
              <a:t/>
            </a:r>
            <a:endParaRPr b="1" sz="1100">
              <a:latin typeface="Arial"/>
              <a:ea typeface="Arial"/>
              <a:cs typeface="Arial"/>
              <a:sym typeface="Arial"/>
            </a:endParaRPr>
          </a:p>
          <a:p>
            <a:pPr indent="0" lvl="0" marL="457200" rtl="0" algn="l">
              <a:spcBef>
                <a:spcPts val="1200"/>
              </a:spcBef>
              <a:spcAft>
                <a:spcPts val="0"/>
              </a:spcAft>
              <a:buNone/>
            </a:pPr>
            <a:r>
              <a:rPr b="1" lang="en" sz="1100">
                <a:latin typeface="Arial"/>
                <a:ea typeface="Arial"/>
                <a:cs typeface="Arial"/>
                <a:sym typeface="Arial"/>
              </a:rPr>
              <a:t>Two types</a:t>
            </a:r>
            <a:r>
              <a:rPr lang="en" sz="1100">
                <a:latin typeface="Arial"/>
                <a:ea typeface="Arial"/>
                <a:cs typeface="Arial"/>
                <a:sym typeface="Arial"/>
              </a:rPr>
              <a:t> of recommendation systems:</a:t>
            </a:r>
            <a:endParaRPr sz="1100">
              <a:latin typeface="Arial"/>
              <a:ea typeface="Arial"/>
              <a:cs typeface="Arial"/>
              <a:sym typeface="Arial"/>
            </a:endParaRPr>
          </a:p>
          <a:p>
            <a:pPr indent="-298450" lvl="1" marL="914400" rtl="0" algn="l">
              <a:spcBef>
                <a:spcPts val="1200"/>
              </a:spcBef>
              <a:spcAft>
                <a:spcPts val="0"/>
              </a:spcAft>
              <a:buClr>
                <a:schemeClr val="lt1"/>
              </a:buClr>
              <a:buSzPts val="1100"/>
              <a:buFont typeface="Arial"/>
              <a:buChar char="○"/>
            </a:pPr>
            <a:r>
              <a:rPr b="1" lang="en">
                <a:latin typeface="Arial"/>
                <a:ea typeface="Arial"/>
                <a:cs typeface="Arial"/>
                <a:sym typeface="Arial"/>
              </a:rPr>
              <a:t>Content-based</a:t>
            </a:r>
            <a:r>
              <a:rPr lang="en">
                <a:latin typeface="Arial"/>
                <a:ea typeface="Arial"/>
                <a:cs typeface="Arial"/>
                <a:sym typeface="Arial"/>
              </a:rPr>
              <a:t>: Recommends items similar to what the user has liked before.</a:t>
            </a:r>
            <a:endParaRPr>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b="1" lang="en">
                <a:latin typeface="Arial"/>
                <a:ea typeface="Arial"/>
                <a:cs typeface="Arial"/>
                <a:sym typeface="Arial"/>
              </a:rPr>
              <a:t>Collaborative filtering</a:t>
            </a:r>
            <a:r>
              <a:rPr lang="en">
                <a:latin typeface="Arial"/>
                <a:ea typeface="Arial"/>
                <a:cs typeface="Arial"/>
                <a:sym typeface="Arial"/>
              </a:rPr>
              <a:t>: Recommends items based on similar user preferences.</a:t>
            </a:r>
            <a:endParaRPr>
              <a:latin typeface="Arial"/>
              <a:ea typeface="Arial"/>
              <a:cs typeface="Arial"/>
              <a:sym typeface="Arial"/>
            </a:endParaRPr>
          </a:p>
          <a:p>
            <a:pPr indent="0" lvl="0" marL="457200" rtl="0" algn="l">
              <a:spcBef>
                <a:spcPts val="1200"/>
              </a:spcBef>
              <a:spcAft>
                <a:spcPts val="0"/>
              </a:spcAft>
              <a:buNone/>
            </a:pPr>
            <a:r>
              <a:t/>
            </a:r>
            <a:endParaRPr sz="1200"/>
          </a:p>
          <a:p>
            <a:pPr indent="0" lvl="0" marL="0" rtl="0" algn="l">
              <a:spcBef>
                <a:spcPts val="12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300">
                <a:latin typeface="Arial"/>
                <a:ea typeface="Arial"/>
                <a:cs typeface="Arial"/>
                <a:sym typeface="Arial"/>
              </a:rPr>
              <a:t>Why Neural Networks?</a:t>
            </a:r>
            <a:endParaRPr sz="3300"/>
          </a:p>
        </p:txBody>
      </p:sp>
      <p:sp>
        <p:nvSpPr>
          <p:cNvPr id="150" name="Google Shape;150;p15"/>
          <p:cNvSpPr txBox="1"/>
          <p:nvPr>
            <p:ph idx="1" type="body"/>
          </p:nvPr>
        </p:nvSpPr>
        <p:spPr>
          <a:xfrm>
            <a:off x="1297500" y="1106375"/>
            <a:ext cx="7324800" cy="3558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latin typeface="Arial"/>
                <a:ea typeface="Arial"/>
                <a:cs typeface="Arial"/>
                <a:sym typeface="Arial"/>
              </a:rPr>
              <a:t>Neural networks are capable of learning </a:t>
            </a:r>
            <a:r>
              <a:rPr b="1" lang="en">
                <a:latin typeface="Arial"/>
                <a:ea typeface="Arial"/>
                <a:cs typeface="Arial"/>
                <a:sym typeface="Arial"/>
              </a:rPr>
              <a:t>complex relationships</a:t>
            </a:r>
            <a:r>
              <a:rPr lang="en">
                <a:latin typeface="Arial"/>
                <a:ea typeface="Arial"/>
                <a:cs typeface="Arial"/>
                <a:sym typeface="Arial"/>
              </a:rPr>
              <a:t> from data.</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latin typeface="Arial"/>
                <a:ea typeface="Arial"/>
                <a:cs typeface="Arial"/>
                <a:sym typeface="Arial"/>
              </a:rPr>
              <a:t>They help to identify patterns and </a:t>
            </a:r>
            <a:r>
              <a:rPr b="1" lang="en">
                <a:latin typeface="Arial"/>
                <a:ea typeface="Arial"/>
                <a:cs typeface="Arial"/>
                <a:sym typeface="Arial"/>
              </a:rPr>
              <a:t>hidden connections</a:t>
            </a:r>
            <a:r>
              <a:rPr lang="en">
                <a:latin typeface="Arial"/>
                <a:ea typeface="Arial"/>
                <a:cs typeface="Arial"/>
                <a:sym typeface="Arial"/>
              </a:rPr>
              <a:t> between movie features such as </a:t>
            </a:r>
            <a:r>
              <a:rPr b="1" lang="en">
                <a:latin typeface="Arial"/>
                <a:ea typeface="Arial"/>
                <a:cs typeface="Arial"/>
                <a:sym typeface="Arial"/>
              </a:rPr>
              <a:t>cast</a:t>
            </a:r>
            <a:r>
              <a:rPr lang="en">
                <a:latin typeface="Arial"/>
                <a:ea typeface="Arial"/>
                <a:cs typeface="Arial"/>
                <a:sym typeface="Arial"/>
              </a:rPr>
              <a:t>, </a:t>
            </a:r>
            <a:r>
              <a:rPr b="1" lang="en">
                <a:latin typeface="Arial"/>
                <a:ea typeface="Arial"/>
                <a:cs typeface="Arial"/>
                <a:sym typeface="Arial"/>
              </a:rPr>
              <a:t>genres</a:t>
            </a:r>
            <a:r>
              <a:rPr lang="en">
                <a:latin typeface="Arial"/>
                <a:ea typeface="Arial"/>
                <a:cs typeface="Arial"/>
                <a:sym typeface="Arial"/>
              </a:rPr>
              <a:t>, </a:t>
            </a:r>
            <a:r>
              <a:rPr b="1" lang="en">
                <a:latin typeface="Arial"/>
                <a:ea typeface="Arial"/>
                <a:cs typeface="Arial"/>
                <a:sym typeface="Arial"/>
              </a:rPr>
              <a:t>description</a:t>
            </a:r>
            <a:r>
              <a:rPr lang="en">
                <a:latin typeface="Arial"/>
                <a:ea typeface="Arial"/>
                <a:cs typeface="Arial"/>
                <a:sym typeface="Arial"/>
              </a:rPr>
              <a:t>, and more.</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latin typeface="Arial"/>
                <a:ea typeface="Arial"/>
                <a:cs typeface="Arial"/>
                <a:sym typeface="Arial"/>
              </a:rPr>
              <a:t>Deep learning models, especially </a:t>
            </a:r>
            <a:r>
              <a:rPr b="1" lang="en">
                <a:latin typeface="Arial"/>
                <a:ea typeface="Arial"/>
                <a:cs typeface="Arial"/>
                <a:sym typeface="Arial"/>
              </a:rPr>
              <a:t>convolutional</a:t>
            </a:r>
            <a:r>
              <a:rPr lang="en">
                <a:latin typeface="Arial"/>
                <a:ea typeface="Arial"/>
                <a:cs typeface="Arial"/>
                <a:sym typeface="Arial"/>
              </a:rPr>
              <a:t> and </a:t>
            </a:r>
            <a:r>
              <a:rPr b="1" lang="en">
                <a:latin typeface="Arial"/>
                <a:ea typeface="Arial"/>
                <a:cs typeface="Arial"/>
                <a:sym typeface="Arial"/>
              </a:rPr>
              <a:t>recurrent</a:t>
            </a:r>
            <a:r>
              <a:rPr lang="en">
                <a:latin typeface="Arial"/>
                <a:ea typeface="Arial"/>
                <a:cs typeface="Arial"/>
                <a:sym typeface="Arial"/>
              </a:rPr>
              <a:t> neural networks, are excellent for processing and understanding </a:t>
            </a:r>
            <a:r>
              <a:rPr b="1" lang="en">
                <a:latin typeface="Arial"/>
                <a:ea typeface="Arial"/>
                <a:cs typeface="Arial"/>
                <a:sym typeface="Arial"/>
              </a:rPr>
              <a:t>textual</a:t>
            </a:r>
            <a:r>
              <a:rPr lang="en">
                <a:latin typeface="Arial"/>
                <a:ea typeface="Arial"/>
                <a:cs typeface="Arial"/>
                <a:sym typeface="Arial"/>
              </a:rPr>
              <a:t> data (e.g., plot summaries and movie descriptions).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        Neural networks allow us to make </a:t>
            </a:r>
            <a:r>
              <a:rPr b="1" lang="en">
                <a:latin typeface="Arial"/>
                <a:ea typeface="Arial"/>
                <a:cs typeface="Arial"/>
                <a:sym typeface="Arial"/>
              </a:rPr>
              <a:t>accurate and personalized</a:t>
            </a:r>
            <a:r>
              <a:rPr lang="en">
                <a:latin typeface="Arial"/>
                <a:ea typeface="Arial"/>
                <a:cs typeface="Arial"/>
                <a:sym typeface="Arial"/>
              </a:rPr>
              <a:t> predictions without relying on          traditional algorithms </a:t>
            </a:r>
            <a:r>
              <a:rPr lang="en" sz="1200">
                <a:solidFill>
                  <a:srgbClr val="000000"/>
                </a:solidFill>
                <a:latin typeface="Arial"/>
                <a:ea typeface="Arial"/>
                <a:cs typeface="Arial"/>
                <a:sym typeface="Arial"/>
              </a:rPr>
              <a:t>l</a:t>
            </a:r>
            <a:r>
              <a:rPr lang="en" sz="1200">
                <a:latin typeface="Arial"/>
                <a:ea typeface="Arial"/>
                <a:cs typeface="Arial"/>
                <a:sym typeface="Arial"/>
              </a:rPr>
              <a:t>ilke k-NN or matrix factorization</a:t>
            </a:r>
            <a:endParaRPr sz="1200">
              <a:latin typeface="Arial"/>
              <a:ea typeface="Arial"/>
              <a:cs typeface="Arial"/>
              <a:sym typeface="Aria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56" name="Google Shape;156;p16"/>
          <p:cNvSpPr txBox="1"/>
          <p:nvPr>
            <p:ph idx="1" type="body"/>
          </p:nvPr>
        </p:nvSpPr>
        <p:spPr>
          <a:xfrm>
            <a:off x="933300" y="1093775"/>
            <a:ext cx="7403100" cy="373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6268">
                <a:solidFill>
                  <a:srgbClr val="FFFFFF"/>
                </a:solidFill>
                <a:latin typeface="Arial"/>
                <a:ea typeface="Arial"/>
                <a:cs typeface="Arial"/>
                <a:sym typeface="Arial"/>
              </a:rPr>
              <a:t>Processing Movie Features</a:t>
            </a:r>
            <a:endParaRPr sz="6268">
              <a:solidFill>
                <a:srgbClr val="FFFFFF"/>
              </a:solidFill>
              <a:latin typeface="Arial"/>
              <a:ea typeface="Arial"/>
              <a:cs typeface="Arial"/>
              <a:sym typeface="Arial"/>
            </a:endParaRPr>
          </a:p>
          <a:p>
            <a:pPr indent="0" lvl="0" marL="0" rtl="0" algn="l">
              <a:spcBef>
                <a:spcPts val="1200"/>
              </a:spcBef>
              <a:spcAft>
                <a:spcPts val="0"/>
              </a:spcAft>
              <a:buNone/>
            </a:pPr>
            <a:r>
              <a:t/>
            </a:r>
            <a:endParaRPr sz="6218">
              <a:solidFill>
                <a:srgbClr val="FFFFFF"/>
              </a:solidFill>
              <a:latin typeface="Arial"/>
              <a:ea typeface="Arial"/>
              <a:cs typeface="Arial"/>
              <a:sym typeface="Arial"/>
            </a:endParaRPr>
          </a:p>
          <a:p>
            <a:pPr indent="0" lvl="0" marL="0" rtl="0" algn="l">
              <a:spcBef>
                <a:spcPts val="0"/>
              </a:spcBef>
              <a:spcAft>
                <a:spcPts val="0"/>
              </a:spcAft>
              <a:buNone/>
            </a:pPr>
            <a:r>
              <a:rPr lang="en" sz="6218">
                <a:solidFill>
                  <a:srgbClr val="FFFFFF"/>
                </a:solidFill>
                <a:latin typeface="Arial"/>
                <a:ea typeface="Arial"/>
                <a:cs typeface="Arial"/>
                <a:sym typeface="Arial"/>
              </a:rPr>
              <a:t>●</a:t>
            </a:r>
            <a:r>
              <a:rPr b="1" lang="en" sz="6218">
                <a:solidFill>
                  <a:srgbClr val="FFFFFF"/>
                </a:solidFill>
                <a:latin typeface="Arial"/>
                <a:ea typeface="Arial"/>
                <a:cs typeface="Arial"/>
                <a:sym typeface="Arial"/>
              </a:rPr>
              <a:t>Data Source:</a:t>
            </a:r>
            <a:r>
              <a:rPr lang="en" sz="6218">
                <a:solidFill>
                  <a:srgbClr val="FFFFFF"/>
                </a:solidFill>
                <a:latin typeface="Arial"/>
                <a:ea typeface="Arial"/>
                <a:cs typeface="Arial"/>
                <a:sym typeface="Arial"/>
              </a:rPr>
              <a:t> Movie dataset obtained from Kaggle. It </a:t>
            </a:r>
            <a:r>
              <a:rPr lang="en" sz="6218">
                <a:solidFill>
                  <a:srgbClr val="FFFFFF"/>
                </a:solidFill>
                <a:latin typeface="Arial"/>
                <a:ea typeface="Arial"/>
                <a:cs typeface="Arial"/>
                <a:sym typeface="Arial"/>
              </a:rPr>
              <a:t>contains</a:t>
            </a:r>
            <a:r>
              <a:rPr lang="en" sz="6218">
                <a:solidFill>
                  <a:srgbClr val="FFFFFF"/>
                </a:solidFill>
                <a:latin typeface="Arial"/>
                <a:ea typeface="Arial"/>
                <a:cs typeface="Arial"/>
                <a:sym typeface="Arial"/>
              </a:rPr>
              <a:t> 4803 rows and 22 features such as  movie titles, crew, overviews, taglines, cast. </a:t>
            </a:r>
            <a:endParaRPr sz="6218">
              <a:solidFill>
                <a:srgbClr val="FFFFFF"/>
              </a:solidFill>
              <a:latin typeface="Arial"/>
              <a:ea typeface="Arial"/>
              <a:cs typeface="Arial"/>
              <a:sym typeface="Arial"/>
            </a:endParaRPr>
          </a:p>
          <a:p>
            <a:pPr indent="0" lvl="0" marL="0" rtl="0" algn="l">
              <a:spcBef>
                <a:spcPts val="0"/>
              </a:spcBef>
              <a:spcAft>
                <a:spcPts val="0"/>
              </a:spcAft>
              <a:buNone/>
            </a:pPr>
            <a:r>
              <a:t/>
            </a:r>
            <a:endParaRPr sz="6218">
              <a:solidFill>
                <a:srgbClr val="FFFFFF"/>
              </a:solidFill>
              <a:latin typeface="Arial"/>
              <a:ea typeface="Arial"/>
              <a:cs typeface="Arial"/>
              <a:sym typeface="Arial"/>
            </a:endParaRPr>
          </a:p>
          <a:p>
            <a:pPr indent="0" lvl="0" marL="0" rtl="0" algn="l">
              <a:spcBef>
                <a:spcPts val="0"/>
              </a:spcBef>
              <a:spcAft>
                <a:spcPts val="0"/>
              </a:spcAft>
              <a:buNone/>
            </a:pPr>
            <a:r>
              <a:rPr lang="en" sz="6218">
                <a:solidFill>
                  <a:srgbClr val="FFFFFF"/>
                </a:solidFill>
                <a:latin typeface="Arial"/>
                <a:ea typeface="Arial"/>
                <a:cs typeface="Arial"/>
                <a:sym typeface="Arial"/>
              </a:rPr>
              <a:t>●</a:t>
            </a:r>
            <a:r>
              <a:rPr b="1" lang="en" sz="6218">
                <a:solidFill>
                  <a:srgbClr val="FFFFFF"/>
                </a:solidFill>
                <a:latin typeface="Arial"/>
                <a:ea typeface="Arial"/>
                <a:cs typeface="Arial"/>
                <a:sym typeface="Arial"/>
              </a:rPr>
              <a:t>Feature Extraction:</a:t>
            </a:r>
            <a:r>
              <a:rPr lang="en" sz="6218">
                <a:solidFill>
                  <a:srgbClr val="FFFFFF"/>
                </a:solidFill>
                <a:latin typeface="Arial"/>
                <a:ea typeface="Arial"/>
                <a:cs typeface="Arial"/>
                <a:sym typeface="Arial"/>
              </a:rPr>
              <a:t> Relevant Non numerical features where extracted, </a:t>
            </a:r>
            <a:r>
              <a:rPr lang="en" sz="6218">
                <a:solidFill>
                  <a:srgbClr val="FFFFFF"/>
                </a:solidFill>
                <a:latin typeface="Arial"/>
                <a:ea typeface="Arial"/>
                <a:cs typeface="Arial"/>
                <a:sym typeface="Arial"/>
              </a:rPr>
              <a:t>concatenated </a:t>
            </a:r>
            <a:r>
              <a:rPr lang="en" sz="6218">
                <a:solidFill>
                  <a:srgbClr val="FFFFFF"/>
                </a:solidFill>
                <a:latin typeface="Arial"/>
                <a:ea typeface="Arial"/>
                <a:cs typeface="Arial"/>
                <a:sym typeface="Arial"/>
              </a:rPr>
              <a:t>and  vectorized </a:t>
            </a:r>
            <a:r>
              <a:rPr lang="en" sz="6218">
                <a:solidFill>
                  <a:srgbClr val="FFFFFF"/>
                </a:solidFill>
                <a:latin typeface="Arial"/>
                <a:ea typeface="Arial"/>
                <a:cs typeface="Arial"/>
                <a:sym typeface="Arial"/>
              </a:rPr>
              <a:t>using</a:t>
            </a:r>
            <a:r>
              <a:rPr lang="en" sz="6218">
                <a:solidFill>
                  <a:srgbClr val="FFFFFF"/>
                </a:solidFill>
                <a:latin typeface="Arial"/>
                <a:ea typeface="Arial"/>
                <a:cs typeface="Arial"/>
                <a:sym typeface="Arial"/>
              </a:rPr>
              <a:t> TF-IDF. Numerical </a:t>
            </a:r>
            <a:r>
              <a:rPr lang="en" sz="6218">
                <a:solidFill>
                  <a:srgbClr val="FFFFFF"/>
                </a:solidFill>
                <a:latin typeface="Arial"/>
                <a:ea typeface="Arial"/>
                <a:cs typeface="Arial"/>
                <a:sym typeface="Arial"/>
              </a:rPr>
              <a:t>features</a:t>
            </a:r>
            <a:r>
              <a:rPr lang="en" sz="6218">
                <a:solidFill>
                  <a:srgbClr val="FFFFFF"/>
                </a:solidFill>
                <a:latin typeface="Arial"/>
                <a:ea typeface="Arial"/>
                <a:cs typeface="Arial"/>
                <a:sym typeface="Arial"/>
              </a:rPr>
              <a:t> where also scaled with PCA</a:t>
            </a:r>
            <a:endParaRPr sz="6218">
              <a:solidFill>
                <a:srgbClr val="FFFFFF"/>
              </a:solidFill>
              <a:latin typeface="Arial"/>
              <a:ea typeface="Arial"/>
              <a:cs typeface="Arial"/>
              <a:sym typeface="Arial"/>
            </a:endParaRPr>
          </a:p>
          <a:p>
            <a:pPr indent="0" lvl="0" marL="0" rtl="0" algn="l">
              <a:spcBef>
                <a:spcPts val="0"/>
              </a:spcBef>
              <a:spcAft>
                <a:spcPts val="0"/>
              </a:spcAft>
              <a:buNone/>
            </a:pPr>
            <a:r>
              <a:t/>
            </a:r>
            <a:endParaRPr sz="6218">
              <a:solidFill>
                <a:srgbClr val="FFFFFF"/>
              </a:solidFill>
              <a:latin typeface="Arial"/>
              <a:ea typeface="Arial"/>
              <a:cs typeface="Arial"/>
              <a:sym typeface="Arial"/>
            </a:endParaRPr>
          </a:p>
          <a:p>
            <a:pPr indent="0" lvl="0" marL="0" rtl="0" algn="l">
              <a:spcBef>
                <a:spcPts val="0"/>
              </a:spcBef>
              <a:spcAft>
                <a:spcPts val="0"/>
              </a:spcAft>
              <a:buNone/>
            </a:pPr>
            <a:r>
              <a:rPr lang="en" sz="6218">
                <a:latin typeface="Arial"/>
                <a:ea typeface="Arial"/>
                <a:cs typeface="Arial"/>
                <a:sym typeface="Arial"/>
              </a:rPr>
              <a:t>●</a:t>
            </a:r>
            <a:r>
              <a:rPr lang="en" sz="6218">
                <a:solidFill>
                  <a:srgbClr val="FFFFFF"/>
                </a:solidFill>
                <a:latin typeface="Arial"/>
                <a:ea typeface="Arial"/>
                <a:cs typeface="Arial"/>
                <a:sym typeface="Arial"/>
              </a:rPr>
              <a:t>Resulting</a:t>
            </a:r>
            <a:r>
              <a:rPr lang="en" sz="6218">
                <a:solidFill>
                  <a:srgbClr val="FFFFFF"/>
                </a:solidFill>
                <a:latin typeface="Arial"/>
                <a:ea typeface="Arial"/>
                <a:cs typeface="Arial"/>
                <a:sym typeface="Arial"/>
              </a:rPr>
              <a:t> processed Dataset is torch tensor of </a:t>
            </a:r>
            <a:r>
              <a:rPr lang="en" sz="6218">
                <a:solidFill>
                  <a:srgbClr val="FFFFFF"/>
                </a:solidFill>
                <a:latin typeface="Arial"/>
                <a:ea typeface="Arial"/>
                <a:cs typeface="Arial"/>
                <a:sym typeface="Arial"/>
              </a:rPr>
              <a:t>shape </a:t>
            </a:r>
            <a:r>
              <a:rPr lang="en" sz="6218">
                <a:solidFill>
                  <a:srgbClr val="FFFFFF"/>
                </a:solidFill>
                <a:latin typeface="Arial"/>
                <a:ea typeface="Arial"/>
                <a:cs typeface="Arial"/>
                <a:sym typeface="Arial"/>
              </a:rPr>
              <a:t>(4803,634250) which was split into </a:t>
            </a:r>
            <a:r>
              <a:rPr lang="en" sz="6218">
                <a:solidFill>
                  <a:srgbClr val="FFFFFF"/>
                </a:solidFill>
                <a:latin typeface="Arial"/>
                <a:ea typeface="Arial"/>
                <a:cs typeface="Arial"/>
                <a:sym typeface="Arial"/>
              </a:rPr>
              <a:t>training and testing data of 80:20 ratio respectively.</a:t>
            </a:r>
            <a:endParaRPr sz="6218">
              <a:solidFill>
                <a:srgbClr val="FFFFFF"/>
              </a:solidFill>
              <a:latin typeface="Arial"/>
              <a:ea typeface="Arial"/>
              <a:cs typeface="Arial"/>
              <a:sym typeface="Arial"/>
            </a:endParaRPr>
          </a:p>
          <a:p>
            <a:pPr indent="0" lvl="0" marL="0" rtl="0" algn="l">
              <a:spcBef>
                <a:spcPts val="0"/>
              </a:spcBef>
              <a:spcAft>
                <a:spcPts val="0"/>
              </a:spcAft>
              <a:buNone/>
            </a:pPr>
            <a:r>
              <a:t/>
            </a:r>
            <a:endParaRPr sz="6218">
              <a:solidFill>
                <a:srgbClr val="FFFFFF"/>
              </a:solidFill>
              <a:latin typeface="Arial"/>
              <a:ea typeface="Arial"/>
              <a:cs typeface="Arial"/>
              <a:sym typeface="Arial"/>
            </a:endParaRPr>
          </a:p>
          <a:p>
            <a:pPr indent="0" lvl="0" marL="0" rtl="0" algn="l">
              <a:spcBef>
                <a:spcPts val="0"/>
              </a:spcBef>
              <a:spcAft>
                <a:spcPts val="0"/>
              </a:spcAft>
              <a:buNone/>
            </a:pPr>
            <a:r>
              <a:rPr lang="en" sz="6218">
                <a:latin typeface="Arial"/>
                <a:ea typeface="Arial"/>
                <a:cs typeface="Arial"/>
                <a:sym typeface="Arial"/>
              </a:rPr>
              <a:t>●</a:t>
            </a:r>
            <a:r>
              <a:rPr lang="en" sz="6218">
                <a:solidFill>
                  <a:srgbClr val="FFFFFF"/>
                </a:solidFill>
                <a:latin typeface="Arial"/>
                <a:ea typeface="Arial"/>
                <a:cs typeface="Arial"/>
                <a:sym typeface="Arial"/>
              </a:rPr>
              <a:t>Dataset vectorized and Neural Nets used to train embeddings using Pytorch </a:t>
            </a:r>
            <a:endParaRPr sz="6218">
              <a:solidFill>
                <a:srgbClr val="FFFFFF"/>
              </a:solidFill>
              <a:latin typeface="Arial"/>
              <a:ea typeface="Arial"/>
              <a:cs typeface="Arial"/>
              <a:sym typeface="Arial"/>
            </a:endParaRPr>
          </a:p>
          <a:p>
            <a:pPr indent="0" lvl="0" marL="0" rtl="0" algn="l">
              <a:spcBef>
                <a:spcPts val="0"/>
              </a:spcBef>
              <a:spcAft>
                <a:spcPts val="0"/>
              </a:spcAft>
              <a:buNone/>
            </a:pPr>
            <a:r>
              <a:t/>
            </a:r>
            <a:endParaRPr sz="6218">
              <a:solidFill>
                <a:srgbClr val="FFFFFF"/>
              </a:solidFill>
              <a:latin typeface="Arial"/>
              <a:ea typeface="Arial"/>
              <a:cs typeface="Arial"/>
              <a:sym typeface="Arial"/>
            </a:endParaRPr>
          </a:p>
          <a:p>
            <a:pPr indent="0" lvl="0" marL="0" rtl="0" algn="l">
              <a:spcBef>
                <a:spcPts val="0"/>
              </a:spcBef>
              <a:spcAft>
                <a:spcPts val="0"/>
              </a:spcAft>
              <a:buNone/>
            </a:pPr>
            <a:r>
              <a:rPr lang="en" sz="6218">
                <a:latin typeface="Arial"/>
                <a:ea typeface="Arial"/>
                <a:cs typeface="Arial"/>
                <a:sym typeface="Arial"/>
              </a:rPr>
              <a:t>●</a:t>
            </a:r>
            <a:r>
              <a:rPr lang="en" sz="6218">
                <a:solidFill>
                  <a:srgbClr val="FFFFFF"/>
                </a:solidFill>
                <a:latin typeface="Arial"/>
                <a:ea typeface="Arial"/>
                <a:cs typeface="Arial"/>
                <a:sym typeface="Arial"/>
              </a:rPr>
              <a:t>Movies Images scraped and displayed with Gradio as UI</a:t>
            </a:r>
            <a:endParaRPr sz="6218">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936">
                <a:solidFill>
                  <a:srgbClr val="FFFFFF"/>
                </a:solidFill>
                <a:latin typeface="Arial"/>
                <a:ea typeface="Arial"/>
                <a:cs typeface="Arial"/>
                <a:sym typeface="Arial"/>
              </a:rPr>
              <a:t>Model Architecture and Training:</a:t>
            </a:r>
            <a:endParaRPr sz="100"/>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5818">
                <a:solidFill>
                  <a:srgbClr val="FFFFFF"/>
                </a:solidFill>
                <a:latin typeface="Arial"/>
                <a:ea typeface="Arial"/>
                <a:cs typeface="Arial"/>
                <a:sym typeface="Arial"/>
              </a:rPr>
              <a:t>Several Architecture was explored with final architecture being a feed forward neural </a:t>
            </a:r>
            <a:r>
              <a:rPr lang="en" sz="5818">
                <a:solidFill>
                  <a:srgbClr val="FFFFFF"/>
                </a:solidFill>
                <a:latin typeface="Arial"/>
                <a:ea typeface="Arial"/>
                <a:cs typeface="Arial"/>
                <a:sym typeface="Arial"/>
              </a:rPr>
              <a:t>network</a:t>
            </a:r>
            <a:r>
              <a:rPr lang="en" sz="5818">
                <a:solidFill>
                  <a:srgbClr val="FFFFFF"/>
                </a:solidFill>
                <a:latin typeface="Arial"/>
                <a:ea typeface="Arial"/>
                <a:cs typeface="Arial"/>
                <a:sym typeface="Arial"/>
              </a:rPr>
              <a:t> with a Linear Layer, Relu, </a:t>
            </a:r>
            <a:r>
              <a:rPr lang="en" sz="5818">
                <a:solidFill>
                  <a:srgbClr val="FFFFFF"/>
                </a:solidFill>
                <a:latin typeface="Arial"/>
                <a:ea typeface="Arial"/>
                <a:cs typeface="Arial"/>
                <a:sym typeface="Arial"/>
              </a:rPr>
              <a:t>Dropout</a:t>
            </a:r>
            <a:r>
              <a:rPr lang="en" sz="5818">
                <a:solidFill>
                  <a:srgbClr val="FFFFFF"/>
                </a:solidFill>
                <a:latin typeface="Arial"/>
                <a:ea typeface="Arial"/>
                <a:cs typeface="Arial"/>
                <a:sym typeface="Arial"/>
              </a:rPr>
              <a:t> and another Linear Layer.</a:t>
            </a:r>
            <a:r>
              <a:rPr lang="en" sz="5818">
                <a:solidFill>
                  <a:srgbClr val="FFFFFF"/>
                </a:solidFill>
                <a:latin typeface="Arial"/>
                <a:ea typeface="Arial"/>
                <a:cs typeface="Arial"/>
                <a:sym typeface="Arial"/>
              </a:rPr>
              <a:t>Reducing the number of layers in the neural network, potentially for efficiency or to combat overfitting.</a:t>
            </a:r>
            <a:endParaRPr sz="5818">
              <a:solidFill>
                <a:srgbClr val="FFFFFF"/>
              </a:solidFill>
              <a:latin typeface="Arial"/>
              <a:ea typeface="Arial"/>
              <a:cs typeface="Arial"/>
              <a:sym typeface="Arial"/>
            </a:endParaRPr>
          </a:p>
          <a:p>
            <a:pPr indent="0" lvl="0" marL="0" rtl="0" algn="l">
              <a:spcBef>
                <a:spcPts val="0"/>
              </a:spcBef>
              <a:spcAft>
                <a:spcPts val="0"/>
              </a:spcAft>
              <a:buNone/>
            </a:pPr>
            <a:r>
              <a:t/>
            </a:r>
            <a:endParaRPr sz="5818">
              <a:solidFill>
                <a:srgbClr val="FFFFFF"/>
              </a:solidFill>
              <a:latin typeface="Arial"/>
              <a:ea typeface="Arial"/>
              <a:cs typeface="Arial"/>
              <a:sym typeface="Arial"/>
            </a:endParaRPr>
          </a:p>
          <a:p>
            <a:pPr indent="0" lvl="0" marL="0" rtl="0" algn="l">
              <a:spcBef>
                <a:spcPts val="0"/>
              </a:spcBef>
              <a:spcAft>
                <a:spcPts val="0"/>
              </a:spcAft>
              <a:buNone/>
            </a:pPr>
            <a:r>
              <a:t/>
            </a:r>
            <a:endParaRPr sz="5818">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163" name="Google Shape;163;p17"/>
          <p:cNvPicPr preferRelativeResize="0"/>
          <p:nvPr/>
        </p:nvPicPr>
        <p:blipFill>
          <a:blip r:embed="rId3">
            <a:alphaModFix/>
          </a:blip>
          <a:stretch>
            <a:fillRect/>
          </a:stretch>
        </p:blipFill>
        <p:spPr>
          <a:xfrm>
            <a:off x="2056525" y="3123975"/>
            <a:ext cx="4827449" cy="183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rgbClr val="000000"/>
              </a:buClr>
              <a:buSzPts val="990"/>
              <a:buFont typeface="Arial"/>
              <a:buNone/>
            </a:pPr>
            <a:r>
              <a:rPr b="1" lang="en" sz="2936">
                <a:solidFill>
                  <a:srgbClr val="FFFFFF"/>
                </a:solidFill>
                <a:latin typeface="Arial"/>
                <a:ea typeface="Arial"/>
                <a:cs typeface="Arial"/>
                <a:sym typeface="Arial"/>
              </a:rPr>
              <a:t>Model Architecture and Training:</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b="1" sz="5818">
              <a:solidFill>
                <a:srgbClr val="FFFFFF"/>
              </a:solidFill>
              <a:latin typeface="Arial"/>
              <a:ea typeface="Arial"/>
              <a:cs typeface="Arial"/>
              <a:sym typeface="Arial"/>
            </a:endParaRPr>
          </a:p>
          <a:p>
            <a:pPr indent="-320964" lvl="0" marL="457200" rtl="0" algn="l">
              <a:spcBef>
                <a:spcPts val="0"/>
              </a:spcBef>
              <a:spcAft>
                <a:spcPts val="0"/>
              </a:spcAft>
              <a:buClr>
                <a:srgbClr val="FFFFFF"/>
              </a:buClr>
              <a:buSzPct val="100000"/>
              <a:buFont typeface="Arial"/>
              <a:buChar char="●"/>
            </a:pPr>
            <a:r>
              <a:rPr b="1" lang="en" sz="5818">
                <a:solidFill>
                  <a:srgbClr val="FFFFFF"/>
                </a:solidFill>
                <a:latin typeface="Arial"/>
                <a:ea typeface="Arial"/>
                <a:cs typeface="Arial"/>
                <a:sym typeface="Arial"/>
              </a:rPr>
              <a:t>Gradient Clipping:</a:t>
            </a:r>
            <a:r>
              <a:rPr lang="en" sz="5818">
                <a:solidFill>
                  <a:srgbClr val="FFFFFF"/>
                </a:solidFill>
                <a:latin typeface="Arial"/>
                <a:ea typeface="Arial"/>
                <a:cs typeface="Arial"/>
                <a:sym typeface="Arial"/>
              </a:rPr>
              <a:t> A technique to prevent exploding gradients during training.</a:t>
            </a:r>
            <a:endParaRPr sz="5818">
              <a:solidFill>
                <a:srgbClr val="FFFFFF"/>
              </a:solidFill>
              <a:latin typeface="Arial"/>
              <a:ea typeface="Arial"/>
              <a:cs typeface="Arial"/>
              <a:sym typeface="Arial"/>
            </a:endParaRPr>
          </a:p>
          <a:p>
            <a:pPr indent="0" lvl="0" marL="457200" rtl="0" algn="l">
              <a:spcBef>
                <a:spcPts val="0"/>
              </a:spcBef>
              <a:spcAft>
                <a:spcPts val="0"/>
              </a:spcAft>
              <a:buNone/>
            </a:pPr>
            <a:r>
              <a:t/>
            </a:r>
            <a:endParaRPr b="1" sz="5818">
              <a:solidFill>
                <a:srgbClr val="FFFFFF"/>
              </a:solidFill>
              <a:latin typeface="Arial"/>
              <a:ea typeface="Arial"/>
              <a:cs typeface="Arial"/>
              <a:sym typeface="Arial"/>
            </a:endParaRPr>
          </a:p>
          <a:p>
            <a:pPr indent="-320964" lvl="0" marL="457200" rtl="0" algn="l">
              <a:spcBef>
                <a:spcPts val="0"/>
              </a:spcBef>
              <a:spcAft>
                <a:spcPts val="0"/>
              </a:spcAft>
              <a:buClr>
                <a:srgbClr val="FFFFFF"/>
              </a:buClr>
              <a:buSzPct val="100000"/>
              <a:buFont typeface="Arial"/>
              <a:buChar char="●"/>
            </a:pPr>
            <a:r>
              <a:rPr b="1" lang="en" sz="5818">
                <a:solidFill>
                  <a:srgbClr val="FFFFFF"/>
                </a:solidFill>
                <a:latin typeface="Arial"/>
                <a:ea typeface="Arial"/>
                <a:cs typeface="Arial"/>
                <a:sym typeface="Arial"/>
              </a:rPr>
              <a:t>Learning Rate Scheduler:</a:t>
            </a:r>
            <a:r>
              <a:rPr lang="en" sz="5818">
                <a:solidFill>
                  <a:srgbClr val="FFFFFF"/>
                </a:solidFill>
                <a:latin typeface="Arial"/>
                <a:ea typeface="Arial"/>
                <a:cs typeface="Arial"/>
                <a:sym typeface="Arial"/>
              </a:rPr>
              <a:t> A method to adjust the learning rate during training for better convergence.</a:t>
            </a:r>
            <a:endParaRPr sz="5818">
              <a:solidFill>
                <a:srgbClr val="FFFFFF"/>
              </a:solidFill>
              <a:latin typeface="Arial"/>
              <a:ea typeface="Arial"/>
              <a:cs typeface="Arial"/>
              <a:sym typeface="Arial"/>
            </a:endParaRPr>
          </a:p>
          <a:p>
            <a:pPr indent="0" lvl="0" marL="457200" rtl="0" algn="l">
              <a:spcBef>
                <a:spcPts val="0"/>
              </a:spcBef>
              <a:spcAft>
                <a:spcPts val="0"/>
              </a:spcAft>
              <a:buNone/>
            </a:pPr>
            <a:r>
              <a:t/>
            </a:r>
            <a:endParaRPr b="1" sz="5818">
              <a:solidFill>
                <a:srgbClr val="FFFFFF"/>
              </a:solidFill>
              <a:latin typeface="Arial"/>
              <a:ea typeface="Arial"/>
              <a:cs typeface="Arial"/>
              <a:sym typeface="Arial"/>
            </a:endParaRPr>
          </a:p>
          <a:p>
            <a:pPr indent="-320964" lvl="0" marL="457200" rtl="0" algn="l">
              <a:spcBef>
                <a:spcPts val="0"/>
              </a:spcBef>
              <a:spcAft>
                <a:spcPts val="0"/>
              </a:spcAft>
              <a:buClr>
                <a:srgbClr val="FFFFFF"/>
              </a:buClr>
              <a:buSzPct val="100000"/>
              <a:buFont typeface="Arial"/>
              <a:buChar char="●"/>
            </a:pPr>
            <a:r>
              <a:rPr b="1" lang="en" sz="5818">
                <a:solidFill>
                  <a:srgbClr val="FFFFFF"/>
                </a:solidFill>
                <a:latin typeface="Arial"/>
                <a:ea typeface="Arial"/>
                <a:cs typeface="Arial"/>
                <a:sym typeface="Arial"/>
              </a:rPr>
              <a:t>Loss Function </a:t>
            </a:r>
            <a:r>
              <a:rPr lang="en" sz="5818">
                <a:solidFill>
                  <a:srgbClr val="FFFFFF"/>
                </a:solidFill>
                <a:latin typeface="Arial"/>
                <a:ea typeface="Arial"/>
                <a:cs typeface="Arial"/>
                <a:sym typeface="Arial"/>
              </a:rPr>
              <a:t>used was Triplet Margin loss consisting of Anchor, Positive and Negative which where hard sampled from training data for best results.</a:t>
            </a:r>
            <a:endParaRPr sz="5818">
              <a:solidFill>
                <a:srgbClr val="FFFFFF"/>
              </a:solidFill>
              <a:latin typeface="Arial"/>
              <a:ea typeface="Arial"/>
              <a:cs typeface="Arial"/>
              <a:sym typeface="Arial"/>
            </a:endParaRPr>
          </a:p>
          <a:p>
            <a:pPr indent="0" lvl="0" marL="457200" rtl="0" algn="l">
              <a:spcBef>
                <a:spcPts val="0"/>
              </a:spcBef>
              <a:spcAft>
                <a:spcPts val="0"/>
              </a:spcAft>
              <a:buNone/>
            </a:pPr>
            <a:r>
              <a:t/>
            </a:r>
            <a:endParaRPr sz="5818">
              <a:solidFill>
                <a:srgbClr val="FFFFFF"/>
              </a:solidFill>
              <a:latin typeface="Arial"/>
              <a:ea typeface="Arial"/>
              <a:cs typeface="Arial"/>
              <a:sym typeface="Arial"/>
            </a:endParaRPr>
          </a:p>
          <a:p>
            <a:pPr indent="-320964" lvl="0" marL="457200" rtl="0" algn="l">
              <a:spcBef>
                <a:spcPts val="0"/>
              </a:spcBef>
              <a:spcAft>
                <a:spcPts val="0"/>
              </a:spcAft>
              <a:buClr>
                <a:srgbClr val="FFFFFF"/>
              </a:buClr>
              <a:buSzPct val="100000"/>
              <a:buFont typeface="Arial"/>
              <a:buChar char="●"/>
            </a:pPr>
            <a:r>
              <a:rPr lang="en" sz="5818">
                <a:solidFill>
                  <a:srgbClr val="FFFFFF"/>
                </a:solidFill>
                <a:latin typeface="Arial"/>
                <a:ea typeface="Arial"/>
                <a:cs typeface="Arial"/>
                <a:sym typeface="Arial"/>
              </a:rPr>
              <a:t>The aim is for the neural network to maximize the distance between all training data similar to negative and positive samples using anchor as reference.</a:t>
            </a:r>
            <a:endParaRPr sz="5818">
              <a:solidFill>
                <a:srgbClr val="FFFFFF"/>
              </a:solidFill>
              <a:latin typeface="Arial"/>
              <a:ea typeface="Arial"/>
              <a:cs typeface="Arial"/>
              <a:sym typeface="Arial"/>
            </a:endParaRPr>
          </a:p>
          <a:p>
            <a:pPr indent="0" lvl="0" marL="457200" rtl="0" algn="l">
              <a:spcBef>
                <a:spcPts val="0"/>
              </a:spcBef>
              <a:spcAft>
                <a:spcPts val="0"/>
              </a:spcAft>
              <a:buNone/>
            </a:pPr>
            <a:r>
              <a:t/>
            </a:r>
            <a:endParaRPr sz="5818">
              <a:solidFill>
                <a:srgbClr val="FFFFFF"/>
              </a:solidFill>
              <a:latin typeface="Arial"/>
              <a:ea typeface="Arial"/>
              <a:cs typeface="Arial"/>
              <a:sym typeface="Arial"/>
            </a:endParaRPr>
          </a:p>
          <a:p>
            <a:pPr indent="-320964" lvl="0" marL="457200" rtl="0" algn="l">
              <a:spcBef>
                <a:spcPts val="0"/>
              </a:spcBef>
              <a:spcAft>
                <a:spcPts val="0"/>
              </a:spcAft>
              <a:buClr>
                <a:srgbClr val="FFFFFF"/>
              </a:buClr>
              <a:buSzPct val="100000"/>
              <a:buFont typeface="Arial"/>
              <a:buChar char="●"/>
            </a:pPr>
            <a:r>
              <a:rPr lang="en" sz="5818">
                <a:solidFill>
                  <a:srgbClr val="FFFFFF"/>
                </a:solidFill>
                <a:latin typeface="Arial"/>
                <a:ea typeface="Arial"/>
                <a:cs typeface="Arial"/>
                <a:sym typeface="Arial"/>
              </a:rPr>
              <a:t>Training was done on 10 epochs. Embedding size was reduced to 768 from 63425</a:t>
            </a:r>
            <a:endParaRPr sz="5818">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Evaluation</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5098925" y="1567550"/>
            <a:ext cx="3237475" cy="2446200"/>
          </a:xfrm>
          <a:prstGeom prst="rect">
            <a:avLst/>
          </a:prstGeom>
          <a:noFill/>
          <a:ln>
            <a:noFill/>
          </a:ln>
        </p:spPr>
      </p:pic>
      <p:pic>
        <p:nvPicPr>
          <p:cNvPr id="177" name="Google Shape;177;p19"/>
          <p:cNvPicPr preferRelativeResize="0"/>
          <p:nvPr/>
        </p:nvPicPr>
        <p:blipFill>
          <a:blip r:embed="rId4">
            <a:alphaModFix/>
          </a:blip>
          <a:stretch>
            <a:fillRect/>
          </a:stretch>
        </p:blipFill>
        <p:spPr>
          <a:xfrm>
            <a:off x="1297500" y="1658200"/>
            <a:ext cx="3057756" cy="244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83" name="Google Shape;183;p20"/>
          <p:cNvPicPr preferRelativeResize="0"/>
          <p:nvPr/>
        </p:nvPicPr>
        <p:blipFill>
          <a:blip r:embed="rId3">
            <a:alphaModFix/>
          </a:blip>
          <a:stretch>
            <a:fillRect/>
          </a:stretch>
        </p:blipFill>
        <p:spPr>
          <a:xfrm>
            <a:off x="1297500" y="3173100"/>
            <a:ext cx="2815576" cy="1358050"/>
          </a:xfrm>
          <a:prstGeom prst="rect">
            <a:avLst/>
          </a:prstGeom>
          <a:noFill/>
          <a:ln>
            <a:noFill/>
          </a:ln>
        </p:spPr>
      </p:pic>
      <p:pic>
        <p:nvPicPr>
          <p:cNvPr id="184" name="Google Shape;184;p20"/>
          <p:cNvPicPr preferRelativeResize="0"/>
          <p:nvPr/>
        </p:nvPicPr>
        <p:blipFill>
          <a:blip r:embed="rId4">
            <a:alphaModFix/>
          </a:blip>
          <a:stretch>
            <a:fillRect/>
          </a:stretch>
        </p:blipFill>
        <p:spPr>
          <a:xfrm>
            <a:off x="5097200" y="3225500"/>
            <a:ext cx="3737650" cy="1253250"/>
          </a:xfrm>
          <a:prstGeom prst="rect">
            <a:avLst/>
          </a:prstGeom>
          <a:noFill/>
          <a:ln>
            <a:noFill/>
          </a:ln>
        </p:spPr>
      </p:pic>
      <p:pic>
        <p:nvPicPr>
          <p:cNvPr id="185" name="Google Shape;185;p20"/>
          <p:cNvPicPr preferRelativeResize="0"/>
          <p:nvPr/>
        </p:nvPicPr>
        <p:blipFill>
          <a:blip r:embed="rId5">
            <a:alphaModFix/>
          </a:blip>
          <a:stretch>
            <a:fillRect/>
          </a:stretch>
        </p:blipFill>
        <p:spPr>
          <a:xfrm>
            <a:off x="2381350" y="894400"/>
            <a:ext cx="4381274" cy="2299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Framework</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SzPts val="1100"/>
              <a:buFont typeface="Arial"/>
              <a:buChar char="●"/>
            </a:pPr>
            <a:r>
              <a:rPr lang="en" sz="1100">
                <a:latin typeface="Arial"/>
                <a:ea typeface="Arial"/>
                <a:cs typeface="Arial"/>
                <a:sym typeface="Arial"/>
              </a:rPr>
              <a:t>The model generates a list of </a:t>
            </a:r>
            <a:r>
              <a:rPr b="1" lang="en" sz="1100">
                <a:latin typeface="Arial"/>
                <a:ea typeface="Arial"/>
                <a:cs typeface="Arial"/>
                <a:sym typeface="Arial"/>
              </a:rPr>
              <a:t>movie recommendations</a:t>
            </a:r>
            <a:r>
              <a:rPr lang="en" sz="1100">
                <a:latin typeface="Arial"/>
                <a:ea typeface="Arial"/>
                <a:cs typeface="Arial"/>
                <a:sym typeface="Arial"/>
              </a:rPr>
              <a:t> based on </a:t>
            </a:r>
            <a:r>
              <a:rPr b="1" lang="en" sz="1100">
                <a:latin typeface="Arial"/>
                <a:ea typeface="Arial"/>
                <a:cs typeface="Arial"/>
                <a:sym typeface="Arial"/>
              </a:rPr>
              <a:t>similarity</a:t>
            </a:r>
            <a:endParaRPr b="1" sz="1100">
              <a:latin typeface="Arial"/>
              <a:ea typeface="Arial"/>
              <a:cs typeface="Arial"/>
              <a:sym typeface="Arial"/>
            </a:endParaRPr>
          </a:p>
          <a:p>
            <a:pPr indent="0" lvl="0" marL="457200" rtl="0" algn="l">
              <a:spcBef>
                <a:spcPts val="1200"/>
              </a:spcBef>
              <a:spcAft>
                <a:spcPts val="0"/>
              </a:spcAft>
              <a:buNone/>
            </a:pPr>
            <a:r>
              <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a:latin typeface="Arial"/>
                <a:ea typeface="Arial"/>
                <a:cs typeface="Arial"/>
                <a:sym typeface="Arial"/>
              </a:rPr>
              <a:t>Cosine Similarity</a:t>
            </a:r>
            <a:r>
              <a:rPr lang="en">
                <a:latin typeface="Arial"/>
                <a:ea typeface="Arial"/>
                <a:cs typeface="Arial"/>
                <a:sym typeface="Arial"/>
              </a:rPr>
              <a:t> or </a:t>
            </a:r>
            <a:r>
              <a:rPr b="1" lang="en">
                <a:latin typeface="Arial"/>
                <a:ea typeface="Arial"/>
                <a:cs typeface="Arial"/>
                <a:sym typeface="Arial"/>
              </a:rPr>
              <a:t>Euclidean Distance</a:t>
            </a:r>
            <a:r>
              <a:rPr lang="en">
                <a:latin typeface="Arial"/>
                <a:ea typeface="Arial"/>
                <a:cs typeface="Arial"/>
                <a:sym typeface="Arial"/>
              </a:rPr>
              <a:t> between movie embeddings before and after </a:t>
            </a:r>
            <a:r>
              <a:rPr lang="en">
                <a:latin typeface="Arial"/>
                <a:ea typeface="Arial"/>
                <a:cs typeface="Arial"/>
                <a:sym typeface="Arial"/>
              </a:rPr>
              <a:t>training</a:t>
            </a:r>
            <a:r>
              <a:rPr lang="en">
                <a:latin typeface="Arial"/>
                <a:ea typeface="Arial"/>
                <a:cs typeface="Arial"/>
                <a:sym typeface="Arial"/>
              </a:rPr>
              <a:t> visualized.</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298450" lvl="0" marL="457200" rtl="0" algn="l">
              <a:spcBef>
                <a:spcPts val="1200"/>
              </a:spcBef>
              <a:spcAft>
                <a:spcPts val="0"/>
              </a:spcAft>
              <a:buSzPts val="1100"/>
              <a:buFont typeface="Arial"/>
              <a:buChar char="●"/>
            </a:pPr>
            <a:r>
              <a:rPr lang="en">
                <a:latin typeface="Arial"/>
                <a:ea typeface="Arial"/>
                <a:cs typeface="Arial"/>
                <a:sym typeface="Arial"/>
              </a:rPr>
              <a:t>Movies with embeddings that are </a:t>
            </a:r>
            <a:r>
              <a:rPr b="1" lang="en">
                <a:latin typeface="Arial"/>
                <a:ea typeface="Arial"/>
                <a:cs typeface="Arial"/>
                <a:sym typeface="Arial"/>
              </a:rPr>
              <a:t>close together</a:t>
            </a:r>
            <a:r>
              <a:rPr lang="en">
                <a:latin typeface="Arial"/>
                <a:ea typeface="Arial"/>
                <a:cs typeface="Arial"/>
                <a:sym typeface="Arial"/>
              </a:rPr>
              <a:t> in vector space are considered </a:t>
            </a:r>
            <a:r>
              <a:rPr b="1" lang="en">
                <a:latin typeface="Arial"/>
                <a:ea typeface="Arial"/>
                <a:cs typeface="Arial"/>
                <a:sym typeface="Arial"/>
              </a:rPr>
              <a:t>similar</a:t>
            </a:r>
            <a:r>
              <a:rPr lang="en">
                <a:latin typeface="Arial"/>
                <a:ea typeface="Arial"/>
                <a:cs typeface="Arial"/>
                <a:sym typeface="Arial"/>
              </a:rPr>
              <a:t>.</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298450" lvl="0" marL="457200" rtl="0" algn="l">
              <a:spcBef>
                <a:spcPts val="1200"/>
              </a:spcBef>
              <a:spcAft>
                <a:spcPts val="0"/>
              </a:spcAft>
              <a:buSzPts val="1100"/>
              <a:buFont typeface="Arial"/>
              <a:buChar char="●"/>
            </a:pPr>
            <a:r>
              <a:rPr lang="en">
                <a:latin typeface="Arial"/>
                <a:ea typeface="Arial"/>
                <a:cs typeface="Arial"/>
                <a:sym typeface="Arial"/>
              </a:rPr>
              <a:t>Mean of 0.5 of </a:t>
            </a:r>
            <a:r>
              <a:rPr lang="en">
                <a:latin typeface="Arial"/>
                <a:ea typeface="Arial"/>
                <a:cs typeface="Arial"/>
                <a:sym typeface="Arial"/>
              </a:rPr>
              <a:t>similarities</a:t>
            </a:r>
            <a:r>
              <a:rPr lang="en">
                <a:latin typeface="Arial"/>
                <a:ea typeface="Arial"/>
                <a:cs typeface="Arial"/>
                <a:sym typeface="Arial"/>
              </a:rPr>
              <a:t> indicate the model did a good job can be trained to do better.</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