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1"/>
  </p:notesMasterIdLst>
  <p:sldIdLst>
    <p:sldId id="256" r:id="rId2"/>
    <p:sldId id="257" r:id="rId3"/>
    <p:sldId id="258" r:id="rId4"/>
    <p:sldId id="268" r:id="rId5"/>
    <p:sldId id="275" r:id="rId6"/>
    <p:sldId id="276" r:id="rId7"/>
    <p:sldId id="260" r:id="rId8"/>
    <p:sldId id="261" r:id="rId9"/>
    <p:sldId id="269" r:id="rId10"/>
    <p:sldId id="270" r:id="rId11"/>
    <p:sldId id="263" r:id="rId12"/>
    <p:sldId id="264" r:id="rId13"/>
    <p:sldId id="273" r:id="rId14"/>
    <p:sldId id="262" r:id="rId15"/>
    <p:sldId id="265" r:id="rId16"/>
    <p:sldId id="266" r:id="rId17"/>
    <p:sldId id="271" r:id="rId18"/>
    <p:sldId id="274" r:id="rId19"/>
    <p:sldId id="267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A1E3"/>
    <a:srgbClr val="E8D8F4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448" autoAdjust="0"/>
  </p:normalViewPr>
  <p:slideViewPr>
    <p:cSldViewPr snapToGrid="0">
      <p:cViewPr varScale="1">
        <p:scale>
          <a:sx n="105" d="100"/>
          <a:sy n="105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7A9D0-1F4D-4F79-8BD7-CE0B3D1DB37A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A9D2EB-B814-4794-BA75-2D53F18B69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77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A9D2EB-B814-4794-BA75-2D53F18B69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54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382219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340864" y="6400801"/>
            <a:ext cx="2844800" cy="365125"/>
          </a:xfrm>
        </p:spPr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136" y="6400801"/>
            <a:ext cx="3860800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41536" y="6400801"/>
            <a:ext cx="2844800" cy="365125"/>
          </a:xfrm>
        </p:spPr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2291115" y="2798064"/>
            <a:ext cx="9900884" cy="102412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gray">
          <a:xfrm rot="16200000">
            <a:off x="971349" y="2493264"/>
            <a:ext cx="1024128" cy="163372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3819185"/>
            <a:ext cx="2304288" cy="102412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gray">
          <a:xfrm rot="5400000">
            <a:off x="2609088" y="3514384"/>
            <a:ext cx="1024128" cy="1633728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47"/>
          <p:cNvGrpSpPr/>
          <p:nvPr/>
        </p:nvGrpSpPr>
        <p:grpSpPr bwMode="gray">
          <a:xfrm>
            <a:off x="2338963" y="0"/>
            <a:ext cx="1575541" cy="3815366"/>
            <a:chOff x="1754222" y="0"/>
            <a:chExt cx="1181656" cy="3815366"/>
          </a:xfrm>
        </p:grpSpPr>
        <p:grpSp>
          <p:nvGrpSpPr>
            <p:cNvPr id="23" name="Group 11"/>
            <p:cNvGrpSpPr/>
            <p:nvPr userDrawn="1"/>
          </p:nvGrpSpPr>
          <p:grpSpPr bwMode="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13" name="Straight Connector 12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22"/>
            <p:cNvGrpSpPr/>
            <p:nvPr userDrawn="1"/>
          </p:nvGrpSpPr>
          <p:grpSpPr bwMode="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24" name="Straight Connector 23"/>
              <p:cNvCxnSpPr/>
              <p:nvPr userDrawn="1"/>
            </p:nvCxnSpPr>
            <p:spPr bwMode="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 userDrawn="1"/>
            </p:nvCxnSpPr>
            <p:spPr bwMode="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 userDrawn="1"/>
            </p:nvCxnSpPr>
            <p:spPr bwMode="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 userDrawn="1"/>
            </p:nvCxnSpPr>
            <p:spPr bwMode="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 userDrawn="1"/>
            </p:nvCxnSpPr>
            <p:spPr bwMode="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 userDrawn="1"/>
            </p:nvCxnSpPr>
            <p:spPr bwMode="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 userDrawn="1"/>
            </p:nvCxnSpPr>
            <p:spPr bwMode="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 userDrawn="1"/>
            </p:nvCxnSpPr>
            <p:spPr bwMode="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 userDrawn="1"/>
            </p:nvCxnSpPr>
            <p:spPr bwMode="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 userDrawn="1"/>
            </p:nvCxnSpPr>
            <p:spPr bwMode="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 userDrawn="1"/>
          </p:nvGrpSpPr>
          <p:grpSpPr bwMode="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35" name="Straight Connector 34"/>
              <p:cNvCxnSpPr/>
              <p:nvPr userDrawn="1"/>
            </p:nvCxnSpPr>
            <p:spPr bwMode="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 userDrawn="1"/>
            </p:nvCxnSpPr>
            <p:spPr bwMode="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 userDrawn="1"/>
            </p:nvCxnSpPr>
            <p:spPr bwMode="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 userDrawn="1"/>
            </p:nvCxnSpPr>
            <p:spPr bwMode="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 userDrawn="1"/>
            </p:nvCxnSpPr>
            <p:spPr bwMode="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 userDrawn="1"/>
            </p:nvCxnSpPr>
            <p:spPr bwMode="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 userDrawn="1"/>
            </p:nvCxnSpPr>
            <p:spPr bwMode="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 userDrawn="1"/>
            </p:nvCxnSpPr>
            <p:spPr bwMode="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 userDrawn="1"/>
            </p:nvCxnSpPr>
            <p:spPr bwMode="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 userDrawn="1"/>
            </p:nvCxnSpPr>
            <p:spPr bwMode="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 userDrawn="1"/>
            </p:nvCxnSpPr>
            <p:spPr bwMode="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 userDrawn="1"/>
            </p:nvCxnSpPr>
            <p:spPr bwMode="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8"/>
          <p:cNvGrpSpPr/>
          <p:nvPr/>
        </p:nvGrpSpPr>
        <p:grpSpPr bwMode="invGray">
          <a:xfrm>
            <a:off x="672723" y="3825240"/>
            <a:ext cx="1575541" cy="3032760"/>
            <a:chOff x="1754222" y="0"/>
            <a:chExt cx="1181656" cy="3815366"/>
          </a:xfrm>
        </p:grpSpPr>
        <p:grpSp>
          <p:nvGrpSpPr>
            <p:cNvPr id="49" name="Group 11"/>
            <p:cNvGrpSpPr/>
            <p:nvPr userDrawn="1"/>
          </p:nvGrpSpPr>
          <p:grpSpPr bwMode="invGray">
            <a:xfrm>
              <a:off x="1754222" y="0"/>
              <a:ext cx="340408" cy="3815366"/>
              <a:chOff x="702662" y="-3778"/>
              <a:chExt cx="340408" cy="1581912"/>
            </a:xfrm>
          </p:grpSpPr>
          <p:cxnSp>
            <p:nvCxnSpPr>
              <p:cNvPr id="75" name="Straight Connector 7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22"/>
            <p:cNvGrpSpPr/>
            <p:nvPr userDrawn="1"/>
          </p:nvGrpSpPr>
          <p:grpSpPr bwMode="invGray">
            <a:xfrm>
              <a:off x="2138270" y="0"/>
              <a:ext cx="340408" cy="3815366"/>
              <a:chOff x="702662" y="-3778"/>
              <a:chExt cx="340408" cy="1581912"/>
            </a:xfrm>
          </p:grpSpPr>
          <p:cxnSp>
            <p:nvCxnSpPr>
              <p:cNvPr id="65" name="Straight Connector 64"/>
              <p:cNvCxnSpPr/>
              <p:nvPr userDrawn="1"/>
            </p:nvCxnSpPr>
            <p:spPr bwMode="invGray">
              <a:xfrm rot="5400000">
                <a:off x="-8750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 userDrawn="1"/>
            </p:nvCxnSpPr>
            <p:spPr bwMode="invGray">
              <a:xfrm rot="5400000">
                <a:off x="251320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 userDrawn="1"/>
            </p:nvCxnSpPr>
            <p:spPr bwMode="invGray">
              <a:xfrm rot="5400000">
                <a:off x="-49256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 userDrawn="1"/>
            </p:nvCxnSpPr>
            <p:spPr bwMode="invGray">
              <a:xfrm rot="5400000">
                <a:off x="-11011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 userDrawn="1"/>
            </p:nvCxnSpPr>
            <p:spPr bwMode="invGray">
              <a:xfrm rot="5400000">
                <a:off x="27235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 userDrawn="1"/>
            </p:nvCxnSpPr>
            <p:spPr bwMode="invGray">
              <a:xfrm rot="5400000">
                <a:off x="65479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 userDrawn="1"/>
            </p:nvCxnSpPr>
            <p:spPr bwMode="invGray">
              <a:xfrm rot="5400000">
                <a:off x="10372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 userDrawn="1"/>
            </p:nvCxnSpPr>
            <p:spPr bwMode="invGray">
              <a:xfrm rot="5400000">
                <a:off x="14196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 userDrawn="1"/>
            </p:nvCxnSpPr>
            <p:spPr bwMode="invGray">
              <a:xfrm rot="5400000">
                <a:off x="180214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 userDrawn="1"/>
            </p:nvCxnSpPr>
            <p:spPr bwMode="invGray">
              <a:xfrm rot="5400000">
                <a:off x="218458" y="786384"/>
                <a:ext cx="1581912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46"/>
            <p:cNvGrpSpPr/>
            <p:nvPr userDrawn="1"/>
          </p:nvGrpSpPr>
          <p:grpSpPr bwMode="invGray">
            <a:xfrm>
              <a:off x="2522318" y="0"/>
              <a:ext cx="413560" cy="3815366"/>
              <a:chOff x="2522318" y="0"/>
              <a:chExt cx="413560" cy="3815366"/>
            </a:xfrm>
          </p:grpSpPr>
          <p:cxnSp>
            <p:nvCxnSpPr>
              <p:cNvPr id="53" name="Straight Connector 52"/>
              <p:cNvCxnSpPr/>
              <p:nvPr userDrawn="1"/>
            </p:nvCxnSpPr>
            <p:spPr bwMode="invGray">
              <a:xfrm rot="5400000">
                <a:off x="61542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 userDrawn="1"/>
            </p:nvCxnSpPr>
            <p:spPr bwMode="invGray">
              <a:xfrm rot="5400000">
                <a:off x="95424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 userDrawn="1"/>
            </p:nvCxnSpPr>
            <p:spPr bwMode="invGray">
              <a:xfrm rot="5400000">
                <a:off x="65367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 userDrawn="1"/>
            </p:nvCxnSpPr>
            <p:spPr bwMode="invGray">
              <a:xfrm rot="5400000">
                <a:off x="69191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 userDrawn="1"/>
            </p:nvCxnSpPr>
            <p:spPr bwMode="invGray">
              <a:xfrm rot="5400000">
                <a:off x="730164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 userDrawn="1"/>
            </p:nvCxnSpPr>
            <p:spPr bwMode="invGray">
              <a:xfrm rot="5400000">
                <a:off x="768408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 userDrawn="1"/>
            </p:nvCxnSpPr>
            <p:spPr bwMode="invGray">
              <a:xfrm rot="5400000">
                <a:off x="80665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 userDrawn="1"/>
            </p:nvCxnSpPr>
            <p:spPr bwMode="invGray">
              <a:xfrm rot="5400000">
                <a:off x="84489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 userDrawn="1"/>
            </p:nvCxnSpPr>
            <p:spPr bwMode="invGray">
              <a:xfrm rot="5400000">
                <a:off x="883143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 userDrawn="1"/>
            </p:nvCxnSpPr>
            <p:spPr bwMode="invGray">
              <a:xfrm rot="5400000">
                <a:off x="921387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 userDrawn="1"/>
            </p:nvCxnSpPr>
            <p:spPr bwMode="invGray">
              <a:xfrm rot="5400000">
                <a:off x="1027401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 userDrawn="1"/>
            </p:nvCxnSpPr>
            <p:spPr bwMode="invGray">
              <a:xfrm rot="5400000">
                <a:off x="994539" y="1906889"/>
                <a:ext cx="3815366" cy="1588"/>
              </a:xfrm>
              <a:prstGeom prst="line">
                <a:avLst/>
              </a:prstGeom>
              <a:ln w="9525"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3816096" y="3959352"/>
            <a:ext cx="8327136" cy="1472184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974592" y="2816352"/>
            <a:ext cx="7863840" cy="960120"/>
          </a:xfrm>
        </p:spPr>
        <p:txBody>
          <a:bodyPr anchor="b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grpSp>
        <p:nvGrpSpPr>
          <p:cNvPr id="52" name="Group 87"/>
          <p:cNvGrpSpPr/>
          <p:nvPr/>
        </p:nvGrpSpPr>
        <p:grpSpPr bwMode="gray">
          <a:xfrm>
            <a:off x="10863072" y="2587752"/>
            <a:ext cx="853440" cy="118872"/>
            <a:chOff x="8147304" y="2587752"/>
            <a:chExt cx="640080" cy="118872"/>
          </a:xfrm>
        </p:grpSpPr>
        <p:sp>
          <p:nvSpPr>
            <p:cNvPr id="85" name="Rectangle 8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6" name="Rectangle 8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7" name="Rectangle 8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17941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06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3296" y="457200"/>
            <a:ext cx="8388096" cy="546811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 rot="16200000">
            <a:off x="6108701" y="2938272"/>
            <a:ext cx="6355080" cy="48768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ight Triangle 7"/>
          <p:cNvSpPr/>
          <p:nvPr/>
        </p:nvSpPr>
        <p:spPr bwMode="ltGray">
          <a:xfrm rot="10800000">
            <a:off x="9048497" y="6355080"/>
            <a:ext cx="487680" cy="36576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ight Triangle 8"/>
          <p:cNvSpPr/>
          <p:nvPr/>
        </p:nvSpPr>
        <p:spPr bwMode="ltGray">
          <a:xfrm>
            <a:off x="9523985" y="5980176"/>
            <a:ext cx="499872" cy="37490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 rot="16200000">
            <a:off x="9522461" y="6356604"/>
            <a:ext cx="502920" cy="499872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 bwMode="invGray">
          <a:xfrm rot="5400000">
            <a:off x="10676687" y="5205526"/>
            <a:ext cx="356616" cy="2674012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 bwMode="invGray">
          <a:xfrm rot="5400000">
            <a:off x="4582556" y="1406764"/>
            <a:ext cx="356616" cy="9521728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70720" y="384048"/>
            <a:ext cx="2328672" cy="555040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2064" y="6400801"/>
            <a:ext cx="2844800" cy="365125"/>
          </a:xfrm>
        </p:spPr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57600" y="6400801"/>
            <a:ext cx="4779264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89643" y="6400801"/>
            <a:ext cx="1219200" cy="365125"/>
          </a:xfrm>
        </p:spPr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1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66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4963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11" name="Group 32"/>
          <p:cNvGrpSpPr/>
          <p:nvPr/>
        </p:nvGrpSpPr>
        <p:grpSpPr bwMode="ltGray">
          <a:xfrm>
            <a:off x="0" y="4041648"/>
            <a:ext cx="12204192" cy="740664"/>
            <a:chOff x="0" y="1216152"/>
            <a:chExt cx="9153144" cy="740664"/>
          </a:xfrm>
        </p:grpSpPr>
        <p:sp>
          <p:nvSpPr>
            <p:cNvPr id="7" name="Rectangle 6"/>
            <p:cNvSpPr/>
            <p:nvPr userDrawn="1"/>
          </p:nvSpPr>
          <p:spPr bwMode="ltGray">
            <a:xfrm>
              <a:off x="685800" y="1216152"/>
              <a:ext cx="8467344" cy="3657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 userDrawn="1"/>
          </p:nvSpPr>
          <p:spPr bwMode="ltGray">
            <a:xfrm>
              <a:off x="0" y="1581912"/>
              <a:ext cx="685800" cy="374904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ight Triangle 8"/>
            <p:cNvSpPr/>
            <p:nvPr userDrawn="1"/>
          </p:nvSpPr>
          <p:spPr bwMode="ltGray">
            <a:xfrm rot="5400000">
              <a:off x="685800" y="1581912"/>
              <a:ext cx="374904" cy="374904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ight Triangle 9"/>
            <p:cNvSpPr/>
            <p:nvPr userDrawn="1"/>
          </p:nvSpPr>
          <p:spPr bwMode="ltGray">
            <a:xfrm rot="16200000">
              <a:off x="320040" y="1216152"/>
              <a:ext cx="365760" cy="36576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2" name="Group 10"/>
          <p:cNvGrpSpPr/>
          <p:nvPr/>
        </p:nvGrpSpPr>
        <p:grpSpPr>
          <a:xfrm>
            <a:off x="936883" y="-3778"/>
            <a:ext cx="453877" cy="4394803"/>
            <a:chOff x="702662" y="-3778"/>
            <a:chExt cx="340408" cy="1581912"/>
          </a:xfrm>
        </p:grpSpPr>
        <p:cxnSp>
          <p:nvCxnSpPr>
            <p:cNvPr id="12" name="Straight Connector 11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21"/>
          <p:cNvGrpSpPr/>
          <p:nvPr/>
        </p:nvGrpSpPr>
        <p:grpSpPr>
          <a:xfrm>
            <a:off x="431487" y="4419601"/>
            <a:ext cx="453877" cy="2429255"/>
            <a:chOff x="702662" y="-3778"/>
            <a:chExt cx="340408" cy="1581912"/>
          </a:xfrm>
        </p:grpSpPr>
        <p:cxnSp>
          <p:nvCxnSpPr>
            <p:cNvPr id="23" name="Straight Connector 22"/>
            <p:cNvCxnSpPr/>
            <p:nvPr userDrawn="1"/>
          </p:nvCxnSpPr>
          <p:spPr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 bwMode="gray">
          <a:xfrm>
            <a:off x="10863072" y="4169664"/>
            <a:ext cx="853440" cy="118872"/>
            <a:chOff x="8147304" y="2587752"/>
            <a:chExt cx="640080" cy="118872"/>
          </a:xfrm>
        </p:grpSpPr>
        <p:sp>
          <p:nvSpPr>
            <p:cNvPr id="35" name="Rectangle 34"/>
            <p:cNvSpPr/>
            <p:nvPr userDrawn="1"/>
          </p:nvSpPr>
          <p:spPr bwMode="gray">
            <a:xfrm>
              <a:off x="8147304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6" name="Rectangle 35"/>
            <p:cNvSpPr/>
            <p:nvPr userDrawn="1"/>
          </p:nvSpPr>
          <p:spPr bwMode="gray">
            <a:xfrm>
              <a:off x="8412480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7" name="Rectangle 36"/>
            <p:cNvSpPr/>
            <p:nvPr userDrawn="1"/>
          </p:nvSpPr>
          <p:spPr bwMode="gray">
            <a:xfrm>
              <a:off x="8668512" y="2587752"/>
              <a:ext cx="118872" cy="118872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524000" y="4498848"/>
            <a:ext cx="10363200" cy="1645920"/>
          </a:xfrm>
        </p:spPr>
        <p:txBody>
          <a:bodyPr anchor="t">
            <a:normAutofit/>
          </a:bodyPr>
          <a:lstStyle>
            <a:lvl1pPr algn="l">
              <a:defRPr sz="44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139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73952" y="1719072"/>
            <a:ext cx="5384800" cy="4416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9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ectangle 10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ight Triangle 12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 bwMode="inv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5" name="Straight Connector 14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26" name="Straight Connector 25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0432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0432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2720" y="1691640"/>
            <a:ext cx="5157216" cy="63976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20" y="2359152"/>
            <a:ext cx="5157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07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83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91640"/>
            <a:ext cx="6815328" cy="45537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02080" y="1691640"/>
            <a:ext cx="3218688" cy="45628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6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6576"/>
            <a:ext cx="10216896" cy="1143000"/>
          </a:xfrm>
        </p:spPr>
        <p:txBody>
          <a:bodyPr anchor="ctr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194816" y="1801368"/>
            <a:ext cx="10387584" cy="36758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07008" y="5541264"/>
            <a:ext cx="10424160" cy="7040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62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>
            <a:off x="0" y="0"/>
            <a:ext cx="12192000" cy="1581912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463040" y="36576"/>
            <a:ext cx="102168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black">
          <a:xfrm>
            <a:off x="4572000" y="640080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black">
          <a:xfrm>
            <a:off x="8737600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69CD-519F-47C2-B25C-9DAAE50F077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914400" y="1216152"/>
            <a:ext cx="11289792" cy="365760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1581912"/>
            <a:ext cx="914400" cy="374904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Right Triangle 10"/>
          <p:cNvSpPr/>
          <p:nvPr/>
        </p:nvSpPr>
        <p:spPr bwMode="ltGray">
          <a:xfrm rot="5400000">
            <a:off x="976884" y="1519428"/>
            <a:ext cx="374904" cy="499872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ight Triangle 11"/>
          <p:cNvSpPr/>
          <p:nvPr/>
        </p:nvSpPr>
        <p:spPr bwMode="ltGray">
          <a:xfrm rot="16200000">
            <a:off x="487680" y="1155192"/>
            <a:ext cx="365760" cy="48768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31"/>
          <p:cNvGrpSpPr/>
          <p:nvPr/>
        </p:nvGrpSpPr>
        <p:grpSpPr bwMode="gray">
          <a:xfrm>
            <a:off x="936883" y="-3778"/>
            <a:ext cx="453877" cy="1581912"/>
            <a:chOff x="702662" y="-3778"/>
            <a:chExt cx="340408" cy="1581912"/>
          </a:xfrm>
        </p:grpSpPr>
        <p:cxnSp>
          <p:nvCxnSpPr>
            <p:cNvPr id="14" name="Straight Connector 13"/>
            <p:cNvCxnSpPr/>
            <p:nvPr userDrawn="1"/>
          </p:nvCxnSpPr>
          <p:spPr bwMode="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 bwMode="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 bwMode="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 bwMode="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 bwMode="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32"/>
          <p:cNvGrpSpPr/>
          <p:nvPr/>
        </p:nvGrpSpPr>
        <p:grpSpPr bwMode="invGray">
          <a:xfrm>
            <a:off x="431487" y="1580353"/>
            <a:ext cx="453877" cy="5268503"/>
            <a:chOff x="702662" y="-3778"/>
            <a:chExt cx="340408" cy="1581912"/>
          </a:xfrm>
        </p:grpSpPr>
        <p:cxnSp>
          <p:nvCxnSpPr>
            <p:cNvPr id="34" name="Straight Connector 33"/>
            <p:cNvCxnSpPr/>
            <p:nvPr userDrawn="1"/>
          </p:nvCxnSpPr>
          <p:spPr bwMode="invGray">
            <a:xfrm rot="5400000">
              <a:off x="-8750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invGray">
            <a:xfrm rot="5400000">
              <a:off x="251320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invGray">
            <a:xfrm rot="5400000">
              <a:off x="-49256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 bwMode="invGray">
            <a:xfrm rot="5400000">
              <a:off x="-11011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 userDrawn="1"/>
          </p:nvCxnSpPr>
          <p:spPr bwMode="invGray">
            <a:xfrm rot="5400000">
              <a:off x="27235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invGray">
            <a:xfrm rot="5400000">
              <a:off x="65479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invGray">
            <a:xfrm rot="5400000">
              <a:off x="10372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invGray">
            <a:xfrm rot="5400000">
              <a:off x="14196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invGray">
            <a:xfrm rot="5400000">
              <a:off x="180214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invGray">
            <a:xfrm rot="5400000">
              <a:off x="218458" y="786384"/>
              <a:ext cx="1581912" cy="1588"/>
            </a:xfrm>
            <a:prstGeom prst="line">
              <a:avLst/>
            </a:prstGeom>
            <a:ln w="9525">
              <a:solidFill>
                <a:srgbClr val="A6A6A6">
                  <a:alpha val="34902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426464" y="1600201"/>
            <a:ext cx="10155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black">
          <a:xfrm>
            <a:off x="1426464" y="640080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DFF06-94D8-4E55-958E-A64139F96E0D}" type="datetimeFigureOut">
              <a:rPr lang="ko-KR" altLang="en-US" smtClean="0"/>
              <a:t>2019-06-17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412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ln w="12700">
            <a:solidFill>
              <a:schemeClr val="accent2">
                <a:lumMod val="50000"/>
              </a:schemeClr>
            </a:solidFill>
          </a:ln>
          <a:gradFill>
            <a:gsLst>
              <a:gs pos="0">
                <a:schemeClr val="accent2"/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16200000" scaled="1"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ain_Pag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ropoda" TargetMode="External"/><Relationship Id="rId2" Type="http://schemas.openxmlformats.org/officeDocument/2006/relationships/hyperlink" Target="https://en.wikipedia.org/wiki/Gallimim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Late_Cretaceous" TargetMode="External"/><Relationship Id="rId5" Type="http://schemas.openxmlformats.org/officeDocument/2006/relationships/hyperlink" Target="https://en.wikipedia.org/wiki/Mongolia" TargetMode="External"/><Relationship Id="rId4" Type="http://schemas.openxmlformats.org/officeDocument/2006/relationships/hyperlink" Target="https://en.wikipedia.org/wiki/Dinosau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6600" dirty="0" smtClean="0"/>
              <a:t>Files</a:t>
            </a:r>
            <a:endParaRPr lang="ko-KR" altLang="en-US" sz="6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Chapter 7</a:t>
            </a:r>
            <a:endParaRPr lang="ko-KR" altLang="en-US" sz="40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6712" y="540309"/>
            <a:ext cx="1758696" cy="18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#newline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This is applied within python as well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455323"/>
            <a:ext cx="6347389" cy="85480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64" y="3730753"/>
            <a:ext cx="2451346" cy="1447460"/>
          </a:xfrm>
          <a:prstGeom prst="rect">
            <a:avLst/>
          </a:prstGeom>
        </p:spPr>
      </p:pic>
      <p:sp>
        <p:nvSpPr>
          <p:cNvPr id="13" name="액자 12"/>
          <p:cNvSpPr/>
          <p:nvPr/>
        </p:nvSpPr>
        <p:spPr>
          <a:xfrm>
            <a:off x="3767328" y="2468722"/>
            <a:ext cx="338328" cy="3140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액자 13"/>
          <p:cNvSpPr/>
          <p:nvPr/>
        </p:nvSpPr>
        <p:spPr>
          <a:xfrm>
            <a:off x="5526023" y="2449638"/>
            <a:ext cx="432019" cy="352248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57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Reading a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str_file</a:t>
            </a:r>
            <a:r>
              <a:rPr lang="en-US" altLang="ko-KR" dirty="0" smtClean="0"/>
              <a:t> = open(‘abcd.txt’)</a:t>
            </a:r>
            <a:r>
              <a:rPr lang="en-US" altLang="ko-KR" dirty="0" smtClean="0">
                <a:solidFill>
                  <a:srgbClr val="00FF00"/>
                </a:solidFill>
              </a:rPr>
              <a:t>.read()</a:t>
            </a:r>
          </a:p>
          <a:p>
            <a:pPr lvl="1"/>
            <a:r>
              <a:rPr lang="en-US" altLang="ko-KR" sz="2400" dirty="0" smtClean="0">
                <a:solidFill>
                  <a:srgbClr val="00FF00"/>
                </a:solidFill>
              </a:rPr>
              <a:t>.read() : function that converts whatever inside a txt file into a string</a:t>
            </a:r>
            <a:endParaRPr lang="ko-KR" altLang="en-US" sz="2400" dirty="0">
              <a:solidFill>
                <a:srgbClr val="00FF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437293" y="3063645"/>
            <a:ext cx="1818409" cy="19579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480" y="3098056"/>
            <a:ext cx="1814032" cy="181403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오른쪽 화살표 5"/>
          <p:cNvSpPr/>
          <p:nvPr/>
        </p:nvSpPr>
        <p:spPr>
          <a:xfrm>
            <a:off x="4562443" y="3675888"/>
            <a:ext cx="1408176" cy="74980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635496" y="3310128"/>
            <a:ext cx="4794504" cy="1481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str_file</a:t>
            </a:r>
            <a:r>
              <a:rPr lang="en-US" altLang="ko-KR" b="1" dirty="0" smtClean="0"/>
              <a:t> =“whatever was inside the text file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74973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Counting the number of words in a text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handler : lets us do something to a file</a:t>
            </a:r>
          </a:p>
          <a:p>
            <a:r>
              <a:rPr lang="en-US" altLang="ko-KR" dirty="0" err="1" smtClean="0"/>
              <a:t>len</a:t>
            </a:r>
            <a:r>
              <a:rPr lang="en-US" altLang="ko-KR" dirty="0" smtClean="0"/>
              <a:t>(x): returns the length of x</a:t>
            </a:r>
          </a:p>
          <a:p>
            <a:r>
              <a:rPr lang="en-US" altLang="ko-KR" dirty="0" smtClean="0">
                <a:solidFill>
                  <a:srgbClr val="FFFF00"/>
                </a:solidFill>
              </a:rPr>
              <a:t>Can we count how many words there are in a text file</a:t>
            </a:r>
            <a:r>
              <a:rPr lang="en-US" altLang="ko-KR" dirty="0" smtClean="0">
                <a:solidFill>
                  <a:srgbClr val="FFFF00"/>
                </a:solidFill>
              </a:rPr>
              <a:t>?</a:t>
            </a:r>
          </a:p>
          <a:p>
            <a:pPr lvl="1"/>
            <a:r>
              <a:rPr lang="en-US" altLang="ko-KR" dirty="0" smtClean="0"/>
              <a:t>We will be reading “wiki.txt”</a:t>
            </a:r>
          </a:p>
          <a:p>
            <a:pPr lvl="1"/>
            <a:r>
              <a:rPr lang="en-US" altLang="ko-KR" dirty="0" err="1" smtClean="0"/>
              <a:t>len</a:t>
            </a:r>
            <a:r>
              <a:rPr lang="en-US" altLang="ko-KR" dirty="0" smtClean="0"/>
              <a:t>() only works on </a:t>
            </a:r>
            <a:r>
              <a:rPr lang="en-US" altLang="ko-KR" b="1" dirty="0" smtClean="0"/>
              <a:t>strings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80675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open the file</a:t>
            </a:r>
          </a:p>
          <a:p>
            <a:r>
              <a:rPr lang="en-US" altLang="ko-KR" dirty="0" smtClean="0"/>
              <a:t>2. convert the file into a string</a:t>
            </a:r>
          </a:p>
          <a:p>
            <a:r>
              <a:rPr lang="en-US" altLang="ko-KR" dirty="0" smtClean="0"/>
              <a:t>3. get the length of the string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99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Counting the number of words in a text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766559" y="2139271"/>
            <a:ext cx="4214553" cy="347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File handler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6766559" y="2689665"/>
            <a:ext cx="4214553" cy="3474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Converting file with read()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6766560" y="3240058"/>
            <a:ext cx="4992624" cy="81073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Printing the length of string</a:t>
            </a:r>
          </a:p>
          <a:p>
            <a:pPr algn="ctr"/>
            <a:r>
              <a:rPr lang="en-US" altLang="ko-KR" sz="2400" dirty="0" smtClean="0"/>
              <a:t>= How many words are in the file?</a:t>
            </a:r>
            <a:endParaRPr lang="ko-KR" altLang="en-US" sz="2400" dirty="0"/>
          </a:p>
        </p:txBody>
      </p:sp>
      <p:sp>
        <p:nvSpPr>
          <p:cNvPr id="9" name="오른쪽 화살표 8"/>
          <p:cNvSpPr/>
          <p:nvPr/>
        </p:nvSpPr>
        <p:spPr>
          <a:xfrm>
            <a:off x="5541264" y="2203572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화살표 9"/>
          <p:cNvSpPr/>
          <p:nvPr/>
        </p:nvSpPr>
        <p:spPr>
          <a:xfrm>
            <a:off x="5541264" y="2788920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5541264" y="3337428"/>
            <a:ext cx="1133856" cy="146436"/>
          </a:xfrm>
          <a:prstGeom prst="right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1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482" y="2108319"/>
            <a:ext cx="3997342" cy="1654074"/>
          </a:xfrm>
        </p:spPr>
      </p:pic>
    </p:spTree>
    <p:extLst>
      <p:ext uri="{BB962C8B-B14F-4D97-AF65-F5344CB8AC3E}">
        <p14:creationId xmlns:p14="http://schemas.microsoft.com/office/powerpoint/2010/main" val="248351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Remember the functions we learned in ‘strings’?</a:t>
            </a:r>
          </a:p>
          <a:p>
            <a:pPr lvl="1"/>
            <a:r>
              <a:rPr lang="en-US" altLang="ko-KR" dirty="0" err="1" smtClean="0"/>
              <a:t>line.startswith</a:t>
            </a:r>
            <a:r>
              <a:rPr lang="en-US" altLang="ko-KR" dirty="0" smtClean="0"/>
              <a:t>()</a:t>
            </a:r>
          </a:p>
          <a:p>
            <a:pPr lvl="1"/>
            <a:r>
              <a:rPr lang="en-US" altLang="ko-KR" dirty="0" err="1" smtClean="0"/>
              <a:t>line.endswith</a:t>
            </a:r>
            <a:r>
              <a:rPr lang="en-US" altLang="ko-KR" dirty="0" smtClean="0"/>
              <a:t>()</a:t>
            </a:r>
          </a:p>
          <a:p>
            <a:pPr lvl="1"/>
            <a:endParaRPr lang="en-US" altLang="ko-KR" dirty="0"/>
          </a:p>
          <a:p>
            <a:r>
              <a:rPr lang="en-US" altLang="ko-KR" dirty="0" smtClean="0">
                <a:solidFill>
                  <a:srgbClr val="FFFF00"/>
                </a:solidFill>
              </a:rPr>
              <a:t>How can we get the lines with the information we want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186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Situation: from ‘wiki.txt’ , we only want the lines that start with ‘From’</a:t>
            </a:r>
          </a:p>
          <a:p>
            <a:r>
              <a:rPr lang="en-US" altLang="ko-KR" dirty="0" smtClean="0"/>
              <a:t>How can we make python print the lines that start with ‘From’?</a:t>
            </a:r>
          </a:p>
          <a:p>
            <a:r>
              <a:rPr lang="en-US" altLang="ko-KR" dirty="0" smtClean="0"/>
              <a:t>How can we print lines that </a:t>
            </a:r>
            <a:r>
              <a:rPr lang="en-US" altLang="ko-KR" dirty="0" smtClean="0">
                <a:solidFill>
                  <a:srgbClr val="92D050"/>
                </a:solidFill>
              </a:rPr>
              <a:t>do not </a:t>
            </a:r>
            <a:r>
              <a:rPr lang="en-US" altLang="ko-KR" dirty="0" smtClean="0"/>
              <a:t>start with ‘From’?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40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wiki.txt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519" y="2328264"/>
            <a:ext cx="10047825" cy="224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9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1.  </a:t>
            </a:r>
            <a:r>
              <a:rPr lang="en-US" altLang="ko-KR" dirty="0" smtClean="0">
                <a:solidFill>
                  <a:srgbClr val="C7A1E3"/>
                </a:solidFill>
              </a:rPr>
              <a:t>open</a:t>
            </a:r>
            <a:r>
              <a:rPr lang="en-US" altLang="ko-KR" dirty="0" smtClean="0"/>
              <a:t> the file! (wiki.txt)</a:t>
            </a:r>
          </a:p>
          <a:p>
            <a:r>
              <a:rPr lang="en-US" altLang="ko-KR" dirty="0" smtClean="0"/>
              <a:t>2. </a:t>
            </a:r>
            <a:r>
              <a:rPr lang="en-US" altLang="ko-KR" dirty="0" smtClean="0">
                <a:solidFill>
                  <a:srgbClr val="FFC000"/>
                </a:solidFill>
              </a:rPr>
              <a:t>for</a:t>
            </a:r>
            <a:r>
              <a:rPr lang="en-US" altLang="ko-KR" dirty="0" smtClean="0"/>
              <a:t> each line </a:t>
            </a:r>
            <a:r>
              <a:rPr lang="en-US" altLang="ko-KR" dirty="0" smtClean="0">
                <a:solidFill>
                  <a:srgbClr val="FFC000"/>
                </a:solidFill>
              </a:rPr>
              <a:t>in</a:t>
            </a:r>
            <a:r>
              <a:rPr lang="en-US" altLang="ko-KR" dirty="0" smtClean="0"/>
              <a:t> the txt file</a:t>
            </a:r>
          </a:p>
          <a:p>
            <a:r>
              <a:rPr lang="en-US" altLang="ko-KR" dirty="0" smtClean="0"/>
              <a:t>3. </a:t>
            </a:r>
            <a:r>
              <a:rPr lang="en-US" altLang="ko-KR" dirty="0" smtClean="0">
                <a:solidFill>
                  <a:srgbClr val="FFC000"/>
                </a:solidFill>
              </a:rPr>
              <a:t>if</a:t>
            </a:r>
            <a:r>
              <a:rPr lang="en-US" altLang="ko-KR" dirty="0" smtClean="0"/>
              <a:t> the line </a:t>
            </a:r>
            <a:r>
              <a:rPr lang="en-US" altLang="ko-KR" dirty="0" err="1" smtClean="0">
                <a:solidFill>
                  <a:srgbClr val="FFC000"/>
                </a:solidFill>
              </a:rPr>
              <a:t>startswith</a:t>
            </a:r>
            <a:r>
              <a:rPr lang="en-US" altLang="ko-KR" dirty="0" smtClean="0"/>
              <a:t> “From”</a:t>
            </a:r>
          </a:p>
          <a:p>
            <a:r>
              <a:rPr lang="en-US" altLang="ko-KR" dirty="0" smtClean="0"/>
              <a:t>4. </a:t>
            </a:r>
            <a:r>
              <a:rPr lang="en-US" altLang="ko-KR" dirty="0" smtClean="0">
                <a:solidFill>
                  <a:srgbClr val="C7A1E3"/>
                </a:solidFill>
              </a:rPr>
              <a:t>print</a:t>
            </a:r>
            <a:endParaRPr lang="ko-KR" altLang="en-US" dirty="0">
              <a:solidFill>
                <a:srgbClr val="C7A1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4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Extracting only what we want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487" r="1404" b="22228"/>
          <a:stretch/>
        </p:blipFill>
        <p:spPr>
          <a:xfrm>
            <a:off x="1463040" y="1981425"/>
            <a:ext cx="4544568" cy="2316254"/>
          </a:xfr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815" y="2106093"/>
            <a:ext cx="5478967" cy="219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74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3241965" y="2389909"/>
            <a:ext cx="1818409" cy="1957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Opening a file</a:t>
            </a:r>
            <a:endParaRPr lang="ko-KR" altLang="en-US" dirty="0"/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5188527" y="1690688"/>
            <a:ext cx="6729846" cy="4351338"/>
          </a:xfrm>
        </p:spPr>
        <p:txBody>
          <a:bodyPr/>
          <a:lstStyle/>
          <a:p>
            <a:r>
              <a:rPr lang="en-US" altLang="ko-KR" dirty="0" smtClean="0"/>
              <a:t>Python can locate a certain file with the open function</a:t>
            </a:r>
          </a:p>
          <a:p>
            <a:pPr lvl="1"/>
            <a:r>
              <a:rPr lang="en-US" altLang="ko-KR" dirty="0" smtClean="0"/>
              <a:t>Read</a:t>
            </a:r>
          </a:p>
          <a:p>
            <a:pPr lvl="1"/>
            <a:r>
              <a:rPr lang="en-US" altLang="ko-KR" dirty="0" smtClean="0"/>
              <a:t>Write</a:t>
            </a:r>
          </a:p>
          <a:p>
            <a:pPr lvl="1"/>
            <a:r>
              <a:rPr lang="en-US" altLang="ko-KR" dirty="0" smtClean="0"/>
              <a:t>Append</a:t>
            </a:r>
          </a:p>
          <a:p>
            <a:pPr lvl="1"/>
            <a:r>
              <a:rPr lang="en-US" altLang="ko-KR" dirty="0" smtClean="0"/>
              <a:t>Close</a:t>
            </a:r>
          </a:p>
          <a:p>
            <a:pPr lvl="1"/>
            <a:r>
              <a:rPr lang="en-US" altLang="ko-KR" dirty="0" smtClean="0"/>
              <a:t>Etc.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54374"/>
            <a:ext cx="1609886" cy="160988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191" y="3886231"/>
            <a:ext cx="12284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xlsx</a:t>
            </a:r>
            <a:endParaRPr lang="en-US" altLang="ko-KR" b="1" dirty="0" smtClean="0"/>
          </a:p>
          <a:p>
            <a:r>
              <a:rPr lang="en-US" altLang="ko-KR" b="1" dirty="0" smtClean="0"/>
              <a:t>.csv</a:t>
            </a:r>
          </a:p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tsv</a:t>
            </a:r>
            <a:endParaRPr lang="ko-KR" altLang="en-US" b="1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6152" y="2424320"/>
            <a:ext cx="1814032" cy="18140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000" b="94222" l="6889" r="97000">
                        <a14:foregroundMark x1="75667" y1="55111" x2="75667" y2="55111"/>
                        <a14:foregroundMark x1="73222" y1="56556" x2="47444" y2="6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143" y="4590473"/>
            <a:ext cx="1728835" cy="1728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43143" y="6134642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</a:t>
            </a:r>
            <a:r>
              <a:rPr lang="en-US" altLang="ko-KR" b="1" dirty="0" err="1" smtClean="0"/>
              <a:t>py</a:t>
            </a:r>
            <a:endParaRPr lang="en-US" altLang="ko-KR" b="1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3371978" y="4347896"/>
            <a:ext cx="1228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44941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File handler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File handler is used to do something with a file within python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1080" y="2814319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021080" y="3471604"/>
            <a:ext cx="249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Name of the file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21080" y="3950422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2</a:t>
            </a:r>
            <a:r>
              <a:rPr lang="en-US" altLang="ko-KR" dirty="0" smtClean="0">
                <a:solidFill>
                  <a:srgbClr val="00B050"/>
                </a:solidFill>
              </a:rPr>
              <a:t>. Function to open a certain file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1080" y="4454691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N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ame/location of a file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1080" y="495896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4. Mode of the open function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1" y="3893125"/>
            <a:ext cx="6191250" cy="134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only</a:t>
            </a:r>
          </a:p>
          <a:p>
            <a:r>
              <a:rPr lang="en-US" altLang="ko-KR" sz="2400" dirty="0" smtClean="0"/>
              <a:t>“r+” = for reading and writing</a:t>
            </a:r>
          </a:p>
          <a:p>
            <a:r>
              <a:rPr lang="en-US" altLang="ko-KR" sz="2400" dirty="0" smtClean="0"/>
              <a:t>“w” = for overwriting a file</a:t>
            </a:r>
          </a:p>
          <a:p>
            <a:r>
              <a:rPr lang="en-US" altLang="ko-KR" sz="2400" dirty="0" smtClean="0"/>
              <a:t>“a”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694" y="2889629"/>
            <a:ext cx="2275378" cy="227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 0.033 0.027 0.06 0.06 0.06 C 0.099 0.06 0.113 0.03 0.119 0.012 L 0.125 -0.012 C 0.131 -0.03 0.146 -0.06 0.19 -0.06 C 0.218 -0.06 0.25 -0.033 0.25 0 C 0.25 0.033 0.218 0.06 0.19 0.06 C 0.146 0.06 0.131 0.03 0.125 0.012 L 0.119 -0.012 C 0.113 -0.03 0.099 -0.06 0.06 -0.06 C 0.027 -0.06 0 -0.033 0 0 Z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only</a:t>
            </a:r>
          </a:p>
          <a:p>
            <a:r>
              <a:rPr lang="en-US" altLang="ko-KR" sz="2400" dirty="0"/>
              <a:t>“w” = for overwriting a </a:t>
            </a:r>
            <a:r>
              <a:rPr lang="en-US" altLang="ko-KR" sz="2400" dirty="0" smtClean="0"/>
              <a:t>file</a:t>
            </a:r>
            <a:endParaRPr lang="en-US" altLang="ko-KR" sz="2400" dirty="0" smtClean="0"/>
          </a:p>
          <a:p>
            <a:r>
              <a:rPr lang="en-US" altLang="ko-KR" sz="2400" dirty="0" smtClean="0"/>
              <a:t>“</a:t>
            </a:r>
            <a:r>
              <a:rPr lang="en-US" altLang="ko-KR" sz="2400" dirty="0" smtClean="0"/>
              <a:t>r+” = for reading and writing</a:t>
            </a:r>
          </a:p>
          <a:p>
            <a:r>
              <a:rPr lang="en-US" altLang="ko-KR" sz="2400" dirty="0" smtClean="0"/>
              <a:t>“</a:t>
            </a:r>
            <a:r>
              <a:rPr lang="en-US" altLang="ko-KR" sz="2400" dirty="0" smtClean="0"/>
              <a:t>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0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937760" y="1737360"/>
            <a:ext cx="1005840" cy="4673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Modes of open()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524000" y="2433321"/>
            <a:ext cx="10155936" cy="3632199"/>
          </a:xfrm>
        </p:spPr>
        <p:txBody>
          <a:bodyPr>
            <a:normAutofit/>
          </a:bodyPr>
          <a:lstStyle/>
          <a:p>
            <a:r>
              <a:rPr lang="en-US" altLang="ko-KR" sz="2400" dirty="0" smtClean="0"/>
              <a:t>“r” = for reading only</a:t>
            </a:r>
          </a:p>
          <a:p>
            <a:r>
              <a:rPr lang="en-US" altLang="ko-KR" sz="2400" dirty="0"/>
              <a:t>“w” = for overwriting a </a:t>
            </a:r>
            <a:r>
              <a:rPr lang="en-US" altLang="ko-KR" sz="2400" dirty="0" smtClean="0"/>
              <a:t>file</a:t>
            </a:r>
            <a:endParaRPr lang="en-US" altLang="ko-KR" sz="2400" dirty="0" smtClean="0"/>
          </a:p>
          <a:p>
            <a:r>
              <a:rPr lang="en-US" altLang="ko-KR" sz="2400" dirty="0" smtClean="0"/>
              <a:t>“</a:t>
            </a:r>
            <a:r>
              <a:rPr lang="en-US" altLang="ko-KR" sz="2400" dirty="0" smtClean="0"/>
              <a:t>r+” = for reading and writing</a:t>
            </a:r>
          </a:p>
          <a:p>
            <a:r>
              <a:rPr lang="en-US" altLang="ko-KR" sz="2400" dirty="0" smtClean="0"/>
              <a:t>“</a:t>
            </a:r>
            <a:r>
              <a:rPr lang="en-US" altLang="ko-KR" sz="2400" dirty="0" smtClean="0"/>
              <a:t>a” = for appending to a file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463040" y="1709948"/>
            <a:ext cx="47197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/>
              <a:t>handler = </a:t>
            </a:r>
            <a:r>
              <a:rPr lang="en-US" altLang="ko-KR" sz="2800" b="1" dirty="0" smtClean="0">
                <a:solidFill>
                  <a:srgbClr val="00B050"/>
                </a:solidFill>
              </a:rPr>
              <a:t>open</a:t>
            </a:r>
            <a:r>
              <a:rPr lang="en-US" altLang="ko-KR" sz="2800" b="1" dirty="0" smtClean="0"/>
              <a:t>(</a:t>
            </a:r>
            <a:r>
              <a:rPr lang="en-US" altLang="ko-KR" sz="2800" b="1" dirty="0" smtClean="0">
                <a:solidFill>
                  <a:schemeClr val="accent2">
                    <a:lumMod val="75000"/>
                  </a:schemeClr>
                </a:solidFill>
              </a:rPr>
              <a:t>file</a:t>
            </a:r>
            <a:r>
              <a:rPr lang="en-US" altLang="ko-KR" sz="2800" b="1" dirty="0" smtClean="0"/>
              <a:t>, </a:t>
            </a:r>
            <a:r>
              <a:rPr lang="en-US" altLang="ko-KR" sz="2800" b="1" dirty="0" smtClean="0">
                <a:solidFill>
                  <a:srgbClr val="FF0000"/>
                </a:solidFill>
              </a:rPr>
              <a:t>mode</a:t>
            </a:r>
            <a:r>
              <a:rPr lang="en-US" altLang="ko-KR" sz="2800" b="1" dirty="0" smtClean="0"/>
              <a:t>)</a:t>
            </a:r>
            <a:endParaRPr lang="ko-KR" altLang="en-US" sz="2800" b="1" dirty="0"/>
          </a:p>
        </p:txBody>
      </p:sp>
      <p:sp>
        <p:nvSpPr>
          <p:cNvPr id="6" name="직사각형 5"/>
          <p:cNvSpPr/>
          <p:nvPr/>
        </p:nvSpPr>
        <p:spPr>
          <a:xfrm>
            <a:off x="6775704" y="1847088"/>
            <a:ext cx="3886200" cy="45079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25996" y="2233168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Welcome! This page is only for discussing the contents of the </a:t>
            </a:r>
            <a:r>
              <a:rPr lang="en-US" altLang="ko-KR" b="1" dirty="0">
                <a:solidFill>
                  <a:schemeClr val="bg1"/>
                </a:solidFill>
                <a:hlinkClick r:id="rId2" tooltip="Main Page"/>
              </a:rPr>
              <a:t>Main Page</a:t>
            </a:r>
            <a:r>
              <a:rPr lang="en-US" altLang="ko-KR" b="1" dirty="0">
                <a:solidFill>
                  <a:schemeClr val="bg1"/>
                </a:solidFill>
              </a:rPr>
              <a:t>. It isn't for general questions unrelated to the Main Page or for the addition of content to Wikipedia articles.</a:t>
            </a:r>
            <a:endParaRPr lang="ko-KR" altLang="en-US" dirty="0">
              <a:solidFill>
                <a:schemeClr val="bg1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711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handle sequence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769" r="-1453" b="15428"/>
          <a:stretch/>
        </p:blipFill>
        <p:spPr bwMode="black">
          <a:xfrm>
            <a:off x="4230774" y="2439849"/>
            <a:ext cx="3545840" cy="965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0"/>
          <a:stretch/>
        </p:blipFill>
        <p:spPr>
          <a:xfrm>
            <a:off x="4230774" y="4215856"/>
            <a:ext cx="1600432" cy="16560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10" y="2502479"/>
            <a:ext cx="1738760" cy="1998763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6274658" y="3722312"/>
            <a:ext cx="5917342" cy="155785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File handle sequence</a:t>
            </a:r>
          </a:p>
          <a:p>
            <a:pPr lvl="1"/>
            <a:r>
              <a:rPr lang="en-US" altLang="ko-KR" dirty="0" smtClean="0"/>
              <a:t>Reads each line of file</a:t>
            </a:r>
          </a:p>
        </p:txBody>
      </p:sp>
      <p:sp>
        <p:nvSpPr>
          <p:cNvPr id="10" name="모서리가 둥근 직사각형 9"/>
          <p:cNvSpPr/>
          <p:nvPr/>
        </p:nvSpPr>
        <p:spPr>
          <a:xfrm>
            <a:off x="935810" y="2011096"/>
            <a:ext cx="173876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abc.txt</a:t>
            </a:r>
            <a:endParaRPr lang="ko-KR" altLang="en-US" sz="2400" b="1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4230774" y="2011096"/>
            <a:ext cx="354584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File handle sequence</a:t>
            </a:r>
            <a:endParaRPr lang="ko-KR" altLang="en-US" sz="2400" b="1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4230774" y="3734925"/>
            <a:ext cx="1600432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result</a:t>
            </a:r>
            <a:endParaRPr lang="ko-KR" altLang="en-US" sz="2400" b="1" dirty="0"/>
          </a:p>
        </p:txBody>
      </p:sp>
      <p:sp>
        <p:nvSpPr>
          <p:cNvPr id="13" name="오른쪽 화살표 12"/>
          <p:cNvSpPr/>
          <p:nvPr/>
        </p:nvSpPr>
        <p:spPr>
          <a:xfrm>
            <a:off x="3163112" y="2681058"/>
            <a:ext cx="579120" cy="558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274658" y="5043896"/>
            <a:ext cx="5405278" cy="1320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For        in       =  for each line in   </a:t>
            </a:r>
            <a:endParaRPr lang="ko-KR" altLang="en-US" sz="2400" b="1" dirty="0"/>
          </a:p>
        </p:txBody>
      </p:sp>
      <p:sp>
        <p:nvSpPr>
          <p:cNvPr id="8" name="직사각형 7"/>
          <p:cNvSpPr/>
          <p:nvPr/>
        </p:nvSpPr>
        <p:spPr>
          <a:xfrm>
            <a:off x="7387410" y="5567680"/>
            <a:ext cx="389204" cy="30425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290560" y="5567680"/>
            <a:ext cx="325120" cy="304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226800" y="5552168"/>
            <a:ext cx="325120" cy="30425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97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handle sequence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2477207"/>
            <a:ext cx="4543360" cy="2297993"/>
          </a:xfrm>
        </p:spPr>
      </p:pic>
      <p:sp>
        <p:nvSpPr>
          <p:cNvPr id="7" name="모서리가 둥근 직사각형 6"/>
          <p:cNvSpPr/>
          <p:nvPr/>
        </p:nvSpPr>
        <p:spPr>
          <a:xfrm>
            <a:off x="1463040" y="1906125"/>
            <a:ext cx="4543360" cy="33194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Counting the number of lines in a file</a:t>
            </a:r>
            <a:endParaRPr lang="ko-KR" altLang="en-US" b="1" dirty="0"/>
          </a:p>
        </p:txBody>
      </p:sp>
      <p:sp>
        <p:nvSpPr>
          <p:cNvPr id="10" name="오른쪽 화살표 9"/>
          <p:cNvSpPr/>
          <p:nvPr/>
        </p:nvSpPr>
        <p:spPr>
          <a:xfrm>
            <a:off x="4277360" y="2631440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4277360" y="3033141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4277360" y="3527370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4277360" y="3940319"/>
            <a:ext cx="3108960" cy="16256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831840" y="4439819"/>
            <a:ext cx="1592072" cy="1679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650480" y="2518763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Opening a file</a:t>
            </a:r>
            <a:endParaRPr lang="ko-KR" altLang="en-US" sz="2400" dirty="0"/>
          </a:p>
        </p:txBody>
      </p:sp>
      <p:sp>
        <p:nvSpPr>
          <p:cNvPr id="17" name="직사각형 16"/>
          <p:cNvSpPr/>
          <p:nvPr/>
        </p:nvSpPr>
        <p:spPr>
          <a:xfrm>
            <a:off x="7650480" y="2920464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Creating a variable ‘count’</a:t>
            </a:r>
            <a:endParaRPr lang="ko-KR" altLang="en-US" sz="2400" dirty="0"/>
          </a:p>
        </p:txBody>
      </p:sp>
      <p:sp>
        <p:nvSpPr>
          <p:cNvPr id="18" name="직사각형 17"/>
          <p:cNvSpPr/>
          <p:nvPr/>
        </p:nvSpPr>
        <p:spPr>
          <a:xfrm>
            <a:off x="7650480" y="3322165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For each line in ‘file.txt’</a:t>
            </a:r>
            <a:endParaRPr lang="ko-KR" altLang="en-US" sz="2400" dirty="0"/>
          </a:p>
        </p:txBody>
      </p:sp>
      <p:sp>
        <p:nvSpPr>
          <p:cNvPr id="19" name="직사각형 18"/>
          <p:cNvSpPr/>
          <p:nvPr/>
        </p:nvSpPr>
        <p:spPr>
          <a:xfrm>
            <a:off x="7650480" y="3710078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Add 1 to count</a:t>
            </a:r>
            <a:endParaRPr lang="ko-KR" altLang="en-US" sz="2400" dirty="0"/>
          </a:p>
        </p:txBody>
      </p:sp>
      <p:sp>
        <p:nvSpPr>
          <p:cNvPr id="20" name="직사각형 19"/>
          <p:cNvSpPr/>
          <p:nvPr/>
        </p:nvSpPr>
        <p:spPr>
          <a:xfrm>
            <a:off x="7650480" y="4329828"/>
            <a:ext cx="3708400" cy="38791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Printing the result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220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#newline characters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 python, we express a change of line with ‘\n’</a:t>
            </a:r>
            <a:endParaRPr lang="en-US" altLang="ko-KR" dirty="0"/>
          </a:p>
          <a:p>
            <a:pPr lvl="1"/>
            <a:r>
              <a:rPr lang="en-US" altLang="ko-KR" dirty="0" smtClean="0"/>
              <a:t>Ex)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965960" y="2977055"/>
            <a:ext cx="4589272" cy="14105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i="1" dirty="0" err="1">
                <a:hlinkClick r:id="rId2" tooltip="Gallimimus"/>
              </a:rPr>
              <a:t>Gallimimus</a:t>
            </a:r>
            <a:r>
              <a:rPr lang="en-US" altLang="ko-KR" dirty="0"/>
              <a:t> was a </a:t>
            </a:r>
            <a:r>
              <a:rPr lang="en-US" altLang="ko-KR" dirty="0" err="1">
                <a:hlinkClick r:id="rId3" tooltip="Theropoda"/>
              </a:rPr>
              <a:t>theropod</a:t>
            </a:r>
            <a:r>
              <a:rPr lang="en-US" altLang="ko-KR" dirty="0"/>
              <a:t> </a:t>
            </a:r>
            <a:r>
              <a:rPr lang="en-US" altLang="ko-KR" dirty="0">
                <a:hlinkClick r:id="rId4" tooltip="Dinosaur"/>
              </a:rPr>
              <a:t>dinosaur</a:t>
            </a:r>
            <a:r>
              <a:rPr lang="en-US" altLang="ko-KR" dirty="0"/>
              <a:t> that lived in what is now </a:t>
            </a:r>
            <a:r>
              <a:rPr lang="en-US" altLang="ko-KR" dirty="0">
                <a:hlinkClick r:id="rId5" tooltip="Mongolia"/>
              </a:rPr>
              <a:t>Mongolia</a:t>
            </a:r>
            <a:r>
              <a:rPr lang="en-US" altLang="ko-KR" dirty="0"/>
              <a:t> about 70 million years ago, during the </a:t>
            </a:r>
            <a:r>
              <a:rPr lang="en-US" altLang="ko-KR" dirty="0">
                <a:hlinkClick r:id="rId6" tooltip="Late Cretaceous"/>
              </a:rPr>
              <a:t>Late Cretaceous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965960" y="5117183"/>
            <a:ext cx="950061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i="1" dirty="0" err="1">
                <a:hlinkClick r:id="rId2" tooltip="Gallimimus"/>
              </a:rPr>
              <a:t>Gallimimus</a:t>
            </a:r>
            <a:r>
              <a:rPr lang="en-US" altLang="ko-KR" sz="1200" dirty="0"/>
              <a:t> was a </a:t>
            </a:r>
            <a:r>
              <a:rPr lang="en-US" altLang="ko-KR" sz="1200" dirty="0" err="1">
                <a:hlinkClick r:id="rId3" tooltip="Theropoda"/>
              </a:rPr>
              <a:t>theropod</a:t>
            </a:r>
            <a:r>
              <a:rPr lang="en-US" altLang="ko-KR" sz="1200" dirty="0"/>
              <a:t> </a:t>
            </a:r>
            <a:r>
              <a:rPr lang="en-US" altLang="ko-KR" sz="1200" dirty="0">
                <a:hlinkClick r:id="rId4" tooltip="Dinosaur"/>
              </a:rPr>
              <a:t>dinosaur</a:t>
            </a:r>
            <a:r>
              <a:rPr lang="en-US" altLang="ko-KR" sz="1200" dirty="0"/>
              <a:t> </a:t>
            </a:r>
            <a:r>
              <a:rPr lang="en-US" altLang="ko-KR" sz="1200" dirty="0" smtClean="0"/>
              <a:t>that</a:t>
            </a:r>
            <a:r>
              <a:rPr lang="en-US" altLang="ko-KR" sz="1400" b="1" dirty="0">
                <a:solidFill>
                  <a:srgbClr val="FF0000"/>
                </a:solidFill>
              </a:rPr>
              <a:t>\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lived in what is now Mongolia about </a:t>
            </a:r>
            <a:r>
              <a:rPr lang="en-US" altLang="ko-KR" sz="1200" dirty="0" smtClean="0"/>
              <a:t>70</a:t>
            </a:r>
            <a:r>
              <a:rPr lang="en-US" altLang="ko-KR" sz="1400" b="1" dirty="0">
                <a:solidFill>
                  <a:srgbClr val="FF0000"/>
                </a:solidFill>
              </a:rPr>
              <a:t>\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million years ago, during the </a:t>
            </a:r>
            <a:r>
              <a:rPr lang="en-US" altLang="ko-KR" sz="1200" dirty="0" smtClean="0"/>
              <a:t>Late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/n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Cretaceous. 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7532370" y="3121574"/>
            <a:ext cx="2871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What you see on the web</a:t>
            </a:r>
            <a:endParaRPr lang="ko-KR" altLang="en-US" b="1" dirty="0"/>
          </a:p>
        </p:txBody>
      </p:sp>
      <p:sp>
        <p:nvSpPr>
          <p:cNvPr id="7" name="왼쪽 화살표 6"/>
          <p:cNvSpPr/>
          <p:nvPr/>
        </p:nvSpPr>
        <p:spPr>
          <a:xfrm>
            <a:off x="6806946" y="3174026"/>
            <a:ext cx="650240" cy="23144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7802880" y="4606769"/>
            <a:ext cx="256032" cy="424978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457186" y="4182818"/>
            <a:ext cx="3710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How python  sees the same text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5204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w_Korea01">
  <a:themeElements>
    <a:clrScheme name="Korea01">
      <a:dk1>
        <a:srgbClr val="000000"/>
      </a:dk1>
      <a:lt1>
        <a:srgbClr val="FFFFFF"/>
      </a:lt1>
      <a:dk2>
        <a:srgbClr val="003366"/>
      </a:dk2>
      <a:lt2>
        <a:srgbClr val="F5F1D7"/>
      </a:lt2>
      <a:accent1>
        <a:srgbClr val="B2B2B2"/>
      </a:accent1>
      <a:accent2>
        <a:srgbClr val="C6BE5A"/>
      </a:accent2>
      <a:accent3>
        <a:srgbClr val="84AA4B"/>
      </a:accent3>
      <a:accent4>
        <a:srgbClr val="CB6B23"/>
      </a:accent4>
      <a:accent5>
        <a:srgbClr val="8A6EB2"/>
      </a:accent5>
      <a:accent6>
        <a:srgbClr val="4AA3AC"/>
      </a:accent6>
      <a:hlink>
        <a:srgbClr val="0FD2D7"/>
      </a:hlink>
      <a:folHlink>
        <a:srgbClr val="FF0066"/>
      </a:folHlink>
    </a:clrScheme>
    <a:fontScheme name="Korea01">
      <a:majorFont>
        <a:latin typeface="Calisto MT"/>
        <a:ea typeface=""/>
        <a:cs typeface=""/>
      </a:majorFont>
      <a:minorFont>
        <a:latin typeface="Constantia"/>
        <a:ea typeface=""/>
        <a:cs typeface=""/>
      </a:minorFont>
    </a:fontScheme>
    <a:fmtScheme name="Korea0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35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35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81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translucentPowder">
            <a:bevelT w="38100" h="38100" prst="slope"/>
          </a:sp3d>
        </a:effectStyle>
        <a:effectStyle>
          <a:effectLst>
            <a:outerShdw blurRad="50800" dist="25400" dir="2700000" algn="b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8000000"/>
            </a:lightRig>
          </a:scene3d>
          <a:sp3d prstMaterial="flat">
            <a:bevelT w="31750" h="63500" prst="slope"/>
          </a:sp3d>
        </a:effectStyle>
        <a:effectStyle>
          <a:effectLst>
            <a:outerShdw blurRad="38100" dist="38100" dir="2700000" algn="bl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6200000"/>
            </a:lightRig>
          </a:scene3d>
          <a:sp3d prstMaterial="flat">
            <a:bevelT w="57150" h="1143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90000"/>
              </a:schemeClr>
            </a:gs>
            <a:gs pos="100000">
              <a:schemeClr val="phClr">
                <a:shade val="90000"/>
                <a:satMod val="100000"/>
                <a:lumMod val="80000"/>
              </a:schemeClr>
            </a:gs>
          </a:gsLst>
          <a:lin ang="10800000" scaled="1"/>
        </a:gradFill>
        <a:gradFill rotWithShape="1">
          <a:gsLst>
            <a:gs pos="22000">
              <a:schemeClr val="phClr">
                <a:tint val="100000"/>
                <a:shade val="60000"/>
                <a:satMod val="170000"/>
              </a:schemeClr>
            </a:gs>
            <a:gs pos="100000">
              <a:schemeClr val="phClr">
                <a:tint val="95000"/>
                <a:shade val="100000"/>
                <a:satMod val="130000"/>
                <a:lumMod val="130000"/>
              </a:schemeClr>
            </a:gs>
          </a:gsLst>
          <a:lin ang="27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TM10237561[[fn=매듭 테마]]</Template>
  <TotalTime>685</TotalTime>
  <Words>597</Words>
  <Application>Microsoft Office PowerPoint</Application>
  <PresentationFormat>와이드스크린</PresentationFormat>
  <Paragraphs>101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Calisto MT</vt:lpstr>
      <vt:lpstr>맑은 고딕</vt:lpstr>
      <vt:lpstr>Arial</vt:lpstr>
      <vt:lpstr>Constantia</vt:lpstr>
      <vt:lpstr>New_Korea01</vt:lpstr>
      <vt:lpstr>Files</vt:lpstr>
      <vt:lpstr>Opening a file</vt:lpstr>
      <vt:lpstr>File handler</vt:lpstr>
      <vt:lpstr>Modes of open()</vt:lpstr>
      <vt:lpstr>Modes of open()</vt:lpstr>
      <vt:lpstr>Modes of open()</vt:lpstr>
      <vt:lpstr>File handle sequence</vt:lpstr>
      <vt:lpstr>File handle sequence</vt:lpstr>
      <vt:lpstr>#newline characters</vt:lpstr>
      <vt:lpstr>#newline characters</vt:lpstr>
      <vt:lpstr>Reading a file</vt:lpstr>
      <vt:lpstr>Counting the number of words in a text</vt:lpstr>
      <vt:lpstr>PowerPoint 프레젠테이션</vt:lpstr>
      <vt:lpstr>Counting the number of words in a text</vt:lpstr>
      <vt:lpstr>Extracting only what we want</vt:lpstr>
      <vt:lpstr>Extracting only what we want</vt:lpstr>
      <vt:lpstr>Extracting only what we want</vt:lpstr>
      <vt:lpstr>PowerPoint 프레젠테이션</vt:lpstr>
      <vt:lpstr>Extracting only what we want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Administrator</dc:creator>
  <cp:lastModifiedBy>Administrator</cp:lastModifiedBy>
  <cp:revision>33</cp:revision>
  <dcterms:created xsi:type="dcterms:W3CDTF">2019-06-13T11:40:50Z</dcterms:created>
  <dcterms:modified xsi:type="dcterms:W3CDTF">2019-06-17T12:38:48Z</dcterms:modified>
</cp:coreProperties>
</file>