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82219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0864" y="6400801"/>
            <a:ext cx="2844800" cy="365125"/>
          </a:xfrm>
        </p:spPr>
        <p:txBody>
          <a:bodyPr/>
          <a:lstStyle/>
          <a:p>
            <a:fld id="{ACB35AE2-DB37-43D0-9B1F-F2AC70B8F417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136" y="6400801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1536" y="6400801"/>
            <a:ext cx="2844800" cy="365125"/>
          </a:xfrm>
        </p:spPr>
        <p:txBody>
          <a:bodyPr/>
          <a:lstStyle/>
          <a:p>
            <a:fld id="{68475964-59E6-4B85-856B-29801C2B90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2291115" y="2798064"/>
            <a:ext cx="9900884" cy="102412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/>
          <p:cNvSpPr/>
          <p:nvPr/>
        </p:nvSpPr>
        <p:spPr bwMode="gray">
          <a:xfrm rot="16200000">
            <a:off x="971349" y="2493264"/>
            <a:ext cx="1024128" cy="163372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3819185"/>
            <a:ext cx="2304288" cy="102412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ight Triangle 10"/>
          <p:cNvSpPr/>
          <p:nvPr/>
        </p:nvSpPr>
        <p:spPr bwMode="gray">
          <a:xfrm rot="5400000">
            <a:off x="2609088" y="3514384"/>
            <a:ext cx="1024128" cy="163372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47"/>
          <p:cNvGrpSpPr/>
          <p:nvPr/>
        </p:nvGrpSpPr>
        <p:grpSpPr bwMode="gray">
          <a:xfrm>
            <a:off x="2338963" y="0"/>
            <a:ext cx="1575541" cy="3815366"/>
            <a:chOff x="1754222" y="0"/>
            <a:chExt cx="1181656" cy="3815366"/>
          </a:xfrm>
        </p:grpSpPr>
        <p:grpSp>
          <p:nvGrpSpPr>
            <p:cNvPr id="23" name="Group 11"/>
            <p:cNvGrpSpPr/>
            <p:nvPr userDrawn="1"/>
          </p:nvGrpSpPr>
          <p:grpSpPr bwMode="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13" name="Straight Connector 12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22"/>
            <p:cNvGrpSpPr/>
            <p:nvPr userDrawn="1"/>
          </p:nvGrpSpPr>
          <p:grpSpPr bwMode="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24" name="Straight Connector 23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 bwMode="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35" name="Straight Connector 34"/>
              <p:cNvCxnSpPr/>
              <p:nvPr userDrawn="1"/>
            </p:nvCxnSpPr>
            <p:spPr bwMode="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 bwMode="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 bwMode="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 bwMode="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 bwMode="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 bwMode="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 bwMode="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 bwMode="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 bwMode="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 bwMode="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8"/>
          <p:cNvGrpSpPr/>
          <p:nvPr/>
        </p:nvGrpSpPr>
        <p:grpSpPr bwMode="invGray">
          <a:xfrm>
            <a:off x="672723" y="3825240"/>
            <a:ext cx="1575541" cy="3032760"/>
            <a:chOff x="1754222" y="0"/>
            <a:chExt cx="1181656" cy="3815366"/>
          </a:xfrm>
        </p:grpSpPr>
        <p:grpSp>
          <p:nvGrpSpPr>
            <p:cNvPr id="49" name="Group 11"/>
            <p:cNvGrpSpPr/>
            <p:nvPr userDrawn="1"/>
          </p:nvGrpSpPr>
          <p:grpSpPr bwMode="inv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75" name="Straight Connector 7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22"/>
            <p:cNvGrpSpPr/>
            <p:nvPr userDrawn="1"/>
          </p:nvGrpSpPr>
          <p:grpSpPr bwMode="inv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65" name="Straight Connector 6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6"/>
            <p:cNvGrpSpPr/>
            <p:nvPr userDrawn="1"/>
          </p:nvGrpSpPr>
          <p:grpSpPr bwMode="inv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53" name="Straight Connector 52"/>
              <p:cNvCxnSpPr/>
              <p:nvPr userDrawn="1"/>
            </p:nvCxnSpPr>
            <p:spPr bwMode="inv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 bwMode="inv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 bwMode="inv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 bwMode="inv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 bwMode="inv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 bwMode="inv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 bwMode="inv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 bwMode="inv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 bwMode="inv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 bwMode="inv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 bwMode="inv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 bwMode="inv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816096" y="3959352"/>
            <a:ext cx="8327136" cy="147218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974592" y="2816352"/>
            <a:ext cx="7863840" cy="96012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grpSp>
        <p:nvGrpSpPr>
          <p:cNvPr id="52" name="Group 87"/>
          <p:cNvGrpSpPr/>
          <p:nvPr/>
        </p:nvGrpSpPr>
        <p:grpSpPr bwMode="gray">
          <a:xfrm>
            <a:off x="10863072" y="2587752"/>
            <a:ext cx="853440" cy="118872"/>
            <a:chOff x="8147304" y="2587752"/>
            <a:chExt cx="640080" cy="118872"/>
          </a:xfrm>
        </p:grpSpPr>
        <p:sp>
          <p:nvSpPr>
            <p:cNvPr id="85" name="Rectangle 8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6" name="Rectangle 8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7" name="Rectangle 8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5425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AE2-DB37-43D0-9B1F-F2AC70B8F417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5964-59E6-4B85-856B-29801C2B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3296" y="457200"/>
            <a:ext cx="8388096" cy="5468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 rot="16200000">
            <a:off x="6108701" y="2938272"/>
            <a:ext cx="6355080" cy="48768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ight Triangle 7"/>
          <p:cNvSpPr/>
          <p:nvPr/>
        </p:nvSpPr>
        <p:spPr bwMode="ltGray">
          <a:xfrm rot="10800000">
            <a:off x="9048497" y="6355080"/>
            <a:ext cx="487680" cy="365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/>
          <p:cNvSpPr/>
          <p:nvPr/>
        </p:nvSpPr>
        <p:spPr bwMode="ltGray">
          <a:xfrm>
            <a:off x="9523985" y="5980176"/>
            <a:ext cx="499872" cy="3749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invGray">
          <a:xfrm rot="16200000">
            <a:off x="9522461" y="6356604"/>
            <a:ext cx="502920" cy="499872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invGray">
          <a:xfrm rot="5400000">
            <a:off x="10676687" y="5205526"/>
            <a:ext cx="356616" cy="2674012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 bwMode="invGray">
          <a:xfrm rot="5400000">
            <a:off x="4582556" y="1406764"/>
            <a:ext cx="356616" cy="9521728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0720" y="384048"/>
            <a:ext cx="2328672" cy="555040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2064" y="6400801"/>
            <a:ext cx="2844800" cy="365125"/>
          </a:xfrm>
        </p:spPr>
        <p:txBody>
          <a:bodyPr/>
          <a:lstStyle/>
          <a:p>
            <a:fld id="{ACB35AE2-DB37-43D0-9B1F-F2AC70B8F417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1"/>
            <a:ext cx="477926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89643" y="6400801"/>
            <a:ext cx="1219200" cy="365125"/>
          </a:xfrm>
        </p:spPr>
        <p:txBody>
          <a:bodyPr/>
          <a:lstStyle/>
          <a:p>
            <a:fld id="{68475964-59E6-4B85-856B-29801C2B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1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AE2-DB37-43D0-9B1F-F2AC70B8F417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5964-59E6-4B85-856B-29801C2B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8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4963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AE2-DB37-43D0-9B1F-F2AC70B8F417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5964-59E6-4B85-856B-29801C2B903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32"/>
          <p:cNvGrpSpPr/>
          <p:nvPr/>
        </p:nvGrpSpPr>
        <p:grpSpPr bwMode="ltGray">
          <a:xfrm>
            <a:off x="0" y="4041648"/>
            <a:ext cx="12204192" cy="740664"/>
            <a:chOff x="0" y="1216152"/>
            <a:chExt cx="9153144" cy="740664"/>
          </a:xfrm>
        </p:grpSpPr>
        <p:sp>
          <p:nvSpPr>
            <p:cNvPr id="7" name="Rectangle 6"/>
            <p:cNvSpPr/>
            <p:nvPr userDrawn="1"/>
          </p:nvSpPr>
          <p:spPr bwMode="ltGray">
            <a:xfrm>
              <a:off x="685800" y="1216152"/>
              <a:ext cx="8467344" cy="36576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>
              <a:off x="0" y="1581912"/>
              <a:ext cx="685800" cy="37490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ight Triangle 8"/>
            <p:cNvSpPr/>
            <p:nvPr userDrawn="1"/>
          </p:nvSpPr>
          <p:spPr bwMode="ltGray">
            <a:xfrm rot="5400000">
              <a:off x="685800" y="1581912"/>
              <a:ext cx="374904" cy="37490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ight Triangle 9"/>
            <p:cNvSpPr/>
            <p:nvPr userDrawn="1"/>
          </p:nvSpPr>
          <p:spPr bwMode="ltGray">
            <a:xfrm rot="16200000">
              <a:off x="320040" y="1216152"/>
              <a:ext cx="365760" cy="36576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10"/>
          <p:cNvGrpSpPr/>
          <p:nvPr/>
        </p:nvGrpSpPr>
        <p:grpSpPr>
          <a:xfrm>
            <a:off x="936883" y="-3778"/>
            <a:ext cx="453877" cy="4394803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21"/>
          <p:cNvGrpSpPr/>
          <p:nvPr/>
        </p:nvGrpSpPr>
        <p:grpSpPr>
          <a:xfrm>
            <a:off x="431487" y="4419601"/>
            <a:ext cx="453877" cy="2429255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10863072" y="4169664"/>
            <a:ext cx="853440" cy="118872"/>
            <a:chOff x="8147304" y="2587752"/>
            <a:chExt cx="640080" cy="118872"/>
          </a:xfrm>
        </p:grpSpPr>
        <p:sp>
          <p:nvSpPr>
            <p:cNvPr id="35" name="Rectangle 3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24000" y="4498848"/>
            <a:ext cx="10363200" cy="1645920"/>
          </a:xfrm>
        </p:spPr>
        <p:txBody>
          <a:bodyPr anchor="t">
            <a:normAutofit/>
          </a:bodyPr>
          <a:lstStyle>
            <a:lvl1pPr algn="l">
              <a:defRPr sz="4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1392" y="1719072"/>
            <a:ext cx="53848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3952" y="1719072"/>
            <a:ext cx="53848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AE2-DB37-43D0-9B1F-F2AC70B8F417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5964-59E6-4B85-856B-29801C2B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14400" y="1216152"/>
            <a:ext cx="11289792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 bwMode="invGray">
          <a:xfrm>
            <a:off x="0" y="1581912"/>
            <a:ext cx="9144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ight Triangle 11"/>
          <p:cNvSpPr/>
          <p:nvPr/>
        </p:nvSpPr>
        <p:spPr bwMode="ltGray">
          <a:xfrm rot="5400000">
            <a:off x="976884" y="1519428"/>
            <a:ext cx="374904" cy="49987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/>
          <p:cNvSpPr/>
          <p:nvPr/>
        </p:nvSpPr>
        <p:spPr bwMode="ltGray">
          <a:xfrm rot="16200000">
            <a:off x="487680" y="1155192"/>
            <a:ext cx="365760" cy="48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4" name="Group 13"/>
          <p:cNvGrpSpPr/>
          <p:nvPr/>
        </p:nvGrpSpPr>
        <p:grpSpPr bwMode="invGray">
          <a:xfrm>
            <a:off x="936883" y="-3778"/>
            <a:ext cx="453877" cy="1581912"/>
            <a:chOff x="702662" y="-3778"/>
            <a:chExt cx="340408" cy="1581912"/>
          </a:xfrm>
        </p:grpSpPr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 bwMode="invGray">
          <a:xfrm>
            <a:off x="431487" y="1580353"/>
            <a:ext cx="453877" cy="5268503"/>
            <a:chOff x="702662" y="-3778"/>
            <a:chExt cx="340408" cy="1581912"/>
          </a:xfrm>
        </p:grpSpPr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1691640"/>
            <a:ext cx="5157216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2359152"/>
            <a:ext cx="5157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720" y="1691640"/>
            <a:ext cx="5157216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2720" y="2359152"/>
            <a:ext cx="5157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AE2-DB37-43D0-9B1F-F2AC70B8F417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5964-59E6-4B85-856B-29801C2B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6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AE2-DB37-43D0-9B1F-F2AC70B8F417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5964-59E6-4B85-856B-29801C2B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AE2-DB37-43D0-9B1F-F2AC70B8F417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5964-59E6-4B85-856B-29801C2B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7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6576"/>
            <a:ext cx="10216896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91640"/>
            <a:ext cx="6815328" cy="4553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2080" y="1691640"/>
            <a:ext cx="3218688" cy="45628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AE2-DB37-43D0-9B1F-F2AC70B8F417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5964-59E6-4B85-856B-29801C2B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8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6576"/>
            <a:ext cx="10216896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194816" y="1801368"/>
            <a:ext cx="10387584" cy="3675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008" y="5541264"/>
            <a:ext cx="10424160" cy="70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AE2-DB37-43D0-9B1F-F2AC70B8F417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5964-59E6-4B85-856B-29801C2B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0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5819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463040" y="36576"/>
            <a:ext cx="10216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black">
          <a:xfrm>
            <a:off x="4572000" y="64008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8737600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75964-59E6-4B85-856B-29801C2B90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914400" y="1216152"/>
            <a:ext cx="11289792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1581912"/>
            <a:ext cx="9144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ight Triangle 10"/>
          <p:cNvSpPr/>
          <p:nvPr/>
        </p:nvSpPr>
        <p:spPr bwMode="ltGray">
          <a:xfrm rot="5400000">
            <a:off x="976884" y="1519428"/>
            <a:ext cx="374904" cy="49987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ight Triangle 11"/>
          <p:cNvSpPr/>
          <p:nvPr/>
        </p:nvSpPr>
        <p:spPr bwMode="ltGray">
          <a:xfrm rot="16200000">
            <a:off x="487680" y="1155192"/>
            <a:ext cx="365760" cy="48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31"/>
          <p:cNvGrpSpPr/>
          <p:nvPr/>
        </p:nvGrpSpPr>
        <p:grpSpPr bwMode="gray">
          <a:xfrm>
            <a:off x="936883" y="-3778"/>
            <a:ext cx="453877" cy="1581912"/>
            <a:chOff x="702662" y="-3778"/>
            <a:chExt cx="340408" cy="1581912"/>
          </a:xfrm>
        </p:grpSpPr>
        <p:cxnSp>
          <p:nvCxnSpPr>
            <p:cNvPr id="14" name="Straight Connector 13"/>
            <p:cNvCxnSpPr/>
            <p:nvPr userDrawn="1"/>
          </p:nvCxnSpPr>
          <p:spPr bwMode="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2"/>
          <p:cNvGrpSpPr/>
          <p:nvPr/>
        </p:nvGrpSpPr>
        <p:grpSpPr bwMode="invGray">
          <a:xfrm>
            <a:off x="431487" y="1580353"/>
            <a:ext cx="453877" cy="5268503"/>
            <a:chOff x="702662" y="-3778"/>
            <a:chExt cx="340408" cy="1581912"/>
          </a:xfrm>
        </p:grpSpPr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426464" y="1600201"/>
            <a:ext cx="10155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black">
          <a:xfrm>
            <a:off x="1426464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5AE2-DB37-43D0-9B1F-F2AC70B8F417}" type="datetimeFigureOut">
              <a:rPr lang="ko-KR" altLang="en-US" smtClean="0"/>
              <a:t>2019-06-23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07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ln w="12700">
            <a:solidFill>
              <a:schemeClr val="accent2">
                <a:lumMod val="50000"/>
              </a:schemeClr>
            </a:solidFill>
          </a:ln>
          <a:gradFill>
            <a:gsLst>
              <a:gs pos="0">
                <a:schemeClr val="accent2"/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Dictionaries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2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Counting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dictionaries, it is possible to get the frequency of data</a:t>
            </a:r>
          </a:p>
          <a:p>
            <a:pPr lvl="1"/>
            <a:r>
              <a:rPr lang="en-US" altLang="ko-KR" dirty="0" smtClean="0"/>
              <a:t>If a certain data appears for the first time, we can make a key for that type of data</a:t>
            </a:r>
          </a:p>
          <a:p>
            <a:pPr lvl="1"/>
            <a:r>
              <a:rPr lang="en-US" altLang="ko-KR" dirty="0" smtClean="0"/>
              <a:t>If the data appears again, we can add 1 to the value assigned to the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34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9564" y="4539232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pig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97316" y="3588790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dog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6720" y="2265741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cow</a:t>
            </a:r>
            <a:endParaRPr lang="ko-KR" alt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04560" y="2526145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dog</a:t>
            </a:r>
            <a:endParaRPr lang="ko-KR" alt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73502" y="5029669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pig</a:t>
            </a:r>
            <a:endParaRPr lang="ko-KR" alt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28000" y="2742860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chicken</a:t>
            </a:r>
            <a:endParaRPr lang="ko-KR" alt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65389" y="4039633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dog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9210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71" y="2188373"/>
            <a:ext cx="6604071" cy="3248406"/>
          </a:xfrm>
        </p:spPr>
      </p:pic>
      <p:sp>
        <p:nvSpPr>
          <p:cNvPr id="7" name="직사각형 6"/>
          <p:cNvSpPr/>
          <p:nvPr/>
        </p:nvSpPr>
        <p:spPr>
          <a:xfrm>
            <a:off x="7606145" y="2135081"/>
            <a:ext cx="4447310" cy="39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Creating an empty </a:t>
            </a:r>
            <a:r>
              <a:rPr lang="en-US" altLang="ko-KR" dirty="0" err="1" smtClean="0"/>
              <a:t>dict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06145" y="3052252"/>
            <a:ext cx="4447310" cy="39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 each variable in data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6145" y="3456191"/>
            <a:ext cx="4447310" cy="39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 that animal is not in the list yet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06145" y="3819795"/>
            <a:ext cx="4447310" cy="39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Make that animal a key with the value of 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606145" y="4216680"/>
            <a:ext cx="4447310" cy="39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 it is in the list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06145" y="4613565"/>
            <a:ext cx="4447310" cy="39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 1 to the value of that key(animal)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55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get( )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lines of code for counting is used too many times</a:t>
            </a:r>
          </a:p>
          <a:p>
            <a:pPr lvl="1"/>
            <a:r>
              <a:rPr lang="en-US" altLang="ko-KR" dirty="0" smtClean="0"/>
              <a:t>So, people made a method to do it quickly</a:t>
            </a:r>
            <a:endParaRPr lang="ko-KR" altLang="en-US" dirty="0"/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69563" y="2978082"/>
            <a:ext cx="6604071" cy="32484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4895" y="3863182"/>
            <a:ext cx="3333403" cy="1947414"/>
          </a:xfrm>
          <a:prstGeom prst="rect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935895" y="4460033"/>
            <a:ext cx="2621902" cy="89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68" y="4564062"/>
            <a:ext cx="4364125" cy="6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2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>
                <a:solidFill>
                  <a:srgbClr val="FFFF00"/>
                </a:solidFill>
              </a:rPr>
              <a:t>for</a:t>
            </a:r>
            <a:r>
              <a:rPr lang="en-US" altLang="ko-KR" sz="4000" dirty="0" smtClean="0"/>
              <a:t> animal </a:t>
            </a:r>
            <a:r>
              <a:rPr lang="en-US" altLang="ko-KR" sz="4000" dirty="0" smtClean="0">
                <a:solidFill>
                  <a:srgbClr val="FFFF00"/>
                </a:solidFill>
              </a:rPr>
              <a:t>in</a:t>
            </a:r>
            <a:r>
              <a:rPr lang="en-US" altLang="ko-KR" sz="4000" dirty="0" smtClean="0"/>
              <a:t> data:</a:t>
            </a:r>
          </a:p>
          <a:p>
            <a:pPr marL="457200" lvl="1" indent="0">
              <a:buNone/>
            </a:pPr>
            <a:r>
              <a:rPr lang="en-US" altLang="ko-KR" sz="3600" dirty="0" smtClean="0"/>
              <a:t>count[</a:t>
            </a:r>
            <a:r>
              <a:rPr lang="en-US" altLang="ko-KR" sz="3600" dirty="0" smtClean="0">
                <a:solidFill>
                  <a:srgbClr val="FFC000"/>
                </a:solidFill>
              </a:rPr>
              <a:t>animal</a:t>
            </a:r>
            <a:r>
              <a:rPr lang="en-US" altLang="ko-KR" sz="3600" dirty="0" smtClean="0"/>
              <a:t>] = </a:t>
            </a:r>
            <a:r>
              <a:rPr lang="en-US" altLang="ko-KR" sz="3600" dirty="0" err="1" smtClean="0"/>
              <a:t>count.</a:t>
            </a:r>
            <a:r>
              <a:rPr lang="en-US" altLang="ko-KR" sz="3600" dirty="0" err="1" smtClean="0">
                <a:solidFill>
                  <a:srgbClr val="FF00FF"/>
                </a:solidFill>
              </a:rPr>
              <a:t>get</a:t>
            </a:r>
            <a:r>
              <a:rPr lang="en-US" altLang="ko-KR" sz="3600" dirty="0" smtClean="0">
                <a:solidFill>
                  <a:srgbClr val="FF00FF"/>
                </a:solidFill>
              </a:rPr>
              <a:t>(</a:t>
            </a:r>
            <a:r>
              <a:rPr lang="en-US" altLang="ko-KR" sz="3600" dirty="0" smtClean="0">
                <a:solidFill>
                  <a:srgbClr val="FFC000"/>
                </a:solidFill>
              </a:rPr>
              <a:t>animal</a:t>
            </a:r>
            <a:r>
              <a:rPr lang="en-US" altLang="ko-KR" sz="3600" dirty="0" smtClean="0"/>
              <a:t>, </a:t>
            </a:r>
            <a:r>
              <a:rPr lang="en-US" altLang="ko-KR" sz="3600" dirty="0" smtClean="0">
                <a:solidFill>
                  <a:srgbClr val="66FF33"/>
                </a:solidFill>
              </a:rPr>
              <a:t>0</a:t>
            </a:r>
            <a:r>
              <a:rPr lang="en-US" altLang="ko-KR" sz="3600" dirty="0" smtClean="0">
                <a:solidFill>
                  <a:srgbClr val="FF00FF"/>
                </a:solidFill>
              </a:rPr>
              <a:t>)</a:t>
            </a:r>
            <a:r>
              <a:rPr lang="en-US" altLang="ko-KR" sz="3600" dirty="0" smtClean="0"/>
              <a:t> +1</a:t>
            </a:r>
          </a:p>
          <a:p>
            <a:pPr marL="457200" lvl="1" indent="0">
              <a:buNone/>
            </a:pPr>
            <a:endParaRPr lang="en-US" altLang="ko-KR" sz="3600" dirty="0"/>
          </a:p>
          <a:p>
            <a:pPr marL="457200" lvl="1" indent="0">
              <a:buNone/>
            </a:pPr>
            <a:r>
              <a:rPr lang="en-US" altLang="ko-KR" sz="3600" dirty="0" smtClean="0"/>
              <a:t>get(</a:t>
            </a:r>
            <a:r>
              <a:rPr lang="en-US" altLang="ko-KR" sz="3600" dirty="0" smtClean="0">
                <a:solidFill>
                  <a:srgbClr val="FFC000"/>
                </a:solidFill>
              </a:rPr>
              <a:t>name of key</a:t>
            </a:r>
            <a:r>
              <a:rPr lang="en-US" altLang="ko-KR" sz="3600" dirty="0" smtClean="0"/>
              <a:t> , </a:t>
            </a:r>
            <a:r>
              <a:rPr lang="en-US" altLang="ko-KR" sz="3600" dirty="0" smtClean="0">
                <a:solidFill>
                  <a:srgbClr val="66FF33"/>
                </a:solidFill>
              </a:rPr>
              <a:t>default value</a:t>
            </a:r>
            <a:r>
              <a:rPr lang="en-US" altLang="ko-KR" sz="3600" dirty="0" smtClean="0"/>
              <a:t>) +1</a:t>
            </a:r>
            <a:endParaRPr lang="ko-KR" altLang="en-US" sz="36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get( )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8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Retrieving lists of Keys and Values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choose if we are going to print keys, values, or both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26464" y="2924842"/>
            <a:ext cx="6554817" cy="280920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12590" y="5392242"/>
            <a:ext cx="600075" cy="2190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6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‘for’ loop for dictionaries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loop reads keys and values separately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26464" y="2846864"/>
            <a:ext cx="5678281" cy="14358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4" y="4461639"/>
            <a:ext cx="5684173" cy="14856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34" y="3424195"/>
            <a:ext cx="1504992" cy="1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819931"/>
            <a:ext cx="7349554" cy="43332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3040" y="1819931"/>
            <a:ext cx="7349554" cy="2475844"/>
          </a:xfrm>
          <a:prstGeom prst="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8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Yourself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the codes from the previous screen</a:t>
            </a:r>
          </a:p>
          <a:p>
            <a:r>
              <a:rPr lang="en-US" altLang="ko-KR" dirty="0" smtClean="0"/>
              <a:t>Create a </a:t>
            </a:r>
            <a:r>
              <a:rPr lang="en-US" altLang="ko-KR" dirty="0" err="1" smtClean="0"/>
              <a:t>textfile</a:t>
            </a:r>
            <a:r>
              <a:rPr lang="en-US" altLang="ko-KR" dirty="0" smtClean="0"/>
              <a:t>, whatever the content is, and try to see which word most frequently appears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75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Keys: variables that are used to call in Values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Values: variables that get called in by Keys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5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Lists vs Dictionaries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1526" y="1704109"/>
            <a:ext cx="4600263" cy="4525963"/>
          </a:xfrm>
        </p:spPr>
        <p:txBody>
          <a:bodyPr/>
          <a:lstStyle/>
          <a:p>
            <a:r>
              <a:rPr lang="en-US" altLang="ko-KR" dirty="0" smtClean="0"/>
              <a:t>Organized according to the order</a:t>
            </a:r>
          </a:p>
          <a:p>
            <a:r>
              <a:rPr lang="en-US" altLang="ko-KR" dirty="0" smtClean="0"/>
              <a:t>Indexes have to be integers</a:t>
            </a:r>
          </a:p>
          <a:p>
            <a:r>
              <a:rPr lang="en-US" altLang="ko-KR" dirty="0" smtClean="0"/>
              <a:t>Order of values work as keys</a:t>
            </a:r>
          </a:p>
          <a:p>
            <a:r>
              <a:rPr lang="en-US" altLang="ko-KR" dirty="0" smtClean="0"/>
              <a:t>[ a, b, c 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038409" y="1704109"/>
            <a:ext cx="2269374" cy="482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List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"/>
          <a:stretch/>
        </p:blipFill>
        <p:spPr>
          <a:xfrm>
            <a:off x="6260503" y="2710780"/>
            <a:ext cx="5825186" cy="180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Lists vs Dictionaries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0008" y="1936866"/>
            <a:ext cx="2269374" cy="4821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Dictionary</a:t>
            </a:r>
            <a:endParaRPr lang="ko-KR" altLang="en-US" sz="28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black">
          <a:xfrm>
            <a:off x="6941127" y="1936866"/>
            <a:ext cx="460026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Organized according to keys and values</a:t>
            </a:r>
          </a:p>
          <a:p>
            <a:r>
              <a:rPr lang="en-US" altLang="ko-KR" dirty="0" smtClean="0"/>
              <a:t>Indexes can be of any type</a:t>
            </a:r>
          </a:p>
          <a:p>
            <a:r>
              <a:rPr lang="en-US" altLang="ko-KR" dirty="0" smtClean="0"/>
              <a:t>{ key1: val1, key2:val2}</a:t>
            </a:r>
          </a:p>
          <a:p>
            <a:r>
              <a:rPr lang="en-US" altLang="ko-KR" dirty="0" smtClean="0"/>
              <a:t>Only one value per key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5"/>
          <a:stretch/>
        </p:blipFill>
        <p:spPr>
          <a:xfrm>
            <a:off x="367243" y="2892829"/>
            <a:ext cx="6424255" cy="12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use a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Adding new Key &amp; Value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Calling values using key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Modifying the dictionary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8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a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Adding new Key &amp; Value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81" y="3103020"/>
            <a:ext cx="2347514" cy="10376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71780" y="2349886"/>
            <a:ext cx="2386215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Creating and empty dictionary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5"/>
          <a:stretch/>
        </p:blipFill>
        <p:spPr>
          <a:xfrm>
            <a:off x="4219166" y="3103020"/>
            <a:ext cx="5340470" cy="16425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19166" y="2333139"/>
            <a:ext cx="5997176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Adding new keys and values (similar to append() of lists)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</a:t>
            </a:r>
            <a:r>
              <a:rPr lang="en-US" altLang="ko-KR" dirty="0" smtClean="0"/>
              <a:t>use </a:t>
            </a:r>
            <a:r>
              <a:rPr lang="en-US" altLang="ko-KR" dirty="0"/>
              <a:t>a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Calling values using key (indexing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In lists, the order of variables work as keys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FFFF00"/>
                </a:solidFill>
              </a:rPr>
              <a:t>Name_of_dict</a:t>
            </a:r>
            <a:r>
              <a:rPr lang="en-US" altLang="ko-KR" dirty="0" smtClean="0"/>
              <a:t>[ </a:t>
            </a:r>
            <a:r>
              <a:rPr lang="en-US" altLang="ko-KR" dirty="0" smtClean="0">
                <a:solidFill>
                  <a:srgbClr val="66FF33"/>
                </a:solidFill>
              </a:rPr>
              <a:t>‘key’ </a:t>
            </a:r>
            <a:r>
              <a:rPr lang="en-US" altLang="ko-KR" dirty="0" smtClean="0"/>
              <a:t>] == </a:t>
            </a:r>
            <a:r>
              <a:rPr lang="en-US" altLang="ko-KR" dirty="0" err="1" smtClean="0">
                <a:solidFill>
                  <a:srgbClr val="66FF33"/>
                </a:solidFill>
              </a:rPr>
              <a:t>val</a:t>
            </a:r>
            <a:endParaRPr lang="en-US" altLang="ko-KR" dirty="0" smtClean="0">
              <a:solidFill>
                <a:srgbClr val="66FF33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0" b="12381"/>
          <a:stretch/>
        </p:blipFill>
        <p:spPr>
          <a:xfrm>
            <a:off x="1708723" y="5012575"/>
            <a:ext cx="4888648" cy="73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5"/>
          <a:stretch/>
        </p:blipFill>
        <p:spPr>
          <a:xfrm>
            <a:off x="1708723" y="3335777"/>
            <a:ext cx="5340470" cy="1642533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>
            <a:off x="6879630" y="5120640"/>
            <a:ext cx="1321723" cy="51520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a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Modifying a dictionary</a:t>
            </a:r>
          </a:p>
          <a:p>
            <a:pPr lvl="1"/>
            <a:r>
              <a:rPr lang="en-US" altLang="ko-KR" dirty="0" smtClean="0"/>
              <a:t>We can simply modify our dictionaries by rewriting the keys and values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"/>
          <a:stretch/>
        </p:blipFill>
        <p:spPr>
          <a:xfrm>
            <a:off x="1904980" y="3374968"/>
            <a:ext cx="5022230" cy="11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 Histogram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Histogram : graph used to see the distribution of data</a:t>
            </a:r>
          </a:p>
          <a:p>
            <a:pPr lvl="1"/>
            <a:r>
              <a:rPr lang="en-US" altLang="ko-KR" dirty="0" smtClean="0"/>
              <a:t>Need to count how many times a certain variable appears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8" y="2849910"/>
            <a:ext cx="4368338" cy="32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Korea01">
  <a:themeElements>
    <a:clrScheme name="Korea01">
      <a:dk1>
        <a:srgbClr val="000000"/>
      </a:dk1>
      <a:lt1>
        <a:srgbClr val="FFFFFF"/>
      </a:lt1>
      <a:dk2>
        <a:srgbClr val="003366"/>
      </a:dk2>
      <a:lt2>
        <a:srgbClr val="F5F1D7"/>
      </a:lt2>
      <a:accent1>
        <a:srgbClr val="B2B2B2"/>
      </a:accent1>
      <a:accent2>
        <a:srgbClr val="C6BE5A"/>
      </a:accent2>
      <a:accent3>
        <a:srgbClr val="84AA4B"/>
      </a:accent3>
      <a:accent4>
        <a:srgbClr val="CB6B23"/>
      </a:accent4>
      <a:accent5>
        <a:srgbClr val="8A6EB2"/>
      </a:accent5>
      <a:accent6>
        <a:srgbClr val="4AA3AC"/>
      </a:accent6>
      <a:hlink>
        <a:srgbClr val="0FD2D7"/>
      </a:hlink>
      <a:folHlink>
        <a:srgbClr val="FF0066"/>
      </a:folHlink>
    </a:clrScheme>
    <a:fontScheme name="Korea01">
      <a:majorFont>
        <a:latin typeface="Calisto MT"/>
        <a:ea typeface=""/>
        <a:cs typeface=""/>
      </a:majorFont>
      <a:minorFont>
        <a:latin typeface="Constantia"/>
        <a:ea typeface=""/>
        <a:cs typeface=""/>
      </a:minorFont>
    </a:fontScheme>
    <a:fmtScheme name="Korea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35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35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81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translucentPowder">
            <a:bevelT w="38100" h="38100" prst="slope"/>
          </a:sp3d>
        </a:effectStyle>
        <a:effectStyle>
          <a:effectLst>
            <a:outerShdw blurRad="50800" dist="25400" dir="27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8000000"/>
            </a:lightRig>
          </a:scene3d>
          <a:sp3d prstMaterial="flat">
            <a:bevelT w="31750" h="63500" prst="slope"/>
          </a:sp3d>
        </a:effectStyle>
        <a:effectStyle>
          <a:effectLst>
            <a:outerShdw blurRad="38100" dist="38100" dir="2700000" algn="b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6200000"/>
            </a:lightRig>
          </a:scene3d>
          <a:sp3d prstMaterial="flat">
            <a:bevelT w="57150" h="1143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90000"/>
              </a:schemeClr>
            </a:gs>
            <a:gs pos="100000">
              <a:schemeClr val="phClr">
                <a:shade val="90000"/>
                <a:satMod val="100000"/>
                <a:lumMod val="80000"/>
              </a:schemeClr>
            </a:gs>
          </a:gsLst>
          <a:lin ang="10800000" scaled="1"/>
        </a:gradFill>
        <a:gradFill rotWithShape="1">
          <a:gsLst>
            <a:gs pos="22000">
              <a:schemeClr val="phClr">
                <a:tint val="100000"/>
                <a:shade val="60000"/>
                <a:satMod val="170000"/>
              </a:schemeClr>
            </a:gs>
            <a:gs pos="100000">
              <a:schemeClr val="phClr">
                <a:tint val="95000"/>
                <a:shade val="100000"/>
                <a:satMod val="130000"/>
                <a:lumMod val="130000"/>
              </a:schemeClr>
            </a:gs>
          </a:gsLst>
          <a:lin ang="27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매듭 테마</Template>
  <TotalTime>732</TotalTime>
  <Words>412</Words>
  <Application>Microsoft Office PowerPoint</Application>
  <PresentationFormat>와이드스크린</PresentationFormat>
  <Paragraphs>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Calisto MT</vt:lpstr>
      <vt:lpstr>Arial</vt:lpstr>
      <vt:lpstr>Constantia</vt:lpstr>
      <vt:lpstr>New_Korea01</vt:lpstr>
      <vt:lpstr>Chapter 9</vt:lpstr>
      <vt:lpstr>Basic Terms</vt:lpstr>
      <vt:lpstr>Lists vs Dictionaries</vt:lpstr>
      <vt:lpstr>Lists vs Dictionaries</vt:lpstr>
      <vt:lpstr>How to use a Dictionary</vt:lpstr>
      <vt:lpstr>How to use a Dictionary</vt:lpstr>
      <vt:lpstr>How to use a Dictionary</vt:lpstr>
      <vt:lpstr>How to use a Dictionary</vt:lpstr>
      <vt:lpstr>Creating a Histogram</vt:lpstr>
      <vt:lpstr>Counting Data</vt:lpstr>
      <vt:lpstr>PowerPoint 프레젠테이션</vt:lpstr>
      <vt:lpstr>PowerPoint 프레젠테이션</vt:lpstr>
      <vt:lpstr>The get( ) method</vt:lpstr>
      <vt:lpstr>The get( ) method</vt:lpstr>
      <vt:lpstr>Retrieving lists of Keys and Values</vt:lpstr>
      <vt:lpstr>‘for’ loop for dictionaries</vt:lpstr>
      <vt:lpstr>PowerPoint 프레젠테이션</vt:lpstr>
      <vt:lpstr>Try Yourself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Administrator</dc:creator>
  <cp:lastModifiedBy>Administrator</cp:lastModifiedBy>
  <cp:revision>21</cp:revision>
  <dcterms:created xsi:type="dcterms:W3CDTF">2019-06-22T01:40:34Z</dcterms:created>
  <dcterms:modified xsi:type="dcterms:W3CDTF">2019-06-23T12:53:44Z</dcterms:modified>
</cp:coreProperties>
</file>