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9T21:14:01.095" idx="1">
    <p:pos x="10" y="10"/>
    <p:text>string 주고 list로 바꾸게 하는 activity 만들기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6DCC5-FCC8-4A44-88FD-4BE80CF8D76F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0C19B-0C4E-4049-8D99-7C2ABAB7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49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D2EB-B814-4794-BA75-2D53F18B69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8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8221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0864" y="6400801"/>
            <a:ext cx="2844800" cy="365125"/>
          </a:xfrm>
        </p:spPr>
        <p:txBody>
          <a:bodyPr/>
          <a:lstStyle/>
          <a:p>
            <a:fld id="{9CC5932B-070D-4E33-A1C6-361F6F1C2863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136" y="640080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1536" y="6400801"/>
            <a:ext cx="2844800" cy="365125"/>
          </a:xfrm>
        </p:spPr>
        <p:txBody>
          <a:bodyPr/>
          <a:lstStyle/>
          <a:p>
            <a:fld id="{126BACCD-D58A-4A4F-8B8F-58E127C890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2291115" y="2798064"/>
            <a:ext cx="9900884" cy="102412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/>
          <p:cNvSpPr/>
          <p:nvPr/>
        </p:nvSpPr>
        <p:spPr bwMode="gray">
          <a:xfrm rot="16200000">
            <a:off x="971349" y="2493264"/>
            <a:ext cx="1024128" cy="163372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3819185"/>
            <a:ext cx="2304288" cy="102412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ight Triangle 10"/>
          <p:cNvSpPr/>
          <p:nvPr/>
        </p:nvSpPr>
        <p:spPr bwMode="gray">
          <a:xfrm rot="5400000">
            <a:off x="2609088" y="3514384"/>
            <a:ext cx="1024128" cy="163372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47"/>
          <p:cNvGrpSpPr/>
          <p:nvPr/>
        </p:nvGrpSpPr>
        <p:grpSpPr bwMode="gray">
          <a:xfrm>
            <a:off x="2338963" y="0"/>
            <a:ext cx="1575541" cy="3815366"/>
            <a:chOff x="1754222" y="0"/>
            <a:chExt cx="1181656" cy="3815366"/>
          </a:xfrm>
        </p:grpSpPr>
        <p:grpSp>
          <p:nvGrpSpPr>
            <p:cNvPr id="23" name="Group 11"/>
            <p:cNvGrpSpPr/>
            <p:nvPr userDrawn="1"/>
          </p:nvGrpSpPr>
          <p:grpSpPr bwMode="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13" name="Straight Connector 12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22"/>
            <p:cNvGrpSpPr/>
            <p:nvPr userDrawn="1"/>
          </p:nvGrpSpPr>
          <p:grpSpPr bwMode="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24" name="Straight Connector 23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 bwMode="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35" name="Straight Connector 34"/>
              <p:cNvCxnSpPr/>
              <p:nvPr userDrawn="1"/>
            </p:nvCxnSpPr>
            <p:spPr bwMode="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 bwMode="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 bwMode="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 bwMode="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 bwMode="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 bwMode="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 bwMode="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 bwMode="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 bwMode="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 bwMode="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8"/>
          <p:cNvGrpSpPr/>
          <p:nvPr/>
        </p:nvGrpSpPr>
        <p:grpSpPr bwMode="invGray">
          <a:xfrm>
            <a:off x="672723" y="3825240"/>
            <a:ext cx="1575541" cy="3032760"/>
            <a:chOff x="1754222" y="0"/>
            <a:chExt cx="1181656" cy="3815366"/>
          </a:xfrm>
        </p:grpSpPr>
        <p:grpSp>
          <p:nvGrpSpPr>
            <p:cNvPr id="49" name="Group 11"/>
            <p:cNvGrpSpPr/>
            <p:nvPr userDrawn="1"/>
          </p:nvGrpSpPr>
          <p:grpSpPr bwMode="inv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75" name="Straight Connector 7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22"/>
            <p:cNvGrpSpPr/>
            <p:nvPr userDrawn="1"/>
          </p:nvGrpSpPr>
          <p:grpSpPr bwMode="inv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65" name="Straight Connector 6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6"/>
            <p:cNvGrpSpPr/>
            <p:nvPr userDrawn="1"/>
          </p:nvGrpSpPr>
          <p:grpSpPr bwMode="inv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53" name="Straight Connector 52"/>
              <p:cNvCxnSpPr/>
              <p:nvPr userDrawn="1"/>
            </p:nvCxnSpPr>
            <p:spPr bwMode="inv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 bwMode="inv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 bwMode="inv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 bwMode="inv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 bwMode="inv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inv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 bwMode="inv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 bwMode="inv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 bwMode="inv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 bwMode="inv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 bwMode="inv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 bwMode="inv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816096" y="3959352"/>
            <a:ext cx="8327136" cy="147218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974592" y="2816352"/>
            <a:ext cx="7863840" cy="96012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grpSp>
        <p:nvGrpSpPr>
          <p:cNvPr id="52" name="Group 87"/>
          <p:cNvGrpSpPr/>
          <p:nvPr/>
        </p:nvGrpSpPr>
        <p:grpSpPr bwMode="gray">
          <a:xfrm>
            <a:off x="10863072" y="2587752"/>
            <a:ext cx="853440" cy="118872"/>
            <a:chOff x="8147304" y="2587752"/>
            <a:chExt cx="640080" cy="118872"/>
          </a:xfrm>
        </p:grpSpPr>
        <p:sp>
          <p:nvSpPr>
            <p:cNvPr id="85" name="Rectangle 8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6" name="Rectangle 8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Rectangle 8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21378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32B-070D-4E33-A1C6-361F6F1C2863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ACCD-D58A-4A4F-8B8F-58E127C89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7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296" y="457200"/>
            <a:ext cx="8388096" cy="5468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 rot="16200000">
            <a:off x="6108701" y="2938272"/>
            <a:ext cx="6355080" cy="48768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ight Triangle 7"/>
          <p:cNvSpPr/>
          <p:nvPr/>
        </p:nvSpPr>
        <p:spPr bwMode="ltGray">
          <a:xfrm rot="10800000">
            <a:off x="9048497" y="6355080"/>
            <a:ext cx="487680" cy="365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/>
          <p:cNvSpPr/>
          <p:nvPr/>
        </p:nvSpPr>
        <p:spPr bwMode="ltGray">
          <a:xfrm>
            <a:off x="9523985" y="5980176"/>
            <a:ext cx="499872" cy="3749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invGray">
          <a:xfrm rot="16200000">
            <a:off x="9522461" y="6356604"/>
            <a:ext cx="502920" cy="499872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invGray">
          <a:xfrm rot="5400000">
            <a:off x="10676687" y="5205526"/>
            <a:ext cx="356616" cy="2674012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 bwMode="invGray">
          <a:xfrm rot="5400000">
            <a:off x="4582556" y="1406764"/>
            <a:ext cx="356616" cy="9521728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0720" y="384048"/>
            <a:ext cx="2328672" cy="555040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2064" y="6400801"/>
            <a:ext cx="2844800" cy="365125"/>
          </a:xfrm>
        </p:spPr>
        <p:txBody>
          <a:bodyPr/>
          <a:lstStyle/>
          <a:p>
            <a:fld id="{9CC5932B-070D-4E33-A1C6-361F6F1C2863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1"/>
            <a:ext cx="477926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89643" y="6400801"/>
            <a:ext cx="1219200" cy="365125"/>
          </a:xfrm>
        </p:spPr>
        <p:txBody>
          <a:bodyPr/>
          <a:lstStyle/>
          <a:p>
            <a:fld id="{126BACCD-D58A-4A4F-8B8F-58E127C89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96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32B-070D-4E33-A1C6-361F6F1C2863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ACCD-D58A-4A4F-8B8F-58E127C89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4963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32B-070D-4E33-A1C6-361F6F1C2863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ACCD-D58A-4A4F-8B8F-58E127C8905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32"/>
          <p:cNvGrpSpPr/>
          <p:nvPr/>
        </p:nvGrpSpPr>
        <p:grpSpPr bwMode="ltGray">
          <a:xfrm>
            <a:off x="0" y="4041648"/>
            <a:ext cx="12204192" cy="740664"/>
            <a:chOff x="0" y="1216152"/>
            <a:chExt cx="9153144" cy="740664"/>
          </a:xfrm>
        </p:grpSpPr>
        <p:sp>
          <p:nvSpPr>
            <p:cNvPr id="7" name="Rectangle 6"/>
            <p:cNvSpPr/>
            <p:nvPr userDrawn="1"/>
          </p:nvSpPr>
          <p:spPr bwMode="ltGray">
            <a:xfrm>
              <a:off x="685800" y="1216152"/>
              <a:ext cx="8467344" cy="36576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>
              <a:off x="0" y="1581912"/>
              <a:ext cx="685800" cy="37490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ight Triangle 8"/>
            <p:cNvSpPr/>
            <p:nvPr userDrawn="1"/>
          </p:nvSpPr>
          <p:spPr bwMode="ltGray">
            <a:xfrm rot="5400000">
              <a:off x="685800" y="1581912"/>
              <a:ext cx="374904" cy="37490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ight Triangle 9"/>
            <p:cNvSpPr/>
            <p:nvPr userDrawn="1"/>
          </p:nvSpPr>
          <p:spPr bwMode="ltGray">
            <a:xfrm rot="16200000">
              <a:off x="320040" y="1216152"/>
              <a:ext cx="365760" cy="36576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10"/>
          <p:cNvGrpSpPr/>
          <p:nvPr/>
        </p:nvGrpSpPr>
        <p:grpSpPr>
          <a:xfrm>
            <a:off x="936883" y="-3778"/>
            <a:ext cx="453877" cy="4394803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21"/>
          <p:cNvGrpSpPr/>
          <p:nvPr/>
        </p:nvGrpSpPr>
        <p:grpSpPr>
          <a:xfrm>
            <a:off x="431487" y="4419601"/>
            <a:ext cx="453877" cy="2429255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10863072" y="4169664"/>
            <a:ext cx="853440" cy="118872"/>
            <a:chOff x="8147304" y="2587752"/>
            <a:chExt cx="640080" cy="118872"/>
          </a:xfrm>
        </p:grpSpPr>
        <p:sp>
          <p:nvSpPr>
            <p:cNvPr id="35" name="Rectangle 3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24000" y="4498848"/>
            <a:ext cx="10363200" cy="1645920"/>
          </a:xfrm>
        </p:spPr>
        <p:txBody>
          <a:bodyPr anchor="t">
            <a:normAutofit/>
          </a:bodyPr>
          <a:lstStyle>
            <a:lvl1pPr algn="l">
              <a:defRPr sz="4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1392" y="1719072"/>
            <a:ext cx="53848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3952" y="1719072"/>
            <a:ext cx="53848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32B-070D-4E33-A1C6-361F6F1C2863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ACCD-D58A-4A4F-8B8F-58E127C89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3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14400" y="1216152"/>
            <a:ext cx="11289792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 bwMode="invGray">
          <a:xfrm>
            <a:off x="0" y="1581912"/>
            <a:ext cx="9144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ight Triangle 11"/>
          <p:cNvSpPr/>
          <p:nvPr/>
        </p:nvSpPr>
        <p:spPr bwMode="ltGray">
          <a:xfrm rot="5400000">
            <a:off x="976884" y="1519428"/>
            <a:ext cx="374904" cy="49987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/>
          <p:cNvSpPr/>
          <p:nvPr/>
        </p:nvSpPr>
        <p:spPr bwMode="ltGray">
          <a:xfrm rot="16200000">
            <a:off x="487680" y="1155192"/>
            <a:ext cx="365760" cy="48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4" name="Group 13"/>
          <p:cNvGrpSpPr/>
          <p:nvPr/>
        </p:nvGrpSpPr>
        <p:grpSpPr bwMode="invGray">
          <a:xfrm>
            <a:off x="936883" y="-3778"/>
            <a:ext cx="453877" cy="1581912"/>
            <a:chOff x="702662" y="-3778"/>
            <a:chExt cx="340408" cy="1581912"/>
          </a:xfrm>
        </p:grpSpPr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 bwMode="invGray">
          <a:xfrm>
            <a:off x="431487" y="1580353"/>
            <a:ext cx="453877" cy="5268503"/>
            <a:chOff x="702662" y="-3778"/>
            <a:chExt cx="340408" cy="1581912"/>
          </a:xfrm>
        </p:grpSpPr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1691640"/>
            <a:ext cx="5157216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2359152"/>
            <a:ext cx="5157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720" y="1691640"/>
            <a:ext cx="5157216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2720" y="2359152"/>
            <a:ext cx="5157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32B-070D-4E33-A1C6-361F6F1C2863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ACCD-D58A-4A4F-8B8F-58E127C89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0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32B-070D-4E33-A1C6-361F6F1C2863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ACCD-D58A-4A4F-8B8F-58E127C89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0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32B-070D-4E33-A1C6-361F6F1C2863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ACCD-D58A-4A4F-8B8F-58E127C89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0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6576"/>
            <a:ext cx="10216896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91640"/>
            <a:ext cx="6815328" cy="4553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2080" y="1691640"/>
            <a:ext cx="3218688" cy="45628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32B-070D-4E33-A1C6-361F6F1C2863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ACCD-D58A-4A4F-8B8F-58E127C89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5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6576"/>
            <a:ext cx="10216896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194816" y="1801368"/>
            <a:ext cx="10387584" cy="3675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008" y="5541264"/>
            <a:ext cx="10424160" cy="70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32B-070D-4E33-A1C6-361F6F1C2863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BACCD-D58A-4A4F-8B8F-58E127C89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0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5819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463040" y="36576"/>
            <a:ext cx="10216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black">
          <a:xfrm>
            <a:off x="4572000" y="64008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8737600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BACCD-D58A-4A4F-8B8F-58E127C890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914400" y="1216152"/>
            <a:ext cx="11289792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1581912"/>
            <a:ext cx="9144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ight Triangle 10"/>
          <p:cNvSpPr/>
          <p:nvPr/>
        </p:nvSpPr>
        <p:spPr bwMode="ltGray">
          <a:xfrm rot="5400000">
            <a:off x="976884" y="1519428"/>
            <a:ext cx="374904" cy="49987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ight Triangle 11"/>
          <p:cNvSpPr/>
          <p:nvPr/>
        </p:nvSpPr>
        <p:spPr bwMode="ltGray">
          <a:xfrm rot="16200000">
            <a:off x="487680" y="1155192"/>
            <a:ext cx="365760" cy="48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31"/>
          <p:cNvGrpSpPr/>
          <p:nvPr/>
        </p:nvGrpSpPr>
        <p:grpSpPr bwMode="gray">
          <a:xfrm>
            <a:off x="936883" y="-3778"/>
            <a:ext cx="453877" cy="1581912"/>
            <a:chOff x="702662" y="-3778"/>
            <a:chExt cx="340408" cy="1581912"/>
          </a:xfrm>
        </p:grpSpPr>
        <p:cxnSp>
          <p:nvCxnSpPr>
            <p:cNvPr id="14" name="Straight Connector 13"/>
            <p:cNvCxnSpPr/>
            <p:nvPr userDrawn="1"/>
          </p:nvCxnSpPr>
          <p:spPr bwMode="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2"/>
          <p:cNvGrpSpPr/>
          <p:nvPr/>
        </p:nvGrpSpPr>
        <p:grpSpPr bwMode="invGray">
          <a:xfrm>
            <a:off x="431487" y="1580353"/>
            <a:ext cx="453877" cy="5268503"/>
            <a:chOff x="702662" y="-3778"/>
            <a:chExt cx="340408" cy="1581912"/>
          </a:xfrm>
        </p:grpSpPr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426464" y="1600201"/>
            <a:ext cx="10155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black">
          <a:xfrm>
            <a:off x="1426464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932B-070D-4E33-A1C6-361F6F1C2863}" type="datetimeFigureOut">
              <a:rPr lang="ko-KR" altLang="en-US" smtClean="0"/>
              <a:t>2019-06-29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06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ln w="12700">
            <a:solidFill>
              <a:schemeClr val="accent2">
                <a:lumMod val="50000"/>
              </a:schemeClr>
            </a:solidFill>
          </a:ln>
          <a:gradFill>
            <a:gsLst>
              <a:gs pos="0">
                <a:schemeClr val="accent2"/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Main_Page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in_Pag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in_Pag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ropoda" TargetMode="External"/><Relationship Id="rId2" Type="http://schemas.openxmlformats.org/officeDocument/2006/relationships/hyperlink" Target="https://en.wikipedia.org/wiki/Gallimim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ate_Cretaceous" TargetMode="External"/><Relationship Id="rId5" Type="http://schemas.openxmlformats.org/officeDocument/2006/relationships/hyperlink" Target="https://en.wikipedia.org/wiki/Mongolia" TargetMode="External"/><Relationship Id="rId4" Type="http://schemas.openxmlformats.org/officeDocument/2006/relationships/hyperlink" Target="https://en.wikipedia.org/wiki/Dinosau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Files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Lesson 7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712" y="540309"/>
            <a:ext cx="1758696" cy="18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#newline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is applied within python as well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455323"/>
            <a:ext cx="6347389" cy="8548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4" y="3730753"/>
            <a:ext cx="2451346" cy="1447460"/>
          </a:xfrm>
          <a:prstGeom prst="rect">
            <a:avLst/>
          </a:prstGeom>
        </p:spPr>
      </p:pic>
      <p:sp>
        <p:nvSpPr>
          <p:cNvPr id="13" name="액자 12"/>
          <p:cNvSpPr/>
          <p:nvPr/>
        </p:nvSpPr>
        <p:spPr>
          <a:xfrm>
            <a:off x="3767328" y="2468722"/>
            <a:ext cx="338328" cy="3140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5526023" y="2449638"/>
            <a:ext cx="432019" cy="35224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75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Reading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str_file</a:t>
            </a:r>
            <a:r>
              <a:rPr lang="en-US" altLang="ko-KR" dirty="0" smtClean="0"/>
              <a:t> = open(‘abcd.txt’)</a:t>
            </a:r>
            <a:r>
              <a:rPr lang="en-US" altLang="ko-KR" dirty="0" smtClean="0">
                <a:solidFill>
                  <a:srgbClr val="00FF00"/>
                </a:solidFill>
              </a:rPr>
              <a:t>.read()</a:t>
            </a:r>
          </a:p>
          <a:p>
            <a:pPr lvl="1"/>
            <a:r>
              <a:rPr lang="en-US" altLang="ko-KR" sz="2400" dirty="0" smtClean="0">
                <a:solidFill>
                  <a:srgbClr val="00FF00"/>
                </a:solidFill>
              </a:rPr>
              <a:t>.read() : function that converts whatever inside a txt file into a string</a:t>
            </a:r>
            <a:endParaRPr lang="ko-KR" altLang="en-US" sz="2400" dirty="0">
              <a:solidFill>
                <a:srgbClr val="00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37293" y="3063645"/>
            <a:ext cx="1818409" cy="195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80" y="3098056"/>
            <a:ext cx="1814032" cy="181403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오른쪽 화살표 5"/>
          <p:cNvSpPr/>
          <p:nvPr/>
        </p:nvSpPr>
        <p:spPr>
          <a:xfrm>
            <a:off x="4562443" y="3675888"/>
            <a:ext cx="1408176" cy="7498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35496" y="3310128"/>
            <a:ext cx="4794504" cy="1481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str_file</a:t>
            </a:r>
            <a:r>
              <a:rPr lang="en-US" altLang="ko-KR" b="1" dirty="0" smtClean="0"/>
              <a:t> =“whatever was inside the text file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975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the number of words in a 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handler : lets us do something to a file</a:t>
            </a:r>
          </a:p>
          <a:p>
            <a:r>
              <a:rPr lang="en-US" altLang="ko-KR" dirty="0" err="1" smtClean="0"/>
              <a:t>len</a:t>
            </a:r>
            <a:r>
              <a:rPr lang="en-US" altLang="ko-KR" dirty="0" smtClean="0"/>
              <a:t>(x): returns the length of x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Can we count how many words there are in a text file?</a:t>
            </a:r>
          </a:p>
          <a:p>
            <a:pPr lvl="1"/>
            <a:r>
              <a:rPr lang="en-US" altLang="ko-KR" dirty="0" smtClean="0"/>
              <a:t>We will be reading “wiki.txt”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() only works on </a:t>
            </a:r>
            <a:r>
              <a:rPr lang="en-US" altLang="ko-KR" b="1" dirty="0" smtClean="0"/>
              <a:t>strings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878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open the file</a:t>
            </a:r>
          </a:p>
          <a:p>
            <a:r>
              <a:rPr lang="en-US" altLang="ko-KR" dirty="0" smtClean="0"/>
              <a:t>2. convert the file into a string</a:t>
            </a:r>
          </a:p>
          <a:p>
            <a:r>
              <a:rPr lang="en-US" altLang="ko-KR" dirty="0" smtClean="0"/>
              <a:t>3. get the length of the 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Counting the number of words in a text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82" y="2108319"/>
            <a:ext cx="3997342" cy="1654074"/>
          </a:xfrm>
        </p:spPr>
      </p:pic>
      <p:sp>
        <p:nvSpPr>
          <p:cNvPr id="5" name="직사각형 4"/>
          <p:cNvSpPr/>
          <p:nvPr/>
        </p:nvSpPr>
        <p:spPr>
          <a:xfrm>
            <a:off x="6766559" y="2139271"/>
            <a:ext cx="4214553" cy="347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File handler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6766559" y="2689665"/>
            <a:ext cx="4214553" cy="347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Converting file with read()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6766560" y="3240058"/>
            <a:ext cx="4992624" cy="810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Printing the length of string</a:t>
            </a:r>
          </a:p>
          <a:p>
            <a:pPr algn="ctr"/>
            <a:r>
              <a:rPr lang="en-US" altLang="ko-KR" sz="2400" dirty="0" smtClean="0"/>
              <a:t>= How many words are in the file?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5541264" y="2203572"/>
            <a:ext cx="1133856" cy="14643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541264" y="2788920"/>
            <a:ext cx="1133856" cy="14643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541264" y="3337428"/>
            <a:ext cx="1133856" cy="14643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Extracting only what we want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Remember the functions we learned in ‘strings’?</a:t>
            </a:r>
          </a:p>
          <a:p>
            <a:pPr lvl="1"/>
            <a:r>
              <a:rPr lang="en-US" altLang="ko-KR" dirty="0" err="1" smtClean="0"/>
              <a:t>line.startswith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line.endswith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/>
          </a:p>
          <a:p>
            <a:r>
              <a:rPr lang="en-US" altLang="ko-KR" dirty="0" smtClean="0">
                <a:solidFill>
                  <a:srgbClr val="FFFF00"/>
                </a:solidFill>
              </a:rPr>
              <a:t>How can we get the lines with the information we want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23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Extracting only what we want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Situation: from ‘wiki.txt’ , we only want the lines that start with ‘From’</a:t>
            </a:r>
          </a:p>
          <a:p>
            <a:r>
              <a:rPr lang="en-US" altLang="ko-KR" dirty="0" smtClean="0"/>
              <a:t>How can we make python print the lines that start with ‘From’?</a:t>
            </a:r>
          </a:p>
          <a:p>
            <a:r>
              <a:rPr lang="en-US" altLang="ko-KR" dirty="0" smtClean="0"/>
              <a:t>How can we print lines that </a:t>
            </a:r>
            <a:r>
              <a:rPr lang="en-US" altLang="ko-KR" dirty="0" smtClean="0">
                <a:solidFill>
                  <a:srgbClr val="92D050"/>
                </a:solidFill>
              </a:rPr>
              <a:t>do not </a:t>
            </a:r>
            <a:r>
              <a:rPr lang="en-US" altLang="ko-KR" dirty="0" smtClean="0"/>
              <a:t>start with ‘From’?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0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Extracting only what we want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wiki.txt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19" y="2328264"/>
            <a:ext cx="10047825" cy="22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 </a:t>
            </a:r>
            <a:r>
              <a:rPr lang="en-US" altLang="ko-KR" dirty="0" smtClean="0">
                <a:solidFill>
                  <a:srgbClr val="C7A1E3"/>
                </a:solidFill>
              </a:rPr>
              <a:t>open</a:t>
            </a:r>
            <a:r>
              <a:rPr lang="en-US" altLang="ko-KR" dirty="0" smtClean="0"/>
              <a:t> the file! (wiki.txt)</a:t>
            </a:r>
          </a:p>
          <a:p>
            <a:r>
              <a:rPr lang="en-US" altLang="ko-KR" dirty="0" smtClean="0"/>
              <a:t>2. </a:t>
            </a:r>
            <a:r>
              <a:rPr lang="en-US" altLang="ko-KR" dirty="0" smtClean="0">
                <a:solidFill>
                  <a:srgbClr val="FFC000"/>
                </a:solidFill>
              </a:rPr>
              <a:t>for</a:t>
            </a:r>
            <a:r>
              <a:rPr lang="en-US" altLang="ko-KR" dirty="0" smtClean="0"/>
              <a:t> each line </a:t>
            </a:r>
            <a:r>
              <a:rPr lang="en-US" altLang="ko-KR" dirty="0" smtClean="0">
                <a:solidFill>
                  <a:srgbClr val="FFC000"/>
                </a:solidFill>
              </a:rPr>
              <a:t>in</a:t>
            </a:r>
            <a:r>
              <a:rPr lang="en-US" altLang="ko-KR" dirty="0" smtClean="0"/>
              <a:t> the txt file</a:t>
            </a:r>
          </a:p>
          <a:p>
            <a:r>
              <a:rPr lang="en-US" altLang="ko-KR" dirty="0" smtClean="0"/>
              <a:t>3. </a:t>
            </a:r>
            <a:r>
              <a:rPr lang="en-US" altLang="ko-KR" dirty="0" smtClean="0">
                <a:solidFill>
                  <a:srgbClr val="FFC000"/>
                </a:solidFill>
              </a:rPr>
              <a:t>if</a:t>
            </a:r>
            <a:r>
              <a:rPr lang="en-US" altLang="ko-KR" dirty="0" smtClean="0"/>
              <a:t> the line </a:t>
            </a:r>
            <a:r>
              <a:rPr lang="en-US" altLang="ko-KR" dirty="0" err="1" smtClean="0">
                <a:solidFill>
                  <a:srgbClr val="FFC000"/>
                </a:solidFill>
              </a:rPr>
              <a:t>startswith</a:t>
            </a:r>
            <a:r>
              <a:rPr lang="en-US" altLang="ko-KR" dirty="0" smtClean="0"/>
              <a:t> “From”</a:t>
            </a:r>
          </a:p>
          <a:p>
            <a:r>
              <a:rPr lang="en-US" altLang="ko-KR" dirty="0" smtClean="0"/>
              <a:t>4. </a:t>
            </a:r>
            <a:r>
              <a:rPr lang="en-US" altLang="ko-KR" dirty="0" smtClean="0">
                <a:solidFill>
                  <a:srgbClr val="C7A1E3"/>
                </a:solidFill>
              </a:rPr>
              <a:t>print</a:t>
            </a:r>
            <a:endParaRPr lang="ko-KR" altLang="en-US" dirty="0">
              <a:solidFill>
                <a:srgbClr val="C7A1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Extracting only what we want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7" r="1404" b="22228"/>
          <a:stretch/>
        </p:blipFill>
        <p:spPr>
          <a:xfrm>
            <a:off x="1463040" y="1981425"/>
            <a:ext cx="4544568" cy="231625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15" y="2106093"/>
            <a:ext cx="5478967" cy="21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2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41965" y="2389909"/>
            <a:ext cx="1818409" cy="195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Opening a file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5188527" y="1690688"/>
            <a:ext cx="6729846" cy="4351338"/>
          </a:xfrm>
        </p:spPr>
        <p:txBody>
          <a:bodyPr/>
          <a:lstStyle/>
          <a:p>
            <a:r>
              <a:rPr lang="en-US" altLang="ko-KR" dirty="0" smtClean="0"/>
              <a:t>Python can locate a certain file with the open function</a:t>
            </a:r>
          </a:p>
          <a:p>
            <a:pPr lvl="1"/>
            <a:r>
              <a:rPr lang="en-US" altLang="ko-KR" dirty="0" smtClean="0"/>
              <a:t>Read</a:t>
            </a:r>
          </a:p>
          <a:p>
            <a:pPr lvl="1"/>
            <a:r>
              <a:rPr lang="en-US" altLang="ko-KR" dirty="0" smtClean="0"/>
              <a:t>Write</a:t>
            </a:r>
          </a:p>
          <a:p>
            <a:pPr lvl="1"/>
            <a:r>
              <a:rPr lang="en-US" altLang="ko-KR" dirty="0" smtClean="0"/>
              <a:t>Append</a:t>
            </a:r>
          </a:p>
          <a:p>
            <a:pPr lvl="1"/>
            <a:r>
              <a:rPr lang="en-US" altLang="ko-KR" dirty="0" smtClean="0"/>
              <a:t>Close</a:t>
            </a:r>
          </a:p>
          <a:p>
            <a:pPr lvl="1"/>
            <a:r>
              <a:rPr lang="en-US" altLang="ko-KR" dirty="0" smtClean="0"/>
              <a:t>Etc.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374"/>
            <a:ext cx="1609886" cy="1609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191" y="3886231"/>
            <a:ext cx="122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.</a:t>
            </a:r>
            <a:r>
              <a:rPr lang="en-US" altLang="ko-KR" b="1" dirty="0" err="1" smtClean="0"/>
              <a:t>xlsx</a:t>
            </a:r>
            <a:endParaRPr lang="en-US" altLang="ko-KR" b="1" dirty="0" smtClean="0"/>
          </a:p>
          <a:p>
            <a:r>
              <a:rPr lang="en-US" altLang="ko-KR" b="1" dirty="0" smtClean="0"/>
              <a:t>.csv</a:t>
            </a:r>
          </a:p>
          <a:p>
            <a:r>
              <a:rPr lang="en-US" altLang="ko-KR" b="1" dirty="0" smtClean="0"/>
              <a:t>.</a:t>
            </a:r>
            <a:r>
              <a:rPr lang="en-US" altLang="ko-KR" b="1" dirty="0" err="1" smtClean="0"/>
              <a:t>tsv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52" y="2424320"/>
            <a:ext cx="1814032" cy="18140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00" b="94222" l="6889" r="97000">
                        <a14:foregroundMark x1="75667" y1="55111" x2="75667" y2="55111"/>
                        <a14:foregroundMark x1="73222" y1="56556" x2="47444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43" y="4590473"/>
            <a:ext cx="1728835" cy="17288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43143" y="6134642"/>
            <a:ext cx="122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.</a:t>
            </a:r>
            <a:r>
              <a:rPr lang="en-US" altLang="ko-KR" b="1" dirty="0" err="1" smtClean="0"/>
              <a:t>py</a:t>
            </a:r>
            <a:endParaRPr lang="en-US" altLang="ko-KR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371978" y="4347896"/>
            <a:ext cx="122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16828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Lists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Lesson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9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What’s a list?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olidFill>
                  <a:srgbClr val="FFFF00"/>
                </a:solidFill>
              </a:rPr>
              <a:t>group of values </a:t>
            </a:r>
            <a:r>
              <a:rPr lang="en-US" altLang="ko-KR" dirty="0" smtClean="0"/>
              <a:t>put inside a single </a:t>
            </a:r>
            <a:r>
              <a:rPr lang="en-US" altLang="ko-KR" dirty="0" smtClean="0">
                <a:solidFill>
                  <a:srgbClr val="FFFF00"/>
                </a:solidFill>
              </a:rPr>
              <a:t>variable</a:t>
            </a:r>
          </a:p>
          <a:p>
            <a:pPr lvl="1"/>
            <a:r>
              <a:rPr lang="en-US" altLang="ko-KR" dirty="0" smtClean="0"/>
              <a:t>Lets us call in a load of values with a single variable</a:t>
            </a:r>
          </a:p>
          <a:p>
            <a:pPr lvl="1"/>
            <a:r>
              <a:rPr lang="en-US" altLang="ko-KR" dirty="0" smtClean="0"/>
              <a:t>Makes the code more concise, simple, easier</a:t>
            </a:r>
          </a:p>
          <a:p>
            <a:pPr lvl="1"/>
            <a:r>
              <a:rPr lang="en-US" altLang="ko-KR" dirty="0" smtClean="0"/>
              <a:t>Format: list1 = [ a, b, c 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8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Things that can go inside a list</a:t>
            </a:r>
          </a:p>
          <a:p>
            <a:pPr lvl="1"/>
            <a:r>
              <a:rPr lang="en-US" altLang="ko-KR" dirty="0" smtClean="0"/>
              <a:t>strings</a:t>
            </a:r>
          </a:p>
          <a:p>
            <a:pPr lvl="1"/>
            <a:r>
              <a:rPr lang="en-US" altLang="ko-KR" dirty="0" smtClean="0"/>
              <a:t>numbers</a:t>
            </a:r>
          </a:p>
          <a:p>
            <a:pPr lvl="1"/>
            <a:r>
              <a:rPr lang="en-US" altLang="ko-KR" dirty="0" smtClean="0"/>
              <a:t>lists</a:t>
            </a:r>
          </a:p>
          <a:p>
            <a:pPr lvl="1"/>
            <a:r>
              <a:rPr lang="en-US" altLang="ko-KR" dirty="0" smtClean="0"/>
              <a:t>*tuples</a:t>
            </a:r>
          </a:p>
          <a:p>
            <a:pPr lvl="1"/>
            <a:r>
              <a:rPr lang="en-US" altLang="ko-KR" dirty="0" err="1" smtClean="0"/>
              <a:t>etc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67" y="2417056"/>
            <a:ext cx="4728427" cy="228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80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When is it used?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is commonly used with loops</a:t>
            </a:r>
          </a:p>
          <a:p>
            <a:pPr lvl="1"/>
            <a:r>
              <a:rPr lang="en-US" altLang="ko-KR" dirty="0" smtClean="0"/>
              <a:t>List: stores multiple values</a:t>
            </a:r>
          </a:p>
          <a:p>
            <a:pPr lvl="1"/>
            <a:r>
              <a:rPr lang="en-US" altLang="ko-KR" dirty="0" smtClean="0"/>
              <a:t>Loops: suitable for processing multiple values</a:t>
            </a:r>
            <a:endParaRPr lang="ko-KR" altLang="en-US" dirty="0"/>
          </a:p>
        </p:txBody>
      </p:sp>
      <p:pic>
        <p:nvPicPr>
          <p:cNvPr id="7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21368" y="3496054"/>
            <a:ext cx="6774239" cy="155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1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have a list of 5 numbers, 19, 23, 16, 27, 84</a:t>
            </a:r>
          </a:p>
          <a:p>
            <a:r>
              <a:rPr lang="en-US" altLang="ko-KR" dirty="0" smtClean="0"/>
              <a:t>How can we create a list where each variable is five times larger than the original list?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17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is it used?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3"/>
          <a:stretch/>
        </p:blipFill>
        <p:spPr>
          <a:xfrm>
            <a:off x="1577254" y="1841371"/>
            <a:ext cx="5272474" cy="4684175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50" y="1841371"/>
            <a:ext cx="4353757" cy="1745339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 rot="21046549">
            <a:off x="3590834" y="2488950"/>
            <a:ext cx="3681857" cy="582649"/>
          </a:xfrm>
          <a:prstGeom prst="rightArrow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Strings vs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4727" y="2969031"/>
            <a:ext cx="5032525" cy="2899756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immutable</a:t>
            </a:r>
          </a:p>
          <a:p>
            <a:r>
              <a:rPr lang="en-US" altLang="ko-KR" sz="2400" dirty="0" smtClean="0"/>
              <a:t>cannot fix</a:t>
            </a:r>
          </a:p>
          <a:p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() = number of characters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string = “hello”</a:t>
            </a:r>
          </a:p>
          <a:p>
            <a:pPr marL="457200" lvl="1" indent="0">
              <a:buNone/>
            </a:pPr>
            <a:r>
              <a:rPr lang="en-US" altLang="ko-KR" sz="2000" dirty="0" err="1" smtClean="0"/>
              <a:t>len</a:t>
            </a:r>
            <a:r>
              <a:rPr lang="en-US" altLang="ko-KR" sz="2000" dirty="0" smtClean="0"/>
              <a:t>(string) = 5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black">
          <a:xfrm>
            <a:off x="1454727" y="1591888"/>
            <a:ext cx="50325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black">
          <a:xfrm>
            <a:off x="6287192" y="1711037"/>
            <a:ext cx="50325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black">
          <a:xfrm>
            <a:off x="6599751" y="2969031"/>
            <a:ext cx="5032525" cy="289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mutable</a:t>
            </a:r>
          </a:p>
          <a:p>
            <a:r>
              <a:rPr lang="en-US" altLang="ko-KR" sz="2400" dirty="0" smtClean="0"/>
              <a:t>can fix wherever you want</a:t>
            </a:r>
          </a:p>
          <a:p>
            <a:r>
              <a:rPr lang="en-US" altLang="ko-KR" sz="2400" dirty="0" err="1" smtClean="0"/>
              <a:t>len</a:t>
            </a:r>
            <a:r>
              <a:rPr lang="en-US" altLang="ko-KR" sz="2400" dirty="0" smtClean="0"/>
              <a:t>() = number of values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list = [1, 2, ‘hi’ , [2, 4, 5]]</a:t>
            </a:r>
          </a:p>
          <a:p>
            <a:pPr marL="457200" lvl="1" indent="0">
              <a:buNone/>
            </a:pPr>
            <a:r>
              <a:rPr lang="en-US" altLang="ko-KR" sz="2000" dirty="0" err="1" smtClean="0"/>
              <a:t>len</a:t>
            </a:r>
            <a:r>
              <a:rPr lang="en-US" altLang="ko-KR" sz="2000" dirty="0" smtClean="0"/>
              <a:t>(list) = 4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567226" y="1833512"/>
            <a:ext cx="3557847" cy="7232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String</a:t>
            </a:r>
            <a:endParaRPr lang="ko-KR" altLang="en-US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6599751" y="1877611"/>
            <a:ext cx="3557847" cy="723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List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1414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Fixing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Fixing a </a:t>
            </a:r>
            <a:r>
              <a:rPr lang="en-US" altLang="ko-KR" dirty="0" smtClean="0">
                <a:solidFill>
                  <a:srgbClr val="FFC000"/>
                </a:solidFill>
              </a:rPr>
              <a:t>string</a:t>
            </a:r>
            <a:endParaRPr lang="ko-KR" altLang="en-US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23" y="2613923"/>
            <a:ext cx="7962616" cy="18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79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Fixing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Fixing a </a:t>
            </a:r>
            <a:r>
              <a:rPr lang="en-US" altLang="ko-KR" dirty="0" smtClean="0">
                <a:solidFill>
                  <a:srgbClr val="66FF33"/>
                </a:solidFill>
              </a:rPr>
              <a:t>list</a:t>
            </a:r>
            <a:endParaRPr lang="ko-KR" altLang="en-US" dirty="0">
              <a:solidFill>
                <a:srgbClr val="66FF33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103" y="2505037"/>
            <a:ext cx="4719141" cy="29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83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he Range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returns a list of numbers from 0 to a parameter</a:t>
            </a:r>
          </a:p>
          <a:p>
            <a:pPr lvl="1"/>
            <a:r>
              <a:rPr lang="en-US" altLang="ko-KR" dirty="0" smtClean="0"/>
              <a:t>range(4) == [0, 1, 2, 3]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used with </a:t>
            </a:r>
            <a:r>
              <a:rPr lang="en-US" altLang="ko-KR" dirty="0" err="1" smtClean="0">
                <a:solidFill>
                  <a:srgbClr val="FFFF00"/>
                </a:solidFill>
              </a:rPr>
              <a:t>len</a:t>
            </a:r>
            <a:r>
              <a:rPr lang="en-US" altLang="ko-KR" dirty="0" smtClean="0">
                <a:solidFill>
                  <a:srgbClr val="FFFF00"/>
                </a:solidFill>
              </a:rPr>
              <a:t>()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58" y="3972904"/>
            <a:ext cx="7334975" cy="13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1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handler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handler is used to do something with a file within python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080" y="2814319"/>
            <a:ext cx="47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handler =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open</a:t>
            </a:r>
            <a:r>
              <a:rPr lang="en-US" altLang="ko-KR" sz="2800" b="1" dirty="0" smtClean="0"/>
              <a:t>(</a:t>
            </a: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</a:rPr>
              <a:t>file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mode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21080" y="3471604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Name of the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080" y="3950422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en-US" altLang="ko-KR" dirty="0" smtClean="0">
                <a:solidFill>
                  <a:srgbClr val="00B050"/>
                </a:solidFill>
              </a:rPr>
              <a:t>. Function to open a certain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1080" y="4454691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ame/location of a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1080" y="4958960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 Mode of the open function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1" y="3893125"/>
            <a:ext cx="6191250" cy="13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2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Diverse Methods for Solving a Problem</a:t>
            </a:r>
            <a:endParaRPr lang="ko-KR" altLang="en-US" dirty="0"/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14"/>
          <a:stretch/>
        </p:blipFill>
        <p:spPr bwMode="black">
          <a:xfrm>
            <a:off x="1463040" y="2275720"/>
            <a:ext cx="6774239" cy="11008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4472749"/>
            <a:ext cx="6689705" cy="1596898"/>
          </a:xfrm>
          <a:prstGeom prst="rect">
            <a:avLst/>
          </a:prstGeom>
        </p:spPr>
      </p:pic>
      <p:sp>
        <p:nvSpPr>
          <p:cNvPr id="7" name="등호 6"/>
          <p:cNvSpPr/>
          <p:nvPr/>
        </p:nvSpPr>
        <p:spPr>
          <a:xfrm>
            <a:off x="4313284" y="3689652"/>
            <a:ext cx="989215" cy="407324"/>
          </a:xfrm>
          <a:prstGeom prst="mathEqual">
            <a:avLst>
              <a:gd name="adj1" fmla="val 23520"/>
              <a:gd name="adj2" fmla="val 44413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"/>
          <a:stretch/>
        </p:blipFill>
        <p:spPr>
          <a:xfrm>
            <a:off x="8687380" y="3258588"/>
            <a:ext cx="3207062" cy="196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Concatenating/Slicing a list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3"/>
          <a:stretch/>
        </p:blipFill>
        <p:spPr>
          <a:xfrm>
            <a:off x="1739853" y="2236124"/>
            <a:ext cx="3096835" cy="2036619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079" y="2273779"/>
            <a:ext cx="4009770" cy="2876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9853" y="1679171"/>
            <a:ext cx="324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Concatenating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1079" y="1679171"/>
            <a:ext cx="324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Slicing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9684327" y="2273779"/>
            <a:ext cx="2119746" cy="1101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t[</a:t>
            </a:r>
            <a:r>
              <a:rPr lang="en-US" altLang="ko-KR" sz="2800" b="1" dirty="0" err="1" smtClean="0"/>
              <a:t>a:b</a:t>
            </a:r>
            <a:r>
              <a:rPr lang="en-US" altLang="ko-KR" sz="2800" b="1" dirty="0" smtClean="0"/>
              <a:t>] =  from a to b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13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used in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Append</a:t>
            </a:r>
          </a:p>
          <a:p>
            <a:r>
              <a:rPr lang="en-US" altLang="ko-KR" dirty="0" smtClean="0"/>
              <a:t>Count</a:t>
            </a:r>
          </a:p>
          <a:p>
            <a:r>
              <a:rPr lang="en-US" altLang="ko-KR" dirty="0" smtClean="0"/>
              <a:t>Extend</a:t>
            </a:r>
          </a:p>
          <a:p>
            <a:r>
              <a:rPr lang="en-US" altLang="ko-KR" dirty="0" smtClean="0"/>
              <a:t>Index</a:t>
            </a:r>
          </a:p>
          <a:p>
            <a:r>
              <a:rPr lang="en-US" altLang="ko-KR" dirty="0" smtClean="0"/>
              <a:t>Sort</a:t>
            </a:r>
          </a:p>
          <a:p>
            <a:r>
              <a:rPr lang="en-US" altLang="ko-KR" dirty="0" smtClean="0"/>
              <a:t>Insert</a:t>
            </a:r>
          </a:p>
          <a:p>
            <a:r>
              <a:rPr lang="en-US" altLang="ko-KR" dirty="0" err="1" smtClean="0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1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create an empty list and add elements using the </a:t>
            </a:r>
            <a:r>
              <a:rPr lang="en-US" altLang="ko-KR" dirty="0" smtClean="0">
                <a:solidFill>
                  <a:srgbClr val="FFFF00"/>
                </a:solidFill>
              </a:rPr>
              <a:t>append</a:t>
            </a:r>
            <a:r>
              <a:rPr lang="en-US" altLang="ko-KR" dirty="0" smtClean="0"/>
              <a:t> method</a:t>
            </a:r>
          </a:p>
          <a:p>
            <a:r>
              <a:rPr lang="en-US" altLang="ko-KR" dirty="0" smtClean="0"/>
              <a:t>The appended elements go to the end of the list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89" y="3695196"/>
            <a:ext cx="2851266" cy="182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Checking if in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check if a certain variable is in a list, we use </a:t>
            </a:r>
            <a:r>
              <a:rPr lang="en-US" altLang="ko-KR" dirty="0" smtClean="0">
                <a:solidFill>
                  <a:srgbClr val="FFFF00"/>
                </a:solidFill>
              </a:rPr>
              <a:t>in</a:t>
            </a:r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702319" y="2462536"/>
            <a:ext cx="3780060" cy="14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rearrange the order of variables</a:t>
            </a:r>
          </a:p>
          <a:p>
            <a:pPr lvl="1"/>
            <a:r>
              <a:rPr lang="en-US" altLang="ko-KR" dirty="0" smtClean="0"/>
              <a:t>If all variables are the same type</a:t>
            </a:r>
          </a:p>
          <a:p>
            <a:pPr lvl="1"/>
            <a:r>
              <a:rPr lang="en-US" altLang="ko-KR" dirty="0" smtClean="0"/>
              <a:t>In alphabetical / numerical order</a:t>
            </a:r>
          </a:p>
          <a:p>
            <a:pPr lvl="2"/>
            <a:r>
              <a:rPr lang="en-US" altLang="ko-KR" dirty="0" smtClean="0"/>
              <a:t>Capital &gt; Lower case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66" y="3877921"/>
            <a:ext cx="4187701" cy="185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369" y="3595793"/>
            <a:ext cx="5568225" cy="213525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740916" y="3618378"/>
            <a:ext cx="279241" cy="282128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5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Try arranging the given lists, see what happens</a:t>
            </a:r>
          </a:p>
          <a:p>
            <a:pPr lvl="1"/>
            <a:r>
              <a:rPr lang="en-US" altLang="ko-KR" dirty="0"/>
              <a:t>list1 = ['Gray', 'Purple', 'red', 'black', 'Yellow', 'green</a:t>
            </a:r>
            <a:r>
              <a:rPr lang="en-US" altLang="ko-KR" dirty="0" smtClean="0"/>
              <a:t>']</a:t>
            </a:r>
          </a:p>
          <a:p>
            <a:pPr lvl="1"/>
            <a:r>
              <a:rPr lang="en-US" altLang="ko-KR" dirty="0"/>
              <a:t>[4, 'hi', 15, 'ag']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080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Built-in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nums</a:t>
            </a:r>
            <a:r>
              <a:rPr lang="en-US" altLang="ko-KR" dirty="0" smtClean="0"/>
              <a:t> = [3, 41, 12, 8, 53, 13]</a:t>
            </a:r>
          </a:p>
          <a:p>
            <a:pPr lvl="1"/>
            <a:r>
              <a:rPr lang="en-US" altLang="ko-KR" dirty="0" smtClean="0"/>
              <a:t>Try:</a:t>
            </a:r>
          </a:p>
          <a:p>
            <a:pPr lvl="2"/>
            <a:r>
              <a:rPr lang="en-US" altLang="ko-KR" dirty="0" err="1" smtClean="0"/>
              <a:t>len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) &gt; number of variables</a:t>
            </a:r>
          </a:p>
          <a:p>
            <a:pPr lvl="2"/>
            <a:r>
              <a:rPr lang="en-US" altLang="ko-KR" dirty="0" smtClean="0"/>
              <a:t>max(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) &gt; the largest number</a:t>
            </a:r>
          </a:p>
          <a:p>
            <a:pPr lvl="2"/>
            <a:r>
              <a:rPr lang="en-US" altLang="ko-KR" dirty="0" smtClean="0"/>
              <a:t>min(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) &gt; the smallest number</a:t>
            </a:r>
          </a:p>
          <a:p>
            <a:pPr lvl="2"/>
            <a:r>
              <a:rPr lang="en-US" altLang="ko-KR" dirty="0" smtClean="0"/>
              <a:t>sum(</a:t>
            </a:r>
            <a:r>
              <a:rPr lang="en-US" altLang="ko-KR" dirty="0" err="1" smtClean="0"/>
              <a:t>nums</a:t>
            </a:r>
            <a:r>
              <a:rPr lang="en-US" altLang="ko-KR" dirty="0" smtClean="0"/>
              <a:t>) &gt; sum of numbers</a:t>
            </a:r>
          </a:p>
        </p:txBody>
      </p:sp>
    </p:spTree>
    <p:extLst>
      <p:ext uri="{BB962C8B-B14F-4D97-AF65-F5344CB8AC3E}">
        <p14:creationId xmlns:p14="http://schemas.microsoft.com/office/powerpoint/2010/main" val="17239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the Average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all that we learned, we can make a program that gets the average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761620" y="3006516"/>
            <a:ext cx="3780764" cy="31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the Average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make a same program using a </a:t>
            </a:r>
            <a:r>
              <a:rPr lang="en-US" altLang="ko-KR" dirty="0" smtClean="0">
                <a:solidFill>
                  <a:srgbClr val="66FF33"/>
                </a:solidFill>
              </a:rPr>
              <a:t>list</a:t>
            </a:r>
          </a:p>
          <a:p>
            <a:pPr lvl="1"/>
            <a:r>
              <a:rPr lang="en-US" altLang="ko-KR" dirty="0" err="1" smtClean="0">
                <a:solidFill>
                  <a:srgbClr val="66FF33"/>
                </a:solidFill>
              </a:rPr>
              <a:t>len</a:t>
            </a:r>
            <a:r>
              <a:rPr lang="en-US" altLang="ko-KR" dirty="0" smtClean="0">
                <a:solidFill>
                  <a:srgbClr val="66FF33"/>
                </a:solidFill>
              </a:rPr>
              <a:t>(list)</a:t>
            </a:r>
          </a:p>
          <a:p>
            <a:pPr lvl="1"/>
            <a:r>
              <a:rPr lang="en-US" altLang="ko-KR" dirty="0" smtClean="0">
                <a:solidFill>
                  <a:srgbClr val="66FF33"/>
                </a:solidFill>
              </a:rPr>
              <a:t>sum(list)</a:t>
            </a:r>
          </a:p>
          <a:p>
            <a:pPr lvl="1"/>
            <a:endParaRPr lang="ko-KR" altLang="en-US" dirty="0">
              <a:solidFill>
                <a:srgbClr val="FFFF00"/>
              </a:solidFill>
            </a:endParaRP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773783" y="2819903"/>
            <a:ext cx="3780764" cy="31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7760" y="1737360"/>
            <a:ext cx="1005840" cy="467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Modes of open()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2433321"/>
            <a:ext cx="10155936" cy="36321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“r” = for reading </a:t>
            </a:r>
            <a:r>
              <a:rPr lang="en-US" altLang="ko-KR" sz="2400" dirty="0" smtClean="0"/>
              <a:t>only</a:t>
            </a:r>
            <a:endParaRPr lang="en-US" altLang="ko-KR" sz="2400" dirty="0" smtClean="0"/>
          </a:p>
          <a:p>
            <a:r>
              <a:rPr lang="en-US" altLang="ko-KR" sz="2400" dirty="0" smtClean="0"/>
              <a:t>“</a:t>
            </a:r>
            <a:r>
              <a:rPr lang="en-US" altLang="ko-KR" sz="2400" dirty="0" smtClean="0"/>
              <a:t>w” = for overwriting a </a:t>
            </a:r>
            <a:r>
              <a:rPr lang="en-US" altLang="ko-KR" sz="2400" dirty="0" smtClean="0"/>
              <a:t>file</a:t>
            </a:r>
          </a:p>
          <a:p>
            <a:r>
              <a:rPr lang="en-US" altLang="ko-KR" sz="2400" dirty="0"/>
              <a:t>“r+” = for reading and writing</a:t>
            </a:r>
            <a:endParaRPr lang="en-US" altLang="ko-KR" sz="2400" dirty="0" smtClean="0"/>
          </a:p>
          <a:p>
            <a:r>
              <a:rPr lang="en-US" altLang="ko-KR" sz="2400" dirty="0" smtClean="0"/>
              <a:t>“a” = for appending to a file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1709948"/>
            <a:ext cx="47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handler =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open</a:t>
            </a:r>
            <a:r>
              <a:rPr lang="en-US" altLang="ko-KR" sz="2800" b="1" dirty="0" smtClean="0"/>
              <a:t>(</a:t>
            </a: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</a:rPr>
              <a:t>file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mode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6775704" y="1847088"/>
            <a:ext cx="3886200" cy="45079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5996" y="2233168"/>
            <a:ext cx="3785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Welcome! This page is only for discussing the contents of the </a:t>
            </a:r>
            <a:r>
              <a:rPr lang="en-US" altLang="ko-KR" b="1" dirty="0">
                <a:solidFill>
                  <a:schemeClr val="bg1"/>
                </a:solidFill>
                <a:hlinkClick r:id="rId2" tooltip="Main Page"/>
              </a:rPr>
              <a:t>Main Page</a:t>
            </a:r>
            <a:r>
              <a:rPr lang="en-US" altLang="ko-KR" b="1" dirty="0">
                <a:solidFill>
                  <a:schemeClr val="bg1"/>
                </a:solidFill>
              </a:rPr>
              <a:t>. It isn't for general questions unrelated to the Main Page or for the addition of content to Wikipedia articles.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94" y="2889629"/>
            <a:ext cx="2275378" cy="22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the Average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63040" y="1917442"/>
            <a:ext cx="10155936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numlist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66FF33"/>
                </a:solidFill>
              </a:rPr>
              <a:t>list()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FF00"/>
                </a:solidFill>
              </a:rPr>
              <a:t>while True: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inp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66FF33"/>
                </a:solidFill>
              </a:rPr>
              <a:t>input(</a:t>
            </a:r>
            <a:r>
              <a:rPr lang="en-US" altLang="ko-KR" dirty="0"/>
              <a:t>"Enter:"</a:t>
            </a:r>
            <a:r>
              <a:rPr lang="en-US" altLang="ko-KR" dirty="0">
                <a:solidFill>
                  <a:srgbClr val="66FF33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FFFF00"/>
                </a:solidFill>
              </a:rPr>
              <a:t>if</a:t>
            </a:r>
            <a:r>
              <a:rPr lang="en-US" altLang="ko-KR" dirty="0"/>
              <a:t> </a:t>
            </a:r>
            <a:r>
              <a:rPr lang="en-US" altLang="ko-KR" dirty="0" err="1"/>
              <a:t>inp</a:t>
            </a:r>
            <a:r>
              <a:rPr lang="en-US" altLang="ko-KR" dirty="0"/>
              <a:t> =='done':</a:t>
            </a:r>
          </a:p>
          <a:p>
            <a:pPr marL="0" indent="0">
              <a:buNone/>
            </a:pPr>
            <a:r>
              <a:rPr lang="en-US" altLang="ko-KR" dirty="0"/>
              <a:t>        break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val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66FF33"/>
                </a:solidFill>
              </a:rPr>
              <a:t>float(</a:t>
            </a:r>
            <a:r>
              <a:rPr lang="en-US" altLang="ko-KR" dirty="0" err="1"/>
              <a:t>inp</a:t>
            </a:r>
            <a:r>
              <a:rPr lang="en-US" altLang="ko-KR" dirty="0">
                <a:solidFill>
                  <a:srgbClr val="66FF33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numlist</a:t>
            </a:r>
            <a:r>
              <a:rPr lang="en-US" altLang="ko-KR" dirty="0" err="1">
                <a:solidFill>
                  <a:srgbClr val="66FF33"/>
                </a:solidFill>
              </a:rPr>
              <a:t>.append</a:t>
            </a:r>
            <a:r>
              <a:rPr lang="en-US" altLang="ko-KR" dirty="0">
                <a:solidFill>
                  <a:srgbClr val="66FF33"/>
                </a:solidFill>
              </a:rPr>
              <a:t>(</a:t>
            </a:r>
            <a:r>
              <a:rPr lang="en-US" altLang="ko-KR" dirty="0" err="1"/>
              <a:t>val</a:t>
            </a:r>
            <a:r>
              <a:rPr lang="en-US" altLang="ko-KR" dirty="0">
                <a:solidFill>
                  <a:srgbClr val="66FF33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average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66FF33"/>
                </a:solidFill>
              </a:rPr>
              <a:t>sum(</a:t>
            </a:r>
            <a:r>
              <a:rPr lang="en-US" altLang="ko-KR" dirty="0" err="1"/>
              <a:t>numlist</a:t>
            </a:r>
            <a:r>
              <a:rPr lang="en-US" altLang="ko-KR" dirty="0">
                <a:solidFill>
                  <a:srgbClr val="66FF33"/>
                </a:solidFill>
              </a:rPr>
              <a:t>)</a:t>
            </a:r>
            <a:r>
              <a:rPr lang="en-US" altLang="ko-KR" dirty="0"/>
              <a:t>/</a:t>
            </a:r>
            <a:r>
              <a:rPr lang="en-US" altLang="ko-KR" dirty="0" err="1">
                <a:solidFill>
                  <a:srgbClr val="66FF33"/>
                </a:solidFill>
              </a:rPr>
              <a:t>len</a:t>
            </a:r>
            <a:r>
              <a:rPr lang="en-US" altLang="ko-KR" dirty="0">
                <a:solidFill>
                  <a:srgbClr val="66FF33"/>
                </a:solidFill>
              </a:rPr>
              <a:t>(</a:t>
            </a:r>
            <a:r>
              <a:rPr lang="en-US" altLang="ko-KR" dirty="0" err="1"/>
              <a:t>numlist</a:t>
            </a:r>
            <a:r>
              <a:rPr lang="en-US" altLang="ko-KR" dirty="0">
                <a:solidFill>
                  <a:srgbClr val="66FF33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FF"/>
                </a:solidFill>
              </a:rPr>
              <a:t>print(</a:t>
            </a:r>
            <a:r>
              <a:rPr lang="en-US" altLang="ko-KR" dirty="0" smtClean="0"/>
              <a:t>average</a:t>
            </a:r>
            <a:r>
              <a:rPr lang="en-US" altLang="ko-KR" dirty="0" smtClean="0">
                <a:solidFill>
                  <a:srgbClr val="FF00FF"/>
                </a:solidFill>
              </a:rPr>
              <a:t>)</a:t>
            </a:r>
            <a:endParaRPr lang="en-US" altLang="ko-KR" dirty="0">
              <a:solidFill>
                <a:srgbClr val="FF00FF"/>
              </a:solidFill>
            </a:endParaRP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63040" y="2808514"/>
            <a:ext cx="6393336" cy="273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Strings &amp;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Strings and Lists are often used together  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6"/>
          <a:stretch/>
        </p:blipFill>
        <p:spPr>
          <a:xfrm>
            <a:off x="1426464" y="2673077"/>
            <a:ext cx="4485976" cy="238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"/>
          <a:stretch/>
        </p:blipFill>
        <p:spPr>
          <a:xfrm>
            <a:off x="1361440" y="1856509"/>
            <a:ext cx="5729417" cy="39513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44509" y="4636655"/>
            <a:ext cx="4341091" cy="11712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String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parameters of split() : indicates where the string should be sliced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581236" y="4516582"/>
            <a:ext cx="701964" cy="369454"/>
          </a:xfrm>
          <a:prstGeom prst="rect">
            <a:avLst/>
          </a:pr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Let’s read the file mails.txt</a:t>
            </a:r>
          </a:p>
          <a:p>
            <a:r>
              <a:rPr lang="en-US" altLang="ko-KR" dirty="0" smtClean="0"/>
              <a:t>Remove all junk lines</a:t>
            </a:r>
          </a:p>
          <a:p>
            <a:r>
              <a:rPr lang="en-US" altLang="ko-KR" dirty="0" smtClean="0"/>
              <a:t>Make each lines of email into a list</a:t>
            </a:r>
          </a:p>
          <a:p>
            <a:r>
              <a:rPr lang="en-US" altLang="ko-KR" dirty="0" smtClean="0"/>
              <a:t>See from which group the mails are coming from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4013271"/>
            <a:ext cx="8572619" cy="26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289933"/>
            <a:ext cx="7244216" cy="927399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"/>
          <a:stretch/>
        </p:blipFill>
        <p:spPr>
          <a:xfrm>
            <a:off x="1463040" y="3657600"/>
            <a:ext cx="8796002" cy="7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06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62" y="2053075"/>
            <a:ext cx="7811683" cy="3681680"/>
          </a:xfrm>
        </p:spPr>
      </p:pic>
    </p:spTree>
    <p:extLst>
      <p:ext uri="{BB962C8B-B14F-4D97-AF65-F5344CB8AC3E}">
        <p14:creationId xmlns:p14="http://schemas.microsoft.com/office/powerpoint/2010/main" val="854871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60" y="2182310"/>
            <a:ext cx="2939640" cy="1840471"/>
          </a:xfrm>
        </p:spPr>
      </p:pic>
      <p:pic>
        <p:nvPicPr>
          <p:cNvPr id="6" name="내용 개체 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302182" y="1917020"/>
            <a:ext cx="6952839" cy="43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1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1" y="1969973"/>
            <a:ext cx="3883760" cy="26363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88"/>
          <a:stretch/>
        </p:blipFill>
        <p:spPr>
          <a:xfrm>
            <a:off x="3157485" y="3318933"/>
            <a:ext cx="8815962" cy="1975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270551" y="1969973"/>
            <a:ext cx="3883760" cy="1055449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1" y="1969973"/>
            <a:ext cx="3883760" cy="26363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0551" y="3036712"/>
            <a:ext cx="3883760" cy="1569634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7" b="-169"/>
          <a:stretch/>
        </p:blipFill>
        <p:spPr>
          <a:xfrm>
            <a:off x="3022019" y="2625145"/>
            <a:ext cx="8815962" cy="3962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1993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yourself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From mails.txt, get all the </a:t>
            </a:r>
            <a:r>
              <a:rPr lang="en-US" altLang="ko-KR" dirty="0" smtClean="0">
                <a:solidFill>
                  <a:srgbClr val="66FF33"/>
                </a:solidFill>
              </a:rPr>
              <a:t>Months</a:t>
            </a:r>
          </a:p>
          <a:p>
            <a:r>
              <a:rPr lang="en-US" altLang="ko-KR" dirty="0" smtClean="0"/>
              <a:t>From mails.txt, get all the </a:t>
            </a:r>
            <a:r>
              <a:rPr lang="en-US" altLang="ko-KR" dirty="0" smtClean="0">
                <a:solidFill>
                  <a:srgbClr val="66FF33"/>
                </a:solidFill>
              </a:rPr>
              <a:t>hours</a:t>
            </a:r>
          </a:p>
          <a:p>
            <a:pPr lvl="1"/>
            <a:r>
              <a:rPr lang="en-US" altLang="ko-KR" dirty="0" smtClean="0">
                <a:solidFill>
                  <a:srgbClr val="66FF33"/>
                </a:solidFill>
              </a:rPr>
              <a:t>12</a:t>
            </a:r>
            <a:r>
              <a:rPr lang="en-US" altLang="ko-KR" dirty="0" smtClean="0"/>
              <a:t>:30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44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7760" y="1737360"/>
            <a:ext cx="1005840" cy="467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Modes of open()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2433321"/>
            <a:ext cx="10155936" cy="36321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“r” = for reading only</a:t>
            </a:r>
          </a:p>
          <a:p>
            <a:r>
              <a:rPr lang="en-US" altLang="ko-KR" sz="2400" dirty="0"/>
              <a:t>“w” = for overwriting a </a:t>
            </a:r>
            <a:r>
              <a:rPr lang="en-US" altLang="ko-KR" sz="2400" dirty="0" smtClean="0"/>
              <a:t>file</a:t>
            </a:r>
          </a:p>
          <a:p>
            <a:r>
              <a:rPr lang="en-US" altLang="ko-KR" sz="2400" dirty="0" smtClean="0"/>
              <a:t>“r+” = for reading and writing</a:t>
            </a:r>
          </a:p>
          <a:p>
            <a:r>
              <a:rPr lang="en-US" altLang="ko-KR" sz="2400" dirty="0" smtClean="0"/>
              <a:t>“a” = for appending to a file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1709948"/>
            <a:ext cx="47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handler =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open</a:t>
            </a:r>
            <a:r>
              <a:rPr lang="en-US" altLang="ko-KR" sz="2800" b="1" dirty="0" smtClean="0"/>
              <a:t>(</a:t>
            </a: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</a:rPr>
              <a:t>file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mode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6775704" y="1847088"/>
            <a:ext cx="3886200" cy="45079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5996" y="2233168"/>
            <a:ext cx="3785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Welcome! This page is only for discussing the contents of the </a:t>
            </a:r>
            <a:r>
              <a:rPr lang="en-US" altLang="ko-KR" b="1" dirty="0">
                <a:solidFill>
                  <a:schemeClr val="bg1"/>
                </a:solidFill>
                <a:hlinkClick r:id="rId2" tooltip="Main Page"/>
              </a:rPr>
              <a:t>Main Page</a:t>
            </a:r>
            <a:r>
              <a:rPr lang="en-US" altLang="ko-KR" b="1" dirty="0">
                <a:solidFill>
                  <a:schemeClr val="bg1"/>
                </a:solidFill>
              </a:rPr>
              <a:t>. It isn't for general questions unrelated to the Main Page or for the addition of content to Wikipedia articles.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47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Dictionaries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Lesson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0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Terms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Keys: variables that are used to call in Values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Values: variables that get called in by Keys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7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Lists vs Dictionaries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01526" y="1704109"/>
            <a:ext cx="4600263" cy="4525963"/>
          </a:xfrm>
        </p:spPr>
        <p:txBody>
          <a:bodyPr/>
          <a:lstStyle/>
          <a:p>
            <a:r>
              <a:rPr lang="en-US" altLang="ko-KR" dirty="0" smtClean="0"/>
              <a:t>Organized according to the order</a:t>
            </a:r>
          </a:p>
          <a:p>
            <a:r>
              <a:rPr lang="en-US" altLang="ko-KR" dirty="0" smtClean="0"/>
              <a:t>Indexes have to be integers</a:t>
            </a:r>
          </a:p>
          <a:p>
            <a:r>
              <a:rPr lang="en-US" altLang="ko-KR" dirty="0" smtClean="0"/>
              <a:t>Order of values work as keys</a:t>
            </a:r>
          </a:p>
          <a:p>
            <a:r>
              <a:rPr lang="en-US" altLang="ko-KR" dirty="0" smtClean="0"/>
              <a:t>[ a, b, c 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038409" y="1704109"/>
            <a:ext cx="2269374" cy="4821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List</a:t>
            </a:r>
            <a:endParaRPr lang="ko-KR" altLang="en-US" sz="28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"/>
          <a:stretch/>
        </p:blipFill>
        <p:spPr>
          <a:xfrm>
            <a:off x="6260503" y="2710780"/>
            <a:ext cx="5825186" cy="180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Lists vs Dictionaries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0008" y="1936866"/>
            <a:ext cx="2269374" cy="4821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Dictionary</a:t>
            </a:r>
            <a:endParaRPr lang="ko-KR" altLang="en-US" sz="2800" b="1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black">
          <a:xfrm>
            <a:off x="6941127" y="1936866"/>
            <a:ext cx="460026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Organized according to keys and values</a:t>
            </a:r>
          </a:p>
          <a:p>
            <a:r>
              <a:rPr lang="en-US" altLang="ko-KR" dirty="0" smtClean="0"/>
              <a:t>Indexes can be of any type</a:t>
            </a:r>
          </a:p>
          <a:p>
            <a:r>
              <a:rPr lang="en-US" altLang="ko-KR" dirty="0" smtClean="0"/>
              <a:t>{ key1: val1, key2:val2}</a:t>
            </a:r>
          </a:p>
          <a:p>
            <a:r>
              <a:rPr lang="en-US" altLang="ko-KR" dirty="0" smtClean="0"/>
              <a:t>Only one value per key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5"/>
          <a:stretch/>
        </p:blipFill>
        <p:spPr>
          <a:xfrm>
            <a:off x="367243" y="2892829"/>
            <a:ext cx="6424255" cy="12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use 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Adding new Key &amp; Value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Calling values using key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Modifying the dictionary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2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Adding new Key &amp; Value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81" y="3103020"/>
            <a:ext cx="2347514" cy="10376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71780" y="2349886"/>
            <a:ext cx="2386215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Creating and empty dictionary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5"/>
          <a:stretch/>
        </p:blipFill>
        <p:spPr>
          <a:xfrm>
            <a:off x="4219166" y="3103020"/>
            <a:ext cx="5340470" cy="164253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19166" y="2333139"/>
            <a:ext cx="5997176" cy="6650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Adding new keys and values (similar to append() of lists)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2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</a:t>
            </a:r>
            <a:r>
              <a:rPr lang="en-US" altLang="ko-KR" dirty="0" smtClean="0"/>
              <a:t>use </a:t>
            </a:r>
            <a:r>
              <a:rPr lang="en-US" altLang="ko-KR" dirty="0"/>
              <a:t>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Calling values using key (indexing)</a:t>
            </a:r>
          </a:p>
          <a:p>
            <a:r>
              <a:rPr lang="en-US" altLang="ko-KR" dirty="0" smtClean="0"/>
              <a:t>In lists, the order of variables work as keys</a:t>
            </a:r>
          </a:p>
          <a:p>
            <a:pPr lvl="1"/>
            <a:r>
              <a:rPr lang="en-US" altLang="ko-KR" dirty="0" err="1" smtClean="0">
                <a:solidFill>
                  <a:srgbClr val="FFFF00"/>
                </a:solidFill>
              </a:rPr>
              <a:t>Name_of_dict</a:t>
            </a:r>
            <a:r>
              <a:rPr lang="en-US" altLang="ko-KR" dirty="0" smtClean="0"/>
              <a:t>[ </a:t>
            </a:r>
            <a:r>
              <a:rPr lang="en-US" altLang="ko-KR" dirty="0" smtClean="0">
                <a:solidFill>
                  <a:srgbClr val="66FF33"/>
                </a:solidFill>
              </a:rPr>
              <a:t>‘key’ </a:t>
            </a:r>
            <a:r>
              <a:rPr lang="en-US" altLang="ko-KR" dirty="0" smtClean="0"/>
              <a:t>] == </a:t>
            </a:r>
            <a:r>
              <a:rPr lang="en-US" altLang="ko-KR" dirty="0" err="1" smtClean="0">
                <a:solidFill>
                  <a:srgbClr val="66FF33"/>
                </a:solidFill>
              </a:rPr>
              <a:t>val</a:t>
            </a:r>
            <a:endParaRPr lang="en-US" altLang="ko-KR" dirty="0" smtClean="0">
              <a:solidFill>
                <a:srgbClr val="66FF33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0" b="12381"/>
          <a:stretch/>
        </p:blipFill>
        <p:spPr>
          <a:xfrm>
            <a:off x="1708723" y="5012575"/>
            <a:ext cx="4888648" cy="73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5"/>
          <a:stretch/>
        </p:blipFill>
        <p:spPr>
          <a:xfrm>
            <a:off x="1708723" y="3335777"/>
            <a:ext cx="5340470" cy="1642533"/>
          </a:xfrm>
          <a:prstGeom prst="rect">
            <a:avLst/>
          </a:prstGeom>
        </p:spPr>
      </p:pic>
      <p:sp>
        <p:nvSpPr>
          <p:cNvPr id="6" name="왼쪽 화살표 5"/>
          <p:cNvSpPr/>
          <p:nvPr/>
        </p:nvSpPr>
        <p:spPr>
          <a:xfrm>
            <a:off x="6879630" y="5120640"/>
            <a:ext cx="1321723" cy="515207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a 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Modifying a dictionary</a:t>
            </a:r>
          </a:p>
          <a:p>
            <a:pPr lvl="1"/>
            <a:r>
              <a:rPr lang="en-US" altLang="ko-KR" dirty="0" smtClean="0"/>
              <a:t>We can simply modify our dictionaries by rewriting the keys and values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"/>
          <a:stretch/>
        </p:blipFill>
        <p:spPr>
          <a:xfrm>
            <a:off x="1904980" y="3374968"/>
            <a:ext cx="5022230" cy="116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 Histogram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Histogram : graph used to see the distribution of data</a:t>
            </a:r>
          </a:p>
          <a:p>
            <a:pPr lvl="1"/>
            <a:r>
              <a:rPr lang="en-US" altLang="ko-KR" dirty="0" smtClean="0"/>
              <a:t>Need to count how many times a certain variable appears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8" y="2849910"/>
            <a:ext cx="4368338" cy="32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Counting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Using dictionaries, it is possible to get the frequency of data</a:t>
            </a:r>
          </a:p>
          <a:p>
            <a:pPr lvl="1"/>
            <a:r>
              <a:rPr lang="en-US" altLang="ko-KR" dirty="0" smtClean="0"/>
              <a:t>If a certain data appears for the first time, we can make a key for that type of data</a:t>
            </a:r>
          </a:p>
          <a:p>
            <a:pPr lvl="1"/>
            <a:r>
              <a:rPr lang="en-US" altLang="ko-KR" dirty="0" smtClean="0"/>
              <a:t>If the data appears again, we can add 1 to the value assigned to the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4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7760" y="1737360"/>
            <a:ext cx="1005840" cy="467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Modes of open()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2433321"/>
            <a:ext cx="10155936" cy="36321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“r” = for reading only</a:t>
            </a:r>
          </a:p>
          <a:p>
            <a:r>
              <a:rPr lang="en-US" altLang="ko-KR" sz="2400" dirty="0"/>
              <a:t>“w” = for overwriting a </a:t>
            </a:r>
            <a:r>
              <a:rPr lang="en-US" altLang="ko-KR" sz="2400" dirty="0" smtClean="0"/>
              <a:t>file</a:t>
            </a:r>
          </a:p>
          <a:p>
            <a:r>
              <a:rPr lang="en-US" altLang="ko-KR" sz="2400" dirty="0" smtClean="0"/>
              <a:t>“r+” = for reading and writing</a:t>
            </a:r>
          </a:p>
          <a:p>
            <a:r>
              <a:rPr lang="en-US" altLang="ko-KR" sz="2400" dirty="0" smtClean="0"/>
              <a:t>“a” = for appending to a file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1709948"/>
            <a:ext cx="47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handler =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open</a:t>
            </a:r>
            <a:r>
              <a:rPr lang="en-US" altLang="ko-KR" sz="2800" b="1" dirty="0" smtClean="0"/>
              <a:t>(</a:t>
            </a: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</a:rPr>
              <a:t>file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mode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6775704" y="1847088"/>
            <a:ext cx="3886200" cy="45079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5996" y="2233168"/>
            <a:ext cx="3785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Welcome! This page is only for discussing the contents of the </a:t>
            </a:r>
            <a:r>
              <a:rPr lang="en-US" altLang="ko-KR" b="1" dirty="0">
                <a:solidFill>
                  <a:schemeClr val="bg1"/>
                </a:solidFill>
                <a:hlinkClick r:id="rId2" tooltip="Main Page"/>
              </a:rPr>
              <a:t>Main Page</a:t>
            </a:r>
            <a:r>
              <a:rPr lang="en-US" altLang="ko-KR" b="1" dirty="0">
                <a:solidFill>
                  <a:schemeClr val="bg1"/>
                </a:solidFill>
              </a:rPr>
              <a:t>. It isn't for general questions unrelated to the Main Page or for the addition of content to Wikipedia articles.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2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9564" y="4539232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pig</a:t>
            </a:r>
            <a:endParaRPr lang="ko-KR" alt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97316" y="3588790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dog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6720" y="2265741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cow</a:t>
            </a:r>
            <a:endParaRPr lang="ko-KR" alt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04560" y="2526145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dog</a:t>
            </a:r>
            <a:endParaRPr lang="ko-KR" altLang="en-US" sz="4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73502" y="5029669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pig</a:t>
            </a:r>
            <a:endParaRPr lang="ko-KR" alt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28000" y="2742860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chicken</a:t>
            </a:r>
            <a:endParaRPr lang="ko-KR" altLang="en-US" sz="4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65389" y="4039633"/>
            <a:ext cx="4246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dog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2207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71" y="2188373"/>
            <a:ext cx="6604071" cy="3248406"/>
          </a:xfrm>
        </p:spPr>
      </p:pic>
      <p:sp>
        <p:nvSpPr>
          <p:cNvPr id="7" name="직사각형 6"/>
          <p:cNvSpPr/>
          <p:nvPr/>
        </p:nvSpPr>
        <p:spPr>
          <a:xfrm>
            <a:off x="7606145" y="2135081"/>
            <a:ext cx="4447310" cy="39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Creating an empty </a:t>
            </a:r>
            <a:r>
              <a:rPr lang="en-US" altLang="ko-KR" dirty="0" err="1" smtClean="0"/>
              <a:t>dict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06145" y="3052252"/>
            <a:ext cx="4447310" cy="39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For each variable in data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6145" y="3456191"/>
            <a:ext cx="4447310" cy="39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 that animal is not in the list yet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606145" y="3819795"/>
            <a:ext cx="4447310" cy="39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Make that animal a key with the value of 1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606145" y="4216680"/>
            <a:ext cx="4447310" cy="39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If it is in the list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06145" y="4613565"/>
            <a:ext cx="4447310" cy="3968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 1 to the value of that key(animal)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4609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get( )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lines of code for counting is used too many times</a:t>
            </a:r>
          </a:p>
          <a:p>
            <a:pPr lvl="1"/>
            <a:r>
              <a:rPr lang="en-US" altLang="ko-KR" dirty="0" smtClean="0"/>
              <a:t>So, people made a method to do it quickly</a:t>
            </a:r>
            <a:endParaRPr lang="ko-KR" altLang="en-US" dirty="0"/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69563" y="2978082"/>
            <a:ext cx="6604071" cy="324840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4895" y="3863182"/>
            <a:ext cx="3333403" cy="1947414"/>
          </a:xfrm>
          <a:prstGeom prst="rect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4935895" y="4460033"/>
            <a:ext cx="2621902" cy="895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68" y="4564062"/>
            <a:ext cx="4364125" cy="6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495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 smtClean="0">
                <a:solidFill>
                  <a:srgbClr val="FFFF00"/>
                </a:solidFill>
              </a:rPr>
              <a:t>for</a:t>
            </a:r>
            <a:r>
              <a:rPr lang="en-US" altLang="ko-KR" sz="4000" dirty="0" smtClean="0"/>
              <a:t> animal </a:t>
            </a:r>
            <a:r>
              <a:rPr lang="en-US" altLang="ko-KR" sz="4000" dirty="0" smtClean="0">
                <a:solidFill>
                  <a:srgbClr val="FFFF00"/>
                </a:solidFill>
              </a:rPr>
              <a:t>in</a:t>
            </a:r>
            <a:r>
              <a:rPr lang="en-US" altLang="ko-KR" sz="4000" dirty="0" smtClean="0"/>
              <a:t> data:</a:t>
            </a:r>
          </a:p>
          <a:p>
            <a:pPr marL="457200" lvl="1" indent="0">
              <a:buNone/>
            </a:pPr>
            <a:r>
              <a:rPr lang="en-US" altLang="ko-KR" sz="3600" dirty="0" smtClean="0"/>
              <a:t>count[</a:t>
            </a:r>
            <a:r>
              <a:rPr lang="en-US" altLang="ko-KR" sz="3600" dirty="0" smtClean="0">
                <a:solidFill>
                  <a:srgbClr val="FFC000"/>
                </a:solidFill>
              </a:rPr>
              <a:t>animal</a:t>
            </a:r>
            <a:r>
              <a:rPr lang="en-US" altLang="ko-KR" sz="3600" dirty="0" smtClean="0"/>
              <a:t>] = </a:t>
            </a:r>
            <a:r>
              <a:rPr lang="en-US" altLang="ko-KR" sz="3600" dirty="0" err="1" smtClean="0"/>
              <a:t>count.</a:t>
            </a:r>
            <a:r>
              <a:rPr lang="en-US" altLang="ko-KR" sz="3600" dirty="0" err="1" smtClean="0">
                <a:solidFill>
                  <a:srgbClr val="FF00FF"/>
                </a:solidFill>
              </a:rPr>
              <a:t>get</a:t>
            </a:r>
            <a:r>
              <a:rPr lang="en-US" altLang="ko-KR" sz="3600" dirty="0" smtClean="0">
                <a:solidFill>
                  <a:srgbClr val="FF00FF"/>
                </a:solidFill>
              </a:rPr>
              <a:t>(</a:t>
            </a:r>
            <a:r>
              <a:rPr lang="en-US" altLang="ko-KR" sz="3600" dirty="0" smtClean="0">
                <a:solidFill>
                  <a:srgbClr val="FFC000"/>
                </a:solidFill>
              </a:rPr>
              <a:t>animal</a:t>
            </a:r>
            <a:r>
              <a:rPr lang="en-US" altLang="ko-KR" sz="3600" dirty="0" smtClean="0"/>
              <a:t>, </a:t>
            </a:r>
            <a:r>
              <a:rPr lang="en-US" altLang="ko-KR" sz="3600" dirty="0" smtClean="0">
                <a:solidFill>
                  <a:srgbClr val="66FF33"/>
                </a:solidFill>
              </a:rPr>
              <a:t>0</a:t>
            </a:r>
            <a:r>
              <a:rPr lang="en-US" altLang="ko-KR" sz="3600" dirty="0" smtClean="0">
                <a:solidFill>
                  <a:srgbClr val="FF00FF"/>
                </a:solidFill>
              </a:rPr>
              <a:t>)</a:t>
            </a:r>
            <a:r>
              <a:rPr lang="en-US" altLang="ko-KR" sz="3600" dirty="0" smtClean="0"/>
              <a:t> +1</a:t>
            </a:r>
          </a:p>
          <a:p>
            <a:pPr marL="457200" lvl="1" indent="0">
              <a:buNone/>
            </a:pPr>
            <a:endParaRPr lang="en-US" altLang="ko-KR" sz="3600" dirty="0"/>
          </a:p>
          <a:p>
            <a:pPr marL="457200" lvl="1" indent="0">
              <a:buNone/>
            </a:pPr>
            <a:r>
              <a:rPr lang="en-US" altLang="ko-KR" sz="3600" dirty="0" smtClean="0"/>
              <a:t>get(</a:t>
            </a:r>
            <a:r>
              <a:rPr lang="en-US" altLang="ko-KR" sz="3600" dirty="0" smtClean="0">
                <a:solidFill>
                  <a:srgbClr val="FFC000"/>
                </a:solidFill>
              </a:rPr>
              <a:t>name of key</a:t>
            </a:r>
            <a:r>
              <a:rPr lang="en-US" altLang="ko-KR" sz="3600" dirty="0" smtClean="0"/>
              <a:t> , </a:t>
            </a:r>
            <a:r>
              <a:rPr lang="en-US" altLang="ko-KR" sz="3600" dirty="0" smtClean="0">
                <a:solidFill>
                  <a:srgbClr val="66FF33"/>
                </a:solidFill>
              </a:rPr>
              <a:t>default value</a:t>
            </a:r>
            <a:r>
              <a:rPr lang="en-US" altLang="ko-KR" sz="3600" dirty="0" smtClean="0"/>
              <a:t>) +1</a:t>
            </a:r>
            <a:endParaRPr lang="ko-KR" altLang="en-US" sz="3600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get( )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781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Retrieving lists of Keys and Values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choose if we are going to print keys, values, or both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26464" y="2924842"/>
            <a:ext cx="6554817" cy="280920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12590" y="5392242"/>
            <a:ext cx="600075" cy="2190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512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‘for’ loop for dictionaries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loop reads keys and values separately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26464" y="2846864"/>
            <a:ext cx="5678281" cy="14358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4" y="4461639"/>
            <a:ext cx="5684173" cy="14856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34" y="3424195"/>
            <a:ext cx="1504992" cy="1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404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819931"/>
            <a:ext cx="7349554" cy="433322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63040" y="1819931"/>
            <a:ext cx="7349554" cy="2475844"/>
          </a:xfrm>
          <a:prstGeom prst="rect">
            <a:avLst/>
          </a:prstGeom>
          <a:solidFill>
            <a:srgbClr val="92D05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68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Try Yourself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Write the codes from the previous screen</a:t>
            </a:r>
          </a:p>
          <a:p>
            <a:r>
              <a:rPr lang="en-US" altLang="ko-KR" dirty="0" smtClean="0"/>
              <a:t>Create a </a:t>
            </a:r>
            <a:r>
              <a:rPr lang="en-US" altLang="ko-KR" dirty="0" err="1" smtClean="0"/>
              <a:t>textfile</a:t>
            </a:r>
            <a:r>
              <a:rPr lang="en-US" altLang="ko-KR" dirty="0" smtClean="0"/>
              <a:t>, whatever the content is, and try to see which word most frequently appears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9268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Tuples 10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Lesson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8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Immutable lists with a round bracket</a:t>
            </a:r>
          </a:p>
          <a:p>
            <a:pPr lvl="1"/>
            <a:r>
              <a:rPr lang="en-US" altLang="ko-KR" dirty="0" smtClean="0"/>
              <a:t>[ ] vs ( )</a:t>
            </a:r>
          </a:p>
          <a:p>
            <a:r>
              <a:rPr lang="en-US" altLang="ko-KR" dirty="0" smtClean="0"/>
              <a:t>Almost all functions work in the same way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Except</a:t>
            </a:r>
            <a:r>
              <a:rPr lang="en-US" altLang="ko-KR" dirty="0" smtClean="0"/>
              <a:t> the ones that modify the list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689" y="4239836"/>
            <a:ext cx="942075" cy="8514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22" y="4041321"/>
            <a:ext cx="3777572" cy="12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1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handle sequence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74658" y="3722312"/>
            <a:ext cx="5917342" cy="15578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File handle sequence</a:t>
            </a:r>
          </a:p>
          <a:p>
            <a:pPr lvl="1"/>
            <a:r>
              <a:rPr lang="en-US" altLang="ko-KR" dirty="0" smtClean="0"/>
              <a:t>Reads each line of file</a:t>
            </a:r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769" r="-1453" b="15428"/>
          <a:stretch/>
        </p:blipFill>
        <p:spPr bwMode="black">
          <a:xfrm>
            <a:off x="4230774" y="2439849"/>
            <a:ext cx="3545840" cy="9652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0"/>
          <a:stretch/>
        </p:blipFill>
        <p:spPr>
          <a:xfrm>
            <a:off x="4230774" y="4215856"/>
            <a:ext cx="1600432" cy="16560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10" y="2502479"/>
            <a:ext cx="1738760" cy="199876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35810" y="2011096"/>
            <a:ext cx="1738760" cy="3319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abc.txt</a:t>
            </a:r>
            <a:endParaRPr lang="ko-KR" altLang="en-US" sz="2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30774" y="2011096"/>
            <a:ext cx="3545840" cy="3319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File handle sequence</a:t>
            </a:r>
            <a:endParaRPr lang="ko-KR" altLang="en-US" sz="2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30774" y="3734925"/>
            <a:ext cx="1600432" cy="3319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result</a:t>
            </a:r>
            <a:endParaRPr lang="ko-KR" altLang="en-US" sz="2400" b="1" dirty="0"/>
          </a:p>
        </p:txBody>
      </p:sp>
      <p:sp>
        <p:nvSpPr>
          <p:cNvPr id="13" name="오른쪽 화살표 12"/>
          <p:cNvSpPr/>
          <p:nvPr/>
        </p:nvSpPr>
        <p:spPr>
          <a:xfrm>
            <a:off x="3163112" y="2681058"/>
            <a:ext cx="579120" cy="558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274658" y="5043896"/>
            <a:ext cx="5405278" cy="1320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For        in       =  for each line in   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7387410" y="5567680"/>
            <a:ext cx="389204" cy="304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290560" y="5567680"/>
            <a:ext cx="325120" cy="304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226800" y="5552168"/>
            <a:ext cx="325120" cy="304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129" y="2111642"/>
            <a:ext cx="8311464" cy="4368690"/>
          </a:xfrm>
        </p:spPr>
      </p:pic>
    </p:spTree>
    <p:extLst>
      <p:ext uri="{BB962C8B-B14F-4D97-AF65-F5344CB8AC3E}">
        <p14:creationId xmlns:p14="http://schemas.microsoft.com/office/powerpoint/2010/main" val="14402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do we use Tuples?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They are more efficient than lists (for processing)</a:t>
            </a:r>
          </a:p>
          <a:p>
            <a:r>
              <a:rPr lang="en-US" altLang="ko-KR" dirty="0" smtClean="0"/>
              <a:t>They take up less memory and perform better</a:t>
            </a:r>
          </a:p>
          <a:p>
            <a:r>
              <a:rPr lang="en-US" altLang="ko-KR" dirty="0" smtClean="0"/>
              <a:t>Often used when storing temporary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9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When tuples come to the left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can assign multiple values to multiple variables when using tuples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463040" y="3072322"/>
            <a:ext cx="4629822" cy="15817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03" y="2498302"/>
            <a:ext cx="3559998" cy="19406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03" y="4549833"/>
            <a:ext cx="4275707" cy="11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Comparing Tuples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253295"/>
            <a:ext cx="5506494" cy="3525322"/>
          </a:xfrm>
        </p:spPr>
      </p:pic>
    </p:spTree>
    <p:extLst>
      <p:ext uri="{BB962C8B-B14F-4D97-AF65-F5344CB8AC3E}">
        <p14:creationId xmlns:p14="http://schemas.microsoft.com/office/powerpoint/2010/main" val="24557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List of Tuples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 of tuples: we’ve seen it many times in dictionary</a:t>
            </a:r>
          </a:p>
          <a:p>
            <a:r>
              <a:rPr lang="en-US" altLang="ko-KR" dirty="0" smtClean="0"/>
              <a:t>We can sort tuples to come in an alphabetical/numerical order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orted() only sorts by keys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11" y="3940198"/>
            <a:ext cx="5988489" cy="1064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12" y="5457084"/>
            <a:ext cx="4699438" cy="11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How can we sort by Values?</a:t>
            </a:r>
          </a:p>
          <a:p>
            <a:pPr lvl="1"/>
            <a:r>
              <a:rPr lang="en-US" altLang="ko-KR" dirty="0" smtClean="0"/>
              <a:t>Flip it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48" y="2297116"/>
            <a:ext cx="5899485" cy="381731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29353" y="4954386"/>
            <a:ext cx="3197964" cy="407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Sorting in a descending order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6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handle sequence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477207"/>
            <a:ext cx="4543360" cy="2297993"/>
          </a:xfrm>
        </p:spPr>
      </p:pic>
      <p:sp>
        <p:nvSpPr>
          <p:cNvPr id="7" name="모서리가 둥근 직사각형 6"/>
          <p:cNvSpPr/>
          <p:nvPr/>
        </p:nvSpPr>
        <p:spPr>
          <a:xfrm>
            <a:off x="1463040" y="1906125"/>
            <a:ext cx="4543360" cy="3319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Counting the number of lines in a file</a:t>
            </a:r>
            <a:endParaRPr lang="ko-KR" altLang="en-US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4277360" y="2631440"/>
            <a:ext cx="3108960" cy="1625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77360" y="3033141"/>
            <a:ext cx="3108960" cy="1625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277360" y="3527370"/>
            <a:ext cx="3108960" cy="1625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277360" y="3940319"/>
            <a:ext cx="3108960" cy="1625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831840" y="4439819"/>
            <a:ext cx="1592072" cy="1679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50480" y="2518763"/>
            <a:ext cx="3708400" cy="387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Opening a file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7650480" y="2920464"/>
            <a:ext cx="3708400" cy="387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Creating a variable ‘count’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7650480" y="3322165"/>
            <a:ext cx="3708400" cy="387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For each line in ‘abc.txt’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7650480" y="3710078"/>
            <a:ext cx="3708400" cy="387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Add 1 to count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7650480" y="4329828"/>
            <a:ext cx="3708400" cy="387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Printing the result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44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#newline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python, we express a change of line with ‘\n’</a:t>
            </a:r>
            <a:endParaRPr lang="en-US" altLang="ko-KR" dirty="0"/>
          </a:p>
          <a:p>
            <a:pPr lvl="1"/>
            <a:r>
              <a:rPr lang="en-US" altLang="ko-KR" dirty="0" smtClean="0"/>
              <a:t>Ex)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65960" y="2977055"/>
            <a:ext cx="4589272" cy="1410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i="1" dirty="0" err="1">
                <a:hlinkClick r:id="rId2" tooltip="Gallimimus"/>
              </a:rPr>
              <a:t>Gallimimus</a:t>
            </a:r>
            <a:r>
              <a:rPr lang="en-US" altLang="ko-KR" dirty="0"/>
              <a:t> was a </a:t>
            </a:r>
            <a:r>
              <a:rPr lang="en-US" altLang="ko-KR" dirty="0" err="1">
                <a:hlinkClick r:id="rId3" tooltip="Theropoda"/>
              </a:rPr>
              <a:t>theropod</a:t>
            </a:r>
            <a:r>
              <a:rPr lang="en-US" altLang="ko-KR" dirty="0"/>
              <a:t> </a:t>
            </a:r>
            <a:r>
              <a:rPr lang="en-US" altLang="ko-KR" dirty="0">
                <a:hlinkClick r:id="rId4" tooltip="Dinosaur"/>
              </a:rPr>
              <a:t>dinosaur</a:t>
            </a:r>
            <a:r>
              <a:rPr lang="en-US" altLang="ko-KR" dirty="0"/>
              <a:t> that lived in what is now </a:t>
            </a:r>
            <a:r>
              <a:rPr lang="en-US" altLang="ko-KR" dirty="0">
                <a:hlinkClick r:id="rId5" tooltip="Mongolia"/>
              </a:rPr>
              <a:t>Mongolia</a:t>
            </a:r>
            <a:r>
              <a:rPr lang="en-US" altLang="ko-KR" dirty="0"/>
              <a:t> about 70 million years ago, during the </a:t>
            </a:r>
            <a:r>
              <a:rPr lang="en-US" altLang="ko-KR" dirty="0">
                <a:hlinkClick r:id="rId6" tooltip="Late Cretaceous"/>
              </a:rPr>
              <a:t>Late Cretaceous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65960" y="5117183"/>
            <a:ext cx="9500616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i="1" dirty="0" err="1">
                <a:hlinkClick r:id="rId2" tooltip="Gallimimus"/>
              </a:rPr>
              <a:t>Gallimimus</a:t>
            </a:r>
            <a:r>
              <a:rPr lang="en-US" altLang="ko-KR" sz="1200" dirty="0"/>
              <a:t> was a </a:t>
            </a:r>
            <a:r>
              <a:rPr lang="en-US" altLang="ko-KR" sz="1200" dirty="0" err="1">
                <a:hlinkClick r:id="rId3" tooltip="Theropoda"/>
              </a:rPr>
              <a:t>theropod</a:t>
            </a:r>
            <a:r>
              <a:rPr lang="en-US" altLang="ko-KR" sz="1200" dirty="0"/>
              <a:t> </a:t>
            </a:r>
            <a:r>
              <a:rPr lang="en-US" altLang="ko-KR" sz="1200" dirty="0">
                <a:hlinkClick r:id="rId4" tooltip="Dinosaur"/>
              </a:rPr>
              <a:t>dinosaur</a:t>
            </a:r>
            <a:r>
              <a:rPr lang="en-US" altLang="ko-KR" sz="1200" dirty="0"/>
              <a:t> </a:t>
            </a:r>
            <a:r>
              <a:rPr lang="en-US" altLang="ko-KR" sz="1200" dirty="0" smtClean="0"/>
              <a:t>that</a:t>
            </a:r>
            <a:r>
              <a:rPr lang="en-US" altLang="ko-KR" sz="1400" b="1" dirty="0">
                <a:solidFill>
                  <a:srgbClr val="FF0000"/>
                </a:solidFill>
              </a:rPr>
              <a:t>\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lived in what is now Mongolia about </a:t>
            </a:r>
            <a:r>
              <a:rPr lang="en-US" altLang="ko-KR" sz="1200" dirty="0" smtClean="0"/>
              <a:t>70</a:t>
            </a:r>
            <a:r>
              <a:rPr lang="en-US" altLang="ko-KR" sz="1400" b="1" dirty="0">
                <a:solidFill>
                  <a:srgbClr val="FF0000"/>
                </a:solidFill>
              </a:rPr>
              <a:t>\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million years ago, during the </a:t>
            </a:r>
            <a:r>
              <a:rPr lang="en-US" altLang="ko-KR" sz="1200" dirty="0" smtClean="0"/>
              <a:t>Late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Cretaceous.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532370" y="3121574"/>
            <a:ext cx="28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What you see on the web</a:t>
            </a:r>
            <a:endParaRPr lang="ko-KR" altLang="en-US" b="1" dirty="0"/>
          </a:p>
        </p:txBody>
      </p:sp>
      <p:sp>
        <p:nvSpPr>
          <p:cNvPr id="7" name="왼쪽 화살표 6"/>
          <p:cNvSpPr/>
          <p:nvPr/>
        </p:nvSpPr>
        <p:spPr>
          <a:xfrm>
            <a:off x="6806946" y="3174026"/>
            <a:ext cx="650240" cy="23144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7802880" y="4606769"/>
            <a:ext cx="256032" cy="42497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57186" y="4182818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How python  sees the same text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239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Korea01">
  <a:themeElements>
    <a:clrScheme name="Korea01">
      <a:dk1>
        <a:srgbClr val="000000"/>
      </a:dk1>
      <a:lt1>
        <a:srgbClr val="FFFFFF"/>
      </a:lt1>
      <a:dk2>
        <a:srgbClr val="003366"/>
      </a:dk2>
      <a:lt2>
        <a:srgbClr val="F5F1D7"/>
      </a:lt2>
      <a:accent1>
        <a:srgbClr val="B2B2B2"/>
      </a:accent1>
      <a:accent2>
        <a:srgbClr val="C6BE5A"/>
      </a:accent2>
      <a:accent3>
        <a:srgbClr val="84AA4B"/>
      </a:accent3>
      <a:accent4>
        <a:srgbClr val="CB6B23"/>
      </a:accent4>
      <a:accent5>
        <a:srgbClr val="8A6EB2"/>
      </a:accent5>
      <a:accent6>
        <a:srgbClr val="4AA3AC"/>
      </a:accent6>
      <a:hlink>
        <a:srgbClr val="0FD2D7"/>
      </a:hlink>
      <a:folHlink>
        <a:srgbClr val="FF0066"/>
      </a:folHlink>
    </a:clrScheme>
    <a:fontScheme name="Korea01">
      <a:majorFont>
        <a:latin typeface="Calisto MT"/>
        <a:ea typeface=""/>
        <a:cs typeface=""/>
      </a:majorFont>
      <a:minorFont>
        <a:latin typeface="Constantia"/>
        <a:ea typeface=""/>
        <a:cs typeface=""/>
      </a:minorFont>
    </a:fontScheme>
    <a:fmtScheme name="Korea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35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35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81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translucentPowder">
            <a:bevelT w="38100" h="38100" prst="slope"/>
          </a:sp3d>
        </a:effectStyle>
        <a:effectStyle>
          <a:effectLst>
            <a:outerShdw blurRad="50800" dist="25400" dir="27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8000000"/>
            </a:lightRig>
          </a:scene3d>
          <a:sp3d prstMaterial="flat">
            <a:bevelT w="31750" h="63500" prst="slope"/>
          </a:sp3d>
        </a:effectStyle>
        <a:effectStyle>
          <a:effectLst>
            <a:outerShdw blurRad="38100" dist="38100" dir="2700000" algn="b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6200000"/>
            </a:lightRig>
          </a:scene3d>
          <a:sp3d prstMaterial="flat">
            <a:bevelT w="57150" h="1143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90000"/>
              </a:schemeClr>
            </a:gs>
            <a:gs pos="100000">
              <a:schemeClr val="phClr">
                <a:shade val="90000"/>
                <a:satMod val="100000"/>
                <a:lumMod val="80000"/>
              </a:schemeClr>
            </a:gs>
          </a:gsLst>
          <a:lin ang="10800000" scaled="1"/>
        </a:gradFill>
        <a:gradFill rotWithShape="1">
          <a:gsLst>
            <a:gs pos="22000">
              <a:schemeClr val="phClr">
                <a:tint val="100000"/>
                <a:shade val="60000"/>
                <a:satMod val="170000"/>
              </a:schemeClr>
            </a:gs>
            <a:gs pos="100000">
              <a:schemeClr val="phClr">
                <a:tint val="95000"/>
                <a:shade val="100000"/>
                <a:satMod val="130000"/>
                <a:lumMod val="130000"/>
              </a:schemeClr>
            </a:gs>
          </a:gsLst>
          <a:lin ang="27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매듭 테마</Template>
  <TotalTime>141</TotalTime>
  <Words>1676</Words>
  <Application>Microsoft Office PowerPoint</Application>
  <PresentationFormat>와이드스크린</PresentationFormat>
  <Paragraphs>297</Paragraphs>
  <Slides>75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0" baseType="lpstr">
      <vt:lpstr>Calisto MT</vt:lpstr>
      <vt:lpstr>맑은 고딕</vt:lpstr>
      <vt:lpstr>Arial</vt:lpstr>
      <vt:lpstr>Constantia</vt:lpstr>
      <vt:lpstr>New_Korea01</vt:lpstr>
      <vt:lpstr>Files</vt:lpstr>
      <vt:lpstr>Opening a file</vt:lpstr>
      <vt:lpstr>File handler</vt:lpstr>
      <vt:lpstr>Modes of open()</vt:lpstr>
      <vt:lpstr>Modes of open()</vt:lpstr>
      <vt:lpstr>Modes of open()</vt:lpstr>
      <vt:lpstr>File handle sequence</vt:lpstr>
      <vt:lpstr>File handle sequence</vt:lpstr>
      <vt:lpstr>#newline characters</vt:lpstr>
      <vt:lpstr>#newline characters</vt:lpstr>
      <vt:lpstr>Reading a file</vt:lpstr>
      <vt:lpstr>Counting the number of words in a text</vt:lpstr>
      <vt:lpstr>PowerPoint 프레젠테이션</vt:lpstr>
      <vt:lpstr>Counting the number of words in a text</vt:lpstr>
      <vt:lpstr>Extracting only what we want</vt:lpstr>
      <vt:lpstr>Extracting only what we want</vt:lpstr>
      <vt:lpstr>Extracting only what we want</vt:lpstr>
      <vt:lpstr>PowerPoint 프레젠테이션</vt:lpstr>
      <vt:lpstr>Extracting only what we want</vt:lpstr>
      <vt:lpstr>Lists</vt:lpstr>
      <vt:lpstr>What’s a list?</vt:lpstr>
      <vt:lpstr>PowerPoint 프레젠테이션</vt:lpstr>
      <vt:lpstr>When is it used?</vt:lpstr>
      <vt:lpstr>Try</vt:lpstr>
      <vt:lpstr>When is it used?</vt:lpstr>
      <vt:lpstr>Strings vs Lists</vt:lpstr>
      <vt:lpstr>Fixing a list</vt:lpstr>
      <vt:lpstr>Fixing a list</vt:lpstr>
      <vt:lpstr>The Range Function</vt:lpstr>
      <vt:lpstr>Diverse Methods for Solving a Problem</vt:lpstr>
      <vt:lpstr>Concatenating/Slicing a list</vt:lpstr>
      <vt:lpstr>Methods used in Lists</vt:lpstr>
      <vt:lpstr>Creating a List</vt:lpstr>
      <vt:lpstr>Checking if in List</vt:lpstr>
      <vt:lpstr>Sorting Variables</vt:lpstr>
      <vt:lpstr>Try</vt:lpstr>
      <vt:lpstr>Built-in Functions</vt:lpstr>
      <vt:lpstr>Getting the Average 1</vt:lpstr>
      <vt:lpstr>Getting the Average 2</vt:lpstr>
      <vt:lpstr>Getting the Average 2</vt:lpstr>
      <vt:lpstr>Strings &amp; Lists</vt:lpstr>
      <vt:lpstr>PowerPoint 프레젠테이션</vt:lpstr>
      <vt:lpstr>Exercise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Try yourself</vt:lpstr>
      <vt:lpstr>Dictionaries</vt:lpstr>
      <vt:lpstr>Basic Terms</vt:lpstr>
      <vt:lpstr>Lists vs Dictionaries</vt:lpstr>
      <vt:lpstr>Lists vs Dictionaries</vt:lpstr>
      <vt:lpstr>How to use a Dictionary</vt:lpstr>
      <vt:lpstr>How to use a Dictionary</vt:lpstr>
      <vt:lpstr>How to use a Dictionary</vt:lpstr>
      <vt:lpstr>How to use a Dictionary</vt:lpstr>
      <vt:lpstr>Creating a Histogram</vt:lpstr>
      <vt:lpstr>Counting Data</vt:lpstr>
      <vt:lpstr>PowerPoint 프레젠테이션</vt:lpstr>
      <vt:lpstr>PowerPoint 프레젠테이션</vt:lpstr>
      <vt:lpstr>The get( ) method</vt:lpstr>
      <vt:lpstr>The get( ) method</vt:lpstr>
      <vt:lpstr>Retrieving lists of Keys and Values</vt:lpstr>
      <vt:lpstr>‘for’ loop for dictionaries</vt:lpstr>
      <vt:lpstr>PowerPoint 프레젠테이션</vt:lpstr>
      <vt:lpstr>Try Yourself</vt:lpstr>
      <vt:lpstr>Tuples 10</vt:lpstr>
      <vt:lpstr>Tuples</vt:lpstr>
      <vt:lpstr>PowerPoint 프레젠테이션</vt:lpstr>
      <vt:lpstr>Why do we use Tuples?</vt:lpstr>
      <vt:lpstr>When tuples come to the left</vt:lpstr>
      <vt:lpstr>Comparing Tuples</vt:lpstr>
      <vt:lpstr>Sorting List of Tuples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</dc:title>
  <dc:creator>Administrator</dc:creator>
  <cp:lastModifiedBy>Administrator</cp:lastModifiedBy>
  <cp:revision>5</cp:revision>
  <dcterms:created xsi:type="dcterms:W3CDTF">2019-06-23T14:22:55Z</dcterms:created>
  <dcterms:modified xsi:type="dcterms:W3CDTF">2019-06-29T02:26:18Z</dcterms:modified>
</cp:coreProperties>
</file>