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87" r:id="rId5"/>
    <p:sldId id="288" r:id="rId6"/>
    <p:sldId id="281" r:id="rId7"/>
    <p:sldId id="282" r:id="rId8"/>
    <p:sldId id="289" r:id="rId9"/>
    <p:sldId id="283" r:id="rId10"/>
    <p:sldId id="291" r:id="rId11"/>
    <p:sldId id="292" r:id="rId12"/>
    <p:sldId id="258" r:id="rId13"/>
    <p:sldId id="259" r:id="rId14"/>
    <p:sldId id="260" r:id="rId15"/>
    <p:sldId id="261" r:id="rId16"/>
    <p:sldId id="262" r:id="rId17"/>
    <p:sldId id="263" r:id="rId18"/>
    <p:sldId id="290" r:id="rId19"/>
    <p:sldId id="278" r:id="rId20"/>
  </p:sldIdLst>
  <p:sldSz cx="18288000" cy="10287000"/>
  <p:notesSz cx="6858000" cy="9144000"/>
  <p:embeddedFontLst>
    <p:embeddedFont>
      <p:font typeface="나눔스퀘어OTF" panose="020B0600000101010101" pitchFamily="34" charset="-127"/>
      <p:regular r:id="rId22"/>
    </p:embeddedFont>
    <p:embeddedFont>
      <p:font typeface="나눔스퀘어OTF Bold" panose="020B0600000101010101" pitchFamily="34" charset="-127"/>
      <p:bold r:id="rId23"/>
    </p:embeddedFont>
    <p:embeddedFont>
      <p:font typeface="나눔스퀘어OTF ExtraBold" panose="020B0600000101010101" pitchFamily="34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7"/>
    <a:srgbClr val="FFFFFF"/>
    <a:srgbClr val="505050"/>
    <a:srgbClr val="1F587F"/>
    <a:srgbClr val="2980B9"/>
    <a:srgbClr val="3498DB"/>
    <a:srgbClr val="5DADE2"/>
    <a:srgbClr val="7FB3D5"/>
    <a:srgbClr val="D6E8ED"/>
    <a:srgbClr val="24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E23F-0963-4EF6-B7CE-8CE978205759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DA73-4ED6-44C5-A384-B89D26EC9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CDA73-4ED6-44C5-A384-B89D26EC9E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839"/>
              </a:lnSpc>
              <a:defRPr/>
            </a:pPr>
            <a:r>
              <a:rPr kumimoji="1" lang="en-US" altLang="ko-KR"/>
              <a:t>Anomaly Detection</a:t>
            </a:r>
            <a:r>
              <a:rPr kumimoji="1" lang="ko-KR" altLang="en-US"/>
              <a:t>이란 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불량 검출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이상 감지 등 정상 상태가 아닌 모든 상태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물체 등을 감지하는 기술을 말하고 보유한 데이터에 따라 지도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 준지도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 비지도 학습으로 나눠진다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>
              <a:lnSpc>
                <a:spcPts val="2839"/>
              </a:lnSpc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+mn-ea"/>
              </a:rPr>
              <a:t>우리가 가진 데이터는 정상적인 데이터만 있는 데이터셋에서 모델을 학습하는 방식인 비지도 학습이 적절하다고 생각하여 선택했다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>
              <a:lnSpc>
                <a:spcPts val="2839"/>
              </a:lnSpc>
              <a:defRPr/>
            </a:pPr>
            <a:endParaRPr lang="ko-KR" altLang="en-US" b="0" i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10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11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 err="1"/>
              <a:t>오토인코더를</a:t>
            </a:r>
            <a:r>
              <a:rPr kumimoji="1" lang="ko-KR" altLang="en-US" dirty="0"/>
              <a:t> 선택했고 </a:t>
            </a:r>
            <a:r>
              <a:rPr kumimoji="1" lang="ko-KR" altLang="en-US" dirty="0" err="1"/>
              <a:t>오토인코더에서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컨볼루션오토인코더를</a:t>
            </a:r>
            <a:r>
              <a:rPr kumimoji="1" lang="ko-KR" altLang="en-US" dirty="0"/>
              <a:t> 사용했다</a:t>
            </a:r>
            <a:br>
              <a:rPr kumimoji="1" lang="ko-KR" altLang="en-US" dirty="0"/>
            </a:br>
            <a:r>
              <a:rPr kumimoji="1" lang="ko-KR" altLang="en-US" dirty="0"/>
              <a:t>추후 </a:t>
            </a:r>
            <a:r>
              <a:rPr kumimoji="1" lang="ko-KR" altLang="en-US" dirty="0" err="1"/>
              <a:t>여러종류의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오토인코더를</a:t>
            </a:r>
            <a:r>
              <a:rPr kumimoji="1" lang="ko-KR" altLang="en-US" dirty="0"/>
              <a:t> 사용해보고 성능비교 후 성능이 </a:t>
            </a:r>
            <a:r>
              <a:rPr kumimoji="1" lang="ko-KR" altLang="en-US" dirty="0" err="1"/>
              <a:t>좋은것을</a:t>
            </a:r>
            <a:r>
              <a:rPr kumimoji="1" lang="ko-KR" altLang="en-US" dirty="0"/>
              <a:t> 채택하겠다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13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재구성 오류가 낮은 샘플들: 대부분의 샘플이 낮은 재구성 오류 값을 가지며, 이는 오토인코더가 해당 샘플들을 잘 재구성했음을 의미합니다.</a:t>
            </a:r>
          </a:p>
          <a:p>
            <a:pPr lvl="0">
              <a:defRPr/>
            </a:pPr>
            <a:r>
              <a:rPr kumimoji="1" lang="ko-KR" altLang="en-US"/>
              <a:t>재구성 오류가 높은 샘플들: 주황색 영역에 속하는 샘플들은 높은 재구성 오류 값을 가지며, 이는 오토인코더가 해당 샘플들을 잘 재구성하지 못했음을 의미합니다. 이러한 샘플들은 이상값으로 간주될 수 있습니다.</a:t>
            </a:r>
          </a:p>
          <a:p>
            <a:pPr lvl="0">
              <a:defRPr/>
            </a:pPr>
            <a:r>
              <a:rPr kumimoji="1" lang="ko-KR" altLang="en-US"/>
              <a:t>이를 통해 오토인코더 모델의 성능을 평가하고, 이상 탐지에 사용할 임계값을 설정할 수 있습니다.</a:t>
            </a:r>
          </a:p>
          <a:p>
            <a:pPr lvl="0">
              <a:defRPr/>
            </a:pPr>
            <a:r>
              <a:rPr kumimoji="1" lang="ko-KR" altLang="en-US"/>
              <a:t>저희는 임계값을 재구성오류의 상위 </a:t>
            </a:r>
            <a:r>
              <a:rPr kumimoji="1" lang="en-US" altLang="ko-KR"/>
              <a:t>5%</a:t>
            </a:r>
            <a:r>
              <a:rPr kumimoji="1" lang="ko-KR" altLang="en-US"/>
              <a:t>의 이상값을 탐지할 수 있도록 설정했습니다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15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C6AAE01-508B-4645-B501-C4993A34EDEB}" type="slidenum">
              <a:rPr kumimoji="1" lang="en-US" altLang="en-US"/>
              <a:pPr lvl="0">
                <a:defRPr/>
              </a:pPr>
              <a:t>16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" panose="020B0600000101010101" pitchFamily="34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OTF" panose="020B0600000101010101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6.png"/><Relationship Id="rId4" Type="http://schemas.openxmlformats.org/officeDocument/2006/relationships/image" Target="../media/image45.png"/><Relationship Id="rId9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60.png"/><Relationship Id="rId5" Type="http://schemas.openxmlformats.org/officeDocument/2006/relationships/image" Target="../media/image46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7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7.png"/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69.png"/><Relationship Id="rId10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58.png"/><Relationship Id="rId1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9.png"/><Relationship Id="rId5" Type="http://schemas.openxmlformats.org/officeDocument/2006/relationships/image" Target="../media/image46.png"/><Relationship Id="rId10" Type="http://schemas.openxmlformats.org/officeDocument/2006/relationships/image" Target="../media/image58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5.png"/><Relationship Id="rId7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5.pn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5.png"/><Relationship Id="rId10" Type="http://schemas.openxmlformats.org/officeDocument/2006/relationships/image" Target="../media/image43.png"/><Relationship Id="rId4" Type="http://schemas.openxmlformats.org/officeDocument/2006/relationships/image" Target="../media/image1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72390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0"/>
            <a:ext cx="8610600" cy="914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900" y="3175000"/>
            <a:ext cx="5410200" cy="508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591300" y="2933700"/>
            <a:ext cx="514350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3600" b="0" i="0" u="none" strike="noStrike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실증적 </a:t>
            </a:r>
            <a:r>
              <a:rPr lang="en-US" altLang="ko-KR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SW </a:t>
            </a:r>
            <a:r>
              <a:rPr lang="ko-KR" altLang="en-US" sz="3600" spc="-200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프로젝트</a:t>
            </a:r>
            <a:endParaRPr lang="en-US" sz="3600" b="0" i="0" u="none" strike="noStrike" spc="-200" dirty="0">
              <a:solidFill>
                <a:srgbClr val="505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8900" y="1333500"/>
            <a:ext cx="10477500" cy="762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디지털화된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오디오를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네트워크로</a:t>
            </a:r>
            <a:endParaRPr lang="en-US" sz="6600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>
              <a:lnSpc>
                <a:spcPct val="120000"/>
              </a:lnSpc>
            </a:pP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전송시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에러율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확인</a:t>
            </a:r>
            <a:r>
              <a:rPr lang="en-US" sz="6600" b="0" i="0" u="none" strike="noStrike" spc="-500" dirty="0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sz="6600" b="0" i="0" u="none" strike="noStrike" spc="-500" dirty="0" err="1">
                <a:solidFill>
                  <a:srgbClr val="4FA8CA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소프트웨어</a:t>
            </a:r>
            <a:endParaRPr lang="en-US" sz="6600" b="0" i="0" u="none" strike="noStrike" spc="-500" dirty="0">
              <a:solidFill>
                <a:srgbClr val="4FA8CA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9700" y="5613400"/>
            <a:ext cx="228600" cy="228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388100" y="6743700"/>
            <a:ext cx="54864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Detection Error In C</a:t>
            </a:r>
            <a:r>
              <a:rPr lang="en-US" sz="2000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ommunication</a:t>
            </a:r>
            <a:r>
              <a:rPr lang="en-US" sz="2000" b="0" i="0" u="none" strike="noStrike" spc="7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System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3A0334C-BB5F-3370-F6CD-89A0E645E181}"/>
              </a:ext>
            </a:extLst>
          </p:cNvPr>
          <p:cNvSpPr txBox="1"/>
          <p:nvPr/>
        </p:nvSpPr>
        <p:spPr>
          <a:xfrm>
            <a:off x="3063875" y="8623300"/>
            <a:ext cx="12198350" cy="86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1924351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정성윤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1924362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박유진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lvl="0" indent="0" algn="ctr">
              <a:lnSpc>
                <a:spcPts val="3456"/>
              </a:lnSpc>
            </a:pP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1923846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강태원</a:t>
            </a:r>
            <a:r>
              <a:rPr lang="en-US" altLang="ko-KR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1934285 </a:t>
            </a: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전민재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8262D364-20C9-F840-1845-ABC1B2EF7C87}"/>
              </a:ext>
            </a:extLst>
          </p:cNvPr>
          <p:cNvSpPr txBox="1"/>
          <p:nvPr/>
        </p:nvSpPr>
        <p:spPr>
          <a:xfrm>
            <a:off x="8161338" y="7937500"/>
            <a:ext cx="1965325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0" algn="ctr">
              <a:lnSpc>
                <a:spcPts val="3456"/>
              </a:lnSpc>
            </a:pPr>
            <a:r>
              <a:rPr lang="ko-KR" altLang="en-US" sz="2400" b="1" spc="192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컴퓨터공학과</a:t>
            </a:r>
            <a:endParaRPr lang="en-US" altLang="ko-KR" sz="2400" b="1" spc="192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8157705-AF95-7F75-2ADF-CAC1786A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1800" b="0" i="0" u="none" strike="noStrike" dirty="0">
                <a:solidFill>
                  <a:srgbClr val="4FA8CA"/>
                </a:solidFill>
                <a:latin typeface="나눔스퀘어OTF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1512189" y="2988373"/>
            <a:ext cx="7936609" cy="2578362"/>
            <a:chOff x="1512189" y="2988373"/>
            <a:chExt cx="7936609" cy="2578362"/>
          </a:xfrm>
        </p:grpSpPr>
        <p:sp>
          <p:nvSpPr>
            <p:cNvPr id="10" name="TextBox 3"/>
            <p:cNvSpPr txBox="1"/>
            <p:nvPr/>
          </p:nvSpPr>
          <p:spPr>
            <a:xfrm>
              <a:off x="2294163" y="3819525"/>
              <a:ext cx="715463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buSzPct val="75000"/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불량 검출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 감지 등 정상 상태가 아닌 모든 상태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물체 등의 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이상을 감지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기술</a:t>
              </a:r>
              <a:endParaRPr lang="en-US" altLang="ko-KR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400" dirty="0">
                <a:solidFill>
                  <a:srgbClr val="00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보유한 데이터에 따라 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400" b="0" i="0" dirty="0" err="1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준지도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400" b="0" i="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비지도 학습</a:t>
              </a:r>
              <a:r>
                <a:rPr lang="ko-KR" altLang="en-US" sz="2400" dirty="0">
                  <a:solidFill>
                    <a:srgbClr val="0000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으로 분류</a:t>
              </a:r>
              <a:endParaRPr lang="ko-KR" altLang="en-US" sz="2400" b="0" i="0" dirty="0">
                <a:solidFill>
                  <a:srgbClr val="000000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002280"/>
              <a:ext cx="5181600" cy="624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5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1512189" y="2988373"/>
              <a:ext cx="787400" cy="787400"/>
              <a:chOff x="9302410" y="2667053"/>
              <a:chExt cx="787400" cy="787400"/>
            </a:xfrm>
          </p:grpSpPr>
          <p:pic>
            <p:nvPicPr>
              <p:cNvPr id="31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9302410" y="2667053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9410700" y="2790825"/>
                <a:ext cx="532066" cy="532066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F55728B-D9F0-5BA2-02CF-7511B41B8567}"/>
              </a:ext>
            </a:extLst>
          </p:cNvPr>
          <p:cNvGrpSpPr/>
          <p:nvPr/>
        </p:nvGrpSpPr>
        <p:grpSpPr>
          <a:xfrm>
            <a:off x="1498600" y="6259708"/>
            <a:ext cx="8864600" cy="2610810"/>
            <a:chOff x="1498600" y="5803900"/>
            <a:chExt cx="8864600" cy="2610810"/>
          </a:xfrm>
        </p:grpSpPr>
        <p:sp>
          <p:nvSpPr>
            <p:cNvPr id="24" name="TextBox 3"/>
            <p:cNvSpPr txBox="1"/>
            <p:nvPr/>
          </p:nvSpPr>
          <p:spPr>
            <a:xfrm>
              <a:off x="2298985" y="6667500"/>
              <a:ext cx="8064215" cy="174721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정상적인 데이터만 있는 데이터셋에서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모델을 학습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하는 방식</a:t>
              </a:r>
            </a:p>
            <a:p>
              <a:pPr lvl="0">
                <a:lnSpc>
                  <a:spcPct val="120000"/>
                </a:lnSpc>
                <a:defRPr/>
              </a:pPr>
              <a:endPara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비지도 학습 모델은 레이블이 지정되지 않은 데이터의 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고유한 구조를 발견하기 위해 </a:t>
              </a:r>
              <a:r>
                <a:rPr lang="ko-KR" altLang="en-US" sz="24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자체적으로 작동</a:t>
              </a:r>
              <a:endPara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2438400" y="5981700"/>
              <a:ext cx="2506436" cy="45127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ko-KR" altLang="en-US" sz="3500" spc="-45" dirty="0">
                  <a:solidFill>
                    <a:schemeClr val="tx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비지도 학습</a:t>
              </a:r>
              <a:endParaRPr lang="en-US" sz="3500" spc="-45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498600" y="5803900"/>
              <a:ext cx="787400" cy="787400"/>
              <a:chOff x="1498600" y="5803900"/>
              <a:chExt cx="787400" cy="787400"/>
            </a:xfrm>
          </p:grpSpPr>
          <p:pic>
            <p:nvPicPr>
              <p:cNvPr id="37" name="Picture 21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tretch>
                <a:fillRect/>
              </a:stretch>
            </p:blipFill>
            <p:spPr>
              <a:xfrm>
                <a:off x="1498600" y="5803900"/>
                <a:ext cx="787400" cy="787400"/>
              </a:xfrm>
              <a:prstGeom prst="rect">
                <a:avLst/>
              </a:prstGeom>
              <a:noFill/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581150" y="5886527"/>
                <a:ext cx="609523" cy="609523"/>
              </a:xfrm>
              <a:prstGeom prst="rect">
                <a:avLst/>
              </a:prstGeom>
            </p:spPr>
          </p:pic>
        </p:grpSp>
      </p:grp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82200" y="3094392"/>
            <a:ext cx="75946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17922DD-1EE5-107A-0D04-F392B875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0248900" y="3775773"/>
            <a:ext cx="7630858" cy="4159758"/>
            <a:chOff x="11422378" y="2738102"/>
            <a:chExt cx="6769574" cy="50348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422378" y="2738102"/>
              <a:ext cx="6769574" cy="491891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3812232" y="7325952"/>
              <a:ext cx="1932967" cy="4470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" altLang="ko-KR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Autoencoder</a:t>
              </a:r>
              <a:r>
                <a:rPr lang="ko-KR" altLang="en-US" sz="1600" b="0" dirty="0">
                  <a:solidFill>
                    <a:srgbClr val="616161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구성</a:t>
              </a:r>
              <a:endParaRPr kumimoji="1" lang="ko-KR" altLang="en-US" sz="16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512189" y="2988373"/>
            <a:ext cx="8774811" cy="4597420"/>
            <a:chOff x="1512189" y="2988373"/>
            <a:chExt cx="8774811" cy="4597420"/>
          </a:xfrm>
        </p:grpSpPr>
        <p:sp>
          <p:nvSpPr>
            <p:cNvPr id="18" name="TextBox 6"/>
            <p:cNvSpPr txBox="1"/>
            <p:nvPr/>
          </p:nvSpPr>
          <p:spPr>
            <a:xfrm>
              <a:off x="2520315" y="3168396"/>
              <a:ext cx="4283923" cy="45127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  <a:defRPr/>
              </a:pPr>
              <a:r>
                <a:rPr lang="en-US" altLang="ko-KR" sz="3500" spc="-45" dirty="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Autoencoder</a:t>
              </a:r>
            </a:p>
          </p:txBody>
        </p:sp>
        <p:sp>
          <p:nvSpPr>
            <p:cNvPr id="21" name="TextBox 3"/>
            <p:cNvSpPr txBox="1"/>
            <p:nvPr/>
          </p:nvSpPr>
          <p:spPr>
            <a:xfrm>
              <a:off x="2057400" y="3952875"/>
              <a:ext cx="8229600" cy="3632918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ko-KR" altLang="en-US" sz="2200" i="0" dirty="0" err="1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오토인코더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Autoencoder)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란 비지도 학습에서 사용되는 인공신경망 알고리즘으로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입력이 들어왔을 때의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해당 입력 데이터를 최대한 압축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시킨 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다시 본래의 입력 형태로 복원 시키는 신경망</a:t>
              </a:r>
              <a:endParaRPr lang="en-US" altLang="ko-KR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Encoder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Input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데이터를 압축하는 부분</a:t>
              </a:r>
            </a:p>
            <a:p>
              <a:pPr>
                <a:lnSpc>
                  <a:spcPct val="120000"/>
                </a:lnSpc>
                <a:defRPr/>
              </a:pPr>
              <a:endParaRPr lang="ko-KR" altLang="en-US" sz="22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Decoder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압축된 데이터를 복원하는 부분</a:t>
              </a:r>
              <a:r>
                <a:rPr lang="en-US" altLang="ko-KR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</a:p>
            <a:p>
              <a:pPr>
                <a:lnSpc>
                  <a:spcPct val="120000"/>
                </a:lnSpc>
                <a:defRPr/>
              </a:pP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indent="0" algn="l" defTabSz="232257" rtl="0" eaLnBrk="1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Latent Vector 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잠재 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벡</a:t>
              </a:r>
              <a:r>
                <a:rPr kumimoji="0" lang="ko-KR" altLang="en-US" sz="2200" i="0" u="none" strike="noStrike" kern="1200" cap="none" spc="0" normalizeH="0" baseline="0" dirty="0">
                  <a:solidFill>
                    <a:srgbClr val="000000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터</a:t>
              </a:r>
              <a:r>
                <a:rPr lang="en-US" altLang="ko-KR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):</a:t>
              </a:r>
              <a:r>
                <a:rPr lang="ko-KR" altLang="en-US" sz="220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 </a:t>
              </a:r>
              <a:r>
                <a:rPr lang="ko-KR" altLang="en-US" sz="22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압축 과정에서 추출한 의미 있는 데이터</a:t>
              </a:r>
            </a:p>
          </p:txBody>
        </p:sp>
        <p:pic>
          <p:nvPicPr>
            <p:cNvPr id="28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12189" y="2988373"/>
              <a:ext cx="787400" cy="787400"/>
            </a:xfrm>
            <a:prstGeom prst="rect">
              <a:avLst/>
            </a:prstGeom>
            <a:noFill/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1127" y="3132627"/>
            <a:ext cx="609523" cy="609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17A15B94-88D1-7514-8497-F948B246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Anomaly Detection</a:t>
            </a: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70400" y="1563503"/>
            <a:ext cx="9347200" cy="558800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2514600" y="3162300"/>
            <a:ext cx="4572000" cy="4512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  <a:defRPr/>
            </a:pPr>
            <a:r>
              <a:rPr lang="ko-KR" altLang="en-US" sz="3500" spc="-45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선정 이유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67350" y="3162300"/>
            <a:ext cx="7353300" cy="425958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512189" y="2988373"/>
            <a:ext cx="787400" cy="787400"/>
            <a:chOff x="1508125" y="3000375"/>
            <a:chExt cx="787400" cy="787400"/>
          </a:xfrm>
        </p:grpSpPr>
        <p:pic>
          <p:nvPicPr>
            <p:cNvPr id="30" name="Picture 21"/>
            <p:cNvPicPr>
              <a:picLocks noChangeAspect="1"/>
            </p:cNvPicPr>
            <p:nvPr/>
          </p:nvPicPr>
          <p:blipFill rotWithShape="1">
            <a:blip r:embed="rId8">
              <a:alphaModFix/>
              <a:lum/>
            </a:blip>
            <a:stretch>
              <a:fillRect/>
            </a:stretch>
          </p:blipFill>
          <p:spPr>
            <a:xfrm>
              <a:off x="1508125" y="3000375"/>
              <a:ext cx="787400" cy="787400"/>
            </a:xfrm>
            <a:prstGeom prst="rect">
              <a:avLst/>
            </a:prstGeom>
            <a:noFill/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628775" y="3127057"/>
              <a:ext cx="538717" cy="5387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BD296D-2B16-9A27-97DA-4DABA9628178}"/>
              </a:ext>
            </a:extLst>
          </p:cNvPr>
          <p:cNvGrpSpPr/>
          <p:nvPr/>
        </p:nvGrpSpPr>
        <p:grpSpPr>
          <a:xfrm>
            <a:off x="2743200" y="7581900"/>
            <a:ext cx="14020800" cy="2215991"/>
            <a:chOff x="2971800" y="7626203"/>
            <a:chExt cx="13182600" cy="2215991"/>
          </a:xfrm>
        </p:grpSpPr>
        <p:sp>
          <p:nvSpPr>
            <p:cNvPr id="10" name="TextBox 3"/>
            <p:cNvSpPr txBox="1"/>
            <p:nvPr/>
          </p:nvSpPr>
          <p:spPr>
            <a:xfrm>
              <a:off x="3437031" y="7626203"/>
              <a:ext cx="12717369" cy="221599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l">
                <a:defRPr/>
              </a:pP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기존 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Anomaly Detection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에 관한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연구들은 </a:t>
              </a: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비지도 학습 기반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의 이상 탐지 알고리즘에 관한 연구에 집중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됨</a:t>
              </a:r>
              <a:endParaRPr lang="ko-KR" altLang="en-US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ko-KR" altLang="en-US" sz="2400" b="0" i="0" dirty="0"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데이터의 양이 많을수록 더 높은 성능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을 보이므로</a:t>
              </a:r>
              <a:r>
                <a:rPr lang="en-US" altLang="ko-KR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b="0" i="0" dirty="0"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음성 데이터의 수집과 분석이 확대됨에 따라 그 성능은 계속해서 향상될 것이라 생각하여 선정함</a:t>
              </a:r>
            </a:p>
            <a:p>
              <a:pPr algn="l">
                <a:defRPr/>
              </a:pPr>
              <a:endParaRPr lang="en-US" altLang="ko-KR" sz="2400" b="0" i="0" dirty="0"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4827DCB3-6346-2967-D534-5FA93699B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1800" y="7668000"/>
              <a:ext cx="304800" cy="266700"/>
            </a:xfrm>
            <a:prstGeom prst="rect">
              <a:avLst/>
            </a:prstGeom>
          </p:spPr>
        </p:pic>
        <p:pic>
          <p:nvPicPr>
            <p:cNvPr id="11" name="Picture 16">
              <a:extLst>
                <a:ext uri="{FF2B5EF4-FFF2-40B4-BE49-F238E27FC236}">
                  <a16:creationId xmlns:a16="http://schemas.microsoft.com/office/drawing/2014/main" id="{59624DF5-3138-26AC-F8FD-F59205BD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74258" y="8540603"/>
              <a:ext cx="304800" cy="2667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3165406-269B-00AC-F704-9EE89F31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8857107" y="2556319"/>
            <a:ext cx="9144508" cy="2177605"/>
            <a:chOff x="8801100" y="6134100"/>
            <a:chExt cx="9144508" cy="2177605"/>
          </a:xfrm>
        </p:grpSpPr>
        <p:sp>
          <p:nvSpPr>
            <p:cNvPr id="11" name="TextBox 11"/>
            <p:cNvSpPr txBox="1"/>
            <p:nvPr/>
          </p:nvSpPr>
          <p:spPr>
            <a:xfrm>
              <a:off x="9759255" y="6154449"/>
              <a:ext cx="4559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 dirty="0">
                  <a:latin typeface="나눔스퀘어OTF Bold"/>
                  <a:ea typeface="나눔스퀘어OTF Bold"/>
                </a:rPr>
                <a:t>그래프 분석</a:t>
              </a:r>
              <a:endParaRPr lang="en-US" sz="3500" b="0" i="0" u="none" strike="noStrike" dirty="0">
                <a:latin typeface="나눔스퀘어OTF Bold"/>
                <a:ea typeface="나눔스퀘어OTF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9665208" y="6865304"/>
              <a:ext cx="8280400" cy="144640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정상 데이터</a:t>
              </a:r>
              <a:r>
                <a:rPr lang="en-US" altLang="ko-KR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재구성 오류가 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0.001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이하인 경우가 대다수임</a:t>
              </a:r>
            </a:p>
            <a:p>
              <a:pPr lvl="0" algn="l">
                <a:lnSpc>
                  <a:spcPct val="130000"/>
                </a:lnSpc>
                <a:defRPr/>
              </a:pPr>
              <a:endParaRPr 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sz="2200" b="1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비정상 데이터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재구성 오류가 </a:t>
              </a: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0.001 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이상인 경우도 존재함</a:t>
              </a:r>
              <a:endParaRPr lang="en-US" sz="2200" b="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801100" y="6134100"/>
              <a:ext cx="787400" cy="787400"/>
              <a:chOff x="8801100" y="5321300"/>
              <a:chExt cx="787400" cy="787400"/>
            </a:xfrm>
          </p:grpSpPr>
          <p:pic>
            <p:nvPicPr>
              <p:cNvPr id="21" name="Picture 21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3" name="Picture 23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28797" y="2531117"/>
            <a:ext cx="8069451" cy="7236787"/>
            <a:chOff x="553849" y="2531117"/>
            <a:chExt cx="8069451" cy="7236787"/>
          </a:xfrm>
        </p:grpSpPr>
        <p:grpSp>
          <p:nvGrpSpPr>
            <p:cNvPr id="18" name="그룹 17"/>
            <p:cNvGrpSpPr/>
            <p:nvPr/>
          </p:nvGrpSpPr>
          <p:grpSpPr>
            <a:xfrm>
              <a:off x="553849" y="2531117"/>
              <a:ext cx="8069451" cy="7236787"/>
              <a:chOff x="287149" y="2531117"/>
              <a:chExt cx="8069451" cy="7236787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sp>
            <p:nvSpPr>
              <p:cNvPr id="25" name="TextBox 25"/>
              <p:cNvSpPr txBox="1"/>
              <p:nvPr/>
            </p:nvSpPr>
            <p:spPr>
              <a:xfrm>
                <a:off x="1163288" y="8648700"/>
                <a:ext cx="5448622" cy="61268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재구성 오류 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(</a:t>
                </a: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입출력 데이터 간 차이</a:t>
                </a:r>
                <a:r>
                  <a:rPr lang="en-US" altLang="ko-KR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)</a:t>
                </a:r>
                <a:endParaRPr lang="en-US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67060" y="9304444"/>
                <a:ext cx="5689948" cy="46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재구성 오류 분포 그래프</a:t>
                </a:r>
                <a:endParaRPr lang="en-US" altLang="ko-KR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70978" y="5397500"/>
              <a:ext cx="492443" cy="309880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000" dirty="0">
                  <a:latin typeface="나눔스퀘어OTF"/>
                  <a:ea typeface="나눔스퀘어OTF"/>
                </a:rPr>
                <a:t>샘플 수</a:t>
              </a:r>
            </a:p>
          </p:txBody>
        </p:sp>
      </p:grp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38369" y="2886078"/>
            <a:ext cx="6286500" cy="5869515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8890000" y="5422900"/>
            <a:ext cx="8712200" cy="4147116"/>
            <a:chOff x="8890000" y="5422900"/>
            <a:chExt cx="8712200" cy="4147116"/>
          </a:xfrm>
        </p:grpSpPr>
        <p:grpSp>
          <p:nvGrpSpPr>
            <p:cNvPr id="37" name="그룹 36"/>
            <p:cNvGrpSpPr/>
            <p:nvPr/>
          </p:nvGrpSpPr>
          <p:grpSpPr>
            <a:xfrm>
              <a:off x="8907022" y="5457868"/>
              <a:ext cx="8695178" cy="4112147"/>
              <a:chOff x="9034054" y="3160212"/>
              <a:chExt cx="7711998" cy="4112147"/>
            </a:xfrm>
          </p:grpSpPr>
          <p:sp>
            <p:nvSpPr>
              <p:cNvPr id="9" name="TextBox 9"/>
              <p:cNvSpPr txBox="1"/>
              <p:nvPr/>
            </p:nvSpPr>
            <p:spPr>
              <a:xfrm>
                <a:off x="9924517" y="3167513"/>
                <a:ext cx="45593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dirty="0">
                    <a:latin typeface="나눔스퀘어OTF Bold"/>
                    <a:ea typeface="나눔스퀘어OTF Bold"/>
                  </a:rPr>
                  <a:t>그래프 해석</a:t>
                </a:r>
                <a:endParaRPr lang="en-US" sz="3500" b="0" i="0" u="none" strike="noStrike" dirty="0"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33" name="TextBox 10"/>
              <p:cNvSpPr txBox="1"/>
              <p:nvPr/>
            </p:nvSpPr>
            <p:spPr>
              <a:xfrm>
                <a:off x="9849952" y="3836443"/>
                <a:ext cx="6896100" cy="3435916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정상 데이터의 재구성 오류가 매우 낮음</a:t>
                </a:r>
                <a:r>
                  <a:rPr lang="en-US" altLang="ko-KR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모델이 정상 데이터를 거의 완벽하게 재구성할 수 있으며</a:t>
                </a:r>
                <a:r>
                  <a:rPr lang="en-US" altLang="ko-KR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,</a:t>
                </a: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모델이 정상 패턴을 잘 학습했음을 의미함</a:t>
                </a:r>
                <a:endPara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endPara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비정상 데이터의 재구성 오류가 높음</a:t>
                </a:r>
                <a:r>
                  <a:rPr lang="en-US" altLang="ko-KR" sz="2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</a:p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비정상 데이터의 재구성 오류가 정상 데이터보다 높게 분포하고 있으며</a:t>
                </a:r>
                <a:r>
                  <a:rPr lang="en-US" altLang="ko-KR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, </a:t>
                </a: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모델이 비정상 데이터를 잘 재구성하지 못함을 의미함</a:t>
                </a:r>
                <a:endParaRPr 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36" name="Picture 22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9034054" y="3160212"/>
                <a:ext cx="660400" cy="660400"/>
              </a:xfrm>
              <a:prstGeom prst="rect">
                <a:avLst/>
              </a:prstGeom>
            </p:spPr>
          </p:pic>
        </p:grpSp>
        <p:pic>
          <p:nvPicPr>
            <p:cNvPr id="39" name="Picture 2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890000" y="5422900"/>
              <a:ext cx="787400" cy="787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FCA10289-1B10-25DD-A7D4-7C540DF6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28797" y="2531117"/>
            <a:ext cx="8069451" cy="7236787"/>
            <a:chOff x="553849" y="2531117"/>
            <a:chExt cx="8069451" cy="7236787"/>
          </a:xfrm>
        </p:grpSpPr>
        <p:grpSp>
          <p:nvGrpSpPr>
            <p:cNvPr id="17" name="그룹 16"/>
            <p:cNvGrpSpPr/>
            <p:nvPr/>
          </p:nvGrpSpPr>
          <p:grpSpPr>
            <a:xfrm>
              <a:off x="553849" y="2531117"/>
              <a:ext cx="8069451" cy="7236787"/>
              <a:chOff x="287149" y="2531117"/>
              <a:chExt cx="8069451" cy="7236787"/>
            </a:xfrm>
          </p:grpSpPr>
          <p:pic>
            <p:nvPicPr>
              <p:cNvPr id="20" name="Picture 15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22" name="Picture 1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sp>
            <p:nvSpPr>
              <p:cNvPr id="24" name="TextBox 25"/>
              <p:cNvSpPr txBox="1"/>
              <p:nvPr/>
            </p:nvSpPr>
            <p:spPr>
              <a:xfrm>
                <a:off x="1163288" y="8648700"/>
                <a:ext cx="5448622" cy="61268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샘플 인덱스</a:t>
                </a:r>
                <a:endParaRPr lang="en-US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67060" y="9304444"/>
                <a:ext cx="5689948" cy="46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  <a:defRPr/>
                </a:pP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재구성 오류 및 </a:t>
                </a:r>
                <a:r>
                  <a:rPr lang="ko-KR" altLang="en-US" sz="2000" b="0" i="0" strike="noStrike" dirty="0" err="1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임계값</a:t>
                </a:r>
                <a:r>
                  <a:rPr lang="ko-KR" altLang="en-US" sz="2000" b="0" i="0" strike="noStrike" dirty="0">
                    <a:solidFill>
                      <a:schemeClr val="tx1">
                        <a:alpha val="70200"/>
                      </a:schemeClr>
                    </a:solidFill>
                    <a:latin typeface="나눔스퀘어OTF"/>
                    <a:ea typeface="나눔스퀘어OTF"/>
                  </a:rPr>
                  <a:t> 범위 탐색 그래프</a:t>
                </a:r>
                <a:endParaRPr lang="en-US" altLang="ko-KR" sz="2000" b="0" i="0" strike="noStrike" dirty="0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27941" y="4914900"/>
              <a:ext cx="492443" cy="182880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000" dirty="0">
                  <a:latin typeface="나눔스퀘어OTF"/>
                  <a:ea typeface="나눔스퀘어OTF"/>
                </a:rPr>
                <a:t>재구성  오류</a:t>
              </a: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246861" y="2890271"/>
            <a:ext cx="5869515" cy="5861129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8857107" y="2556319"/>
            <a:ext cx="9144508" cy="2686506"/>
            <a:chOff x="8801100" y="6134100"/>
            <a:chExt cx="9144508" cy="2686506"/>
          </a:xfrm>
        </p:grpSpPr>
        <p:sp>
          <p:nvSpPr>
            <p:cNvPr id="40" name="TextBox 11"/>
            <p:cNvSpPr txBox="1"/>
            <p:nvPr/>
          </p:nvSpPr>
          <p:spPr>
            <a:xfrm>
              <a:off x="9759255" y="6154449"/>
              <a:ext cx="4559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 dirty="0">
                  <a:latin typeface="나눔스퀘어OTF Bold"/>
                  <a:ea typeface="나눔스퀘어OTF Bold"/>
                </a:rPr>
                <a:t>그래프 분석</a:t>
              </a:r>
              <a:endParaRPr lang="en-US" sz="3500" b="0" i="0" u="none" strike="noStrike" dirty="0">
                <a:latin typeface="나눔스퀘어OTF Bold"/>
                <a:ea typeface="나눔스퀘어OTF Bold"/>
              </a:endParaRPr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9665208" y="6818185"/>
              <a:ext cx="8280400" cy="200242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>
                <a:lnSpc>
                  <a:spcPct val="130000"/>
                </a:lnSpc>
                <a:defRPr/>
              </a:pP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정상 데이터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재구성 오류가 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0.001 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이하로 매우 낮은 값을 가지며</a:t>
              </a:r>
              <a:r>
                <a:rPr lang="en-US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파란색 점들이 주로 </a:t>
              </a:r>
              <a:r>
                <a:rPr lang="en" altLang="ko-KR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X</a:t>
              </a:r>
              <a:r>
                <a:rPr lang="ko-KR" alt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축 근처에 몰려 있음</a:t>
              </a:r>
            </a:p>
            <a:p>
              <a:pPr>
                <a:lnSpc>
                  <a:spcPct val="130000"/>
                </a:lnSpc>
                <a:defRPr/>
              </a:pPr>
              <a:endParaRPr lang="en-US" sz="10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>
                <a:lnSpc>
                  <a:spcPct val="130000"/>
                </a:lnSpc>
                <a:defRPr/>
              </a:pPr>
              <a:r>
                <a:rPr lang="ko-KR" altLang="en-US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비정상 데이터</a:t>
              </a:r>
              <a:r>
                <a:rPr lang="en-US" altLang="ko-KR" sz="2200" i="0" u="none" strike="noStrike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: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대부분의 주황색 점들이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0.001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이상의 오류를 가지며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일부는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0.002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이상의 높은 재구성 오류를 보임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8801100" y="6134100"/>
              <a:ext cx="787400" cy="787400"/>
              <a:chOff x="8801100" y="5321300"/>
              <a:chExt cx="787400" cy="787400"/>
            </a:xfrm>
          </p:grpSpPr>
          <p:pic>
            <p:nvPicPr>
              <p:cNvPr id="43" name="Picture 21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44" name="Picture 23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80BAC2-FC85-001F-16B7-DBDDCD9A603C}"/>
              </a:ext>
            </a:extLst>
          </p:cNvPr>
          <p:cNvGrpSpPr/>
          <p:nvPr/>
        </p:nvGrpSpPr>
        <p:grpSpPr>
          <a:xfrm>
            <a:off x="8890000" y="5422900"/>
            <a:ext cx="8712200" cy="4147116"/>
            <a:chOff x="8890000" y="5422900"/>
            <a:chExt cx="8712200" cy="414711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8A542D6-AA93-7743-7B7E-6190D91704C2}"/>
                </a:ext>
              </a:extLst>
            </p:cNvPr>
            <p:cNvGrpSpPr/>
            <p:nvPr/>
          </p:nvGrpSpPr>
          <p:grpSpPr>
            <a:xfrm>
              <a:off x="8907022" y="5457868"/>
              <a:ext cx="8695178" cy="4112147"/>
              <a:chOff x="9034054" y="3160212"/>
              <a:chExt cx="7711998" cy="4112147"/>
            </a:xfrm>
          </p:grpSpPr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482412E7-2CFF-6C7B-E09B-7C1FAC14B232}"/>
                  </a:ext>
                </a:extLst>
              </p:cNvPr>
              <p:cNvSpPr txBox="1"/>
              <p:nvPr/>
            </p:nvSpPr>
            <p:spPr>
              <a:xfrm>
                <a:off x="9924517" y="3167513"/>
                <a:ext cx="45593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dirty="0">
                    <a:latin typeface="나눔스퀘어OTF Bold"/>
                    <a:ea typeface="나눔스퀘어OTF Bold"/>
                  </a:rPr>
                  <a:t>그래프 해석</a:t>
                </a:r>
                <a:endParaRPr lang="en-US" sz="3500" b="0" i="0" u="none" strike="noStrike" dirty="0">
                  <a:latin typeface="나눔스퀘어OTF Bold"/>
                  <a:ea typeface="나눔스퀘어OTF Bold"/>
                </a:endParaRPr>
              </a:p>
            </p:txBody>
          </p:sp>
          <p:sp>
            <p:nvSpPr>
              <p:cNvPr id="13" name="TextBox 10">
                <a:extLst>
                  <a:ext uri="{FF2B5EF4-FFF2-40B4-BE49-F238E27FC236}">
                    <a16:creationId xmlns:a16="http://schemas.microsoft.com/office/drawing/2014/main" id="{D871494A-861D-3F7B-F5F0-D3F6C1A66EEE}"/>
                  </a:ext>
                </a:extLst>
              </p:cNvPr>
              <p:cNvSpPr txBox="1"/>
              <p:nvPr/>
            </p:nvSpPr>
            <p:spPr>
              <a:xfrm>
                <a:off x="9849952" y="3836443"/>
                <a:ext cx="6896100" cy="3435916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정상 데이터의 재구성 오류가 낮음</a:t>
                </a:r>
                <a:r>
                  <a:rPr lang="en-US" altLang="ko-KR" sz="2200" b="1" i="0" u="none" strike="noStrike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i="0" u="none" strike="noStrike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모델이 정상 데이터를 거의 완벽하게 재구성할 수 있음</a:t>
                </a:r>
                <a:endPara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endPara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비정상 데이터의 재구성 오류가 높음</a:t>
                </a:r>
                <a:r>
                  <a:rPr lang="en-US" altLang="ko-KR" sz="2200" b="1" dirty="0">
                    <a:latin typeface="나눔스퀘어OTF ExtraBold" panose="020B0600000101010101" pitchFamily="34" charset="-127"/>
                    <a:ea typeface="나눔스퀘어OTF ExtraBold" panose="020B0600000101010101" pitchFamily="34" charset="-127"/>
                  </a:rPr>
                  <a:t>:</a:t>
                </a:r>
              </a:p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모델이 비정상 데이터를 재구성하는 데 어려움을 겪고 있으며</a:t>
                </a:r>
                <a:r>
                  <a:rPr lang="en-US" altLang="ko-KR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,</a:t>
                </a:r>
              </a:p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2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정상 데이터와 비정상 데이터를 구별할 수 있는 중요한 지표가 됨</a:t>
                </a:r>
                <a:endParaRPr lang="en-US" sz="2200" b="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  <p:pic>
            <p:nvPicPr>
              <p:cNvPr id="15" name="Picture 22">
                <a:extLst>
                  <a:ext uri="{FF2B5EF4-FFF2-40B4-BE49-F238E27FC236}">
                    <a16:creationId xmlns:a16="http://schemas.microsoft.com/office/drawing/2014/main" id="{D6CEF63F-FEE8-B314-C5A3-9C45E7422D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9034054" y="3160212"/>
                <a:ext cx="660400" cy="660400"/>
              </a:xfrm>
              <a:prstGeom prst="rect">
                <a:avLst/>
              </a:prstGeom>
            </p:spPr>
          </p:pic>
        </p:grpSp>
        <p:pic>
          <p:nvPicPr>
            <p:cNvPr id="11" name="Picture 21">
              <a:extLst>
                <a:ext uri="{FF2B5EF4-FFF2-40B4-BE49-F238E27FC236}">
                  <a16:creationId xmlns:a16="http://schemas.microsoft.com/office/drawing/2014/main" id="{379249C2-9116-58FB-381C-EDAAEAEA7A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8890000" y="5422900"/>
              <a:ext cx="787400" cy="787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95223DFE-38BA-FE6B-8A27-74023CF7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9378934" y="2552700"/>
            <a:ext cx="6732399" cy="1299301"/>
            <a:chOff x="9333862" y="2700715"/>
            <a:chExt cx="6732399" cy="1299301"/>
          </a:xfrm>
        </p:grpSpPr>
        <p:grpSp>
          <p:nvGrpSpPr>
            <p:cNvPr id="42" name="그룹 41"/>
            <p:cNvGrpSpPr/>
            <p:nvPr/>
          </p:nvGrpSpPr>
          <p:grpSpPr>
            <a:xfrm>
              <a:off x="9333862" y="2700715"/>
              <a:ext cx="6731000" cy="787400"/>
              <a:chOff x="2120900" y="3257550"/>
              <a:chExt cx="6731000" cy="787400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47" name="그룹 46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9" name="Picture 13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14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8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01</a:t>
                  </a:r>
                </a:p>
              </p:txBody>
            </p:sp>
          </p:grpSp>
          <p:sp>
            <p:nvSpPr>
              <p:cNvPr id="46" name="TextBox 16"/>
              <p:cNvSpPr txBox="1"/>
              <p:nvPr/>
            </p:nvSpPr>
            <p:spPr>
              <a:xfrm>
                <a:off x="3187700" y="3292243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 dirty="0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정확도</a:t>
                </a:r>
                <a:endParaRPr 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  <p:sp>
          <p:nvSpPr>
            <p:cNvPr id="43" name="TextBox 17"/>
            <p:cNvSpPr txBox="1"/>
            <p:nvPr/>
          </p:nvSpPr>
          <p:spPr>
            <a:xfrm>
              <a:off x="9424161" y="3469845"/>
              <a:ext cx="6642100" cy="530171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전체 샘플 중에서 올바르게 예측한 비율</a:t>
              </a:r>
              <a:endParaRPr lang="en-US" sz="2200" b="0" i="0" u="none" strike="noStrike" dirty="0">
                <a:solidFill>
                  <a:srgbClr val="505050"/>
                </a:solidFill>
                <a:latin typeface="나눔스퀘어OTF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9383" y="4991100"/>
            <a:ext cx="7469860" cy="1313850"/>
            <a:chOff x="9399383" y="4974916"/>
            <a:chExt cx="7469860" cy="1313850"/>
          </a:xfrm>
        </p:grpSpPr>
        <p:sp>
          <p:nvSpPr>
            <p:cNvPr id="14" name="TextBox 23"/>
            <p:cNvSpPr txBox="1"/>
            <p:nvPr/>
          </p:nvSpPr>
          <p:spPr>
            <a:xfrm>
              <a:off x="9452443" y="5744314"/>
              <a:ext cx="7416800" cy="54445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정상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으로 예측한 샘플 중 </a:t>
              </a: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</a:t>
              </a:r>
              <a:r>
                <a:rPr lang="ko-KR" altLang="en-US" sz="2200" b="0" i="0" u="none" strike="noStrike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제 정상인 샘플의 비율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399383" y="4974916"/>
              <a:ext cx="6731000" cy="787400"/>
              <a:chOff x="2120900" y="3257550"/>
              <a:chExt cx="6731000" cy="787400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120900" y="3257550"/>
                <a:ext cx="6731000" cy="787400"/>
                <a:chOff x="2120900" y="3257550"/>
                <a:chExt cx="6731000" cy="787400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2120900" y="3257550"/>
                  <a:ext cx="6731000" cy="787400"/>
                  <a:chOff x="2133600" y="3263900"/>
                  <a:chExt cx="6731000" cy="787400"/>
                </a:xfrm>
              </p:grpSpPr>
              <p:pic>
                <p:nvPicPr>
                  <p:cNvPr id="40" name="Picture 13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14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tretch>
                    <a:fillRect/>
                  </a:stretch>
                </p:blipFill>
                <p:spPr>
                  <a:xfrm>
                    <a:off x="2235200" y="3263900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9" name="TextBox 15"/>
                <p:cNvSpPr txBox="1"/>
                <p:nvPr/>
              </p:nvSpPr>
              <p:spPr>
                <a:xfrm>
                  <a:off x="2146300" y="333375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2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7" name="TextBox 16"/>
              <p:cNvSpPr txBox="1"/>
              <p:nvPr/>
            </p:nvSpPr>
            <p:spPr>
              <a:xfrm>
                <a:off x="3187700" y="3286634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정밀도</a:t>
                </a:r>
                <a:endParaRPr lang="en-US" sz="3500" b="0" i="0" u="none" strike="noStrike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9378934" y="7433049"/>
            <a:ext cx="7613666" cy="1393451"/>
            <a:chOff x="9378934" y="7134141"/>
            <a:chExt cx="7613666" cy="1393451"/>
          </a:xfrm>
        </p:grpSpPr>
        <p:sp>
          <p:nvSpPr>
            <p:cNvPr id="25" name="TextBox 23"/>
            <p:cNvSpPr txBox="1"/>
            <p:nvPr/>
          </p:nvSpPr>
          <p:spPr>
            <a:xfrm>
              <a:off x="9575800" y="7911160"/>
              <a:ext cx="7416800" cy="616432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40000"/>
                </a:lnSpc>
                <a:buClr>
                  <a:srgbClr val="505050"/>
                </a:buClr>
                <a:defRPr/>
              </a:pPr>
              <a:r>
                <a:rPr lang="ko-KR" altLang="en-US" sz="2200" dirty="0">
                  <a:solidFill>
                    <a:srgbClr val="505050"/>
                  </a:solidFill>
                  <a:latin typeface="나눔스퀘어OTF"/>
                  <a:ea typeface="나눔스퀘어OTF"/>
                </a:rPr>
                <a:t>실제 정상인 샘플 중 정상으로 올바르게 예측한 비율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378934" y="7134141"/>
              <a:ext cx="6751449" cy="801871"/>
              <a:chOff x="2120900" y="3243079"/>
              <a:chExt cx="6751449" cy="801871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2120900" y="3243079"/>
                <a:ext cx="6751449" cy="801871"/>
                <a:chOff x="2120900" y="3243079"/>
                <a:chExt cx="6751449" cy="801871"/>
              </a:xfrm>
            </p:grpSpPr>
            <p:grpSp>
              <p:nvGrpSpPr>
                <p:cNvPr id="32" name="그룹 31"/>
                <p:cNvGrpSpPr/>
                <p:nvPr/>
              </p:nvGrpSpPr>
              <p:grpSpPr>
                <a:xfrm>
                  <a:off x="2120900" y="3243079"/>
                  <a:ext cx="6751449" cy="801871"/>
                  <a:chOff x="2133600" y="3249429"/>
                  <a:chExt cx="6751449" cy="801871"/>
                </a:xfrm>
              </p:grpSpPr>
              <p:pic>
                <p:nvPicPr>
                  <p:cNvPr id="34" name="Picture 13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>
                    <a:off x="2133600" y="3263900"/>
                    <a:ext cx="787400" cy="7874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14"/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tretch>
                    <a:fillRect/>
                  </a:stretch>
                </p:blipFill>
                <p:spPr>
                  <a:xfrm>
                    <a:off x="2255649" y="3249429"/>
                    <a:ext cx="6629400" cy="787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TextBox 15"/>
                <p:cNvSpPr txBox="1"/>
                <p:nvPr/>
              </p:nvSpPr>
              <p:spPr>
                <a:xfrm>
                  <a:off x="2146300" y="3315730"/>
                  <a:ext cx="711200" cy="571500"/>
                </a:xfrm>
                <a:prstGeom prst="rect">
                  <a:avLst/>
                </a:prstGeom>
              </p:spPr>
              <p:txBody>
                <a:bodyPr lIns="0" tIns="0" rIns="0" bIns="0" anchor="ctr"/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en-US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0</a:t>
                  </a:r>
                  <a:r>
                    <a:rPr lang="en-US" altLang="ko-KR" sz="3200" b="0" i="0" u="none" strike="noStrike" spc="-100">
                      <a:solidFill>
                        <a:srgbClr val="FFFFFF"/>
                      </a:solidFill>
                      <a:latin typeface="나눔스퀘어OTF"/>
                    </a:rPr>
                    <a:t>3</a:t>
                  </a:r>
                  <a:endParaRPr lang="en-US" sz="3200" b="0" i="0" u="none" strike="noStrike" spc="-100">
                    <a:solidFill>
                      <a:srgbClr val="FFFFFF"/>
                    </a:solidFill>
                    <a:latin typeface="나눔스퀘어OTF"/>
                  </a:endParaRPr>
                </a:p>
              </p:txBody>
            </p:sp>
          </p:grpSp>
          <p:sp>
            <p:nvSpPr>
              <p:cNvPr id="30" name="TextBox 16"/>
              <p:cNvSpPr txBox="1"/>
              <p:nvPr/>
            </p:nvSpPr>
            <p:spPr>
              <a:xfrm>
                <a:off x="3187700" y="3297138"/>
                <a:ext cx="4013200" cy="62230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20000"/>
                  </a:lnSpc>
                  <a:defRPr/>
                </a:pPr>
                <a:r>
                  <a:rPr lang="ko-KR" altLang="en-US" sz="3500" b="0" i="0" u="none" strike="noStrike">
                    <a:solidFill>
                      <a:srgbClr val="505050"/>
                    </a:solidFill>
                    <a:latin typeface="나눔스퀘어OTF Bold"/>
                    <a:ea typeface="나눔스퀘어OTF Bold"/>
                  </a:rPr>
                  <a:t>재현율</a:t>
                </a:r>
                <a:endParaRPr lang="en-US" sz="3500" b="0" i="0" u="none" strike="noStrike">
                  <a:solidFill>
                    <a:srgbClr val="505050"/>
                  </a:solidFill>
                  <a:latin typeface="나눔스퀘어OTF Bold"/>
                  <a:ea typeface="나눔스퀘어OTF Bold"/>
                </a:endParaRPr>
              </a:p>
            </p:txBody>
          </p:sp>
        </p:grpSp>
      </p:grpSp>
      <p:sp>
        <p:nvSpPr>
          <p:cNvPr id="2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64596" y="2558143"/>
            <a:ext cx="8069451" cy="6762018"/>
            <a:chOff x="528449" y="2531117"/>
            <a:chExt cx="8069451" cy="6762018"/>
          </a:xfrm>
        </p:grpSpPr>
        <p:grpSp>
          <p:nvGrpSpPr>
            <p:cNvPr id="10" name="그룹 9"/>
            <p:cNvGrpSpPr/>
            <p:nvPr/>
          </p:nvGrpSpPr>
          <p:grpSpPr>
            <a:xfrm>
              <a:off x="5284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15" name="Picture 15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11"/>
              <a:srcRect/>
              <a:stretch>
                <a:fillRect/>
              </a:stretch>
            </p:blipFill>
            <p:spPr>
              <a:xfrm>
                <a:off x="777345" y="2871517"/>
                <a:ext cx="6220508" cy="5689782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272382" y="8640000"/>
              <a:ext cx="5562600" cy="463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ko-KR" altLang="en-US" sz="2000" b="0" i="0" strike="noStrike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rPr>
                <a:t>혼동 행렬</a:t>
              </a:r>
              <a:endParaRPr lang="en-US" altLang="ko-KR" sz="2000" b="0" i="0" strike="noStrike">
                <a:solidFill>
                  <a:schemeClr val="tx1">
                    <a:alpha val="70200"/>
                  </a:schemeClr>
                </a:solidFill>
                <a:latin typeface="나눔스퀘어OTF"/>
                <a:ea typeface="나눔스퀘어OTF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564483" y="3835270"/>
            <a:ext cx="6424817" cy="94361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744758" y="6408198"/>
            <a:ext cx="5937266" cy="8001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931400" y="8826500"/>
            <a:ext cx="5156200" cy="8001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925050" y="8877300"/>
            <a:ext cx="5467350" cy="7239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9829800" y="6362700"/>
            <a:ext cx="5867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CAA06DA3-56EC-E117-F2BF-849F0393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9505304" y="6015854"/>
            <a:ext cx="7890527" cy="1947046"/>
            <a:chOff x="9017000" y="3302000"/>
            <a:chExt cx="7890527" cy="1947046"/>
          </a:xfrm>
        </p:grpSpPr>
        <p:sp>
          <p:nvSpPr>
            <p:cNvPr id="9" name="TextBox 9"/>
            <p:cNvSpPr txBox="1"/>
            <p:nvPr/>
          </p:nvSpPr>
          <p:spPr>
            <a:xfrm>
              <a:off x="9982200" y="3302000"/>
              <a:ext cx="4559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>
                  <a:solidFill>
                    <a:srgbClr val="505050"/>
                  </a:solidFill>
                  <a:latin typeface="나눔스퀘어OTF Bold"/>
                  <a:ea typeface="나눔스퀘어OTF Bold"/>
                </a:rPr>
                <a:t>성능 평가 결과</a:t>
              </a:r>
              <a:endParaRPr lang="en-US" sz="3500" b="0" i="0" u="none" strike="noStrike">
                <a:solidFill>
                  <a:srgbClr val="505050"/>
                </a:solidFill>
                <a:latin typeface="나눔스퀘어OTF Bold"/>
                <a:ea typeface="나눔스퀘어OTF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011427" y="4487046"/>
              <a:ext cx="6896100" cy="7620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30000"/>
                </a:lnSpc>
                <a:defRPr/>
              </a:pPr>
              <a:r>
                <a:rPr lang="ko-KR" altLang="en-US" sz="2200" dirty="0">
                  <a:latin typeface="나눔스퀘어OTF"/>
                  <a:ea typeface="나눔스퀘어OTF"/>
                </a:rPr>
                <a:t>정확도</a:t>
              </a:r>
              <a:r>
                <a:rPr lang="en-US" altLang="ko-KR" sz="2200" dirty="0">
                  <a:latin typeface="나눔스퀘어OTF"/>
                  <a:ea typeface="나눔스퀘어OTF"/>
                </a:rPr>
                <a:t>: 85% , </a:t>
              </a:r>
              <a:r>
                <a:rPr lang="ko-KR" altLang="en-US" sz="2200" dirty="0">
                  <a:latin typeface="나눔스퀘어OTF"/>
                  <a:ea typeface="나눔스퀘어OTF"/>
                </a:rPr>
                <a:t>정밀도</a:t>
              </a:r>
              <a:r>
                <a:rPr lang="en-US" altLang="ko-KR" sz="2200" dirty="0">
                  <a:latin typeface="나눔스퀘어OTF"/>
                  <a:ea typeface="나눔스퀘어OTF"/>
                </a:rPr>
                <a:t>: 89%, </a:t>
              </a:r>
              <a:r>
                <a:rPr lang="ko-KR" altLang="en-US" sz="2200" dirty="0" err="1">
                  <a:latin typeface="나눔스퀘어OTF"/>
                  <a:ea typeface="나눔스퀘어OTF"/>
                </a:rPr>
                <a:t>재현율</a:t>
              </a:r>
              <a:r>
                <a:rPr lang="en-US" altLang="ko-KR" sz="2200" dirty="0">
                  <a:latin typeface="나눔스퀘어OTF"/>
                  <a:ea typeface="나눔스퀘어OTF"/>
                </a:rPr>
                <a:t>: 95%</a:t>
              </a:r>
            </a:p>
            <a:p>
              <a:pPr lvl="0" algn="l">
                <a:lnSpc>
                  <a:spcPct val="130000"/>
                </a:lnSpc>
                <a:defRPr/>
              </a:pPr>
              <a:endParaRPr lang="en-US" altLang="ko-KR" sz="1000" dirty="0">
                <a:latin typeface="나눔스퀘어OTF"/>
                <a:ea typeface="나눔스퀘어OTF"/>
              </a:endParaRPr>
            </a:p>
            <a:p>
              <a:pPr lvl="0" algn="l">
                <a:lnSpc>
                  <a:spcPct val="130000"/>
                </a:lnSpc>
                <a:defRPr/>
              </a:pPr>
              <a:r>
                <a:rPr lang="ko-KR" altLang="en-US" sz="2200" b="0" i="0" dirty="0">
                  <a:effectLst/>
                  <a:latin typeface="나눔스퀘어OTF"/>
                  <a:ea typeface="나눔스퀘어OTF"/>
                </a:rPr>
                <a:t>모델이 정상 샘플</a:t>
              </a:r>
              <a:r>
                <a:rPr lang="ko-KR" altLang="en-US" sz="2200" dirty="0">
                  <a:latin typeface="나눔스퀘어OTF"/>
                  <a:ea typeface="나눔스퀘어OTF"/>
                </a:rPr>
                <a:t>은</a:t>
              </a:r>
              <a:r>
                <a:rPr lang="ko-KR" altLang="en-US" sz="2200" b="0" i="0" dirty="0">
                  <a:effectLst/>
                  <a:latin typeface="나눔스퀘어OTF"/>
                  <a:ea typeface="나눔스퀘어OTF"/>
                </a:rPr>
                <a:t> 잘 예측하지만</a:t>
              </a:r>
              <a:r>
                <a:rPr lang="en-US" altLang="ko-KR" sz="2200" b="0" i="0" dirty="0">
                  <a:effectLst/>
                  <a:latin typeface="나눔스퀘어OTF"/>
                  <a:ea typeface="나눔스퀘어OTF"/>
                </a:rPr>
                <a:t>,</a:t>
              </a:r>
            </a:p>
            <a:p>
              <a:pPr lvl="0" algn="l">
                <a:lnSpc>
                  <a:spcPct val="130000"/>
                </a:lnSpc>
                <a:defRPr/>
              </a:pPr>
              <a:r>
                <a:rPr lang="ko-KR" altLang="en-US" sz="2200" b="0" i="0" dirty="0">
                  <a:effectLst/>
                  <a:latin typeface="나눔스퀘어OTF"/>
                  <a:ea typeface="나눔스퀘어OTF"/>
                </a:rPr>
                <a:t>비정상 샘플을 정상으로 잘못 예측하는 경향이 있음</a:t>
              </a:r>
              <a:endParaRPr lang="en-US" altLang="ko-KR" sz="2200" b="0" i="0" u="none" strike="noStrike" dirty="0">
                <a:latin typeface="나눔스퀘어OTF"/>
                <a:ea typeface="나눔스퀘어OTF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017000" y="3314700"/>
              <a:ext cx="787400" cy="787400"/>
              <a:chOff x="8788400" y="3314700"/>
              <a:chExt cx="787400" cy="787400"/>
            </a:xfrm>
          </p:grpSpPr>
          <p:pic>
            <p:nvPicPr>
              <p:cNvPr id="19" name="Picture 1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788400" y="33147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2" name="Picture 22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8839200" y="3340100"/>
                <a:ext cx="660400" cy="660400"/>
              </a:xfrm>
              <a:prstGeom prst="rect">
                <a:avLst/>
              </a:prstGeom>
            </p:spPr>
          </p:pic>
        </p:grpSp>
      </p:grpSp>
      <p:grpSp>
        <p:nvGrpSpPr>
          <p:cNvPr id="24" name="그룹 23"/>
          <p:cNvGrpSpPr/>
          <p:nvPr/>
        </p:nvGrpSpPr>
        <p:grpSpPr>
          <a:xfrm>
            <a:off x="9473044" y="2881172"/>
            <a:ext cx="8433954" cy="2389328"/>
            <a:chOff x="9748982" y="5391795"/>
            <a:chExt cx="8433954" cy="2389328"/>
          </a:xfrm>
        </p:grpSpPr>
        <p:sp>
          <p:nvSpPr>
            <p:cNvPr id="11" name="TextBox 11"/>
            <p:cNvSpPr txBox="1"/>
            <p:nvPr/>
          </p:nvSpPr>
          <p:spPr>
            <a:xfrm>
              <a:off x="10728037" y="5391795"/>
              <a:ext cx="5321300" cy="622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20000"/>
                </a:lnSpc>
                <a:defRPr/>
              </a:pPr>
              <a:r>
                <a:rPr lang="ko-KR" altLang="en-US" sz="3500" b="0" i="0" u="none" strike="noStrike" dirty="0">
                  <a:solidFill>
                    <a:srgbClr val="505050"/>
                  </a:solidFill>
                  <a:latin typeface="나눔스퀘어OTF Bold"/>
                  <a:ea typeface="나눔스퀘어OTF Bold"/>
                </a:rPr>
                <a:t>혼동 행렬의 구조</a:t>
              </a:r>
              <a:endParaRPr lang="en-US" altLang="ko-KR" sz="3500" b="0" i="0" u="none" strike="noStrike" dirty="0">
                <a:solidFill>
                  <a:srgbClr val="505050"/>
                </a:solidFill>
                <a:latin typeface="나눔스퀘어OTF Bold"/>
                <a:ea typeface="나눔스퀘어OTF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766137" y="6663523"/>
              <a:ext cx="7416800" cy="11176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True Positive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(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191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)	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정상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-&gt;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정상</a:t>
              </a:r>
            </a:p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True Negative 	 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(3)	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이상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-&gt;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이상</a:t>
              </a:r>
              <a:endParaRPr lang="en-US" altLang="ko-KR" sz="2200" b="0" i="0" u="none" strike="noStrike">
                <a:solidFill>
                  <a:srgbClr val="505050"/>
                </a:solidFill>
                <a:latin typeface="나눔스퀘어OTF"/>
                <a:ea typeface="나눔스퀘어OTF"/>
              </a:endParaRPr>
            </a:p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False Positive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	 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(23)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	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이상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-&gt;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정상</a:t>
              </a:r>
            </a:p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False Negative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(9)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	</a:t>
              </a:r>
              <a:r>
                <a:rPr lang="ko-KR" altLang="en-US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정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상 </a:t>
              </a:r>
              <a:r>
                <a:rPr lang="en-US" altLang="ko-KR" sz="2200">
                  <a:solidFill>
                    <a:srgbClr val="505050"/>
                  </a:solidFill>
                  <a:latin typeface="나눔스퀘어OTF"/>
                  <a:ea typeface="나눔스퀘어OTF"/>
                </a:rPr>
                <a:t>-&gt;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이상</a:t>
              </a:r>
            </a:p>
            <a:p>
              <a:pPr lvl="0" algn="l">
                <a:lnSpc>
                  <a:spcPct val="130000"/>
                </a:lnSpc>
                <a:defRPr/>
              </a:pPr>
              <a:r>
                <a:rPr lang="en-US" altLang="ko-KR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	 </a:t>
              </a:r>
              <a:r>
                <a:rPr lang="ko-KR" altLang="en-US" sz="2200" b="0" i="0" u="none" strike="noStrike">
                  <a:solidFill>
                    <a:srgbClr val="505050"/>
                  </a:solidFill>
                  <a:latin typeface="나눔스퀘어OTF"/>
                  <a:ea typeface="나눔스퀘어OTF"/>
                </a:rPr>
                <a:t> 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9748982" y="5423731"/>
              <a:ext cx="787400" cy="787400"/>
              <a:chOff x="8801100" y="5321300"/>
              <a:chExt cx="787400" cy="787400"/>
            </a:xfrm>
          </p:grpSpPr>
          <p:pic>
            <p:nvPicPr>
              <p:cNvPr id="21" name="Picture 21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801100" y="5321300"/>
                <a:ext cx="787400" cy="787400"/>
              </a:xfrm>
              <a:prstGeom prst="rect">
                <a:avLst/>
              </a:prstGeom>
            </p:spPr>
          </p:pic>
          <p:pic>
            <p:nvPicPr>
              <p:cNvPr id="23" name="Picture 23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8864600" y="5397500"/>
                <a:ext cx="647700" cy="647700"/>
              </a:xfrm>
              <a:prstGeom prst="rect">
                <a:avLst/>
              </a:prstGeom>
            </p:spPr>
          </p:pic>
        </p:grpSp>
      </p:grpSp>
      <p:sp>
        <p:nvSpPr>
          <p:cNvPr id="2" name="TextBox 26"/>
          <p:cNvSpPr txBox="1"/>
          <p:nvPr/>
        </p:nvSpPr>
        <p:spPr>
          <a:xfrm>
            <a:off x="4470400" y="1257300"/>
            <a:ext cx="9347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altLang="ko-KR" sz="6000">
                <a:solidFill>
                  <a:srgbClr val="4FA8CA"/>
                </a:solidFill>
                <a:latin typeface="나눔스퀘어OTF Bold"/>
                <a:ea typeface="나눔스퀘어OTF Bold"/>
              </a:rPr>
              <a:t>Convolution Autoencoder</a:t>
            </a:r>
            <a:endParaRPr lang="en-US" sz="6000" b="0" i="0" u="none" strike="noStrike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27" name="Picture 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053682" y="1536700"/>
            <a:ext cx="10180637" cy="5588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564596" y="2558143"/>
            <a:ext cx="8069451" cy="6762018"/>
            <a:chOff x="528449" y="2531117"/>
            <a:chExt cx="8069451" cy="6762018"/>
          </a:xfrm>
        </p:grpSpPr>
        <p:grpSp>
          <p:nvGrpSpPr>
            <p:cNvPr id="30" name="그룹 29"/>
            <p:cNvGrpSpPr/>
            <p:nvPr/>
          </p:nvGrpSpPr>
          <p:grpSpPr>
            <a:xfrm>
              <a:off x="528449" y="2531117"/>
              <a:ext cx="8069451" cy="6762018"/>
              <a:chOff x="287149" y="2531117"/>
              <a:chExt cx="8069451" cy="6762018"/>
            </a:xfrm>
          </p:grpSpPr>
          <p:pic>
            <p:nvPicPr>
              <p:cNvPr id="32" name="Picture 15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287149" y="2531117"/>
                <a:ext cx="7200900" cy="6762018"/>
              </a:xfrm>
              <a:prstGeom prst="rect">
                <a:avLst/>
              </a:prstGeom>
            </p:spPr>
          </p:pic>
          <p:pic>
            <p:nvPicPr>
              <p:cNvPr id="33" name="Picture 16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7315200" y="5918200"/>
                <a:ext cx="1041400" cy="165100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12"/>
              <a:srcRect/>
              <a:stretch>
                <a:fillRect/>
              </a:stretch>
            </p:blipFill>
            <p:spPr>
              <a:xfrm>
                <a:off x="777345" y="2871517"/>
                <a:ext cx="6220508" cy="5689782"/>
              </a:xfrm>
              <a:prstGeom prst="rect">
                <a:avLst/>
              </a:prstGeom>
            </p:spPr>
          </p:pic>
        </p:grpSp>
        <p:sp>
          <p:nvSpPr>
            <p:cNvPr id="31" name="TextBox 30"/>
            <p:cNvSpPr txBox="1"/>
            <p:nvPr/>
          </p:nvSpPr>
          <p:spPr>
            <a:xfrm>
              <a:off x="1272382" y="8640000"/>
              <a:ext cx="5562600" cy="463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ko-KR" altLang="en-US" sz="2000" b="0" i="0" strike="noStrike">
                  <a:solidFill>
                    <a:schemeClr val="tx1">
                      <a:alpha val="70200"/>
                    </a:schemeClr>
                  </a:solidFill>
                  <a:latin typeface="나눔스퀘어OTF"/>
                  <a:ea typeface="나눔스퀘어OTF"/>
                </a:rPr>
                <a:t>혼동 행렬</a:t>
              </a:r>
              <a:endParaRPr lang="en-US" altLang="ko-KR" sz="2000" b="0" i="0" strike="noStrike">
                <a:solidFill>
                  <a:schemeClr val="tx1">
                    <a:alpha val="70200"/>
                  </a:schemeClr>
                </a:solidFill>
                <a:latin typeface="나눔스퀘어OTF"/>
                <a:ea typeface="나눔스퀘어OTF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560E856F-36A6-9ED2-69AD-22B3AB6D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/>
              </a:rPr>
              <a:t>17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65500" y="762000"/>
            <a:ext cx="14351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0000"/>
              </a:lnSpc>
              <a:defRPr/>
            </a:pPr>
            <a:r>
              <a:rPr lang="en-US" sz="1700" b="0" i="0" u="none" strike="noStrike" spc="200">
                <a:solidFill>
                  <a:srgbClr val="4FA8CA"/>
                </a:solidFill>
                <a:latin typeface="나눔스퀘어OTF"/>
              </a:rPr>
              <a:t>DECS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84400" y="2908300"/>
            <a:ext cx="13919200" cy="2959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8674100" y="5842000"/>
            <a:ext cx="977900" cy="165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149600" y="3124461"/>
            <a:ext cx="241300" cy="241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752703" y="5314950"/>
            <a:ext cx="241300" cy="2413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270250" y="3254443"/>
            <a:ext cx="11722100" cy="2165611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30000"/>
              </a:lnSpc>
              <a:defRPr/>
            </a:pP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모델은 정상 데이터를 거의 완벽하게 재구성하여 정상 패턴을 잘 학습했지만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, 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비정상 데이터를 구분하는 데 어려움을 겪고 있음</a:t>
            </a:r>
          </a:p>
          <a:p>
            <a:pPr>
              <a:lnSpc>
                <a:spcPct val="130000"/>
              </a:lnSpc>
              <a:defRPr/>
            </a:pPr>
            <a:endParaRPr lang="en-US" altLang="ko-KR" sz="1200" b="0" i="0" u="none" strike="noStrike" dirty="0">
              <a:solidFill>
                <a:schemeClr val="bg1"/>
              </a:solidFill>
              <a:latin typeface="나눔스퀘어OTF"/>
              <a:ea typeface="나눔스퀘어OTF"/>
            </a:endParaRPr>
          </a:p>
          <a:p>
            <a:pPr lvl="0" algn="l">
              <a:lnSpc>
                <a:spcPct val="130000"/>
              </a:lnSpc>
              <a:defRPr/>
            </a:pP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혼동 행렬에서 모델의 정확도는 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85.8%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로 높지만</a:t>
            </a:r>
            <a:r>
              <a:rPr lang="en-US" altLang="ko-KR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, </a:t>
            </a:r>
            <a:r>
              <a:rPr lang="ko-KR" altLang="en-US" sz="2400" b="0" i="0" u="none" strike="noStrike" dirty="0">
                <a:solidFill>
                  <a:schemeClr val="bg1"/>
                </a:solidFill>
                <a:latin typeface="나눔스퀘어OTF"/>
                <a:ea typeface="나눔스퀘어OTF"/>
              </a:rPr>
              <a:t>비정상 데이터 탐지 성능이 낮아 개선이 필요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D249E1A-F74B-CB75-5610-7AAA9297AB81}"/>
              </a:ext>
            </a:extLst>
          </p:cNvPr>
          <p:cNvGrpSpPr/>
          <p:nvPr/>
        </p:nvGrpSpPr>
        <p:grpSpPr>
          <a:xfrm>
            <a:off x="2895122" y="6980440"/>
            <a:ext cx="12725878" cy="1896859"/>
            <a:chOff x="2589843" y="6980440"/>
            <a:chExt cx="12331700" cy="189685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E104A22-3722-9CA8-C2E0-626FE1C550ED}"/>
                </a:ext>
              </a:extLst>
            </p:cNvPr>
            <p:cNvGrpSpPr/>
            <p:nvPr/>
          </p:nvGrpSpPr>
          <p:grpSpPr>
            <a:xfrm>
              <a:off x="2589843" y="6980440"/>
              <a:ext cx="11610412" cy="817957"/>
              <a:chOff x="2589843" y="6980440"/>
              <a:chExt cx="11610412" cy="817957"/>
            </a:xfrm>
          </p:grpSpPr>
          <p:pic>
            <p:nvPicPr>
              <p:cNvPr id="16" name="Picture 1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589843" y="7167497"/>
                <a:ext cx="457200" cy="400050"/>
              </a:xfrm>
              <a:prstGeom prst="rect">
                <a:avLst/>
              </a:prstGeom>
            </p:spPr>
          </p:pic>
          <p:sp>
            <p:nvSpPr>
              <p:cNvPr id="17" name="TextBox 17"/>
              <p:cNvSpPr txBox="1"/>
              <p:nvPr/>
            </p:nvSpPr>
            <p:spPr>
              <a:xfrm>
                <a:off x="3333750" y="6980440"/>
                <a:ext cx="10866505" cy="817957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효과적인 </a:t>
                </a:r>
                <a:r>
                  <a:rPr lang="ko-KR" altLang="en-US" sz="2400" b="0" i="0" u="none" strike="noStrike" dirty="0" err="1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오토인코더를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 구성하기 위해</a:t>
                </a:r>
                <a:r>
                  <a:rPr lang="en-US" altLang="ko-KR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, 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정상 데이터와 비정상 데이터의 재구성 오류 분포가 분명히 구분해야 되고</a:t>
                </a:r>
                <a:r>
                  <a:rPr lang="en-US" altLang="ko-KR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, 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성능 개선을 해야 </a:t>
                </a:r>
                <a:r>
                  <a:rPr lang="ko-KR" altLang="en-US" sz="2400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함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DABB7E5-23F5-0209-B14B-BDB7230CC197}"/>
                </a:ext>
              </a:extLst>
            </p:cNvPr>
            <p:cNvGrpSpPr/>
            <p:nvPr/>
          </p:nvGrpSpPr>
          <p:grpSpPr>
            <a:xfrm>
              <a:off x="2589844" y="8477250"/>
              <a:ext cx="12331699" cy="400049"/>
              <a:chOff x="2589844" y="8477250"/>
              <a:chExt cx="12331699" cy="400049"/>
            </a:xfrm>
          </p:grpSpPr>
          <p:pic>
            <p:nvPicPr>
              <p:cNvPr id="19" name="Picture 19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2589844" y="8477250"/>
                <a:ext cx="457199" cy="400049"/>
              </a:xfrm>
              <a:prstGeom prst="rect">
                <a:avLst/>
              </a:prstGeom>
            </p:spPr>
          </p:pic>
          <p:sp>
            <p:nvSpPr>
              <p:cNvPr id="21" name="TextBox 21"/>
              <p:cNvSpPr txBox="1"/>
              <p:nvPr/>
            </p:nvSpPr>
            <p:spPr>
              <a:xfrm>
                <a:off x="3288343" y="8509000"/>
                <a:ext cx="11633200" cy="323850"/>
              </a:xfrm>
              <a:prstGeom prst="rect">
                <a:avLst/>
              </a:prstGeom>
            </p:spPr>
            <p:txBody>
              <a:bodyPr lIns="0" tIns="0" rIns="0" bIns="0" anchor="ctr"/>
              <a:lstStyle/>
              <a:p>
                <a:pPr lvl="0" algn="l">
                  <a:lnSpc>
                    <a:spcPct val="130000"/>
                  </a:lnSpc>
                  <a:defRPr/>
                </a:pP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모델 아키텍처 조정</a:t>
                </a:r>
                <a:r>
                  <a:rPr lang="en-US" altLang="ko-KR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, 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더 많은 데이터 확보</a:t>
                </a:r>
                <a:r>
                  <a:rPr lang="en-US" altLang="ko-KR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, </a:t>
                </a:r>
                <a:r>
                  <a:rPr lang="ko-KR" altLang="en-US" sz="2400" b="0" i="0" u="none" strike="noStrike" dirty="0" err="1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하이퍼</a:t>
                </a:r>
                <a:r>
                  <a:rPr lang="ko-KR" altLang="en-US" sz="2400" b="0" i="0" u="none" strike="noStrike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 파라미터 튜닝 등의 방법을 </a:t>
                </a:r>
                <a:r>
                  <a:rPr lang="ko-KR" altLang="en-US" sz="2400" dirty="0">
                    <a:solidFill>
                      <a:srgbClr val="505050"/>
                    </a:solidFill>
                    <a:latin typeface="나눔스퀘어OTF"/>
                    <a:ea typeface="나눔스퀘어OTF"/>
                  </a:rPr>
                  <a:t>사용해야 함</a:t>
                </a:r>
              </a:p>
            </p:txBody>
          </p:sp>
        </p:grpSp>
      </p:grpSp>
      <p:sp>
        <p:nvSpPr>
          <p:cNvPr id="22" name="TextBox 22"/>
          <p:cNvSpPr txBox="1"/>
          <p:nvPr/>
        </p:nvSpPr>
        <p:spPr>
          <a:xfrm>
            <a:off x="6692900" y="1498600"/>
            <a:ext cx="490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/>
                <a:ea typeface="나눔스퀘어OTF Bold"/>
              </a:rPr>
              <a:t>성능 평가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/>
              <a:ea typeface="나눔스퀘어OTF Bold"/>
            </a:endParaRP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FC9E1ED5-F46D-F532-DDBF-64F02F50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2" name="Group 3"/>
          <p:cNvGrpSpPr/>
          <p:nvPr/>
        </p:nvGrpSpPr>
        <p:grpSpPr>
          <a:xfrm>
            <a:off x="2147483647" y="2147483647"/>
            <a:ext cx="2147483647" cy="2147483647"/>
            <a:chOff x="2147483647" y="2147483647"/>
            <a:chExt cx="2147483647" cy="2147483647"/>
          </a:xfrm>
        </p:grpSpPr>
      </p:grpSp>
      <p:pic>
        <p:nvPicPr>
          <p:cNvPr id="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18</a:t>
            </a:r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14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타임라인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9028337-4659-03DB-8C60-A50AE9906B73}"/>
              </a:ext>
            </a:extLst>
          </p:cNvPr>
          <p:cNvGrpSpPr/>
          <p:nvPr/>
        </p:nvGrpSpPr>
        <p:grpSpPr>
          <a:xfrm>
            <a:off x="1380863" y="3384105"/>
            <a:ext cx="15526275" cy="5112195"/>
            <a:chOff x="1555352" y="3250918"/>
            <a:chExt cx="15526275" cy="511219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038D53-6D23-F247-BB97-B81E4B15BD41}"/>
                </a:ext>
              </a:extLst>
            </p:cNvPr>
            <p:cNvGrpSpPr/>
            <p:nvPr/>
          </p:nvGrpSpPr>
          <p:grpSpPr>
            <a:xfrm>
              <a:off x="1555352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61357922-B298-3A30-8118-E7558C150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618A90-81EB-7ED7-5EC5-FA56C3B067DB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402EE23-5C80-2B6C-300B-B9A61AF24C50}"/>
                </a:ext>
              </a:extLst>
            </p:cNvPr>
            <p:cNvGrpSpPr/>
            <p:nvPr/>
          </p:nvGrpSpPr>
          <p:grpSpPr>
            <a:xfrm>
              <a:off x="2551909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7A655CFA-0CD6-F211-35A6-09C6D4DB5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CF3BDE-711E-A509-85A7-ACBCFCDACF52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2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6EF356C-81CC-7FAA-3A41-C41866680C2D}"/>
                </a:ext>
              </a:extLst>
            </p:cNvPr>
            <p:cNvGrpSpPr/>
            <p:nvPr/>
          </p:nvGrpSpPr>
          <p:grpSpPr>
            <a:xfrm>
              <a:off x="3548466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E60116C-D16B-146B-0495-33934D874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29EB51-BB93-AEA5-2C0B-CFCADC80BAD0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3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2D71F8D-AE2E-0D0D-BA1C-2770CEDA6A32}"/>
                </a:ext>
              </a:extLst>
            </p:cNvPr>
            <p:cNvGrpSpPr/>
            <p:nvPr/>
          </p:nvGrpSpPr>
          <p:grpSpPr>
            <a:xfrm>
              <a:off x="4545023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AE65CFC-D38B-14CC-0D67-35FB7C4DC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924FF-C661-FEBF-D7A1-3ADD8C41124F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4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86843A8-C2A6-145A-2FF8-B29331C4C07A}"/>
                </a:ext>
              </a:extLst>
            </p:cNvPr>
            <p:cNvGrpSpPr/>
            <p:nvPr/>
          </p:nvGrpSpPr>
          <p:grpSpPr>
            <a:xfrm>
              <a:off x="5541580" y="3251819"/>
              <a:ext cx="715261" cy="5111294"/>
              <a:chOff x="1454630" y="1769533"/>
              <a:chExt cx="476840" cy="3796560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FCFD88E6-ABE2-8504-FFD7-8B0FD4B9F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059DF6-F37D-A4E2-3533-B1FFA2401C4C}"/>
                  </a:ext>
                </a:extLst>
              </p:cNvPr>
              <p:cNvSpPr txBox="1"/>
              <p:nvPr/>
            </p:nvSpPr>
            <p:spPr>
              <a:xfrm>
                <a:off x="1454630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5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817B120-1DB7-3710-9E57-849D3B5FD449}"/>
                </a:ext>
              </a:extLst>
            </p:cNvPr>
            <p:cNvGrpSpPr/>
            <p:nvPr/>
          </p:nvGrpSpPr>
          <p:grpSpPr>
            <a:xfrm>
              <a:off x="6538137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6B16DB5-585F-FD21-BEE8-FAE56628E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17A813-4883-CE6E-699E-29B5B3424080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6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07A21E1-C458-D4D1-2363-741AD132B436}"/>
                </a:ext>
              </a:extLst>
            </p:cNvPr>
            <p:cNvGrpSpPr/>
            <p:nvPr/>
          </p:nvGrpSpPr>
          <p:grpSpPr>
            <a:xfrm>
              <a:off x="7534694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8491A1AD-BE31-4486-5BF0-1B5C9D15D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C8C327-0042-5BC9-88EA-99D8E64F4C7F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7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175846-428E-EDDE-6285-70D91E5DCD74}"/>
                </a:ext>
              </a:extLst>
            </p:cNvPr>
            <p:cNvGrpSpPr/>
            <p:nvPr/>
          </p:nvGrpSpPr>
          <p:grpSpPr>
            <a:xfrm>
              <a:off x="8531251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7FFDEA1-EE09-3A9A-B1B6-C43592B8C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92131D-9AAF-5A18-DE4A-16901D8BD863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8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424A84C-E76F-122C-BC72-9E4070786F79}"/>
                </a:ext>
              </a:extLst>
            </p:cNvPr>
            <p:cNvGrpSpPr/>
            <p:nvPr/>
          </p:nvGrpSpPr>
          <p:grpSpPr>
            <a:xfrm>
              <a:off x="9527808" y="3251819"/>
              <a:ext cx="715261" cy="5111294"/>
              <a:chOff x="1454629" y="1769533"/>
              <a:chExt cx="476840" cy="3796560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EF058AB-4095-9787-3A35-E08C69AAA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70CD7-D6A4-4B0D-8B79-8DF068CB6684}"/>
                  </a:ext>
                </a:extLst>
              </p:cNvPr>
              <p:cNvSpPr txBox="1"/>
              <p:nvPr/>
            </p:nvSpPr>
            <p:spPr>
              <a:xfrm>
                <a:off x="1454629" y="5313333"/>
                <a:ext cx="476840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9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05DD9CA-41AB-1E60-9966-83760689702B}"/>
                </a:ext>
              </a:extLst>
            </p:cNvPr>
            <p:cNvGrpSpPr/>
            <p:nvPr/>
          </p:nvGrpSpPr>
          <p:grpSpPr>
            <a:xfrm>
              <a:off x="10530778" y="3251819"/>
              <a:ext cx="848310" cy="5111294"/>
              <a:chOff x="1410281" y="1769533"/>
              <a:chExt cx="565539" cy="3796560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B6FAB70-371C-94B3-353B-3EA1C7CD6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BA20EC-33CD-B442-C78E-803EB171D146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10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B46B887-D969-FCA9-7F32-4CD3779F7AC9}"/>
                </a:ext>
              </a:extLst>
            </p:cNvPr>
            <p:cNvGrpSpPr/>
            <p:nvPr/>
          </p:nvGrpSpPr>
          <p:grpSpPr>
            <a:xfrm>
              <a:off x="11673209" y="3251819"/>
              <a:ext cx="848310" cy="5111294"/>
              <a:chOff x="1410281" y="1769533"/>
              <a:chExt cx="565539" cy="3796560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6AFFAF78-D5BD-A863-EA70-785E1375C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8E7153-701B-0FC9-CE23-E02486F08BA9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11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2CCC034-5D65-CC63-D146-DB38DF7948F2}"/>
                </a:ext>
              </a:extLst>
            </p:cNvPr>
            <p:cNvGrpSpPr/>
            <p:nvPr/>
          </p:nvGrpSpPr>
          <p:grpSpPr>
            <a:xfrm>
              <a:off x="12815640" y="3251819"/>
              <a:ext cx="848310" cy="5111294"/>
              <a:chOff x="1410281" y="1769533"/>
              <a:chExt cx="565539" cy="3796560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DAA60C3B-A184-86D9-A60B-8B5A8A182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1D8425-4C51-5A21-5F30-5528C2FB6C04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12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FA1913B-C283-A879-E30F-FB9EBE3B79FF}"/>
                </a:ext>
              </a:extLst>
            </p:cNvPr>
            <p:cNvGrpSpPr/>
            <p:nvPr/>
          </p:nvGrpSpPr>
          <p:grpSpPr>
            <a:xfrm>
              <a:off x="13958071" y="3250919"/>
              <a:ext cx="848310" cy="5111294"/>
              <a:chOff x="1410281" y="1769533"/>
              <a:chExt cx="565539" cy="3796560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64E53F1-FDC8-4799-2B65-EA42D0E05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9F8EC22-1582-6A46-8C47-E16743FF2E92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13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AA8E7CF6-89AF-82B5-8EE3-D3EDDBC9DC72}"/>
                </a:ext>
              </a:extLst>
            </p:cNvPr>
            <p:cNvGrpSpPr/>
            <p:nvPr/>
          </p:nvGrpSpPr>
          <p:grpSpPr>
            <a:xfrm>
              <a:off x="15100502" y="3250919"/>
              <a:ext cx="848310" cy="5111294"/>
              <a:chOff x="1410281" y="1769533"/>
              <a:chExt cx="565539" cy="379656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4FCD200-7664-3A4E-B3AD-4916A8D6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88CE19-B8DD-178A-344C-6A869CEC3606}"/>
                  </a:ext>
                </a:extLst>
              </p:cNvPr>
              <p:cNvSpPr txBox="1"/>
              <p:nvPr/>
            </p:nvSpPr>
            <p:spPr>
              <a:xfrm>
                <a:off x="1410281" y="5313333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14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E7131C1-4238-CC82-6BD1-AEA799419D30}"/>
                </a:ext>
              </a:extLst>
            </p:cNvPr>
            <p:cNvGrpSpPr/>
            <p:nvPr/>
          </p:nvGrpSpPr>
          <p:grpSpPr>
            <a:xfrm>
              <a:off x="16233317" y="3250918"/>
              <a:ext cx="848310" cy="5111293"/>
              <a:chOff x="1410280" y="1769533"/>
              <a:chExt cx="565539" cy="3796559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D3823F0D-8C2E-FC06-02EB-8ECD81F6A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3049" y="1769533"/>
                <a:ext cx="0" cy="337877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BF0C92-4B44-FECE-739D-D5210CF96D07}"/>
                  </a:ext>
                </a:extLst>
              </p:cNvPr>
              <p:cNvSpPr txBox="1"/>
              <p:nvPr/>
            </p:nvSpPr>
            <p:spPr>
              <a:xfrm>
                <a:off x="1410280" y="5313332"/>
                <a:ext cx="565539" cy="25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15</a:t>
                </a:r>
                <a:r>
                  <a:rPr lang="ko-KR" altLang="en-US" sz="16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주차</a:t>
                </a:r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F41EF8-57B3-62AF-815D-91092F503AA8}"/>
                </a:ext>
              </a:extLst>
            </p:cNvPr>
            <p:cNvSpPr/>
            <p:nvPr/>
          </p:nvSpPr>
          <p:spPr>
            <a:xfrm>
              <a:off x="5906056" y="4041635"/>
              <a:ext cx="1986266" cy="609603"/>
            </a:xfrm>
            <a:prstGeom prst="round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문제 정의서 재정의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E238D25-F840-8EE7-B0C1-50900AC1F6FF}"/>
                </a:ext>
              </a:extLst>
            </p:cNvPr>
            <p:cNvSpPr/>
            <p:nvPr/>
          </p:nvSpPr>
          <p:spPr>
            <a:xfrm>
              <a:off x="6895764" y="4831451"/>
              <a:ext cx="1983502" cy="609603"/>
            </a:xfrm>
            <a:prstGeom prst="roundRect">
              <a:avLst/>
            </a:prstGeom>
            <a:solidFill>
              <a:srgbClr val="733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아날로그 </a:t>
              </a:r>
              <a:r>
                <a:rPr lang="ko-KR" altLang="en-US" sz="165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인터컴</a:t>
              </a:r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디지털화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D368E45-B420-A0CC-69D8-F2710173AFC5}"/>
                </a:ext>
              </a:extLst>
            </p:cNvPr>
            <p:cNvSpPr/>
            <p:nvPr/>
          </p:nvSpPr>
          <p:spPr>
            <a:xfrm>
              <a:off x="12097360" y="5622212"/>
              <a:ext cx="3427287" cy="609603"/>
            </a:xfrm>
            <a:prstGeom prst="roundRect">
              <a:avLst/>
            </a:prstGeom>
            <a:solidFill>
              <a:srgbClr val="5BC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통신 패킷 이슈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2E93334-64EA-BDEE-5C8C-3299CE9C39D6}"/>
                </a:ext>
              </a:extLst>
            </p:cNvPr>
            <p:cNvSpPr/>
            <p:nvPr/>
          </p:nvSpPr>
          <p:spPr>
            <a:xfrm>
              <a:off x="9885434" y="6411083"/>
              <a:ext cx="5639193" cy="609603"/>
            </a:xfrm>
            <a:prstGeom prst="roundRect">
              <a:avLst/>
            </a:prstGeom>
            <a:solidFill>
              <a:srgbClr val="5BC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VoIP </a:t>
              </a:r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프로토콜 통신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277D58A-5BDA-CD61-EB77-2DE3F3366E22}"/>
                </a:ext>
              </a:extLst>
            </p:cNvPr>
            <p:cNvSpPr/>
            <p:nvPr/>
          </p:nvSpPr>
          <p:spPr>
            <a:xfrm>
              <a:off x="12097360" y="7200897"/>
              <a:ext cx="4560109" cy="609603"/>
            </a:xfrm>
            <a:prstGeom prst="roundRect">
              <a:avLst/>
            </a:prstGeom>
            <a:solidFill>
              <a:srgbClr val="50CC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  <a:endParaRPr lang="ko-KR" altLang="en-US" sz="1650" dirty="0"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57ED5064-606C-EE3D-6154-0F41DA5723EC}"/>
                </a:ext>
              </a:extLst>
            </p:cNvPr>
            <p:cNvSpPr/>
            <p:nvPr/>
          </p:nvSpPr>
          <p:spPr>
            <a:xfrm>
              <a:off x="7892322" y="5621267"/>
              <a:ext cx="1993113" cy="609603"/>
            </a:xfrm>
            <a:prstGeom prst="roundRect">
              <a:avLst/>
            </a:prstGeom>
            <a:solidFill>
              <a:srgbClr val="733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음성 오디오 디지털화</a:t>
              </a:r>
            </a:p>
          </p:txBody>
        </p:sp>
        <p:sp>
          <p:nvSpPr>
            <p:cNvPr id="68" name="사각형: 둥근 모서리 154">
              <a:extLst>
                <a:ext uri="{FF2B5EF4-FFF2-40B4-BE49-F238E27FC236}">
                  <a16:creationId xmlns:a16="http://schemas.microsoft.com/office/drawing/2014/main" id="{8C9AE69D-0975-3762-8D1B-F7338325A582}"/>
                </a:ext>
              </a:extLst>
            </p:cNvPr>
            <p:cNvSpPr/>
            <p:nvPr/>
          </p:nvSpPr>
          <p:spPr>
            <a:xfrm>
              <a:off x="1922596" y="3251819"/>
              <a:ext cx="4005266" cy="609603"/>
            </a:xfrm>
            <a:prstGeom prst="round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멜 </a:t>
              </a:r>
              <a:r>
                <a:rPr lang="ko-KR" altLang="en-US" sz="165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스펙트로그램을</a:t>
              </a:r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이용한 </a:t>
              </a:r>
              <a:r>
                <a:rPr lang="ko-KR" altLang="en-US" sz="1650" dirty="0" err="1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에러율</a:t>
              </a:r>
              <a:r>
                <a:rPr lang="ko-KR" altLang="en-US" sz="165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검출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4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A8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544" y="2192029"/>
            <a:ext cx="5730342" cy="573034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36" y="3141332"/>
            <a:ext cx="3848995" cy="384899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87" y="3141332"/>
            <a:ext cx="3848995" cy="38489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797715" y="4038856"/>
            <a:ext cx="5851163" cy="127724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7000"/>
              </a:lnSpc>
            </a:pPr>
            <a:r>
              <a:rPr lang="en-US" sz="7203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THANK YOU!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6489" y="4573918"/>
            <a:ext cx="2847911" cy="264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A64A055-AC7E-0AA0-E937-3B2783F8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7B385AC-87D4-EFDF-C58D-655B82FDA6A5}"/>
              </a:ext>
            </a:extLst>
          </p:cNvPr>
          <p:cNvGrpSpPr/>
          <p:nvPr/>
        </p:nvGrpSpPr>
        <p:grpSpPr>
          <a:xfrm>
            <a:off x="1638300" y="3924300"/>
            <a:ext cx="4851400" cy="1598500"/>
            <a:chOff x="1638300" y="3924300"/>
            <a:chExt cx="4851400" cy="15985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3975100"/>
              <a:ext cx="787400" cy="787400"/>
            </a:xfrm>
            <a:prstGeom prst="rect">
              <a:avLst/>
            </a:prstGeom>
          </p:spPr>
        </p:pic>
        <p:sp>
          <p:nvSpPr>
            <p:cNvPr id="11" name="TextBox 11"/>
            <p:cNvSpPr txBox="1"/>
            <p:nvPr/>
          </p:nvSpPr>
          <p:spPr>
            <a:xfrm>
              <a:off x="16383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01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679700" y="3924300"/>
              <a:ext cx="37846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아날로그 </a:t>
              </a: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인터컴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051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인터컴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시스템을 사용하여 음성 통신을 디지털 형식으로 전환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01851AA-AD90-9711-A050-FA1C6B10B3B1}"/>
              </a:ext>
            </a:extLst>
          </p:cNvPr>
          <p:cNvGrpSpPr/>
          <p:nvPr/>
        </p:nvGrpSpPr>
        <p:grpSpPr>
          <a:xfrm>
            <a:off x="6807200" y="3937000"/>
            <a:ext cx="4851400" cy="1598500"/>
            <a:chOff x="6807200" y="3937000"/>
            <a:chExt cx="4851400" cy="1598500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3975100"/>
              <a:ext cx="787400" cy="787400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68072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848600" y="3937000"/>
              <a:ext cx="3721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음성 오디오 디지털화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874000" y="46355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아날로그 오디오 신호를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8kHz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샘플링 </a:t>
              </a:r>
              <a:r>
                <a:rPr lang="ko-KR" altLang="en-US" sz="1800" b="0" i="0" u="none" strike="noStrike" dirty="0" err="1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레이트와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16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 해상도로 디지털 변환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6E7C6B-24BD-E65D-02B2-ABFEF46B7D2C}"/>
              </a:ext>
            </a:extLst>
          </p:cNvPr>
          <p:cNvGrpSpPr/>
          <p:nvPr/>
        </p:nvGrpSpPr>
        <p:grpSpPr>
          <a:xfrm>
            <a:off x="12128500" y="3924300"/>
            <a:ext cx="4851400" cy="1598500"/>
            <a:chOff x="12128500" y="3924300"/>
            <a:chExt cx="4851400" cy="1598500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3900" y="3975100"/>
              <a:ext cx="787400" cy="78740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12128500" y="4068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03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169900" y="3924300"/>
              <a:ext cx="35941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VoIP </a:t>
              </a:r>
              <a:r>
                <a:rPr lang="ko-KR" altLang="en-US" sz="28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프로토콜 통신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3195300" y="46228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VoIP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프로토콜을 통해 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IP </a:t>
              </a:r>
              <a:r>
                <a:rPr lang="ko-KR" altLang="en-US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상태에서 패킷으로 전송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0B0CCC7-2E38-73C2-F939-6BFC0B9BE0E7}"/>
              </a:ext>
            </a:extLst>
          </p:cNvPr>
          <p:cNvGrpSpPr/>
          <p:nvPr/>
        </p:nvGrpSpPr>
        <p:grpSpPr>
          <a:xfrm>
            <a:off x="1651000" y="6680200"/>
            <a:ext cx="4838700" cy="1611200"/>
            <a:chOff x="1651000" y="6680200"/>
            <a:chExt cx="4838700" cy="161120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63700" y="6731000"/>
              <a:ext cx="787400" cy="787400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16510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692400" y="6680200"/>
              <a:ext cx="34925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통신 패킷 이슈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7051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전송 과정에서 발생할 수 있는 패킷 손실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지연</a:t>
              </a:r>
              <a:r>
                <a:rPr lang="en-US" altLang="ko-KR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순서 등의 이슈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BCB9377-8F5A-4C46-7D01-4A0964F7CF67}"/>
              </a:ext>
            </a:extLst>
          </p:cNvPr>
          <p:cNvGrpSpPr/>
          <p:nvPr/>
        </p:nvGrpSpPr>
        <p:grpSpPr>
          <a:xfrm>
            <a:off x="6819900" y="6692900"/>
            <a:ext cx="4838700" cy="1598500"/>
            <a:chOff x="6819900" y="6692900"/>
            <a:chExt cx="4838700" cy="159850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600" y="6743700"/>
              <a:ext cx="787400" cy="78740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68199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05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861300" y="6692900"/>
              <a:ext cx="34798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Anomaly Detection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8740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기계 학습 모델을 사용하여 통신 중 발생하는 이상 패킷을 실시간으로 감지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00B6E30-BDDB-48F6-226C-707ABCDE4661}"/>
              </a:ext>
            </a:extLst>
          </p:cNvPr>
          <p:cNvGrpSpPr/>
          <p:nvPr/>
        </p:nvGrpSpPr>
        <p:grpSpPr>
          <a:xfrm>
            <a:off x="12141200" y="6692900"/>
            <a:ext cx="4838700" cy="1598500"/>
            <a:chOff x="12141200" y="6692900"/>
            <a:chExt cx="4838700" cy="1598500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6600" y="6731000"/>
              <a:ext cx="787400" cy="787400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12141200" y="6840000"/>
              <a:ext cx="8001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3200" b="0" i="0" u="none" strike="noStrike" spc="-1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06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3182600" y="6692900"/>
              <a:ext cx="35560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2800" b="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에러율</a:t>
              </a:r>
              <a:r>
                <a:rPr lang="ko-KR" altLang="en-US" sz="2800" b="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검출</a:t>
              </a:r>
              <a:endParaRPr lang="ko-KR" sz="2800" b="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3195300" y="7391400"/>
              <a:ext cx="3784600" cy="900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7899"/>
                </a:lnSpc>
              </a:pPr>
              <a:r>
                <a:rPr lang="ko-KR" altLang="en-US" sz="1800" b="0" i="0" u="none" strike="noStrike" dirty="0">
                  <a:solidFill>
                    <a:srgbClr val="8D8D8D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감지된 이상 현상을 분석하여 통신 에러율을 계산</a:t>
              </a:r>
              <a:endParaRPr lang="en-US" sz="1800" b="0" i="0" u="none" strike="noStrike" dirty="0">
                <a:solidFill>
                  <a:srgbClr val="8D8D8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1837448700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663700" y="5829300"/>
            <a:ext cx="4165600" cy="1397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0800000">
            <a:off x="12128500" y="5829300"/>
            <a:ext cx="4165600" cy="1397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9900" y="5880100"/>
            <a:ext cx="4178300" cy="25400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D87DA80C-9358-537C-6C57-774E03C4A0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42" name="TextBox 26">
            <a:extLst>
              <a:ext uri="{FF2B5EF4-FFF2-40B4-BE49-F238E27FC236}">
                <a16:creationId xmlns:a16="http://schemas.microsoft.com/office/drawing/2014/main" id="{EC98A2CB-EB0B-A62D-6527-4C33D3B62696}"/>
              </a:ext>
            </a:extLst>
          </p:cNvPr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정의서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0C7D5B99-29FB-BD86-CCF5-E848E4185BDE}"/>
              </a:ext>
            </a:extLst>
          </p:cNvPr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3357374B-D012-822B-6B31-9E07FB53D559}"/>
              </a:ext>
            </a:extLst>
          </p:cNvPr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03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오디오 설정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300AE6-83AA-E473-3AA0-0B61989F1AAA}"/>
              </a:ext>
            </a:extLst>
          </p:cNvPr>
          <p:cNvGrpSpPr/>
          <p:nvPr/>
        </p:nvGrpSpPr>
        <p:grpSpPr>
          <a:xfrm>
            <a:off x="2133600" y="3279140"/>
            <a:ext cx="6743700" cy="2641600"/>
            <a:chOff x="2133600" y="3263900"/>
            <a:chExt cx="6743700" cy="2641600"/>
          </a:xfrm>
        </p:grpSpPr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5D4B312B-C109-4D81-4B25-31ECB7753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3263900"/>
              <a:ext cx="787400" cy="787400"/>
            </a:xfrm>
            <a:prstGeom prst="rect">
              <a:avLst/>
            </a:prstGeom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id="{0B3CA449-EE76-18B2-69D5-11528173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5200" y="3263900"/>
              <a:ext cx="6629400" cy="787400"/>
            </a:xfrm>
            <a:prstGeom prst="rect">
              <a:avLst/>
            </a:prstGeom>
          </p:spPr>
        </p:pic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BCCA4870-99D6-DA98-C570-7DDDB0A38291}"/>
                </a:ext>
              </a:extLst>
            </p:cNvPr>
            <p:cNvSpPr txBox="1"/>
            <p:nvPr/>
          </p:nvSpPr>
          <p:spPr>
            <a:xfrm>
              <a:off x="2146300" y="333276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01</a:t>
              </a: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C4918A01-E56D-B485-52B6-5966C459B05A}"/>
                </a:ext>
              </a:extLst>
            </p:cNvPr>
            <p:cNvSpPr txBox="1"/>
            <p:nvPr/>
          </p:nvSpPr>
          <p:spPr>
            <a:xfrm>
              <a:off x="3187700" y="3299460"/>
              <a:ext cx="367665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오디오 포맷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4" name="TextBox 17">
              <a:extLst>
                <a:ext uri="{FF2B5EF4-FFF2-40B4-BE49-F238E27FC236}">
                  <a16:creationId xmlns:a16="http://schemas.microsoft.com/office/drawing/2014/main" id="{B41F462B-60FB-66A6-7FC0-9B0F2C68666B}"/>
                </a:ext>
              </a:extLst>
            </p:cNvPr>
            <p:cNvSpPr txBox="1"/>
            <p:nvPr/>
          </p:nvSpPr>
          <p:spPr>
            <a:xfrm>
              <a:off x="2235200" y="4330700"/>
              <a:ext cx="6642100" cy="157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오디오 </a:t>
              </a:r>
              <a:r>
                <a:rPr lang="ko-KR" altLang="en-US" sz="2200" dirty="0" err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샘플당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16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 사용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고품질 음성을 제공하며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8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비트보다 더 넓은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다이나믹 레인지를 제공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1000C1-9FA6-4CD7-6B57-4ABB9FDE4DB8}"/>
              </a:ext>
            </a:extLst>
          </p:cNvPr>
          <p:cNvGrpSpPr/>
          <p:nvPr/>
        </p:nvGrpSpPr>
        <p:grpSpPr>
          <a:xfrm>
            <a:off x="2133600" y="6504940"/>
            <a:ext cx="6756300" cy="2652700"/>
            <a:chOff x="2133600" y="6489700"/>
            <a:chExt cx="6756300" cy="2652700"/>
          </a:xfrm>
        </p:grpSpPr>
        <p:pic>
          <p:nvPicPr>
            <p:cNvPr id="16" name="Picture 19">
              <a:extLst>
                <a:ext uri="{FF2B5EF4-FFF2-40B4-BE49-F238E27FC236}">
                  <a16:creationId xmlns:a16="http://schemas.microsoft.com/office/drawing/2014/main" id="{B754BF35-3848-801D-6B26-6051D08C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6489700"/>
              <a:ext cx="787400" cy="787400"/>
            </a:xfrm>
            <a:prstGeom prst="rect">
              <a:avLst/>
            </a:prstGeom>
          </p:spPr>
        </p:pic>
        <p:pic>
          <p:nvPicPr>
            <p:cNvPr id="17" name="Picture 20">
              <a:extLst>
                <a:ext uri="{FF2B5EF4-FFF2-40B4-BE49-F238E27FC236}">
                  <a16:creationId xmlns:a16="http://schemas.microsoft.com/office/drawing/2014/main" id="{8BB0D7F3-3B78-2A0C-FF90-4AD639C9F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35200" y="6489700"/>
              <a:ext cx="6616700" cy="787400"/>
            </a:xfrm>
            <a:prstGeom prst="rect">
              <a:avLst/>
            </a:prstGeom>
          </p:spPr>
        </p:pic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98D3DFE7-AECD-FBF0-02EA-DFA905D43E5F}"/>
                </a:ext>
              </a:extLst>
            </p:cNvPr>
            <p:cNvSpPr txBox="1"/>
            <p:nvPr/>
          </p:nvSpPr>
          <p:spPr>
            <a:xfrm>
              <a:off x="2159000" y="657276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03</a:t>
              </a: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D0D6CA34-1609-ADCC-BA4C-01FBBA2DBF6C}"/>
                </a:ext>
              </a:extLst>
            </p:cNvPr>
            <p:cNvSpPr txBox="1"/>
            <p:nvPr/>
          </p:nvSpPr>
          <p:spPr>
            <a:xfrm>
              <a:off x="3200400" y="6518760"/>
              <a:ext cx="3822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샘플링 </a:t>
              </a:r>
              <a:r>
                <a:rPr lang="ko-KR" altLang="en-US" sz="3500" i="0" u="none" strike="noStrike" dirty="0" err="1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레이트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D9EC2E5B-C3EA-F349-786B-EDCA3D2EF2FD}"/>
                </a:ext>
              </a:extLst>
            </p:cNvPr>
            <p:cNvSpPr txBox="1"/>
            <p:nvPr/>
          </p:nvSpPr>
          <p:spPr>
            <a:xfrm>
              <a:off x="2247900" y="7569200"/>
              <a:ext cx="6642000" cy="1573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초당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8000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개의 샘플링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전화기 품질의 음성을 재현하기에 충분하며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</a:t>
              </a: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네트워크 부담이 최소화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B286BC-3019-A202-696C-F2A9711E2A6F}"/>
              </a:ext>
            </a:extLst>
          </p:cNvPr>
          <p:cNvGrpSpPr/>
          <p:nvPr/>
        </p:nvGrpSpPr>
        <p:grpSpPr>
          <a:xfrm>
            <a:off x="9367522" y="3279140"/>
            <a:ext cx="6743700" cy="2641600"/>
            <a:chOff x="9367522" y="3294380"/>
            <a:chExt cx="6743700" cy="2641600"/>
          </a:xfrm>
        </p:grpSpPr>
        <p:pic>
          <p:nvPicPr>
            <p:cNvPr id="22" name="Picture 13">
              <a:extLst>
                <a:ext uri="{FF2B5EF4-FFF2-40B4-BE49-F238E27FC236}">
                  <a16:creationId xmlns:a16="http://schemas.microsoft.com/office/drawing/2014/main" id="{69F082D7-2CC3-30A0-0F68-80A418093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7522" y="3294380"/>
              <a:ext cx="787400" cy="787400"/>
            </a:xfrm>
            <a:prstGeom prst="rect">
              <a:avLst/>
            </a:prstGeom>
          </p:spPr>
        </p:pic>
        <p:pic>
          <p:nvPicPr>
            <p:cNvPr id="23" name="Picture 14">
              <a:extLst>
                <a:ext uri="{FF2B5EF4-FFF2-40B4-BE49-F238E27FC236}">
                  <a16:creationId xmlns:a16="http://schemas.microsoft.com/office/drawing/2014/main" id="{1AC28FA5-CDAD-730C-6EB7-D563181F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69122" y="3294380"/>
              <a:ext cx="6629400" cy="787400"/>
            </a:xfrm>
            <a:prstGeom prst="rect">
              <a:avLst/>
            </a:prstGeom>
          </p:spPr>
        </p:pic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B653D244-F6C4-3671-1A81-6347C1C01DEF}"/>
                </a:ext>
              </a:extLst>
            </p:cNvPr>
            <p:cNvSpPr txBox="1"/>
            <p:nvPr/>
          </p:nvSpPr>
          <p:spPr>
            <a:xfrm>
              <a:off x="9380222" y="336324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02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C1D83F1D-1B52-B327-A1A8-647D1F5396A6}"/>
                </a:ext>
              </a:extLst>
            </p:cNvPr>
            <p:cNvSpPr txBox="1"/>
            <p:nvPr/>
          </p:nvSpPr>
          <p:spPr>
            <a:xfrm>
              <a:off x="10421622" y="3329940"/>
              <a:ext cx="1808478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i="0" u="none" strike="noStrike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채널 수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19FADA05-8A28-C10D-2246-52C1A8988B56}"/>
                </a:ext>
              </a:extLst>
            </p:cNvPr>
            <p:cNvSpPr txBox="1"/>
            <p:nvPr/>
          </p:nvSpPr>
          <p:spPr>
            <a:xfrm>
              <a:off x="9469122" y="4361180"/>
              <a:ext cx="6642100" cy="157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단일 오디오 채널 사용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대역폭이 절감되며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음성 통화 품질에 충분한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음질을 제공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38D457D-F3A2-930F-984A-96619BD726BC}"/>
              </a:ext>
            </a:extLst>
          </p:cNvPr>
          <p:cNvGrpSpPr/>
          <p:nvPr/>
        </p:nvGrpSpPr>
        <p:grpSpPr>
          <a:xfrm>
            <a:off x="9367522" y="6504940"/>
            <a:ext cx="6756300" cy="2652700"/>
            <a:chOff x="9367522" y="6520180"/>
            <a:chExt cx="6756300" cy="2652700"/>
          </a:xfrm>
        </p:grpSpPr>
        <p:pic>
          <p:nvPicPr>
            <p:cNvPr id="43" name="Picture 19">
              <a:extLst>
                <a:ext uri="{FF2B5EF4-FFF2-40B4-BE49-F238E27FC236}">
                  <a16:creationId xmlns:a16="http://schemas.microsoft.com/office/drawing/2014/main" id="{6D417C63-78F6-2901-0764-25AAF11E7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67522" y="6520180"/>
              <a:ext cx="787400" cy="78740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A1CC5D8D-3E0B-38CB-D41B-A76CE3D3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9122" y="6520180"/>
              <a:ext cx="6616700" cy="787400"/>
            </a:xfrm>
            <a:prstGeom prst="rect">
              <a:avLst/>
            </a:prstGeom>
          </p:spPr>
        </p:pic>
        <p:sp>
          <p:nvSpPr>
            <p:cNvPr id="46" name="TextBox 21">
              <a:extLst>
                <a:ext uri="{FF2B5EF4-FFF2-40B4-BE49-F238E27FC236}">
                  <a16:creationId xmlns:a16="http://schemas.microsoft.com/office/drawing/2014/main" id="{F63561EF-13D7-99F3-72D8-4F225F1AC44C}"/>
                </a:ext>
              </a:extLst>
            </p:cNvPr>
            <p:cNvSpPr txBox="1"/>
            <p:nvPr/>
          </p:nvSpPr>
          <p:spPr>
            <a:xfrm>
              <a:off x="9392922" y="6603240"/>
              <a:ext cx="711200" cy="571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200" i="0" u="none" strike="noStrike" spc="-100" dirty="0">
                  <a:solidFill>
                    <a:srgbClr val="FFFFFF"/>
                  </a:solidFill>
                  <a:latin typeface="나눔스퀘어OTF" panose="020B0600000101010101" pitchFamily="34" charset="-127"/>
                </a:rPr>
                <a:t>04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5B691527-1236-BB45-4A43-37573C16C329}"/>
                </a:ext>
              </a:extLst>
            </p:cNvPr>
            <p:cNvSpPr txBox="1"/>
            <p:nvPr/>
          </p:nvSpPr>
          <p:spPr>
            <a:xfrm>
              <a:off x="10434322" y="6549240"/>
              <a:ext cx="4805678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20000"/>
                </a:lnSpc>
              </a:pPr>
              <a:r>
                <a:rPr lang="ko-KR" altLang="en-US" sz="3500" dirty="0">
                  <a:solidFill>
                    <a:srgbClr val="505050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버퍼 크기</a:t>
              </a:r>
              <a:endParaRPr lang="en-US" sz="3500" i="0" u="none" strike="noStrike" dirty="0">
                <a:solidFill>
                  <a:srgbClr val="505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8" name="TextBox 23">
              <a:extLst>
                <a:ext uri="{FF2B5EF4-FFF2-40B4-BE49-F238E27FC236}">
                  <a16:creationId xmlns:a16="http://schemas.microsoft.com/office/drawing/2014/main" id="{4C7C4CA3-6815-D915-D070-32F561356D4A}"/>
                </a:ext>
              </a:extLst>
            </p:cNvPr>
            <p:cNvSpPr txBox="1"/>
            <p:nvPr/>
          </p:nvSpPr>
          <p:spPr>
            <a:xfrm>
              <a:off x="9481822" y="7599680"/>
              <a:ext cx="6642000" cy="1573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설명</a:t>
              </a:r>
              <a:r>
                <a:rPr lang="en-US" altLang="ko-KR" sz="2200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한 번에 처리되는 오디오 프레임 </a:t>
              </a: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1024</a:t>
              </a:r>
              <a:r>
                <a:rPr lang="ko-KR" altLang="en-US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</a:t>
              </a:r>
              <a:endParaRPr lang="en-US" altLang="ko-KR" sz="22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marL="0" lvl="0" indent="-203200" algn="l">
                <a:lnSpc>
                  <a:spcPct val="14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i="0" u="none" strike="noStrike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이유</a:t>
              </a:r>
              <a:r>
                <a:rPr lang="en-US" altLang="ko-KR" sz="2200" i="0" u="none" strike="noStrike" dirty="0"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:</a:t>
              </a: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지연과 처리 빈도 사이의 균형을 맞추어 실시간</a:t>
              </a:r>
              <a:endParaRPr lang="en-US" altLang="ko-KR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lvl="0" algn="l">
                <a:lnSpc>
                  <a:spcPct val="140000"/>
                </a:lnSpc>
                <a:buClr>
                  <a:srgbClr val="505050"/>
                </a:buClr>
              </a:pPr>
              <a:r>
                <a:rPr lang="en-US" altLang="ko-KR" sz="22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      </a:t>
              </a:r>
              <a:r>
                <a:rPr lang="ko-KR" altLang="en-US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통신에 적합</a:t>
              </a:r>
              <a:r>
                <a:rPr lang="en-US" altLang="ko-KR" sz="2200" i="0" u="none" strike="noStrike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	</a:t>
              </a:r>
              <a:endParaRPr lang="en-US" sz="2200" i="0" u="none" strike="noStrike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7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B203C4-FCC1-30DD-AE79-8E0CEEF1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4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송신자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CF46EA1-609F-8744-7E4E-ED20807ED9B3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CDA7F10-0067-5A11-40D6-79273C609B72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53FA5D-C4D6-3329-DBC1-BE4470F26409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ADF1526-00F0-C0E8-EB25-3211615AB697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EC9944-AACE-B401-9C9B-283B5E1203FA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입력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8445CBA-52B7-A211-CBE7-20D654306F25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F230A1D2-2A6D-78AE-E77E-C843700047DB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15" name="갈매기형 수장[C] 14">
                  <a:extLst>
                    <a:ext uri="{FF2B5EF4-FFF2-40B4-BE49-F238E27FC236}">
                      <a16:creationId xmlns:a16="http://schemas.microsoft.com/office/drawing/2014/main" id="{19FB970F-CB84-234A-D239-2A4D2CBEB739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35613F-BB01-64F7-495A-E2031568E482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입력 스트림 개방</a:t>
                  </a:r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38C3E84F-5FAB-1485-01E8-7D01B08DFD93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EE7DD33-1FA7-CE58-6959-121D375A66B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8060CEA-C2FE-5E53-EDCB-FE4FD75B4AB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E3793D5C-1E4D-976C-3E5D-AC7D28254B98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0" name="그래픽 9" descr="문이 열려 있음 단색으로 채워진">
                    <a:extLst>
                      <a:ext uri="{FF2B5EF4-FFF2-40B4-BE49-F238E27FC236}">
                        <a16:creationId xmlns:a16="http://schemas.microsoft.com/office/drawing/2014/main" id="{6CE78600-A9EE-8991-03E2-9E1E68313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403992C-3BA4-C353-71EB-ADBB43F14859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DB8B0D11-2329-EC59-0A40-613E4FDC862F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18" name="갈매기형 수장[C] 17">
                  <a:extLst>
                    <a:ext uri="{FF2B5EF4-FFF2-40B4-BE49-F238E27FC236}">
                      <a16:creationId xmlns:a16="http://schemas.microsoft.com/office/drawing/2014/main" id="{84571EC5-8FE2-1A3A-6AD2-FF71DD36B6A2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FFDCA6A-E6FC-52B1-3AAD-F079F61E9204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1166D273-D5EE-A0D6-8A0F-8E72595C7D8A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CFEEFFA8-F1D4-BAF6-3B1B-5D182DA389F4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CB85D7EA-82DA-27F9-B950-1602BA4713F5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3912A86D-F321-5F8E-F795-87C8004BFDE9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2" name="그래픽 51" descr="소셜 네트워크 단색으로 채워진">
                    <a:extLst>
                      <a:ext uri="{FF2B5EF4-FFF2-40B4-BE49-F238E27FC236}">
                        <a16:creationId xmlns:a16="http://schemas.microsoft.com/office/drawing/2014/main" id="{75D3F671-CEEE-2346-587D-34DED7D7E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49A9F036-5ABE-4FDA-6A21-C7D24A31C8D9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910081B-7E29-DB1B-35E2-5E416771FDC3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19" name="갈매기형 수장[C] 18">
                  <a:extLst>
                    <a:ext uri="{FF2B5EF4-FFF2-40B4-BE49-F238E27FC236}">
                      <a16:creationId xmlns:a16="http://schemas.microsoft.com/office/drawing/2014/main" id="{1DF79414-3A22-529A-D27B-63310E7EC03E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8D22989-F09D-AFE7-3A31-FB24843D1DBD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압축</a:t>
                  </a: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1439D1CD-3FA4-893C-DF2F-BC2BC4A2F31D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D92148E-FD6C-6DB0-E470-89EE752EDFF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F2975C72-87E7-7E3C-7BBD-28B431CD9FC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B98C235D-4DE5-DB03-E5BC-BC9E27D502E5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6" name="그래픽 45" descr="바구니에 든 계란 단색으로 채워진">
                    <a:extLst>
                      <a:ext uri="{FF2B5EF4-FFF2-40B4-BE49-F238E27FC236}">
                        <a16:creationId xmlns:a16="http://schemas.microsoft.com/office/drawing/2014/main" id="{229523DF-0033-6637-A609-E77585A3F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F92638-CD5B-E3EE-11AB-43E8A77AC76B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0C2D0829-6271-7ADB-0CC3-2C62672700EB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20" name="갈매기형 수장[C] 19">
                  <a:extLst>
                    <a:ext uri="{FF2B5EF4-FFF2-40B4-BE49-F238E27FC236}">
                      <a16:creationId xmlns:a16="http://schemas.microsoft.com/office/drawing/2014/main" id="{8DB8079E-9416-33A0-8D51-A46F0ADAA38D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5CCD366-7F8F-07F3-BD7A-C279D2E708BF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B4604A5-817B-607E-9E04-91E43649EE33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EB24697E-7A5A-D0E5-1CED-D54A37BE53A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309C4B62-1224-F8F9-A063-62B461F929E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76E3DD5D-1311-9926-E36C-F69F9C7B54C6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0" name="그래픽 49" descr="경고 단색으로 채워진">
                    <a:extLst>
                      <a:ext uri="{FF2B5EF4-FFF2-40B4-BE49-F238E27FC236}">
                        <a16:creationId xmlns:a16="http://schemas.microsoft.com/office/drawing/2014/main" id="{269EB15D-31F6-1CFA-C68C-C47F297974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1F6B49F-273C-F543-FE56-F3FBDE6811D0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86040E08-2586-D899-0735-A7EE04C66082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21" name="갈매기형 수장[C] 20">
                  <a:extLst>
                    <a:ext uri="{FF2B5EF4-FFF2-40B4-BE49-F238E27FC236}">
                      <a16:creationId xmlns:a16="http://schemas.microsoft.com/office/drawing/2014/main" id="{02833F38-27D4-90EC-4CFA-B3C69F6CDC95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3B100B2-E137-5374-A9DF-046012646623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소켓을 통한 전송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9C5F4071-D125-186F-4810-9A63E6C710D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91531C4D-20F7-6B24-9F5B-D833B8D960E8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FB1B5771-A084-B7A6-F968-63D3FC0E828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D8ACA460-8F19-AEDC-F680-E15CC8E30F8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48" name="그래픽 47" descr="보내다 단색으로 채워진">
                    <a:extLst>
                      <a:ext uri="{FF2B5EF4-FFF2-40B4-BE49-F238E27FC236}">
                        <a16:creationId xmlns:a16="http://schemas.microsoft.com/office/drawing/2014/main" id="{906C6D0C-F015-BB91-26F3-D8BEAF13F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B0C7F54-4165-DE92-740F-E8743A4D7ACE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DA2350E2-B319-E9B4-CE53-B61A5527B98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68D3465-1184-7885-7393-B564B0FF367A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4C76DB3-B002-D7D3-9ED1-1729124DA665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7993E9D2-D133-1089-69B2-F71369D155B0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F803ABD9-B0DF-1476-5000-AB666593D117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A97176A-FB0A-61A3-D1E3-37DFA81EC940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C4D459-2573-5254-B7B7-67EB2E8ECB3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A14E79D-1956-C2AF-33E9-ADEB5FE8D2F2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CA971FC-143A-CD95-031B-381A00EEBFEF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CE45C7B-24C9-523B-C184-13372A9B1C2D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79EBB-B4FF-A12D-C11D-6D4723B495F6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0AEE3BD-4DC7-34B1-827D-706EFCA6D688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53CDBDC-8902-BED7-91E8-AE931245DEB5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57FE0A7-58C4-7BFF-F0B0-F62A350F2B76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2B6E06C-FE97-C033-7608-6198D9F2966D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통해 데이터를 패킷 단위로 전송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6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4856CEB-04B6-9497-696F-38B1A044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altLang="ko-KR" dirty="0">
                <a:solidFill>
                  <a:srgbClr val="4FA8CA"/>
                </a:solidFill>
                <a:latin typeface="나눔스퀘어OTF" panose="020B0600000101010101" pitchFamily="34" charset="-127"/>
              </a:rPr>
              <a:t>5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수신자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A01BBE7-BBA3-9B14-0817-BB79E3A4E84B}"/>
              </a:ext>
            </a:extLst>
          </p:cNvPr>
          <p:cNvGrpSpPr/>
          <p:nvPr/>
        </p:nvGrpSpPr>
        <p:grpSpPr>
          <a:xfrm>
            <a:off x="675254" y="3226142"/>
            <a:ext cx="16937492" cy="5422558"/>
            <a:chOff x="675254" y="2945400"/>
            <a:chExt cx="16937492" cy="542255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AFD2E41-7A51-ED1F-6333-69AAFD43B97E}"/>
                </a:ext>
              </a:extLst>
            </p:cNvPr>
            <p:cNvGrpSpPr/>
            <p:nvPr/>
          </p:nvGrpSpPr>
          <p:grpSpPr>
            <a:xfrm>
              <a:off x="675254" y="6187317"/>
              <a:ext cx="3148354" cy="2179323"/>
              <a:chOff x="675254" y="5958717"/>
              <a:chExt cx="3148354" cy="2179323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618ECDAB-B3B9-397A-93A3-5C5C3EC0E661}"/>
                  </a:ext>
                </a:extLst>
              </p:cNvPr>
              <p:cNvSpPr/>
              <p:nvPr/>
            </p:nvSpPr>
            <p:spPr>
              <a:xfrm>
                <a:off x="675254" y="5958717"/>
                <a:ext cx="540000" cy="540000"/>
              </a:xfrm>
              <a:prstGeom prst="ellipse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1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62FFD77-4213-54F2-16BD-975E667CEAD6}"/>
                  </a:ext>
                </a:extLst>
              </p:cNvPr>
              <p:cNvSpPr/>
              <p:nvPr/>
            </p:nvSpPr>
            <p:spPr>
              <a:xfrm>
                <a:off x="675254" y="6698040"/>
                <a:ext cx="130301" cy="1440000"/>
              </a:xfrm>
              <a:prstGeom prst="rect">
                <a:avLst/>
              </a:prstGeom>
              <a:solidFill>
                <a:srgbClr val="7FB3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C639C1A-6C34-B116-5A49-0773B3BCF33C}"/>
                  </a:ext>
                </a:extLst>
              </p:cNvPr>
              <p:cNvSpPr txBox="1"/>
              <p:nvPr/>
            </p:nvSpPr>
            <p:spPr>
              <a:xfrm>
                <a:off x="945254" y="6698040"/>
                <a:ext cx="287835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PyAudio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를 초기화하고 오디오 출력 스트림을 개방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0FFB60E-74AA-76C2-27FF-8248CDFE15A1}"/>
                </a:ext>
              </a:extLst>
            </p:cNvPr>
            <p:cNvGrpSpPr/>
            <p:nvPr/>
          </p:nvGrpSpPr>
          <p:grpSpPr>
            <a:xfrm>
              <a:off x="675254" y="2945400"/>
              <a:ext cx="3767648" cy="2731500"/>
              <a:chOff x="675254" y="2656376"/>
              <a:chExt cx="3767648" cy="2731500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EB11094-962B-7E85-98B0-52724E3071E0}"/>
                  </a:ext>
                </a:extLst>
              </p:cNvPr>
              <p:cNvGrpSpPr/>
              <p:nvPr/>
            </p:nvGrpSpPr>
            <p:grpSpPr>
              <a:xfrm>
                <a:off x="675254" y="4037967"/>
                <a:ext cx="3767648" cy="1349909"/>
                <a:chOff x="675254" y="4037967"/>
                <a:chExt cx="3767648" cy="1349909"/>
              </a:xfrm>
            </p:grpSpPr>
            <p:sp>
              <p:nvSpPr>
                <p:cNvPr id="94" name="갈매기형 수장[C] 14">
                  <a:extLst>
                    <a:ext uri="{FF2B5EF4-FFF2-40B4-BE49-F238E27FC236}">
                      <a16:creationId xmlns:a16="http://schemas.microsoft.com/office/drawing/2014/main" id="{44369440-6B14-4019-7442-0327ED90AD1D}"/>
                    </a:ext>
                  </a:extLst>
                </p:cNvPr>
                <p:cNvSpPr/>
                <p:nvPr/>
              </p:nvSpPr>
              <p:spPr>
                <a:xfrm>
                  <a:off x="675254" y="4037967"/>
                  <a:ext cx="3767648" cy="1349909"/>
                </a:xfrm>
                <a:prstGeom prst="chevron">
                  <a:avLst/>
                </a:prstGeom>
                <a:solidFill>
                  <a:srgbClr val="7FB3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CA41F03-7D36-9A77-534E-BA7B8AC7975C}"/>
                    </a:ext>
                  </a:extLst>
                </p:cNvPr>
                <p:cNvSpPr txBox="1"/>
                <p:nvPr/>
              </p:nvSpPr>
              <p:spPr>
                <a:xfrm>
                  <a:off x="1472101" y="4508279"/>
                  <a:ext cx="249029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출력 스트림 개방</a:t>
                  </a: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775F2D2-CB1F-9931-2439-20825D86050B}"/>
                  </a:ext>
                </a:extLst>
              </p:cNvPr>
              <p:cNvGrpSpPr/>
              <p:nvPr/>
            </p:nvGrpSpPr>
            <p:grpSpPr>
              <a:xfrm>
                <a:off x="167640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E0D3267-CB53-4BDF-765E-BFC63804827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48ACBF7E-1882-5C99-3D2A-478C0C085B39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2169413" y="1951111"/>
                  <a:chExt cx="1440000" cy="1440000"/>
                </a:xfrm>
              </p:grpSpPr>
              <p:sp>
                <p:nvSpPr>
                  <p:cNvPr id="92" name="타원 91">
                    <a:extLst>
                      <a:ext uri="{FF2B5EF4-FFF2-40B4-BE49-F238E27FC236}">
                        <a16:creationId xmlns:a16="http://schemas.microsoft.com/office/drawing/2014/main" id="{3E67D024-F12C-4F2A-C604-19735136E3B2}"/>
                      </a:ext>
                    </a:extLst>
                  </p:cNvPr>
                  <p:cNvSpPr/>
                  <p:nvPr/>
                </p:nvSpPr>
                <p:spPr>
                  <a:xfrm>
                    <a:off x="2169413" y="1951111"/>
                    <a:ext cx="1440000" cy="1440000"/>
                  </a:xfrm>
                  <a:prstGeom prst="ellipse">
                    <a:avLst/>
                  </a:prstGeom>
                  <a:solidFill>
                    <a:srgbClr val="7FB3D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93" name="그래픽 92" descr="문이 열려 있음 단색으로 채워진">
                    <a:extLst>
                      <a:ext uri="{FF2B5EF4-FFF2-40B4-BE49-F238E27FC236}">
                        <a16:creationId xmlns:a16="http://schemas.microsoft.com/office/drawing/2014/main" id="{EEA03E04-E446-E589-6ABD-0B0C0F0ED0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32213" y="2213911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B6B33D4-AC9D-1EF1-C50A-052A44D2D448}"/>
                </a:ext>
              </a:extLst>
            </p:cNvPr>
            <p:cNvGrpSpPr/>
            <p:nvPr/>
          </p:nvGrpSpPr>
          <p:grpSpPr>
            <a:xfrm>
              <a:off x="3964554" y="2945400"/>
              <a:ext cx="3767648" cy="2731500"/>
              <a:chOff x="3964554" y="2656376"/>
              <a:chExt cx="3767648" cy="273150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780E1AF-5CCB-6209-2FD7-D2F4EECA5E72}"/>
                  </a:ext>
                </a:extLst>
              </p:cNvPr>
              <p:cNvGrpSpPr/>
              <p:nvPr/>
            </p:nvGrpSpPr>
            <p:grpSpPr>
              <a:xfrm>
                <a:off x="3964554" y="4037967"/>
                <a:ext cx="3767648" cy="1349909"/>
                <a:chOff x="3964554" y="4037967"/>
                <a:chExt cx="3767648" cy="1349909"/>
              </a:xfrm>
            </p:grpSpPr>
            <p:sp>
              <p:nvSpPr>
                <p:cNvPr id="86" name="갈매기형 수장[C] 17">
                  <a:extLst>
                    <a:ext uri="{FF2B5EF4-FFF2-40B4-BE49-F238E27FC236}">
                      <a16:creationId xmlns:a16="http://schemas.microsoft.com/office/drawing/2014/main" id="{6BE0B8C1-FA79-42FD-A577-F5326F80F9A6}"/>
                    </a:ext>
                  </a:extLst>
                </p:cNvPr>
                <p:cNvSpPr/>
                <p:nvPr/>
              </p:nvSpPr>
              <p:spPr>
                <a:xfrm>
                  <a:off x="3964554" y="4037967"/>
                  <a:ext cx="3767648" cy="1349909"/>
                </a:xfrm>
                <a:prstGeom prst="chevron">
                  <a:avLst/>
                </a:prstGeom>
                <a:solidFill>
                  <a:srgbClr val="5DADE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E8D347-6463-8265-DB46-E8FE2024952C}"/>
                    </a:ext>
                  </a:extLst>
                </p:cNvPr>
                <p:cNvSpPr txBox="1"/>
                <p:nvPr/>
              </p:nvSpPr>
              <p:spPr>
                <a:xfrm>
                  <a:off x="4792152" y="4508279"/>
                  <a:ext cx="23495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UDP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소켓 생성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F240AAB0-7F62-B40D-B55B-A67CBD6511C9}"/>
                  </a:ext>
                </a:extLst>
              </p:cNvPr>
              <p:cNvGrpSpPr/>
              <p:nvPr/>
            </p:nvGrpSpPr>
            <p:grpSpPr>
              <a:xfrm>
                <a:off x="5082352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4B3A5093-B4FB-482E-78E7-0667E02FBAA7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65B58567-8DDF-4423-C6A6-FB034F788A42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4094855" y="1687574"/>
                  <a:chExt cx="1440000" cy="1440000"/>
                </a:xfrm>
              </p:grpSpPr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A4D1A5C2-5FA2-C9E8-36D6-CD651628B411}"/>
                      </a:ext>
                    </a:extLst>
                  </p:cNvPr>
                  <p:cNvSpPr/>
                  <p:nvPr/>
                </p:nvSpPr>
                <p:spPr>
                  <a:xfrm>
                    <a:off x="4094855" y="1687574"/>
                    <a:ext cx="1440000" cy="1440000"/>
                  </a:xfrm>
                  <a:prstGeom prst="ellipse">
                    <a:avLst/>
                  </a:prstGeom>
                  <a:solidFill>
                    <a:srgbClr val="5DADE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85" name="그래픽 84" descr="소셜 네트워크 단색으로 채워진">
                    <a:extLst>
                      <a:ext uri="{FF2B5EF4-FFF2-40B4-BE49-F238E27FC236}">
                        <a16:creationId xmlns:a16="http://schemas.microsoft.com/office/drawing/2014/main" id="{9E63C545-F714-459F-0EF7-571BD38D5F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65471" y="1928796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1D8FD2D-C17E-DC92-F196-1F141E01A67E}"/>
                </a:ext>
              </a:extLst>
            </p:cNvPr>
            <p:cNvGrpSpPr/>
            <p:nvPr/>
          </p:nvGrpSpPr>
          <p:grpSpPr>
            <a:xfrm>
              <a:off x="7253854" y="2945400"/>
              <a:ext cx="3780292" cy="2731500"/>
              <a:chOff x="7253854" y="2656376"/>
              <a:chExt cx="3780292" cy="273150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A238443-5651-23C5-5E3D-A37C2905E506}"/>
                  </a:ext>
                </a:extLst>
              </p:cNvPr>
              <p:cNvGrpSpPr/>
              <p:nvPr/>
            </p:nvGrpSpPr>
            <p:grpSpPr>
              <a:xfrm>
                <a:off x="7253854" y="4037967"/>
                <a:ext cx="3780292" cy="1349909"/>
                <a:chOff x="7253854" y="4037967"/>
                <a:chExt cx="3780292" cy="1349909"/>
              </a:xfrm>
            </p:grpSpPr>
            <p:sp>
              <p:nvSpPr>
                <p:cNvPr id="78" name="갈매기형 수장[C] 18">
                  <a:extLst>
                    <a:ext uri="{FF2B5EF4-FFF2-40B4-BE49-F238E27FC236}">
                      <a16:creationId xmlns:a16="http://schemas.microsoft.com/office/drawing/2014/main" id="{07E5E331-3060-EBCC-45B7-448EC50378F4}"/>
                    </a:ext>
                  </a:extLst>
                </p:cNvPr>
                <p:cNvSpPr/>
                <p:nvPr/>
              </p:nvSpPr>
              <p:spPr>
                <a:xfrm>
                  <a:off x="7253854" y="4037967"/>
                  <a:ext cx="3780292" cy="1349909"/>
                </a:xfrm>
                <a:prstGeom prst="chevron">
                  <a:avLst/>
                </a:prstGeom>
                <a:solidFill>
                  <a:srgbClr val="3498D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B93DC2F-69F3-8984-F0A3-DD231DD9A13B}"/>
                    </a:ext>
                  </a:extLst>
                </p:cNvPr>
                <p:cNvSpPr txBox="1"/>
                <p:nvPr/>
              </p:nvSpPr>
              <p:spPr>
                <a:xfrm>
                  <a:off x="7969250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 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데이터 </a:t>
                  </a:r>
                  <a:r>
                    <a:rPr kumimoji="1" lang="ko-KR" altLang="en-US" sz="2400" dirty="0" err="1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재조립</a:t>
                  </a:r>
                  <a:endParaRPr kumimoji="1" lang="ko-KR" altLang="en-US" sz="2400" dirty="0">
                    <a:solidFill>
                      <a:schemeClr val="bg1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FFA519C-C5A9-8C7E-34B9-2252C51F3720}"/>
                  </a:ext>
                </a:extLst>
              </p:cNvPr>
              <p:cNvGrpSpPr/>
              <p:nvPr/>
            </p:nvGrpSpPr>
            <p:grpSpPr>
              <a:xfrm>
                <a:off x="827418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3E5A6A04-F094-8967-0C54-C6320046E375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2CE8D870-E295-712D-B1C8-A914495352F3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6672578" y="2308950"/>
                  <a:chExt cx="1440000" cy="1440000"/>
                </a:xfrm>
              </p:grpSpPr>
              <p:sp>
                <p:nvSpPr>
                  <p:cNvPr id="76" name="타원 75">
                    <a:extLst>
                      <a:ext uri="{FF2B5EF4-FFF2-40B4-BE49-F238E27FC236}">
                        <a16:creationId xmlns:a16="http://schemas.microsoft.com/office/drawing/2014/main" id="{2BBACC9C-DBC9-BC95-2097-EDEA5A424D04}"/>
                      </a:ext>
                    </a:extLst>
                  </p:cNvPr>
                  <p:cNvSpPr/>
                  <p:nvPr/>
                </p:nvSpPr>
                <p:spPr>
                  <a:xfrm>
                    <a:off x="6672578" y="2308950"/>
                    <a:ext cx="1440000" cy="1440000"/>
                  </a:xfrm>
                  <a:prstGeom prst="ellipse">
                    <a:avLst/>
                  </a:prstGeom>
                  <a:solidFill>
                    <a:srgbClr val="3498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77" name="그래픽 76" descr="바구니에 든 계란 단색으로 채워진">
                    <a:extLst>
                      <a:ext uri="{FF2B5EF4-FFF2-40B4-BE49-F238E27FC236}">
                        <a16:creationId xmlns:a16="http://schemas.microsoft.com/office/drawing/2014/main" id="{D95DFE6D-4717-4FFD-336E-5C2A958909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35378" y="2571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2CC947-94FA-E046-05AC-CAB77F4F7AEF}"/>
                </a:ext>
              </a:extLst>
            </p:cNvPr>
            <p:cNvGrpSpPr/>
            <p:nvPr/>
          </p:nvGrpSpPr>
          <p:grpSpPr>
            <a:xfrm>
              <a:off x="10543153" y="2945400"/>
              <a:ext cx="3767647" cy="2731500"/>
              <a:chOff x="10543153" y="2656376"/>
              <a:chExt cx="3767647" cy="273150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A04212C-9021-2EF1-BD23-5306B18E07BC}"/>
                  </a:ext>
                </a:extLst>
              </p:cNvPr>
              <p:cNvGrpSpPr/>
              <p:nvPr/>
            </p:nvGrpSpPr>
            <p:grpSpPr>
              <a:xfrm>
                <a:off x="10543153" y="4037967"/>
                <a:ext cx="3767647" cy="1349909"/>
                <a:chOff x="10543153" y="4037967"/>
                <a:chExt cx="3767647" cy="1349909"/>
              </a:xfrm>
            </p:grpSpPr>
            <p:sp>
              <p:nvSpPr>
                <p:cNvPr id="70" name="갈매기형 수장[C] 19">
                  <a:extLst>
                    <a:ext uri="{FF2B5EF4-FFF2-40B4-BE49-F238E27FC236}">
                      <a16:creationId xmlns:a16="http://schemas.microsoft.com/office/drawing/2014/main" id="{F34111FC-27BD-0458-A569-2EDE7449AA2B}"/>
                    </a:ext>
                  </a:extLst>
                </p:cNvPr>
                <p:cNvSpPr/>
                <p:nvPr/>
              </p:nvSpPr>
              <p:spPr>
                <a:xfrm>
                  <a:off x="10543153" y="4037967"/>
                  <a:ext cx="3767647" cy="1349909"/>
                </a:xfrm>
                <a:prstGeom prst="chevron">
                  <a:avLst/>
                </a:prstGeom>
                <a:solidFill>
                  <a:srgbClr val="2980B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0270AA5-02E1-CE09-591E-56B16FFBA4F9}"/>
                    </a:ext>
                  </a:extLst>
                </p:cNvPr>
                <p:cNvSpPr txBox="1"/>
                <p:nvPr/>
              </p:nvSpPr>
              <p:spPr>
                <a:xfrm>
                  <a:off x="11297542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패킷 이슈 시뮬레이션</a:t>
                  </a: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0E6277F-AC1D-64D1-271B-6EAB2BE170C6}"/>
                  </a:ext>
                </a:extLst>
              </p:cNvPr>
              <p:cNvGrpSpPr/>
              <p:nvPr/>
            </p:nvGrpSpPr>
            <p:grpSpPr>
              <a:xfrm>
                <a:off x="11588020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87C2C393-4126-E3AF-E71C-B41854FCDA49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1F20920D-C3D6-93B3-BA5E-F11F35129F4D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9857542" y="2590800"/>
                  <a:chExt cx="1440000" cy="1440000"/>
                </a:xfrm>
              </p:grpSpPr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C37BB703-5191-4644-F5B0-A3F66DB92695}"/>
                      </a:ext>
                    </a:extLst>
                  </p:cNvPr>
                  <p:cNvSpPr/>
                  <p:nvPr/>
                </p:nvSpPr>
                <p:spPr>
                  <a:xfrm>
                    <a:off x="9857542" y="2590800"/>
                    <a:ext cx="1440000" cy="1440000"/>
                  </a:xfrm>
                  <a:prstGeom prst="ellipse">
                    <a:avLst/>
                  </a:prstGeom>
                  <a:solidFill>
                    <a:srgbClr val="2980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9" name="그래픽 68" descr="경고 단색으로 채워진">
                    <a:extLst>
                      <a:ext uri="{FF2B5EF4-FFF2-40B4-BE49-F238E27FC236}">
                        <a16:creationId xmlns:a16="http://schemas.microsoft.com/office/drawing/2014/main" id="{2B9B37BF-2571-B9BA-3F48-E4ACFE9D01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20342" y="2782665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A6C6CB-D1FF-2FF6-A006-661085B0AB26}"/>
                </a:ext>
              </a:extLst>
            </p:cNvPr>
            <p:cNvGrpSpPr/>
            <p:nvPr/>
          </p:nvGrpSpPr>
          <p:grpSpPr>
            <a:xfrm>
              <a:off x="13832454" y="2945400"/>
              <a:ext cx="3780292" cy="2731500"/>
              <a:chOff x="13832454" y="2656376"/>
              <a:chExt cx="3780292" cy="27315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25A98581-CD90-AA5C-3844-7100AB533F7C}"/>
                  </a:ext>
                </a:extLst>
              </p:cNvPr>
              <p:cNvGrpSpPr/>
              <p:nvPr/>
            </p:nvGrpSpPr>
            <p:grpSpPr>
              <a:xfrm>
                <a:off x="13832454" y="4037967"/>
                <a:ext cx="3780292" cy="1349909"/>
                <a:chOff x="13832454" y="4037967"/>
                <a:chExt cx="3780292" cy="1349909"/>
              </a:xfrm>
            </p:grpSpPr>
            <p:sp>
              <p:nvSpPr>
                <p:cNvPr id="62" name="갈매기형 수장[C] 20">
                  <a:extLst>
                    <a:ext uri="{FF2B5EF4-FFF2-40B4-BE49-F238E27FC236}">
                      <a16:creationId xmlns:a16="http://schemas.microsoft.com/office/drawing/2014/main" id="{AFC8E5CD-3055-5273-37D9-0EE1B5586F56}"/>
                    </a:ext>
                  </a:extLst>
                </p:cNvPr>
                <p:cNvSpPr/>
                <p:nvPr/>
              </p:nvSpPr>
              <p:spPr>
                <a:xfrm>
                  <a:off x="13832454" y="4037967"/>
                  <a:ext cx="3780292" cy="1349909"/>
                </a:xfrm>
                <a:prstGeom prst="chevron">
                  <a:avLst/>
                </a:prstGeom>
                <a:solidFill>
                  <a:srgbClr val="1F587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9E1A9E7-03D4-6FE7-F15A-E36DB3DC4429}"/>
                    </a:ext>
                  </a:extLst>
                </p:cNvPr>
                <p:cNvSpPr txBox="1"/>
                <p:nvPr/>
              </p:nvSpPr>
              <p:spPr>
                <a:xfrm>
                  <a:off x="14625937" y="4328279"/>
                  <a:ext cx="2349500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ADPCM</a:t>
                  </a:r>
                  <a:r>
                    <a:rPr kumimoji="1" lang="ko-KR" altLang="en-US" sz="2400" dirty="0">
                      <a:solidFill>
                        <a:schemeClr val="bg1"/>
                      </a:solidFill>
                      <a:latin typeface="나눔스퀘어OTF Bold" panose="020B0600000101010101" pitchFamily="34" charset="-127"/>
                      <a:ea typeface="나눔스퀘어OTF Bold" panose="020B0600000101010101" pitchFamily="34" charset="-127"/>
                    </a:rPr>
                    <a:t> 데이터 압축 해제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BF034B5C-C87A-91E5-41EE-6774E5F50DB3}"/>
                  </a:ext>
                </a:extLst>
              </p:cNvPr>
              <p:cNvGrpSpPr/>
              <p:nvPr/>
            </p:nvGrpSpPr>
            <p:grpSpPr>
              <a:xfrm>
                <a:off x="14923746" y="2656376"/>
                <a:ext cx="1620000" cy="1620000"/>
                <a:chOff x="8334000" y="4333500"/>
                <a:chExt cx="1620000" cy="162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2405F402-052B-1AB8-5C0C-DD2790047EEC}"/>
                    </a:ext>
                  </a:extLst>
                </p:cNvPr>
                <p:cNvSpPr/>
                <p:nvPr/>
              </p:nvSpPr>
              <p:spPr>
                <a:xfrm>
                  <a:off x="8334000" y="4333500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9CAAECE2-7A96-A1FE-370E-5BE6895EF7C4}"/>
                    </a:ext>
                  </a:extLst>
                </p:cNvPr>
                <p:cNvGrpSpPr/>
                <p:nvPr/>
              </p:nvGrpSpPr>
              <p:grpSpPr>
                <a:xfrm>
                  <a:off x="8424000" y="4423500"/>
                  <a:ext cx="1440000" cy="1440000"/>
                  <a:chOff x="13916750" y="1544950"/>
                  <a:chExt cx="1440000" cy="1440000"/>
                </a:xfrm>
              </p:grpSpPr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3334141D-6591-EB4B-0E02-7ED6AB46F0F0}"/>
                      </a:ext>
                    </a:extLst>
                  </p:cNvPr>
                  <p:cNvSpPr/>
                  <p:nvPr/>
                </p:nvSpPr>
                <p:spPr>
                  <a:xfrm>
                    <a:off x="13916750" y="1544950"/>
                    <a:ext cx="1440000" cy="1440000"/>
                  </a:xfrm>
                  <a:prstGeom prst="ellipse">
                    <a:avLst/>
                  </a:prstGeom>
                  <a:solidFill>
                    <a:srgbClr val="1F587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61" name="그래픽 60" descr="보내다 단색으로 채워진">
                    <a:extLst>
                      <a:ext uri="{FF2B5EF4-FFF2-40B4-BE49-F238E27FC236}">
                        <a16:creationId xmlns:a16="http://schemas.microsoft.com/office/drawing/2014/main" id="{F75B8734-DD67-A0B7-09B2-87DF9F451B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32750" y="1807750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EFB5FD7-C6E3-1D77-1E46-649703471998}"/>
                </a:ext>
              </a:extLst>
            </p:cNvPr>
            <p:cNvGrpSpPr/>
            <p:nvPr/>
          </p:nvGrpSpPr>
          <p:grpSpPr>
            <a:xfrm>
              <a:off x="3964554" y="6187317"/>
              <a:ext cx="3148355" cy="2179323"/>
              <a:chOff x="3964554" y="5958717"/>
              <a:chExt cx="3148355" cy="2179323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55D472C-E8F6-8B18-B32D-641CDBD29EBA}"/>
                  </a:ext>
                </a:extLst>
              </p:cNvPr>
              <p:cNvSpPr/>
              <p:nvPr/>
            </p:nvSpPr>
            <p:spPr>
              <a:xfrm>
                <a:off x="3964554" y="5958717"/>
                <a:ext cx="540000" cy="540000"/>
              </a:xfrm>
              <a:prstGeom prst="ellipse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2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28C44E3-F46D-93AC-5C80-B2E7799639AB}"/>
                  </a:ext>
                </a:extLst>
              </p:cNvPr>
              <p:cNvSpPr/>
              <p:nvPr/>
            </p:nvSpPr>
            <p:spPr>
              <a:xfrm>
                <a:off x="3964554" y="6698040"/>
                <a:ext cx="130301" cy="1440000"/>
              </a:xfrm>
              <a:prstGeom prst="rect">
                <a:avLst/>
              </a:prstGeom>
              <a:solidFill>
                <a:srgbClr val="5DAD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ACBD5B-447D-A1FC-2CA0-FFFC0DE33640}"/>
                  </a:ext>
                </a:extLst>
              </p:cNvPr>
              <p:cNvSpPr txBox="1"/>
              <p:nvPr/>
            </p:nvSpPr>
            <p:spPr>
              <a:xfrm>
                <a:off x="4233601" y="6698040"/>
                <a:ext cx="28793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네트워크 통신을 하기 위해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UDP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소켓을 생성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F496CA5-CCE1-A1AD-17AE-B08D3207B5FE}"/>
                </a:ext>
              </a:extLst>
            </p:cNvPr>
            <p:cNvGrpSpPr/>
            <p:nvPr/>
          </p:nvGrpSpPr>
          <p:grpSpPr>
            <a:xfrm>
              <a:off x="7253854" y="6187317"/>
              <a:ext cx="3148353" cy="2179323"/>
              <a:chOff x="7253854" y="5958717"/>
              <a:chExt cx="3148353" cy="2179323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448ED1A-FA5A-6753-DA17-3CF92D39673A}"/>
                  </a:ext>
                </a:extLst>
              </p:cNvPr>
              <p:cNvSpPr/>
              <p:nvPr/>
            </p:nvSpPr>
            <p:spPr>
              <a:xfrm>
                <a:off x="7253854" y="5958717"/>
                <a:ext cx="540000" cy="540000"/>
              </a:xfrm>
              <a:prstGeom prst="ellipse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3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98F328-DF21-EC94-F9F7-9EBC4B864377}"/>
                  </a:ext>
                </a:extLst>
              </p:cNvPr>
              <p:cNvSpPr/>
              <p:nvPr/>
            </p:nvSpPr>
            <p:spPr>
              <a:xfrm>
                <a:off x="7253854" y="6698040"/>
                <a:ext cx="130301" cy="1440000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10C4572-6E57-9887-E46C-6D3B68001B97}"/>
                  </a:ext>
                </a:extLst>
              </p:cNvPr>
              <p:cNvSpPr txBox="1"/>
              <p:nvPr/>
            </p:nvSpPr>
            <p:spPr>
              <a:xfrm>
                <a:off x="7524000" y="6694260"/>
                <a:ext cx="2878207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수신된 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</a:t>
                </a:r>
                <a:r>
                  <a:rPr lang="ko-KR" altLang="en-US" sz="2400" dirty="0" err="1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재조립</a:t>
                </a:r>
                <a:endParaRPr kumimoji="1"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1D0F933-8949-354C-614F-D41F742B28F9}"/>
                </a:ext>
              </a:extLst>
            </p:cNvPr>
            <p:cNvGrpSpPr/>
            <p:nvPr/>
          </p:nvGrpSpPr>
          <p:grpSpPr>
            <a:xfrm>
              <a:off x="10543153" y="6188635"/>
              <a:ext cx="3149456" cy="2179323"/>
              <a:chOff x="10543153" y="5960035"/>
              <a:chExt cx="3149456" cy="2179323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70EAD71-2913-4520-F01B-91C9BDF29206}"/>
                  </a:ext>
                </a:extLst>
              </p:cNvPr>
              <p:cNvSpPr/>
              <p:nvPr/>
            </p:nvSpPr>
            <p:spPr>
              <a:xfrm>
                <a:off x="10543153" y="5960035"/>
                <a:ext cx="540000" cy="540000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bg1"/>
                    </a:solidFill>
                  </a:rPr>
                  <a:t>4</a:t>
                </a:r>
                <a:endParaRPr kumimoji="1"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DBD3AC7-9104-6D46-165F-807960F3C247}"/>
                  </a:ext>
                </a:extLst>
              </p:cNvPr>
              <p:cNvSpPr/>
              <p:nvPr/>
            </p:nvSpPr>
            <p:spPr>
              <a:xfrm>
                <a:off x="10543153" y="6699358"/>
                <a:ext cx="130301" cy="1440000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C8451CE-2F1D-092D-F313-3FBD8FF74FD8}"/>
                  </a:ext>
                </a:extLst>
              </p:cNvPr>
              <p:cNvSpPr txBox="1"/>
              <p:nvPr/>
            </p:nvSpPr>
            <p:spPr>
              <a:xfrm>
                <a:off x="10814401" y="6694260"/>
                <a:ext cx="287820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패킷 전송 시 발생할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수 있는 문제를 시뮬레이션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5FCB6E2-7245-0896-5AF6-854F3D06DED1}"/>
                </a:ext>
              </a:extLst>
            </p:cNvPr>
            <p:cNvGrpSpPr/>
            <p:nvPr/>
          </p:nvGrpSpPr>
          <p:grpSpPr>
            <a:xfrm>
              <a:off x="13836283" y="6187317"/>
              <a:ext cx="3148518" cy="2179323"/>
              <a:chOff x="13836283" y="5958717"/>
              <a:chExt cx="3148518" cy="2179323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26A7B3F-38E1-F428-918A-78C286F0C39D}"/>
                  </a:ext>
                </a:extLst>
              </p:cNvPr>
              <p:cNvSpPr/>
              <p:nvPr/>
            </p:nvSpPr>
            <p:spPr>
              <a:xfrm>
                <a:off x="13836283" y="5958717"/>
                <a:ext cx="540000" cy="540000"/>
              </a:xfrm>
              <a:prstGeom prst="ellipse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/>
                  <a:t>5</a:t>
                </a:r>
                <a:endParaRPr kumimoji="1" lang="ko-KR" altLang="en-US" sz="2800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4DAD68C-5FB6-D79E-9C44-C6C110064A91}"/>
                  </a:ext>
                </a:extLst>
              </p:cNvPr>
              <p:cNvSpPr/>
              <p:nvPr/>
            </p:nvSpPr>
            <p:spPr>
              <a:xfrm>
                <a:off x="13836283" y="6698040"/>
                <a:ext cx="130301" cy="1440000"/>
              </a:xfrm>
              <a:prstGeom prst="rect">
                <a:avLst/>
              </a:prstGeom>
              <a:solidFill>
                <a:srgbClr val="1F587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91E6A0-86F3-5BD1-ED1A-104D969AAE23}"/>
                  </a:ext>
                </a:extLst>
              </p:cNvPr>
              <p:cNvSpPr txBox="1"/>
              <p:nvPr/>
            </p:nvSpPr>
            <p:spPr>
              <a:xfrm>
                <a:off x="14104801" y="6698040"/>
                <a:ext cx="2880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ADPCM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데이터를 </a:t>
                </a:r>
                <a:r>
                  <a:rPr lang="en-US" altLang="ko-KR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PCM </a:t>
                </a:r>
                <a:r>
                  <a:rPr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데이터로 압축</a:t>
                </a:r>
                <a:r>
                  <a:rPr kumimoji="1" lang="ko-KR" altLang="en-US" sz="2400" dirty="0">
                    <a:latin typeface="나눔스퀘어OTF" panose="020B0600000101010101" pitchFamily="34" charset="-127"/>
                    <a:ea typeface="나눔스퀘어OTF" panose="020B0600000101010101" pitchFamily="34" charset="-127"/>
                  </a:rPr>
                  <a:t> 해제</a:t>
                </a:r>
                <a:endPara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0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06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altLang="ko-KR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ADPCM </a:t>
            </a:r>
            <a:r>
              <a:rPr lang="ko-KR" altLang="en-US" sz="60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압축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C7F5E590-005C-C266-9B05-CC787DF08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917" y="4883150"/>
            <a:ext cx="930166" cy="7493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836AEFA-AD5A-D1C3-E84D-2DCB568FABA5}"/>
              </a:ext>
            </a:extLst>
          </p:cNvPr>
          <p:cNvGrpSpPr/>
          <p:nvPr/>
        </p:nvGrpSpPr>
        <p:grpSpPr>
          <a:xfrm>
            <a:off x="10033000" y="2933700"/>
            <a:ext cx="6210300" cy="4648200"/>
            <a:chOff x="10033000" y="3111500"/>
            <a:chExt cx="6210300" cy="4648200"/>
          </a:xfrm>
        </p:grpSpPr>
        <p:pic>
          <p:nvPicPr>
            <p:cNvPr id="35" name="Picture 17">
              <a:extLst>
                <a:ext uri="{FF2B5EF4-FFF2-40B4-BE49-F238E27FC236}">
                  <a16:creationId xmlns:a16="http://schemas.microsoft.com/office/drawing/2014/main" id="{1963A7C9-3E60-9E64-A90F-28B1D4753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33000" y="3111500"/>
              <a:ext cx="6210300" cy="4648200"/>
            </a:xfrm>
            <a:prstGeom prst="rect">
              <a:avLst/>
            </a:prstGeom>
          </p:spPr>
        </p:pic>
        <p:pic>
          <p:nvPicPr>
            <p:cNvPr id="36" name="Picture 18">
              <a:extLst>
                <a:ext uri="{FF2B5EF4-FFF2-40B4-BE49-F238E27FC236}">
                  <a16:creationId xmlns:a16="http://schemas.microsoft.com/office/drawing/2014/main" id="{702A6E3F-D9F9-196A-0CDF-F4CCC66E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0800" y="4165599"/>
              <a:ext cx="5829300" cy="3425583"/>
            </a:xfrm>
            <a:prstGeom prst="rect">
              <a:avLst/>
            </a:prstGeom>
          </p:spPr>
        </p:pic>
        <p:pic>
          <p:nvPicPr>
            <p:cNvPr id="37" name="Picture 19">
              <a:extLst>
                <a:ext uri="{FF2B5EF4-FFF2-40B4-BE49-F238E27FC236}">
                  <a16:creationId xmlns:a16="http://schemas.microsoft.com/office/drawing/2014/main" id="{A1C3E312-DC33-B99F-0090-2CD0800D7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60000" y="5181600"/>
              <a:ext cx="5499100" cy="127000"/>
            </a:xfrm>
            <a:prstGeom prst="rect">
              <a:avLst/>
            </a:prstGeom>
          </p:spPr>
        </p:pic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893038CD-0F4A-695D-7486-FADED4DAA213}"/>
                </a:ext>
              </a:extLst>
            </p:cNvPr>
            <p:cNvSpPr txBox="1"/>
            <p:nvPr/>
          </p:nvSpPr>
          <p:spPr>
            <a:xfrm>
              <a:off x="102870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ADPCM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코덱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9714CD72-00F5-0FA1-C77F-EDED118E0760}"/>
                </a:ext>
              </a:extLst>
            </p:cNvPr>
            <p:cNvSpPr txBox="1"/>
            <p:nvPr/>
          </p:nvSpPr>
          <p:spPr>
            <a:xfrm>
              <a:off x="10896600" y="44704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오디오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40" name="TextBox 22">
              <a:extLst>
                <a:ext uri="{FF2B5EF4-FFF2-40B4-BE49-F238E27FC236}">
                  <a16:creationId xmlns:a16="http://schemas.microsoft.com/office/drawing/2014/main" id="{A3CB737E-3DE5-55FE-48F5-2F6C9CA1BA71}"/>
                </a:ext>
              </a:extLst>
            </p:cNvPr>
            <p:cNvSpPr txBox="1"/>
            <p:nvPr/>
          </p:nvSpPr>
          <p:spPr>
            <a:xfrm>
              <a:off x="10604500" y="5448300"/>
              <a:ext cx="50038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-203200" algn="l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원본 음성의 품질을 유지하면서 높은 압축 비율을 제공하지만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일반 데이터 압축에는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2" name="그래픽 41" descr="팟캐스트 단색으로 채워진">
              <a:extLst>
                <a:ext uri="{FF2B5EF4-FFF2-40B4-BE49-F238E27FC236}">
                  <a16:creationId xmlns:a16="http://schemas.microsoft.com/office/drawing/2014/main" id="{5B92D3CC-F5A0-E31D-95A3-E6690FFA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6958" y="320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4D2559-DA3D-8333-E61B-0E1CF262439A}"/>
              </a:ext>
            </a:extLst>
          </p:cNvPr>
          <p:cNvGrpSpPr/>
          <p:nvPr/>
        </p:nvGrpSpPr>
        <p:grpSpPr>
          <a:xfrm>
            <a:off x="2133600" y="2933700"/>
            <a:ext cx="6210300" cy="4648200"/>
            <a:chOff x="2133600" y="3111500"/>
            <a:chExt cx="6210300" cy="4648200"/>
          </a:xfrm>
        </p:grpSpPr>
        <p:pic>
          <p:nvPicPr>
            <p:cNvPr id="29" name="Picture 11">
              <a:extLst>
                <a:ext uri="{FF2B5EF4-FFF2-40B4-BE49-F238E27FC236}">
                  <a16:creationId xmlns:a16="http://schemas.microsoft.com/office/drawing/2014/main" id="{962FF4CE-BED0-7F46-B2ED-7B1F4C8F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3600" y="3111500"/>
              <a:ext cx="6210300" cy="4648200"/>
            </a:xfrm>
            <a:prstGeom prst="rect">
              <a:avLst/>
            </a:prstGeom>
          </p:spPr>
        </p:pic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37EA7E02-3A4B-8406-7ABE-98DCD837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11400" y="4165600"/>
              <a:ext cx="5829300" cy="3416300"/>
            </a:xfrm>
            <a:prstGeom prst="rect">
              <a:avLst/>
            </a:prstGeom>
          </p:spPr>
        </p:pic>
        <p:pic>
          <p:nvPicPr>
            <p:cNvPr id="31" name="Picture 13">
              <a:extLst>
                <a:ext uri="{FF2B5EF4-FFF2-40B4-BE49-F238E27FC236}">
                  <a16:creationId xmlns:a16="http://schemas.microsoft.com/office/drawing/2014/main" id="{30931438-56FA-0DAA-F5AE-272581242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05100" y="5181600"/>
              <a:ext cx="5461000" cy="127000"/>
            </a:xfrm>
            <a:prstGeom prst="rect">
              <a:avLst/>
            </a:prstGeom>
          </p:spPr>
        </p:pic>
        <p:sp>
          <p:nvSpPr>
            <p:cNvPr id="32" name="TextBox 14">
              <a:extLst>
                <a:ext uri="{FF2B5EF4-FFF2-40B4-BE49-F238E27FC236}">
                  <a16:creationId xmlns:a16="http://schemas.microsoft.com/office/drawing/2014/main" id="{A72DECF8-6B11-9EB9-951F-AA17BAA58FF2}"/>
                </a:ext>
              </a:extLst>
            </p:cNvPr>
            <p:cNvSpPr txBox="1"/>
            <p:nvPr/>
          </p:nvSpPr>
          <p:spPr>
            <a:xfrm>
              <a:off x="2400300" y="3314700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ZLIB </a:t>
              </a:r>
              <a:r>
                <a:rPr lang="ko-KR" altLang="en-US" sz="3600" b="0" i="0" u="none" strike="noStrike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라이브러리</a:t>
              </a:r>
              <a:endParaRPr lang="en-US" sz="3600" b="0" i="0" u="none" strike="noStrike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136229CF-E268-95EC-5A3F-16FC6D3EB657}"/>
                </a:ext>
              </a:extLst>
            </p:cNvPr>
            <p:cNvSpPr txBox="1"/>
            <p:nvPr/>
          </p:nvSpPr>
          <p:spPr>
            <a:xfrm>
              <a:off x="2997200" y="4457700"/>
              <a:ext cx="4635500" cy="482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2700" b="0" i="0" u="none" strike="noStrike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텍스트 데이터 압축 방식</a:t>
              </a:r>
              <a:endParaRPr lang="en-US" sz="27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B7CB82B6-BEC0-FAD0-1796-1A6EA560CBAE}"/>
                </a:ext>
              </a:extLst>
            </p:cNvPr>
            <p:cNvSpPr txBox="1"/>
            <p:nvPr/>
          </p:nvSpPr>
          <p:spPr>
            <a:xfrm>
              <a:off x="2730500" y="5486400"/>
              <a:ext cx="5054600" cy="1714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indent="-203200">
                <a:lnSpc>
                  <a:spcPct val="130000"/>
                </a:lnSpc>
                <a:buClr>
                  <a:srgbClr val="505050"/>
                </a:buClr>
                <a:buFont typeface="Arial"/>
                <a:buChar char="●"/>
              </a:pP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오디오 데이터와 같은 특정 유형의 데이터에 대해 압축 비율이 낮을 수 있으며</a:t>
              </a:r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실시간 처리에는 부적합함</a:t>
              </a:r>
              <a:endParaRPr lang="en-US" altLang="ko-KR" sz="21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44" name="그래픽 43" descr="말풍선 단색으로 채워진">
              <a:extLst>
                <a:ext uri="{FF2B5EF4-FFF2-40B4-BE49-F238E27FC236}">
                  <a16:creationId xmlns:a16="http://schemas.microsoft.com/office/drawing/2014/main" id="{DBDC2292-96EA-6BA7-80AD-D65553C1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40000" y="3251200"/>
              <a:ext cx="914400" cy="914400"/>
            </a:xfrm>
            <a:prstGeom prst="rect">
              <a:avLst/>
            </a:prstGeom>
          </p:spPr>
        </p:pic>
      </p:grpSp>
      <p:pic>
        <p:nvPicPr>
          <p:cNvPr id="49" name="Picture 15">
            <a:extLst>
              <a:ext uri="{FF2B5EF4-FFF2-40B4-BE49-F238E27FC236}">
                <a16:creationId xmlns:a16="http://schemas.microsoft.com/office/drawing/2014/main" id="{E2043CA2-2A2B-8D5B-06E5-C9C29729D3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92997" y="7886700"/>
            <a:ext cx="10302006" cy="1331247"/>
          </a:xfrm>
          <a:prstGeom prst="rect">
            <a:avLst/>
          </a:prstGeom>
        </p:spPr>
      </p:pic>
      <p:pic>
        <p:nvPicPr>
          <p:cNvPr id="50" name="Picture 18">
            <a:extLst>
              <a:ext uri="{FF2B5EF4-FFF2-40B4-BE49-F238E27FC236}">
                <a16:creationId xmlns:a16="http://schemas.microsoft.com/office/drawing/2014/main" id="{24148035-0B0B-37FD-4348-C09B4CDDAF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8106" y="8330073"/>
            <a:ext cx="414488" cy="444500"/>
          </a:xfrm>
          <a:prstGeom prst="rect">
            <a:avLst/>
          </a:prstGeom>
        </p:spPr>
      </p:pic>
      <p:sp>
        <p:nvSpPr>
          <p:cNvPr id="51" name="TextBox 13">
            <a:extLst>
              <a:ext uri="{FF2B5EF4-FFF2-40B4-BE49-F238E27FC236}">
                <a16:creationId xmlns:a16="http://schemas.microsoft.com/office/drawing/2014/main" id="{BB158F94-796C-11A3-AB74-A01AB1966121}"/>
              </a:ext>
            </a:extLst>
          </p:cNvPr>
          <p:cNvSpPr txBox="1"/>
          <p:nvPr/>
        </p:nvSpPr>
        <p:spPr>
          <a:xfrm>
            <a:off x="4744509" y="8105673"/>
            <a:ext cx="8798982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0000"/>
              </a:lnSpc>
              <a:buClr>
                <a:srgbClr val="F2F9FB"/>
              </a:buClr>
            </a:pP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ADPCM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코덱이 </a:t>
            </a:r>
            <a:r>
              <a:rPr lang="ko-KR" altLang="en-US" sz="240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음성 데이터 압축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최적화되어 전문적이고 효율적이며</a:t>
            </a:r>
            <a:r>
              <a:rPr lang="en-US" altLang="ko-KR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실시간 처리</a:t>
            </a:r>
            <a:r>
              <a:rPr lang="ko-KR" altLang="en-US" sz="24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적합하여 본 프로젝트에서 더 나은 성능을 제공하기 때문</a:t>
            </a:r>
            <a:endParaRPr lang="en-US" sz="24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49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07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웨이브폼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2" name="그림 11" descr="라인, 그래프, 도표, 텍스트이(가) 표시된 사진">
            <a:extLst>
              <a:ext uri="{FF2B5EF4-FFF2-40B4-BE49-F238E27FC236}">
                <a16:creationId xmlns:a16="http://schemas.microsoft.com/office/drawing/2014/main" id="{7FDE8D9A-6141-3E0C-71BD-8E58D66FD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80" y="2857500"/>
            <a:ext cx="15684841" cy="62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pic>
        <p:nvPicPr>
          <p:cNvPr id="12" name="그림 11" descr="그래프, 라인, 도표이(가) 표시된 사진&#10;&#10;자동 생성된 설명">
            <a:extLst>
              <a:ext uri="{FF2B5EF4-FFF2-40B4-BE49-F238E27FC236}">
                <a16:creationId xmlns:a16="http://schemas.microsoft.com/office/drawing/2014/main" id="{8EFAAE36-DD4E-6689-CABB-01CBA5B1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2603905"/>
            <a:ext cx="16185411" cy="638134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8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웨이브폼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451482-66A1-9801-BEF9-CE0B5E4DC958}"/>
              </a:ext>
            </a:extLst>
          </p:cNvPr>
          <p:cNvSpPr/>
          <p:nvPr/>
        </p:nvSpPr>
        <p:spPr>
          <a:xfrm>
            <a:off x="8153400" y="2844800"/>
            <a:ext cx="2514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4B8061-F2B7-EFDB-8DC6-96E12F3CB292}"/>
              </a:ext>
            </a:extLst>
          </p:cNvPr>
          <p:cNvSpPr/>
          <p:nvPr/>
        </p:nvSpPr>
        <p:spPr>
          <a:xfrm>
            <a:off x="8153400" y="6048000"/>
            <a:ext cx="2108199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BCAB63-CE43-D719-5363-745BD8A11029}"/>
              </a:ext>
            </a:extLst>
          </p:cNvPr>
          <p:cNvSpPr/>
          <p:nvPr/>
        </p:nvSpPr>
        <p:spPr>
          <a:xfrm>
            <a:off x="15316200" y="2857905"/>
            <a:ext cx="12192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7B30-30CC-CC45-B405-DD356F665826}"/>
              </a:ext>
            </a:extLst>
          </p:cNvPr>
          <p:cNvSpPr/>
          <p:nvPr/>
        </p:nvSpPr>
        <p:spPr>
          <a:xfrm>
            <a:off x="14935200" y="6048000"/>
            <a:ext cx="1752600" cy="2488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5BC8216-88F7-E536-F653-A70A790511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80" y="4852603"/>
            <a:ext cx="12801969" cy="1675894"/>
          </a:xfrm>
          <a:prstGeom prst="rect">
            <a:avLst/>
          </a:prstGeom>
        </p:spPr>
      </p:pic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EB6A8E6-4B44-6980-DDA8-1E8C7373A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9" y="4862457"/>
            <a:ext cx="9996234" cy="166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12750"/>
            <a:ext cx="17411700" cy="94615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9372600"/>
            <a:ext cx="1295400" cy="1092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750300" y="9575800"/>
            <a:ext cx="787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en-US" sz="1800" b="0" i="0" u="none" strike="noStrike" dirty="0">
                <a:solidFill>
                  <a:srgbClr val="4FA8CA"/>
                </a:solidFill>
                <a:latin typeface="나눔스퀘어OTF" panose="020B0600000101010101" pitchFamily="34" charset="-127"/>
              </a:rPr>
              <a:t>0</a:t>
            </a:r>
            <a:r>
              <a:rPr lang="en-US" dirty="0">
                <a:solidFill>
                  <a:srgbClr val="4FA8CA"/>
                </a:solidFill>
                <a:latin typeface="나눔스퀘어OTF" panose="020B0600000101010101" pitchFamily="34" charset="-127"/>
              </a:rPr>
              <a:t>9</a:t>
            </a:r>
            <a:endParaRPr lang="en-US" sz="1800" b="0" i="0" u="none" strike="noStrike" dirty="0">
              <a:solidFill>
                <a:srgbClr val="4FA8CA"/>
              </a:solidFill>
              <a:latin typeface="나눔스퀘어OTF" panose="020B0600000101010101" pitchFamily="34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778000"/>
            <a:ext cx="5181600" cy="558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0" y="762000"/>
            <a:ext cx="3022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0000"/>
              </a:lnSpc>
            </a:pPr>
            <a:r>
              <a:rPr lang="en-US" sz="1700" b="0" i="0" u="none" strike="noStrike" spc="200" dirty="0">
                <a:solidFill>
                  <a:srgbClr val="4FA8CA"/>
                </a:solidFill>
                <a:latin typeface="나눔스퀘어OTF" panose="020B0600000101010101" pitchFamily="34" charset="-127"/>
              </a:rPr>
              <a:t>DECS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-25400"/>
            <a:ext cx="6159500" cy="838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864350" y="1524000"/>
            <a:ext cx="4559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000"/>
              </a:lnSpc>
            </a:pPr>
            <a:r>
              <a:rPr lang="ko-KR" altLang="en-US" sz="6000" b="0" i="0" u="none" strike="noStrike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입출력 샘플</a:t>
            </a:r>
            <a:endParaRPr lang="en-US" sz="6000" b="0" i="0" u="none" strike="noStrike" dirty="0">
              <a:solidFill>
                <a:srgbClr val="4FA8CA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EC2D3D6E-A6AD-D56F-0D9E-3E3BBD62A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00" y="3086100"/>
            <a:ext cx="10922000" cy="2667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5AE5F0-7BB2-34CA-1ECC-2223081DC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100" y="6184900"/>
            <a:ext cx="10922000" cy="266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313FE2-C481-6543-5AA9-65CEBF88D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2200" y="4191000"/>
            <a:ext cx="444500" cy="444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9877F-D23B-9798-0201-9955101284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0" y="7264400"/>
            <a:ext cx="444500" cy="44450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F4FB73-F6A5-2BAB-9B33-4EB16E78A537}"/>
              </a:ext>
            </a:extLst>
          </p:cNvPr>
          <p:cNvGrpSpPr/>
          <p:nvPr/>
        </p:nvGrpSpPr>
        <p:grpSpPr>
          <a:xfrm>
            <a:off x="2311400" y="3225800"/>
            <a:ext cx="2324100" cy="2324100"/>
            <a:chOff x="2311400" y="3225800"/>
            <a:chExt cx="2324100" cy="2324100"/>
          </a:xfrm>
        </p:grpSpPr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66D9BBC5-CD30-31AE-1477-5F3E6279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1400" y="3225800"/>
              <a:ext cx="2324100" cy="2324100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34109A18-9409-F4F0-A435-BC8FE722CEC7}"/>
                </a:ext>
              </a:extLst>
            </p:cNvPr>
            <p:cNvSpPr txBox="1"/>
            <p:nvPr/>
          </p:nvSpPr>
          <p:spPr>
            <a:xfrm>
              <a:off x="2451100" y="3822700"/>
              <a:ext cx="2057400" cy="863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spc="-3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입력</a:t>
              </a:r>
              <a:endParaRPr lang="en-US" sz="4900" b="0" i="0" u="none" strike="noStrike" spc="-300" dirty="0">
                <a:solidFill>
                  <a:srgbClr val="4FA8CA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F5B63C-76EB-D84F-6B7F-D2FEE28919DA}"/>
                </a:ext>
              </a:extLst>
            </p:cNvPr>
            <p:cNvSpPr txBox="1"/>
            <p:nvPr/>
          </p:nvSpPr>
          <p:spPr>
            <a:xfrm>
              <a:off x="2882900" y="46482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4FA8CA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INPUT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701142-04FD-D5CA-AB25-6F3C3FD6AF84}"/>
              </a:ext>
            </a:extLst>
          </p:cNvPr>
          <p:cNvGrpSpPr/>
          <p:nvPr/>
        </p:nvGrpSpPr>
        <p:grpSpPr>
          <a:xfrm>
            <a:off x="2311400" y="6362700"/>
            <a:ext cx="2324100" cy="2324100"/>
            <a:chOff x="2311400" y="6362700"/>
            <a:chExt cx="2324100" cy="23241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92884E-6AAE-3D15-E2EE-93AA9790C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11400" y="6362700"/>
              <a:ext cx="2324100" cy="2324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60742-45A2-C092-2CDC-1587FA87555D}"/>
                </a:ext>
              </a:extLst>
            </p:cNvPr>
            <p:cNvSpPr txBox="1"/>
            <p:nvPr/>
          </p:nvSpPr>
          <p:spPr>
            <a:xfrm>
              <a:off x="2451100" y="6921500"/>
              <a:ext cx="2057400" cy="876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ko-KR" altLang="en-US" sz="4900" b="0" i="0" u="none" strike="noStrike" spc="-4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출력</a:t>
              </a:r>
              <a:endParaRPr lang="en-US" sz="4900" b="0" i="0" u="none" strike="noStrike" spc="-4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6C5847-2353-2855-7BAC-5854FD7BCE88}"/>
                </a:ext>
              </a:extLst>
            </p:cNvPr>
            <p:cNvSpPr txBox="1"/>
            <p:nvPr/>
          </p:nvSpPr>
          <p:spPr>
            <a:xfrm>
              <a:off x="2882900" y="7747000"/>
              <a:ext cx="12065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0000"/>
                </a:lnSpc>
              </a:pPr>
              <a:r>
                <a:rPr lang="en-US" sz="1700" b="0" i="0" u="none" strike="noStrike" spc="200" dirty="0">
                  <a:solidFill>
                    <a:srgbClr val="FFFFFF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OUTPUT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65DF788B-3B7D-63B0-4E2E-18AB461087E1}"/>
              </a:ext>
            </a:extLst>
          </p:cNvPr>
          <p:cNvSpPr txBox="1"/>
          <p:nvPr/>
        </p:nvSpPr>
        <p:spPr>
          <a:xfrm>
            <a:off x="5816600" y="66929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실제 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테스트 케이스로서 예측 값과의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 데이터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E51F321A-A513-A19C-CB3A-0FB55B42917E}"/>
              </a:ext>
            </a:extLst>
          </p:cNvPr>
          <p:cNvSpPr txBox="1"/>
          <p:nvPr/>
        </p:nvSpPr>
        <p:spPr>
          <a:xfrm>
            <a:off x="5829300" y="7480300"/>
            <a:ext cx="94234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F2F9FB"/>
              </a:buClr>
              <a:buFont typeface="Arial"/>
              <a:buChar char="●"/>
            </a:pP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예측된 통신 상태와 실제 통신 상태를 </a:t>
            </a:r>
            <a:r>
              <a:rPr lang="ko-KR" altLang="en-US" sz="2600" dirty="0">
                <a:solidFill>
                  <a:srgbClr val="F2F9F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비교하고 분석</a:t>
            </a:r>
            <a:r>
              <a:rPr lang="ko-KR" altLang="en-US" sz="2600" dirty="0">
                <a:solidFill>
                  <a:srgbClr val="F2F9F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하기 위함</a:t>
            </a:r>
            <a:endParaRPr lang="en-US" sz="2600" b="0" i="0" u="none" strike="noStrike" dirty="0">
              <a:solidFill>
                <a:srgbClr val="F2F9FB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A4F9525C-91AD-819C-B37E-6902F8CF4627}"/>
              </a:ext>
            </a:extLst>
          </p:cNvPr>
          <p:cNvSpPr txBox="1"/>
          <p:nvPr/>
        </p:nvSpPr>
        <p:spPr>
          <a:xfrm>
            <a:off x="5817600" y="36180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ko-KR" altLang="en-US" sz="2600" b="0" i="0" u="none" strike="noStrike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정상적인 통신 상황을 모델링하는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데이터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사용함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19B1E9A8-C6EB-F669-9A0D-02FD2A7CC385}"/>
              </a:ext>
            </a:extLst>
          </p:cNvPr>
          <p:cNvSpPr txBox="1"/>
          <p:nvPr/>
        </p:nvSpPr>
        <p:spPr>
          <a:xfrm>
            <a:off x="5817600" y="4406400"/>
            <a:ext cx="94361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 indent="-203200" algn="l">
              <a:lnSpc>
                <a:spcPct val="140000"/>
              </a:lnSpc>
              <a:buClr>
                <a:srgbClr val="505050"/>
              </a:buClr>
              <a:buFont typeface="Arial"/>
              <a:buChar char="●"/>
            </a:pPr>
            <a:r>
              <a:rPr 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통신 패턴과 특성을 학습하여 </a:t>
            </a:r>
            <a:r>
              <a:rPr lang="ko-KR" altLang="en-US" sz="2600" dirty="0">
                <a:solidFill>
                  <a:srgbClr val="50505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정상적인 데이터 분포</a:t>
            </a:r>
            <a:r>
              <a:rPr lang="ko-KR" altLang="en-US" sz="2600" dirty="0">
                <a:solidFill>
                  <a:srgbClr val="50505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파악하기 위함</a:t>
            </a:r>
            <a:endParaRPr lang="en-US" sz="2600" b="0" i="0" u="none" strike="noStrike" dirty="0">
              <a:solidFill>
                <a:srgbClr val="50505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5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1183</Words>
  <Application>Microsoft Office PowerPoint</Application>
  <PresentationFormat>사용자 지정</PresentationFormat>
  <Paragraphs>256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나눔스퀘어OTF ExtraBold</vt:lpstr>
      <vt:lpstr>나눔스퀘어OTF</vt:lpstr>
      <vt:lpstr>맑은 고딕</vt:lpstr>
      <vt:lpstr>나눔스퀘어OTF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유진 박</cp:lastModifiedBy>
  <cp:revision>292</cp:revision>
  <dcterms:created xsi:type="dcterms:W3CDTF">2006-08-16T00:00:00Z</dcterms:created>
  <dcterms:modified xsi:type="dcterms:W3CDTF">2024-06-21T14:36:24Z</dcterms:modified>
</cp:coreProperties>
</file>