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0" r:id="rId4"/>
    <p:sldId id="287" r:id="rId5"/>
    <p:sldId id="288" r:id="rId6"/>
    <p:sldId id="281" r:id="rId7"/>
    <p:sldId id="282" r:id="rId8"/>
    <p:sldId id="289" r:id="rId9"/>
    <p:sldId id="283" r:id="rId10"/>
    <p:sldId id="290" r:id="rId11"/>
    <p:sldId id="278" r:id="rId12"/>
  </p:sldIdLst>
  <p:sldSz cx="18288000" cy="10287000"/>
  <p:notesSz cx="6858000" cy="9144000"/>
  <p:embeddedFontLst>
    <p:embeddedFont>
      <p:font typeface="나눔스퀘어OTF" panose="020B0600000101010101" pitchFamily="34" charset="-127"/>
      <p:regular r:id="rId14"/>
    </p:embeddedFont>
    <p:embeddedFont>
      <p:font typeface="나눔스퀘어OTF Bold" panose="020B0600000101010101" pitchFamily="34" charset="-127"/>
      <p:bold r:id="rId15"/>
    </p:embeddedFont>
    <p:embeddedFont>
      <p:font typeface="나눔스퀘어OTF ExtraBold" panose="020B0600000101010101" pitchFamily="34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7"/>
    <a:srgbClr val="505050"/>
    <a:srgbClr val="1F587F"/>
    <a:srgbClr val="2980B9"/>
    <a:srgbClr val="3498DB"/>
    <a:srgbClr val="5DADE2"/>
    <a:srgbClr val="7FB3D5"/>
    <a:srgbClr val="D6E8ED"/>
    <a:srgbClr val="242D30"/>
    <a:srgbClr val="287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E23F-0963-4EF6-B7CE-8CE978205759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CDA73-4ED6-44C5-A384-B89D26EC9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6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5.pn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5.png"/><Relationship Id="rId10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72390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0"/>
            <a:ext cx="8610600" cy="914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3175000"/>
            <a:ext cx="5410200" cy="508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591300" y="2933700"/>
            <a:ext cx="51435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3600" b="0" i="0" u="none" strike="noStrike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실증적 </a:t>
            </a:r>
            <a:r>
              <a:rPr lang="en-US" altLang="ko-KR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SW </a:t>
            </a:r>
            <a:r>
              <a:rPr lang="ko-KR" altLang="en-US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프로젝트</a:t>
            </a:r>
            <a:endParaRPr lang="en-US" sz="3600" b="0" i="0" u="none" strike="noStrike" spc="-200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98900" y="1333500"/>
            <a:ext cx="10477500" cy="762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디지털화된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오디오를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네트워크로</a:t>
            </a:r>
            <a:endParaRPr lang="en-US" sz="6600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전송시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에러율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소프트웨어</a:t>
            </a:r>
            <a:endParaRPr lang="en-US" sz="6600" b="0" i="0" u="none" strike="noStrike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9700" y="5613400"/>
            <a:ext cx="228600" cy="228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388100" y="6743700"/>
            <a:ext cx="54864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Detection Error In C</a:t>
            </a:r>
            <a:r>
              <a:rPr lang="en-US" sz="2000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ommunication</a:t>
            </a: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System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3A0334C-BB5F-3370-F6CD-89A0E645E181}"/>
              </a:ext>
            </a:extLst>
          </p:cNvPr>
          <p:cNvSpPr txBox="1"/>
          <p:nvPr/>
        </p:nvSpPr>
        <p:spPr>
          <a:xfrm>
            <a:off x="3063875" y="8420100"/>
            <a:ext cx="1219835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1924351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정성윤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1924362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박유진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1923846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강태원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1934285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전민재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 err="1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ㅁㄴㅇㄹ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31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8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44" y="2192029"/>
            <a:ext cx="5730342" cy="5730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36" y="3141332"/>
            <a:ext cx="3848995" cy="38489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797715" y="4038856"/>
            <a:ext cx="5851163" cy="127724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000"/>
              </a:lnSpc>
            </a:pPr>
            <a:r>
              <a:rPr lang="en-US" sz="7203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THANK YOU!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6489" y="4573918"/>
            <a:ext cx="2847911" cy="264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A64A055-AC7E-0AA0-E937-3B2783F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7B385AC-87D4-EFDF-C58D-655B82FDA6A5}"/>
              </a:ext>
            </a:extLst>
          </p:cNvPr>
          <p:cNvGrpSpPr/>
          <p:nvPr/>
        </p:nvGrpSpPr>
        <p:grpSpPr>
          <a:xfrm>
            <a:off x="1638300" y="3924300"/>
            <a:ext cx="4851400" cy="1598500"/>
            <a:chOff x="1638300" y="3924300"/>
            <a:chExt cx="4851400" cy="15985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3700" y="3975100"/>
              <a:ext cx="787400" cy="787400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16383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01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679700" y="3924300"/>
              <a:ext cx="37846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아날로그 </a:t>
              </a:r>
              <a:r>
                <a:rPr lang="ko-KR" altLang="en-US" sz="2800" b="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인터컴</a:t>
              </a: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디지털화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5100" y="46228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아날로그 </a:t>
              </a:r>
              <a:r>
                <a:rPr lang="ko-KR" altLang="en-US" sz="1800" b="0" i="0" u="none" strike="noStrike" dirty="0" err="1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인터컴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시스템을 사용하여 음성 통신을 디지털 형식으로 전환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01851AA-AD90-9711-A050-FA1C6B10B3B1}"/>
              </a:ext>
            </a:extLst>
          </p:cNvPr>
          <p:cNvGrpSpPr/>
          <p:nvPr/>
        </p:nvGrpSpPr>
        <p:grpSpPr>
          <a:xfrm>
            <a:off x="6807200" y="3937000"/>
            <a:ext cx="4851400" cy="1598500"/>
            <a:chOff x="6807200" y="3937000"/>
            <a:chExt cx="4851400" cy="1598500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600" y="3975100"/>
              <a:ext cx="787400" cy="787400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68072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02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848600" y="3937000"/>
              <a:ext cx="37211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음성 오디오 디지털화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874000" y="46355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아날로그 오디오 신호를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8kHz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샘플링 </a:t>
              </a:r>
              <a:r>
                <a:rPr lang="ko-KR" altLang="en-US" sz="1800" b="0" i="0" u="none" strike="noStrike" dirty="0" err="1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레이트와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16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비트 해상도로 디지털 변환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36E7C6B-24BD-E65D-02B2-ABFEF46B7D2C}"/>
              </a:ext>
            </a:extLst>
          </p:cNvPr>
          <p:cNvGrpSpPr/>
          <p:nvPr/>
        </p:nvGrpSpPr>
        <p:grpSpPr>
          <a:xfrm>
            <a:off x="12128500" y="3924300"/>
            <a:ext cx="4851400" cy="1598500"/>
            <a:chOff x="12128500" y="3924300"/>
            <a:chExt cx="4851400" cy="1598500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53900" y="3975100"/>
              <a:ext cx="787400" cy="787400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121285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03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169900" y="3924300"/>
              <a:ext cx="35941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VoIP </a:t>
              </a:r>
              <a:r>
                <a:rPr lang="ko-KR" altLang="en-US" sz="28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프로토콜 통신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3195300" y="46228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VoIP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프로토콜을 통해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IP </a:t>
              </a:r>
              <a:r>
                <a:rPr lang="ko-KR" altLang="en-US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상태에서 패킷으로 전송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B0CCC7-2E38-73C2-F939-6BFC0B9BE0E7}"/>
              </a:ext>
            </a:extLst>
          </p:cNvPr>
          <p:cNvGrpSpPr/>
          <p:nvPr/>
        </p:nvGrpSpPr>
        <p:grpSpPr>
          <a:xfrm>
            <a:off x="1651000" y="6680200"/>
            <a:ext cx="4838700" cy="1611200"/>
            <a:chOff x="1651000" y="6680200"/>
            <a:chExt cx="4838700" cy="1611200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3700" y="6731000"/>
              <a:ext cx="787400" cy="787400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16510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692400" y="6680200"/>
              <a:ext cx="34925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통신 패킷 이슈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7051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전송 과정에서 발생할 수 있는 패킷 손실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지연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순서 등의 이슈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BCB9377-8F5A-4C46-7D01-4A0964F7CF67}"/>
              </a:ext>
            </a:extLst>
          </p:cNvPr>
          <p:cNvGrpSpPr/>
          <p:nvPr/>
        </p:nvGrpSpPr>
        <p:grpSpPr>
          <a:xfrm>
            <a:off x="6819900" y="6692900"/>
            <a:ext cx="4838700" cy="1598500"/>
            <a:chOff x="6819900" y="6692900"/>
            <a:chExt cx="4838700" cy="1598500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600" y="6743700"/>
              <a:ext cx="787400" cy="787400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68199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05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861300" y="6692900"/>
              <a:ext cx="34798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Anomaly Detection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8740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기계 학습 모델을 사용하여 통신 중 발생하는 이상 패킷을 실시간으로 감지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00B6E30-BDDB-48F6-226C-707ABCDE4661}"/>
              </a:ext>
            </a:extLst>
          </p:cNvPr>
          <p:cNvGrpSpPr/>
          <p:nvPr/>
        </p:nvGrpSpPr>
        <p:grpSpPr>
          <a:xfrm>
            <a:off x="12141200" y="6692900"/>
            <a:ext cx="4838700" cy="1598500"/>
            <a:chOff x="12141200" y="6692900"/>
            <a:chExt cx="4838700" cy="1598500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66600" y="6731000"/>
              <a:ext cx="787400" cy="787400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121412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06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3182600" y="6692900"/>
              <a:ext cx="35560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에러율</a:t>
              </a: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검출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31953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감지된 이상 현상을 분석하여 통신 에러율을 계산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663700" y="5829300"/>
            <a:ext cx="4165600" cy="1397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0800000">
            <a:off x="12128500" y="5829300"/>
            <a:ext cx="4165600" cy="1397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9900" y="5880100"/>
            <a:ext cx="4178300" cy="25400"/>
          </a:xfrm>
          <a:prstGeom prst="rect">
            <a:avLst/>
          </a:prstGeom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D87DA80C-9358-537C-6C57-774E03C4A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EC98A2CB-EB0B-A62D-6527-4C33D3B62696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정의서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0C7D5B99-29FB-BD86-CCF5-E848E4185BD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357374B-D012-822B-6B31-9E07FB53D55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03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오디오 설정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300AE6-83AA-E473-3AA0-0B61989F1AAA}"/>
              </a:ext>
            </a:extLst>
          </p:cNvPr>
          <p:cNvGrpSpPr/>
          <p:nvPr/>
        </p:nvGrpSpPr>
        <p:grpSpPr>
          <a:xfrm>
            <a:off x="2133600" y="3279140"/>
            <a:ext cx="6743700" cy="2641600"/>
            <a:chOff x="2133600" y="3263900"/>
            <a:chExt cx="6743700" cy="2641600"/>
          </a:xfrm>
        </p:grpSpPr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5D4B312B-C109-4D81-4B25-31ECB7753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600" y="3263900"/>
              <a:ext cx="787400" cy="787400"/>
            </a:xfrm>
            <a:prstGeom prst="rect">
              <a:avLst/>
            </a:prstGeom>
          </p:spPr>
        </p:pic>
        <p:pic>
          <p:nvPicPr>
            <p:cNvPr id="11" name="Picture 14">
              <a:extLst>
                <a:ext uri="{FF2B5EF4-FFF2-40B4-BE49-F238E27FC236}">
                  <a16:creationId xmlns:a16="http://schemas.microsoft.com/office/drawing/2014/main" id="{0B3CA449-EE76-18B2-69D5-11528173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5200" y="3263900"/>
              <a:ext cx="6629400" cy="787400"/>
            </a:xfrm>
            <a:prstGeom prst="rect">
              <a:avLst/>
            </a:prstGeom>
          </p:spPr>
        </p:pic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BCCA4870-99D6-DA98-C570-7DDDB0A38291}"/>
                </a:ext>
              </a:extLst>
            </p:cNvPr>
            <p:cNvSpPr txBox="1"/>
            <p:nvPr/>
          </p:nvSpPr>
          <p:spPr>
            <a:xfrm>
              <a:off x="2146300" y="333276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01</a:t>
              </a: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C4918A01-E56D-B485-52B6-5966C459B05A}"/>
                </a:ext>
              </a:extLst>
            </p:cNvPr>
            <p:cNvSpPr txBox="1"/>
            <p:nvPr/>
          </p:nvSpPr>
          <p:spPr>
            <a:xfrm>
              <a:off x="3187700" y="3299460"/>
              <a:ext cx="367665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오디오 포맷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B41F462B-60FB-66A6-7FC0-9B0F2C68666B}"/>
                </a:ext>
              </a:extLst>
            </p:cNvPr>
            <p:cNvSpPr txBox="1"/>
            <p:nvPr/>
          </p:nvSpPr>
          <p:spPr>
            <a:xfrm>
              <a:off x="2235200" y="4330700"/>
              <a:ext cx="6642100" cy="157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설명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오디오 </a:t>
              </a:r>
              <a:r>
                <a:rPr lang="ko-KR" altLang="en-US" sz="220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샘플당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16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비트 사용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이유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고품질 음성을 제공하며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8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비트보다 더 넓은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다이나믹 레인지를 제공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1000C1-9FA6-4CD7-6B57-4ABB9FDE4DB8}"/>
              </a:ext>
            </a:extLst>
          </p:cNvPr>
          <p:cNvGrpSpPr/>
          <p:nvPr/>
        </p:nvGrpSpPr>
        <p:grpSpPr>
          <a:xfrm>
            <a:off x="2133600" y="6504940"/>
            <a:ext cx="6756300" cy="2652700"/>
            <a:chOff x="2133600" y="6489700"/>
            <a:chExt cx="6756300" cy="2652700"/>
          </a:xfrm>
        </p:grpSpPr>
        <p:pic>
          <p:nvPicPr>
            <p:cNvPr id="16" name="Picture 19">
              <a:extLst>
                <a:ext uri="{FF2B5EF4-FFF2-40B4-BE49-F238E27FC236}">
                  <a16:creationId xmlns:a16="http://schemas.microsoft.com/office/drawing/2014/main" id="{B754BF35-3848-801D-6B26-6051D08C5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600" y="6489700"/>
              <a:ext cx="787400" cy="787400"/>
            </a:xfrm>
            <a:prstGeom prst="rect">
              <a:avLst/>
            </a:prstGeom>
          </p:spPr>
        </p:pic>
        <p:pic>
          <p:nvPicPr>
            <p:cNvPr id="17" name="Picture 20">
              <a:extLst>
                <a:ext uri="{FF2B5EF4-FFF2-40B4-BE49-F238E27FC236}">
                  <a16:creationId xmlns:a16="http://schemas.microsoft.com/office/drawing/2014/main" id="{8BB0D7F3-3B78-2A0C-FF90-4AD639C9F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35200" y="6489700"/>
              <a:ext cx="6616700" cy="787400"/>
            </a:xfrm>
            <a:prstGeom prst="rect">
              <a:avLst/>
            </a:prstGeom>
          </p:spPr>
        </p:pic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98D3DFE7-AECD-FBF0-02EA-DFA905D43E5F}"/>
                </a:ext>
              </a:extLst>
            </p:cNvPr>
            <p:cNvSpPr txBox="1"/>
            <p:nvPr/>
          </p:nvSpPr>
          <p:spPr>
            <a:xfrm>
              <a:off x="2159000" y="657276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03</a:t>
              </a:r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D0D6CA34-1609-ADCC-BA4C-01FBBA2DBF6C}"/>
                </a:ext>
              </a:extLst>
            </p:cNvPr>
            <p:cNvSpPr txBox="1"/>
            <p:nvPr/>
          </p:nvSpPr>
          <p:spPr>
            <a:xfrm>
              <a:off x="3200400" y="6518760"/>
              <a:ext cx="38227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샘플링 </a:t>
              </a:r>
              <a:r>
                <a:rPr lang="ko-KR" altLang="en-US" sz="350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레이트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D9EC2E5B-C3EA-F349-786B-EDCA3D2EF2FD}"/>
                </a:ext>
              </a:extLst>
            </p:cNvPr>
            <p:cNvSpPr txBox="1"/>
            <p:nvPr/>
          </p:nvSpPr>
          <p:spPr>
            <a:xfrm>
              <a:off x="2247900" y="7569200"/>
              <a:ext cx="6642000" cy="1573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설명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초당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8000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개의 샘플링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이유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전화기 품질의 음성을 재현하기에 충분하며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</a:p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부담이 최소화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B286BC-3019-A202-696C-F2A9711E2A6F}"/>
              </a:ext>
            </a:extLst>
          </p:cNvPr>
          <p:cNvGrpSpPr/>
          <p:nvPr/>
        </p:nvGrpSpPr>
        <p:grpSpPr>
          <a:xfrm>
            <a:off x="9367522" y="3279140"/>
            <a:ext cx="6743700" cy="2641600"/>
            <a:chOff x="9367522" y="3294380"/>
            <a:chExt cx="6743700" cy="2641600"/>
          </a:xfrm>
        </p:grpSpPr>
        <p:pic>
          <p:nvPicPr>
            <p:cNvPr id="22" name="Picture 13">
              <a:extLst>
                <a:ext uri="{FF2B5EF4-FFF2-40B4-BE49-F238E27FC236}">
                  <a16:creationId xmlns:a16="http://schemas.microsoft.com/office/drawing/2014/main" id="{69F082D7-2CC3-30A0-0F68-80A418093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7522" y="3294380"/>
              <a:ext cx="787400" cy="787400"/>
            </a:xfrm>
            <a:prstGeom prst="rect">
              <a:avLst/>
            </a:prstGeom>
          </p:spPr>
        </p:pic>
        <p:pic>
          <p:nvPicPr>
            <p:cNvPr id="23" name="Picture 14">
              <a:extLst>
                <a:ext uri="{FF2B5EF4-FFF2-40B4-BE49-F238E27FC236}">
                  <a16:creationId xmlns:a16="http://schemas.microsoft.com/office/drawing/2014/main" id="{1AC28FA5-CDAD-730C-6EB7-D563181F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69122" y="3294380"/>
              <a:ext cx="6629400" cy="787400"/>
            </a:xfrm>
            <a:prstGeom prst="rect">
              <a:avLst/>
            </a:prstGeom>
          </p:spPr>
        </p:pic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B653D244-F6C4-3671-1A81-6347C1C01DEF}"/>
                </a:ext>
              </a:extLst>
            </p:cNvPr>
            <p:cNvSpPr txBox="1"/>
            <p:nvPr/>
          </p:nvSpPr>
          <p:spPr>
            <a:xfrm>
              <a:off x="9380222" y="336324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02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C1D83F1D-1B52-B327-A1A8-647D1F5396A6}"/>
                </a:ext>
              </a:extLst>
            </p:cNvPr>
            <p:cNvSpPr txBox="1"/>
            <p:nvPr/>
          </p:nvSpPr>
          <p:spPr>
            <a:xfrm>
              <a:off x="10421622" y="3329940"/>
              <a:ext cx="1808478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채널 수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19FADA05-8A28-C10D-2246-52C1A8988B56}"/>
                </a:ext>
              </a:extLst>
            </p:cNvPr>
            <p:cNvSpPr txBox="1"/>
            <p:nvPr/>
          </p:nvSpPr>
          <p:spPr>
            <a:xfrm>
              <a:off x="9469122" y="4361180"/>
              <a:ext cx="6642100" cy="157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설명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단일 오디오 채널 사용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이유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대역폭이 절감되며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음성 통화 품질에 충분한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음질을 제공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8D457D-F3A2-930F-984A-96619BD726BC}"/>
              </a:ext>
            </a:extLst>
          </p:cNvPr>
          <p:cNvGrpSpPr/>
          <p:nvPr/>
        </p:nvGrpSpPr>
        <p:grpSpPr>
          <a:xfrm>
            <a:off x="9367522" y="6504940"/>
            <a:ext cx="6756300" cy="2652700"/>
            <a:chOff x="9367522" y="6520180"/>
            <a:chExt cx="6756300" cy="2652700"/>
          </a:xfrm>
        </p:grpSpPr>
        <p:pic>
          <p:nvPicPr>
            <p:cNvPr id="43" name="Picture 19">
              <a:extLst>
                <a:ext uri="{FF2B5EF4-FFF2-40B4-BE49-F238E27FC236}">
                  <a16:creationId xmlns:a16="http://schemas.microsoft.com/office/drawing/2014/main" id="{6D417C63-78F6-2901-0764-25AAF11E7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7522" y="6520180"/>
              <a:ext cx="787400" cy="78740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A1CC5D8D-3E0B-38CB-D41B-A76CE3D3D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69122" y="6520180"/>
              <a:ext cx="6616700" cy="787400"/>
            </a:xfrm>
            <a:prstGeom prst="rect">
              <a:avLst/>
            </a:prstGeom>
          </p:spPr>
        </p:pic>
        <p:sp>
          <p:nvSpPr>
            <p:cNvPr id="46" name="TextBox 21">
              <a:extLst>
                <a:ext uri="{FF2B5EF4-FFF2-40B4-BE49-F238E27FC236}">
                  <a16:creationId xmlns:a16="http://schemas.microsoft.com/office/drawing/2014/main" id="{F63561EF-13D7-99F3-72D8-4F225F1AC44C}"/>
                </a:ext>
              </a:extLst>
            </p:cNvPr>
            <p:cNvSpPr txBox="1"/>
            <p:nvPr/>
          </p:nvSpPr>
          <p:spPr>
            <a:xfrm>
              <a:off x="9392922" y="660324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04</a:t>
              </a: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5B691527-1236-BB45-4A43-37573C16C329}"/>
                </a:ext>
              </a:extLst>
            </p:cNvPr>
            <p:cNvSpPr txBox="1"/>
            <p:nvPr/>
          </p:nvSpPr>
          <p:spPr>
            <a:xfrm>
              <a:off x="10434322" y="6549240"/>
              <a:ext cx="4805678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버퍼 크기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8" name="TextBox 23">
              <a:extLst>
                <a:ext uri="{FF2B5EF4-FFF2-40B4-BE49-F238E27FC236}">
                  <a16:creationId xmlns:a16="http://schemas.microsoft.com/office/drawing/2014/main" id="{4C7C4CA3-6815-D915-D070-32F561356D4A}"/>
                </a:ext>
              </a:extLst>
            </p:cNvPr>
            <p:cNvSpPr txBox="1"/>
            <p:nvPr/>
          </p:nvSpPr>
          <p:spPr>
            <a:xfrm>
              <a:off x="9481822" y="7599680"/>
              <a:ext cx="6642000" cy="1573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설명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한 번에 처리되는 오디오 프레임 수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i="0" u="none" strike="noStrike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이유</a:t>
              </a:r>
              <a:r>
                <a:rPr lang="en-US" altLang="ko-KR" sz="2200" i="0" u="none" strike="noStrike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지연과 처리 빈도 사이의 균형을 맞추어 실시간</a:t>
              </a:r>
              <a:endParaRPr lang="en-US" altLang="ko-KR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통신에 적합</a:t>
              </a:r>
              <a:r>
                <a: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79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B203C4-FCC1-30DD-AE79-8E0CEEF1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4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송신자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CF46EA1-609F-8744-7E4E-ED20807ED9B3}"/>
              </a:ext>
            </a:extLst>
          </p:cNvPr>
          <p:cNvGrpSpPr/>
          <p:nvPr/>
        </p:nvGrpSpPr>
        <p:grpSpPr>
          <a:xfrm>
            <a:off x="675254" y="3226142"/>
            <a:ext cx="16937492" cy="5422558"/>
            <a:chOff x="675254" y="2945400"/>
            <a:chExt cx="16937492" cy="5422558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6CDA7F10-0067-5A11-40D6-79273C609B72}"/>
                </a:ext>
              </a:extLst>
            </p:cNvPr>
            <p:cNvGrpSpPr/>
            <p:nvPr/>
          </p:nvGrpSpPr>
          <p:grpSpPr>
            <a:xfrm>
              <a:off x="675254" y="6187317"/>
              <a:ext cx="3148354" cy="2179323"/>
              <a:chOff x="675254" y="5958717"/>
              <a:chExt cx="3148354" cy="2179323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F53FA5D-C4D6-3329-DBC1-BE4470F26409}"/>
                  </a:ext>
                </a:extLst>
              </p:cNvPr>
              <p:cNvSpPr/>
              <p:nvPr/>
            </p:nvSpPr>
            <p:spPr>
              <a:xfrm>
                <a:off x="675254" y="5958717"/>
                <a:ext cx="540000" cy="540000"/>
              </a:xfrm>
              <a:prstGeom prst="ellipse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ADF1526-00F0-C0E8-EB25-3211615AB697}"/>
                  </a:ext>
                </a:extLst>
              </p:cNvPr>
              <p:cNvSpPr/>
              <p:nvPr/>
            </p:nvSpPr>
            <p:spPr>
              <a:xfrm>
                <a:off x="675254" y="6698040"/>
                <a:ext cx="130301" cy="1440000"/>
              </a:xfrm>
              <a:prstGeom prst="rect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EC9944-AACE-B401-9C9B-283B5E1203FA}"/>
                  </a:ext>
                </a:extLst>
              </p:cNvPr>
              <p:cNvSpPr txBox="1"/>
              <p:nvPr/>
            </p:nvSpPr>
            <p:spPr>
              <a:xfrm>
                <a:off x="945254" y="6698040"/>
                <a:ext cx="287835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PyAudio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를 초기화하고 오디오 입력 스트림을 개방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8445CBA-52B7-A211-CBE7-20D654306F25}"/>
                </a:ext>
              </a:extLst>
            </p:cNvPr>
            <p:cNvGrpSpPr/>
            <p:nvPr/>
          </p:nvGrpSpPr>
          <p:grpSpPr>
            <a:xfrm>
              <a:off x="675254" y="2945400"/>
              <a:ext cx="3767648" cy="2731500"/>
              <a:chOff x="675254" y="2656376"/>
              <a:chExt cx="3767648" cy="2731500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F230A1D2-2A6D-78AE-E77E-C843700047DB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15" name="갈매기형 수장[C] 14">
                  <a:extLst>
                    <a:ext uri="{FF2B5EF4-FFF2-40B4-BE49-F238E27FC236}">
                      <a16:creationId xmlns:a16="http://schemas.microsoft.com/office/drawing/2014/main" id="{19FB970F-CB84-234A-D239-2A4D2CBEB739}"/>
                    </a:ext>
                  </a:extLst>
                </p:cNvPr>
                <p:cNvSpPr/>
                <p:nvPr/>
              </p:nvSpPr>
              <p:spPr>
                <a:xfrm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35613F-BB01-64F7-495A-E2031568E482}"/>
                    </a:ext>
                  </a:extLst>
                </p:cNvPr>
                <p:cNvSpPr txBox="1"/>
                <p:nvPr/>
              </p:nvSpPr>
              <p:spPr>
                <a:xfrm>
                  <a:off x="147210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입력 스트림 개방</a:t>
                  </a:r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38C3E84F-5FAB-1485-01E8-7D01B08DFD93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EE7DD33-1FA7-CE58-6959-121D375A66B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C8060CEA-C2FE-5E53-EDCB-FE4FD75B4AB5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E3793D5C-1E4D-976C-3E5D-AC7D28254B98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" name="그래픽 9" descr="문이 열려 있음 단색으로 채워진">
                    <a:extLst>
                      <a:ext uri="{FF2B5EF4-FFF2-40B4-BE49-F238E27FC236}">
                        <a16:creationId xmlns:a16="http://schemas.microsoft.com/office/drawing/2014/main" id="{6CE78600-A9EE-8991-03E2-9E1E68313D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2403992C-3BA4-C353-71EB-ADBB43F14859}"/>
                </a:ext>
              </a:extLst>
            </p:cNvPr>
            <p:cNvGrpSpPr/>
            <p:nvPr/>
          </p:nvGrpSpPr>
          <p:grpSpPr>
            <a:xfrm>
              <a:off x="3964554" y="2945400"/>
              <a:ext cx="3767648" cy="2731500"/>
              <a:chOff x="3964554" y="2656376"/>
              <a:chExt cx="3767648" cy="2731500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DB8B0D11-2329-EC59-0A40-613E4FDC862F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18" name="갈매기형 수장[C] 17">
                  <a:extLst>
                    <a:ext uri="{FF2B5EF4-FFF2-40B4-BE49-F238E27FC236}">
                      <a16:creationId xmlns:a16="http://schemas.microsoft.com/office/drawing/2014/main" id="{84571EC5-8FE2-1A3A-6AD2-FF71DD36B6A2}"/>
                    </a:ext>
                  </a:extLst>
                </p:cNvPr>
                <p:cNvSpPr/>
                <p:nvPr/>
              </p:nvSpPr>
              <p:spPr>
                <a:xfrm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FFDCA6A-E6FC-52B1-3AAD-F079F61E9204}"/>
                    </a:ext>
                  </a:extLst>
                </p:cNvPr>
                <p:cNvSpPr txBox="1"/>
                <p:nvPr/>
              </p:nvSpPr>
              <p:spPr>
                <a:xfrm>
                  <a:off x="4792152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166D273-D5EE-A0D6-8A0F-8E72595C7D8A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CFEEFFA8-F1D4-BAF6-3B1B-5D182DA389F4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CB85D7EA-82DA-27F9-B950-1602BA4713F5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3912A86D-F321-5F8E-F795-87C8004BFDE9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2" name="그래픽 51" descr="소셜 네트워크 단색으로 채워진">
                    <a:extLst>
                      <a:ext uri="{FF2B5EF4-FFF2-40B4-BE49-F238E27FC236}">
                        <a16:creationId xmlns:a16="http://schemas.microsoft.com/office/drawing/2014/main" id="{75D3F671-CEEE-2346-587D-34DED7D7E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49A9F036-5ABE-4FDA-6A21-C7D24A31C8D9}"/>
                </a:ext>
              </a:extLst>
            </p:cNvPr>
            <p:cNvGrpSpPr/>
            <p:nvPr/>
          </p:nvGrpSpPr>
          <p:grpSpPr>
            <a:xfrm>
              <a:off x="7253854" y="2945400"/>
              <a:ext cx="3780292" cy="2731500"/>
              <a:chOff x="7253854" y="2656376"/>
              <a:chExt cx="3780292" cy="2731500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C910081B-7E29-DB1B-35E2-5E416771FDC3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19" name="갈매기형 수장[C] 18">
                  <a:extLst>
                    <a:ext uri="{FF2B5EF4-FFF2-40B4-BE49-F238E27FC236}">
                      <a16:creationId xmlns:a16="http://schemas.microsoft.com/office/drawing/2014/main" id="{1DF79414-3A22-529A-D27B-63310E7EC03E}"/>
                    </a:ext>
                  </a:extLst>
                </p:cNvPr>
                <p:cNvSpPr/>
                <p:nvPr/>
              </p:nvSpPr>
              <p:spPr>
                <a:xfrm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8D22989-F09D-AFE7-3A31-FB24843D1DBD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압축</a:t>
                  </a: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1439D1CD-3FA4-893C-DF2F-BC2BC4A2F31D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D92148E-FD6C-6DB0-E470-89EE752EDFF5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F2975C72-87E7-7E3C-7BBD-28B431CD9FC2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B98C235D-4DE5-DB03-E5BC-BC9E27D502E5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6" name="그래픽 45" descr="바구니에 든 계란 단색으로 채워진">
                    <a:extLst>
                      <a:ext uri="{FF2B5EF4-FFF2-40B4-BE49-F238E27FC236}">
                        <a16:creationId xmlns:a16="http://schemas.microsoft.com/office/drawing/2014/main" id="{229523DF-0033-6637-A609-E77585A3FA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F92638-CD5B-E3EE-11AB-43E8A77AC76B}"/>
                </a:ext>
              </a:extLst>
            </p:cNvPr>
            <p:cNvGrpSpPr/>
            <p:nvPr/>
          </p:nvGrpSpPr>
          <p:grpSpPr>
            <a:xfrm>
              <a:off x="10543153" y="2945400"/>
              <a:ext cx="3767647" cy="2731500"/>
              <a:chOff x="10543153" y="2656376"/>
              <a:chExt cx="3767647" cy="2731500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0C2D0829-6271-7ADB-0CC3-2C62672700EB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20" name="갈매기형 수장[C] 19">
                  <a:extLst>
                    <a:ext uri="{FF2B5EF4-FFF2-40B4-BE49-F238E27FC236}">
                      <a16:creationId xmlns:a16="http://schemas.microsoft.com/office/drawing/2014/main" id="{8DB8079E-9416-33A0-8D51-A46F0ADAA38D}"/>
                    </a:ext>
                  </a:extLst>
                </p:cNvPr>
                <p:cNvSpPr/>
                <p:nvPr/>
              </p:nvSpPr>
              <p:spPr>
                <a:xfrm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5CCD366-7F8F-07F3-BD7A-C279D2E708BF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B4604A5-817B-607E-9E04-91E43649EE33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EB24697E-7A5A-D0E5-1CED-D54A37BE53A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309C4B62-1224-F8F9-A063-62B461F929E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76E3DD5D-1311-9926-E36C-F69F9C7B54C6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0" name="그래픽 49" descr="경고 단색으로 채워진">
                    <a:extLst>
                      <a:ext uri="{FF2B5EF4-FFF2-40B4-BE49-F238E27FC236}">
                        <a16:creationId xmlns:a16="http://schemas.microsoft.com/office/drawing/2014/main" id="{269EB15D-31F6-1CFA-C68C-C47F297974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61F6B49F-273C-F543-FE56-F3FBDE6811D0}"/>
                </a:ext>
              </a:extLst>
            </p:cNvPr>
            <p:cNvGrpSpPr/>
            <p:nvPr/>
          </p:nvGrpSpPr>
          <p:grpSpPr>
            <a:xfrm>
              <a:off x="13832454" y="2945400"/>
              <a:ext cx="3780292" cy="2731500"/>
              <a:chOff x="13832454" y="2656376"/>
              <a:chExt cx="3780292" cy="2731500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86040E08-2586-D899-0735-A7EE04C66082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21" name="갈매기형 수장[C] 20">
                  <a:extLst>
                    <a:ext uri="{FF2B5EF4-FFF2-40B4-BE49-F238E27FC236}">
                      <a16:creationId xmlns:a16="http://schemas.microsoft.com/office/drawing/2014/main" id="{02833F38-27D4-90EC-4CFA-B3C69F6CDC95}"/>
                    </a:ext>
                  </a:extLst>
                </p:cNvPr>
                <p:cNvSpPr/>
                <p:nvPr/>
              </p:nvSpPr>
              <p:spPr>
                <a:xfrm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3B100B2-E137-5374-A9DF-046012646623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소켓을 통한 전송</a:t>
                  </a: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9C5F4071-D125-186F-4810-9A63E6C710D3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91531C4D-20F7-6B24-9F5B-D833B8D960E8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FB1B5771-A084-B7A6-F968-63D3FC0E828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D8ACA460-8F19-AEDC-F680-E15CC8E30F80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8" name="그래픽 47" descr="보내다 단색으로 채워진">
                    <a:extLst>
                      <a:ext uri="{FF2B5EF4-FFF2-40B4-BE49-F238E27FC236}">
                        <a16:creationId xmlns:a16="http://schemas.microsoft.com/office/drawing/2014/main" id="{906C6D0C-F015-BB91-26F3-D8BEAF13FB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B0C7F54-4165-DE92-740F-E8743A4D7ACE}"/>
                </a:ext>
              </a:extLst>
            </p:cNvPr>
            <p:cNvGrpSpPr/>
            <p:nvPr/>
          </p:nvGrpSpPr>
          <p:grpSpPr>
            <a:xfrm>
              <a:off x="3964554" y="6187317"/>
              <a:ext cx="3148355" cy="2179323"/>
              <a:chOff x="3964554" y="5958717"/>
              <a:chExt cx="3148355" cy="217932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A2350E2-B319-E9B4-CE53-B61A5527B98A}"/>
                  </a:ext>
                </a:extLst>
              </p:cNvPr>
              <p:cNvSpPr/>
              <p:nvPr/>
            </p:nvSpPr>
            <p:spPr>
              <a:xfrm>
                <a:off x="3964554" y="5958717"/>
                <a:ext cx="540000" cy="540000"/>
              </a:xfrm>
              <a:prstGeom prst="ellipse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68D3465-1184-7885-7393-B564B0FF367A}"/>
                  </a:ext>
                </a:extLst>
              </p:cNvPr>
              <p:cNvSpPr/>
              <p:nvPr/>
            </p:nvSpPr>
            <p:spPr>
              <a:xfrm>
                <a:off x="3964554" y="6698040"/>
                <a:ext cx="130301" cy="1440000"/>
              </a:xfrm>
              <a:prstGeom prst="rect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4C76DB3-B002-D7D3-9ED1-1729124DA665}"/>
                  </a:ext>
                </a:extLst>
              </p:cNvPr>
              <p:cNvSpPr txBox="1"/>
              <p:nvPr/>
            </p:nvSpPr>
            <p:spPr>
              <a:xfrm>
                <a:off x="4233601" y="6698040"/>
                <a:ext cx="28793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네트워크 통신을 하기 위해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생성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7993E9D2-D133-1089-69B2-F71369D155B0}"/>
                </a:ext>
              </a:extLst>
            </p:cNvPr>
            <p:cNvGrpSpPr/>
            <p:nvPr/>
          </p:nvGrpSpPr>
          <p:grpSpPr>
            <a:xfrm>
              <a:off x="7253854" y="6187317"/>
              <a:ext cx="3148353" cy="2179323"/>
              <a:chOff x="7253854" y="5958717"/>
              <a:chExt cx="3148353" cy="2179323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F803ABD9-B0DF-1476-5000-AB666593D117}"/>
                  </a:ext>
                </a:extLst>
              </p:cNvPr>
              <p:cNvSpPr/>
              <p:nvPr/>
            </p:nvSpPr>
            <p:spPr>
              <a:xfrm>
                <a:off x="7253854" y="5958717"/>
                <a:ext cx="540000" cy="540000"/>
              </a:xfrm>
              <a:prstGeom prst="ellipse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A97176A-FB0A-61A3-D1E3-37DFA81EC940}"/>
                  </a:ext>
                </a:extLst>
              </p:cNvPr>
              <p:cNvSpPr/>
              <p:nvPr/>
            </p:nvSpPr>
            <p:spPr>
              <a:xfrm>
                <a:off x="7253854" y="6698040"/>
                <a:ext cx="130301" cy="14400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C4D459-2573-5254-B7B7-67EB2E8ECB37}"/>
                  </a:ext>
                </a:extLst>
              </p:cNvPr>
              <p:cNvSpPr txBox="1"/>
              <p:nvPr/>
            </p:nvSpPr>
            <p:spPr>
              <a:xfrm>
                <a:off x="7524000" y="6694260"/>
                <a:ext cx="287820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압축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A14E79D-1956-C2AF-33E9-ADEB5FE8D2F2}"/>
                </a:ext>
              </a:extLst>
            </p:cNvPr>
            <p:cNvGrpSpPr/>
            <p:nvPr/>
          </p:nvGrpSpPr>
          <p:grpSpPr>
            <a:xfrm>
              <a:off x="10543153" y="6188635"/>
              <a:ext cx="3149456" cy="2179323"/>
              <a:chOff x="10543153" y="5960035"/>
              <a:chExt cx="3149456" cy="2179323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CA971FC-143A-CD95-031B-381A00EEBFEF}"/>
                  </a:ext>
                </a:extLst>
              </p:cNvPr>
              <p:cNvSpPr/>
              <p:nvPr/>
            </p:nvSpPr>
            <p:spPr>
              <a:xfrm>
                <a:off x="10543153" y="5960035"/>
                <a:ext cx="540000" cy="540000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CE45C7B-24C9-523B-C184-13372A9B1C2D}"/>
                  </a:ext>
                </a:extLst>
              </p:cNvPr>
              <p:cNvSpPr/>
              <p:nvPr/>
            </p:nvSpPr>
            <p:spPr>
              <a:xfrm>
                <a:off x="10543153" y="6699358"/>
                <a:ext cx="130301" cy="1440000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79EBB-B4FF-A12D-C11D-6D4723B495F6}"/>
                  </a:ext>
                </a:extLst>
              </p:cNvPr>
              <p:cNvSpPr txBox="1"/>
              <p:nvPr/>
            </p:nvSpPr>
            <p:spPr>
              <a:xfrm>
                <a:off x="10814401" y="6694260"/>
                <a:ext cx="28782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패킷 전송 시 발생할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수 있는 문제를 시뮬레이션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10AEE3BD-4DC7-34B1-827D-706EFCA6D688}"/>
                </a:ext>
              </a:extLst>
            </p:cNvPr>
            <p:cNvGrpSpPr/>
            <p:nvPr/>
          </p:nvGrpSpPr>
          <p:grpSpPr>
            <a:xfrm>
              <a:off x="13836283" y="6187317"/>
              <a:ext cx="3148518" cy="2179323"/>
              <a:chOff x="13836283" y="5958717"/>
              <a:chExt cx="3148518" cy="2179323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53CDBDC-8902-BED7-91E8-AE931245DEB5}"/>
                  </a:ext>
                </a:extLst>
              </p:cNvPr>
              <p:cNvSpPr/>
              <p:nvPr/>
            </p:nvSpPr>
            <p:spPr>
              <a:xfrm>
                <a:off x="13836283" y="5958717"/>
                <a:ext cx="540000" cy="540000"/>
              </a:xfrm>
              <a:prstGeom prst="ellipse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/>
                  <a:t>5</a:t>
                </a:r>
                <a:endParaRPr kumimoji="1" lang="ko-KR" altLang="en-US" sz="28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57FE0A7-58C4-7BFF-F0B0-F62A350F2B76}"/>
                  </a:ext>
                </a:extLst>
              </p:cNvPr>
              <p:cNvSpPr/>
              <p:nvPr/>
            </p:nvSpPr>
            <p:spPr>
              <a:xfrm>
                <a:off x="13836283" y="6698040"/>
                <a:ext cx="130301" cy="1440000"/>
              </a:xfrm>
              <a:prstGeom prst="rect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2B6E06C-FE97-C033-7608-6198D9F2966D}"/>
                  </a:ext>
                </a:extLst>
              </p:cNvPr>
              <p:cNvSpPr txBox="1"/>
              <p:nvPr/>
            </p:nvSpPr>
            <p:spPr>
              <a:xfrm>
                <a:off x="14104801" y="6698040"/>
                <a:ext cx="28800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통해 데이터를 패킷 단위로 전송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6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4856CEB-04B6-9497-696F-38B1A044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5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수신자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A01BBE7-BBA3-9B14-0817-BB79E3A4E84B}"/>
              </a:ext>
            </a:extLst>
          </p:cNvPr>
          <p:cNvGrpSpPr/>
          <p:nvPr/>
        </p:nvGrpSpPr>
        <p:grpSpPr>
          <a:xfrm>
            <a:off x="675254" y="3226142"/>
            <a:ext cx="16937492" cy="5422558"/>
            <a:chOff x="675254" y="2945400"/>
            <a:chExt cx="16937492" cy="542255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AFD2E41-7A51-ED1F-6333-69AAFD43B97E}"/>
                </a:ext>
              </a:extLst>
            </p:cNvPr>
            <p:cNvGrpSpPr/>
            <p:nvPr/>
          </p:nvGrpSpPr>
          <p:grpSpPr>
            <a:xfrm>
              <a:off x="675254" y="6187317"/>
              <a:ext cx="3148354" cy="2179323"/>
              <a:chOff x="675254" y="5958717"/>
              <a:chExt cx="3148354" cy="2179323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618ECDAB-B3B9-397A-93A3-5C5C3EC0E661}"/>
                  </a:ext>
                </a:extLst>
              </p:cNvPr>
              <p:cNvSpPr/>
              <p:nvPr/>
            </p:nvSpPr>
            <p:spPr>
              <a:xfrm>
                <a:off x="675254" y="5958717"/>
                <a:ext cx="540000" cy="540000"/>
              </a:xfrm>
              <a:prstGeom prst="ellipse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E62FFD77-4213-54F2-16BD-975E667CEAD6}"/>
                  </a:ext>
                </a:extLst>
              </p:cNvPr>
              <p:cNvSpPr/>
              <p:nvPr/>
            </p:nvSpPr>
            <p:spPr>
              <a:xfrm>
                <a:off x="675254" y="6698040"/>
                <a:ext cx="130301" cy="1440000"/>
              </a:xfrm>
              <a:prstGeom prst="rect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39C1A-6C34-B116-5A49-0773B3BCF33C}"/>
                  </a:ext>
                </a:extLst>
              </p:cNvPr>
              <p:cNvSpPr txBox="1"/>
              <p:nvPr/>
            </p:nvSpPr>
            <p:spPr>
              <a:xfrm>
                <a:off x="945254" y="6698040"/>
                <a:ext cx="287835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PyAudio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를 초기화하고 오디오 출력 스트림을 개방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0FFB60E-74AA-76C2-27FF-8248CDFE15A1}"/>
                </a:ext>
              </a:extLst>
            </p:cNvPr>
            <p:cNvGrpSpPr/>
            <p:nvPr/>
          </p:nvGrpSpPr>
          <p:grpSpPr>
            <a:xfrm>
              <a:off x="675254" y="2945400"/>
              <a:ext cx="3767648" cy="2731500"/>
              <a:chOff x="675254" y="2656376"/>
              <a:chExt cx="3767648" cy="2731500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EB11094-962B-7E85-98B0-52724E3071E0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94" name="갈매기형 수장[C] 14">
                  <a:extLst>
                    <a:ext uri="{FF2B5EF4-FFF2-40B4-BE49-F238E27FC236}">
                      <a16:creationId xmlns:a16="http://schemas.microsoft.com/office/drawing/2014/main" id="{44369440-6B14-4019-7442-0327ED90AD1D}"/>
                    </a:ext>
                  </a:extLst>
                </p:cNvPr>
                <p:cNvSpPr/>
                <p:nvPr/>
              </p:nvSpPr>
              <p:spPr>
                <a:xfrm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CA41F03-7D36-9A77-534E-BA7B8AC7975C}"/>
                    </a:ext>
                  </a:extLst>
                </p:cNvPr>
                <p:cNvSpPr txBox="1"/>
                <p:nvPr/>
              </p:nvSpPr>
              <p:spPr>
                <a:xfrm>
                  <a:off x="147210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출력 스트림 개방</a:t>
                  </a: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775F2D2-CB1F-9931-2439-20825D86050B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CE0D3267-CB53-4BDF-765E-BFC63804827C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48ACBF7E-1882-5C99-3D2A-478C0C085B3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3E67D024-F12C-4F2A-C604-19735136E3B2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93" name="그래픽 92" descr="문이 열려 있음 단색으로 채워진">
                    <a:extLst>
                      <a:ext uri="{FF2B5EF4-FFF2-40B4-BE49-F238E27FC236}">
                        <a16:creationId xmlns:a16="http://schemas.microsoft.com/office/drawing/2014/main" id="{EEA03E04-E446-E589-6ABD-0B0C0F0ED0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6B33D4-AC9D-1EF1-C50A-052A44D2D448}"/>
                </a:ext>
              </a:extLst>
            </p:cNvPr>
            <p:cNvGrpSpPr/>
            <p:nvPr/>
          </p:nvGrpSpPr>
          <p:grpSpPr>
            <a:xfrm>
              <a:off x="3964554" y="2945400"/>
              <a:ext cx="3767648" cy="2731500"/>
              <a:chOff x="3964554" y="2656376"/>
              <a:chExt cx="3767648" cy="2731500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C780E1AF-5CCB-6209-2FD7-D2F4EECA5E72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86" name="갈매기형 수장[C] 17">
                  <a:extLst>
                    <a:ext uri="{FF2B5EF4-FFF2-40B4-BE49-F238E27FC236}">
                      <a16:creationId xmlns:a16="http://schemas.microsoft.com/office/drawing/2014/main" id="{6BE0B8C1-FA79-42FD-A577-F5326F80F9A6}"/>
                    </a:ext>
                  </a:extLst>
                </p:cNvPr>
                <p:cNvSpPr/>
                <p:nvPr/>
              </p:nvSpPr>
              <p:spPr>
                <a:xfrm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FE8D347-6463-8265-DB46-E8FE2024952C}"/>
                    </a:ext>
                  </a:extLst>
                </p:cNvPr>
                <p:cNvSpPr txBox="1"/>
                <p:nvPr/>
              </p:nvSpPr>
              <p:spPr>
                <a:xfrm>
                  <a:off x="4792152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F240AAB0-7F62-B40D-B55B-A67CBD6511C9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4B3A5093-B4FB-482E-78E7-0667E02FBAA7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65B58567-8DDF-4423-C6A6-FB034F788A42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id="{A4D1A5C2-5FA2-C9E8-36D6-CD651628B411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85" name="그래픽 84" descr="소셜 네트워크 단색으로 채워진">
                    <a:extLst>
                      <a:ext uri="{FF2B5EF4-FFF2-40B4-BE49-F238E27FC236}">
                        <a16:creationId xmlns:a16="http://schemas.microsoft.com/office/drawing/2014/main" id="{9E63C545-F714-459F-0EF7-571BD38D5F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1D8FD2D-C17E-DC92-F196-1F141E01A67E}"/>
                </a:ext>
              </a:extLst>
            </p:cNvPr>
            <p:cNvGrpSpPr/>
            <p:nvPr/>
          </p:nvGrpSpPr>
          <p:grpSpPr>
            <a:xfrm>
              <a:off x="7253854" y="2945400"/>
              <a:ext cx="3780292" cy="2731500"/>
              <a:chOff x="7253854" y="2656376"/>
              <a:chExt cx="3780292" cy="273150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4A238443-5651-23C5-5E3D-A37C2905E506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78" name="갈매기형 수장[C] 18">
                  <a:extLst>
                    <a:ext uri="{FF2B5EF4-FFF2-40B4-BE49-F238E27FC236}">
                      <a16:creationId xmlns:a16="http://schemas.microsoft.com/office/drawing/2014/main" id="{07E5E331-3060-EBCC-45B7-448EC50378F4}"/>
                    </a:ext>
                  </a:extLst>
                </p:cNvPr>
                <p:cNvSpPr/>
                <p:nvPr/>
              </p:nvSpPr>
              <p:spPr>
                <a:xfrm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B93DC2F-69F3-8984-F0A3-DD231DD9A13B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</a:t>
                  </a:r>
                  <a:r>
                    <a:rPr kumimoji="1" lang="ko-KR" altLang="en-US" sz="2400" dirty="0" err="1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재조립</a:t>
                  </a:r>
                  <a:endParaRPr kumimoji="1" lang="ko-KR" altLang="en-US" sz="24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FFA519C-C5A9-8C7E-34B9-2252C51F3720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3E5A6A04-F094-8967-0C54-C6320046E375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2CE8D870-E295-712D-B1C8-A914495352F3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76" name="타원 75">
                    <a:extLst>
                      <a:ext uri="{FF2B5EF4-FFF2-40B4-BE49-F238E27FC236}">
                        <a16:creationId xmlns:a16="http://schemas.microsoft.com/office/drawing/2014/main" id="{2BBACC9C-DBC9-BC95-2097-EDEA5A424D04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77" name="그래픽 76" descr="바구니에 든 계란 단색으로 채워진">
                    <a:extLst>
                      <a:ext uri="{FF2B5EF4-FFF2-40B4-BE49-F238E27FC236}">
                        <a16:creationId xmlns:a16="http://schemas.microsoft.com/office/drawing/2014/main" id="{D95DFE6D-4717-4FFD-336E-5C2A958909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2CC947-94FA-E046-05AC-CAB77F4F7AEF}"/>
                </a:ext>
              </a:extLst>
            </p:cNvPr>
            <p:cNvGrpSpPr/>
            <p:nvPr/>
          </p:nvGrpSpPr>
          <p:grpSpPr>
            <a:xfrm>
              <a:off x="10543153" y="2945400"/>
              <a:ext cx="3767647" cy="2731500"/>
              <a:chOff x="10543153" y="2656376"/>
              <a:chExt cx="3767647" cy="273150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A04212C-9021-2EF1-BD23-5306B18E07BC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70" name="갈매기형 수장[C] 19">
                  <a:extLst>
                    <a:ext uri="{FF2B5EF4-FFF2-40B4-BE49-F238E27FC236}">
                      <a16:creationId xmlns:a16="http://schemas.microsoft.com/office/drawing/2014/main" id="{F34111FC-27BD-0458-A569-2EDE7449AA2B}"/>
                    </a:ext>
                  </a:extLst>
                </p:cNvPr>
                <p:cNvSpPr/>
                <p:nvPr/>
              </p:nvSpPr>
              <p:spPr>
                <a:xfrm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0270AA5-02E1-CE09-591E-56B16FFBA4F9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0E6277F-AC1D-64D1-271B-6EAB2BE170C6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87C2C393-4126-E3AF-E71C-B41854FCDA4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1F20920D-C3D6-93B3-BA5E-F11F35129F4D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C37BB703-5191-4644-F5B0-A3F66DB92695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9" name="그래픽 68" descr="경고 단색으로 채워진">
                    <a:extLst>
                      <a:ext uri="{FF2B5EF4-FFF2-40B4-BE49-F238E27FC236}">
                        <a16:creationId xmlns:a16="http://schemas.microsoft.com/office/drawing/2014/main" id="{2B9B37BF-2571-B9BA-3F48-E4ACFE9D01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A6C6CB-D1FF-2FF6-A006-661085B0AB26}"/>
                </a:ext>
              </a:extLst>
            </p:cNvPr>
            <p:cNvGrpSpPr/>
            <p:nvPr/>
          </p:nvGrpSpPr>
          <p:grpSpPr>
            <a:xfrm>
              <a:off x="13832454" y="2945400"/>
              <a:ext cx="3780292" cy="2731500"/>
              <a:chOff x="13832454" y="2656376"/>
              <a:chExt cx="3780292" cy="273150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25A98581-CD90-AA5C-3844-7100AB533F7C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62" name="갈매기형 수장[C] 20">
                  <a:extLst>
                    <a:ext uri="{FF2B5EF4-FFF2-40B4-BE49-F238E27FC236}">
                      <a16:creationId xmlns:a16="http://schemas.microsoft.com/office/drawing/2014/main" id="{AFC8E5CD-3055-5273-37D9-0EE1B5586F56}"/>
                    </a:ext>
                  </a:extLst>
                </p:cNvPr>
                <p:cNvSpPr/>
                <p:nvPr/>
              </p:nvSpPr>
              <p:spPr>
                <a:xfrm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9E1A9E7-03D4-6FE7-F15A-E36DB3DC4429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 데이터 압축 해제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BF034B5C-C87A-91E5-41EE-6774E5F50DB3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2405F402-052B-1AB8-5C0C-DD2790047EEC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9CAAECE2-7A96-A1FE-370E-5BE6895EF7C4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3334141D-6591-EB4B-0E02-7ED6AB46F0F0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1" name="그래픽 60" descr="보내다 단색으로 채워진">
                    <a:extLst>
                      <a:ext uri="{FF2B5EF4-FFF2-40B4-BE49-F238E27FC236}">
                        <a16:creationId xmlns:a16="http://schemas.microsoft.com/office/drawing/2014/main" id="{F75B8734-DD67-A0B7-09B2-87DF9F451B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EFB5FD7-C6E3-1D77-1E46-649703471998}"/>
                </a:ext>
              </a:extLst>
            </p:cNvPr>
            <p:cNvGrpSpPr/>
            <p:nvPr/>
          </p:nvGrpSpPr>
          <p:grpSpPr>
            <a:xfrm>
              <a:off x="3964554" y="6187317"/>
              <a:ext cx="3148355" cy="2179323"/>
              <a:chOff x="3964554" y="5958717"/>
              <a:chExt cx="3148355" cy="2179323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55D472C-E8F6-8B18-B32D-641CDBD29EBA}"/>
                  </a:ext>
                </a:extLst>
              </p:cNvPr>
              <p:cNvSpPr/>
              <p:nvPr/>
            </p:nvSpPr>
            <p:spPr>
              <a:xfrm>
                <a:off x="3964554" y="5958717"/>
                <a:ext cx="540000" cy="540000"/>
              </a:xfrm>
              <a:prstGeom prst="ellipse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28C44E3-F46D-93AC-5C80-B2E7799639AB}"/>
                  </a:ext>
                </a:extLst>
              </p:cNvPr>
              <p:cNvSpPr/>
              <p:nvPr/>
            </p:nvSpPr>
            <p:spPr>
              <a:xfrm>
                <a:off x="3964554" y="6698040"/>
                <a:ext cx="130301" cy="1440000"/>
              </a:xfrm>
              <a:prstGeom prst="rect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ACBD5B-447D-A1FC-2CA0-FFFC0DE33640}"/>
                  </a:ext>
                </a:extLst>
              </p:cNvPr>
              <p:cNvSpPr txBox="1"/>
              <p:nvPr/>
            </p:nvSpPr>
            <p:spPr>
              <a:xfrm>
                <a:off x="4233601" y="6698040"/>
                <a:ext cx="28793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네트워크 통신을 하기 위해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생성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F496CA5-CCE1-A1AD-17AE-B08D3207B5FE}"/>
                </a:ext>
              </a:extLst>
            </p:cNvPr>
            <p:cNvGrpSpPr/>
            <p:nvPr/>
          </p:nvGrpSpPr>
          <p:grpSpPr>
            <a:xfrm>
              <a:off x="7253854" y="6187317"/>
              <a:ext cx="3148353" cy="2179323"/>
              <a:chOff x="7253854" y="5958717"/>
              <a:chExt cx="3148353" cy="2179323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7448ED1A-FA5A-6753-DA17-3CF92D39673A}"/>
                  </a:ext>
                </a:extLst>
              </p:cNvPr>
              <p:cNvSpPr/>
              <p:nvPr/>
            </p:nvSpPr>
            <p:spPr>
              <a:xfrm>
                <a:off x="7253854" y="5958717"/>
                <a:ext cx="540000" cy="540000"/>
              </a:xfrm>
              <a:prstGeom prst="ellipse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198F328-DF21-EC94-F9F7-9EBC4B864377}"/>
                  </a:ext>
                </a:extLst>
              </p:cNvPr>
              <p:cNvSpPr/>
              <p:nvPr/>
            </p:nvSpPr>
            <p:spPr>
              <a:xfrm>
                <a:off x="7253854" y="6698040"/>
                <a:ext cx="130301" cy="14400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10C4572-6E57-9887-E46C-6D3B68001B97}"/>
                  </a:ext>
                </a:extLst>
              </p:cNvPr>
              <p:cNvSpPr txBox="1"/>
              <p:nvPr/>
            </p:nvSpPr>
            <p:spPr>
              <a:xfrm>
                <a:off x="7524000" y="6694260"/>
                <a:ext cx="287820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수신된 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</a:t>
                </a:r>
                <a:r>
                  <a:rPr lang="ko-KR" altLang="en-US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재조립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1D0F933-8949-354C-614F-D41F742B28F9}"/>
                </a:ext>
              </a:extLst>
            </p:cNvPr>
            <p:cNvGrpSpPr/>
            <p:nvPr/>
          </p:nvGrpSpPr>
          <p:grpSpPr>
            <a:xfrm>
              <a:off x="10543153" y="6188635"/>
              <a:ext cx="3149456" cy="2179323"/>
              <a:chOff x="10543153" y="5960035"/>
              <a:chExt cx="3149456" cy="2179323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70EAD71-2913-4520-F01B-91C9BDF29206}"/>
                  </a:ext>
                </a:extLst>
              </p:cNvPr>
              <p:cNvSpPr/>
              <p:nvPr/>
            </p:nvSpPr>
            <p:spPr>
              <a:xfrm>
                <a:off x="10543153" y="5960035"/>
                <a:ext cx="540000" cy="540000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DBD3AC7-9104-6D46-165F-807960F3C247}"/>
                  </a:ext>
                </a:extLst>
              </p:cNvPr>
              <p:cNvSpPr/>
              <p:nvPr/>
            </p:nvSpPr>
            <p:spPr>
              <a:xfrm>
                <a:off x="10543153" y="6699358"/>
                <a:ext cx="130301" cy="1440000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8451CE-2F1D-092D-F313-3FBD8FF74FD8}"/>
                  </a:ext>
                </a:extLst>
              </p:cNvPr>
              <p:cNvSpPr txBox="1"/>
              <p:nvPr/>
            </p:nvSpPr>
            <p:spPr>
              <a:xfrm>
                <a:off x="10814401" y="6694260"/>
                <a:ext cx="28782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패킷 전송 시 발생할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수 있는 문제를 시뮬레이션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5FCB6E2-7245-0896-5AF6-854F3D06DED1}"/>
                </a:ext>
              </a:extLst>
            </p:cNvPr>
            <p:cNvGrpSpPr/>
            <p:nvPr/>
          </p:nvGrpSpPr>
          <p:grpSpPr>
            <a:xfrm>
              <a:off x="13836283" y="6187317"/>
              <a:ext cx="3148518" cy="2179323"/>
              <a:chOff x="13836283" y="5958717"/>
              <a:chExt cx="3148518" cy="2179323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26A7B3F-38E1-F428-918A-78C286F0C39D}"/>
                  </a:ext>
                </a:extLst>
              </p:cNvPr>
              <p:cNvSpPr/>
              <p:nvPr/>
            </p:nvSpPr>
            <p:spPr>
              <a:xfrm>
                <a:off x="13836283" y="5958717"/>
                <a:ext cx="540000" cy="540000"/>
              </a:xfrm>
              <a:prstGeom prst="ellipse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/>
                  <a:t>5</a:t>
                </a:r>
                <a:endParaRPr kumimoji="1" lang="ko-KR" altLang="en-US" sz="2800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4DAD68C-5FB6-D79E-9C44-C6C110064A91}"/>
                  </a:ext>
                </a:extLst>
              </p:cNvPr>
              <p:cNvSpPr/>
              <p:nvPr/>
            </p:nvSpPr>
            <p:spPr>
              <a:xfrm>
                <a:off x="13836283" y="6698040"/>
                <a:ext cx="130301" cy="1440000"/>
              </a:xfrm>
              <a:prstGeom prst="rect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191E6A0-86F3-5BD1-ED1A-104D969AAE23}"/>
                  </a:ext>
                </a:extLst>
              </p:cNvPr>
              <p:cNvSpPr txBox="1"/>
              <p:nvPr/>
            </p:nvSpPr>
            <p:spPr>
              <a:xfrm>
                <a:off x="14104801" y="6698040"/>
                <a:ext cx="28800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압축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해제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00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06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altLang="ko-KR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ADPCM </a:t>
            </a: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압축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C7F5E590-005C-C266-9B05-CC787DF08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917" y="4883150"/>
            <a:ext cx="930166" cy="749300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E836AEFA-AD5A-D1C3-E84D-2DCB568FABA5}"/>
              </a:ext>
            </a:extLst>
          </p:cNvPr>
          <p:cNvGrpSpPr/>
          <p:nvPr/>
        </p:nvGrpSpPr>
        <p:grpSpPr>
          <a:xfrm>
            <a:off x="10033000" y="2933700"/>
            <a:ext cx="6210300" cy="4648200"/>
            <a:chOff x="10033000" y="3111500"/>
            <a:chExt cx="6210300" cy="4648200"/>
          </a:xfrm>
        </p:grpSpPr>
        <p:pic>
          <p:nvPicPr>
            <p:cNvPr id="35" name="Picture 17">
              <a:extLst>
                <a:ext uri="{FF2B5EF4-FFF2-40B4-BE49-F238E27FC236}">
                  <a16:creationId xmlns:a16="http://schemas.microsoft.com/office/drawing/2014/main" id="{1963A7C9-3E60-9E64-A90F-28B1D4753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33000" y="3111500"/>
              <a:ext cx="6210300" cy="4648200"/>
            </a:xfrm>
            <a:prstGeom prst="rect">
              <a:avLst/>
            </a:prstGeom>
          </p:spPr>
        </p:pic>
        <p:pic>
          <p:nvPicPr>
            <p:cNvPr id="36" name="Picture 18">
              <a:extLst>
                <a:ext uri="{FF2B5EF4-FFF2-40B4-BE49-F238E27FC236}">
                  <a16:creationId xmlns:a16="http://schemas.microsoft.com/office/drawing/2014/main" id="{702A6E3F-D9F9-196A-0CDF-F4CCC66E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10800" y="4165599"/>
              <a:ext cx="5829300" cy="3425583"/>
            </a:xfrm>
            <a:prstGeom prst="rect">
              <a:avLst/>
            </a:prstGeom>
          </p:spPr>
        </p:pic>
        <p:pic>
          <p:nvPicPr>
            <p:cNvPr id="37" name="Picture 19">
              <a:extLst>
                <a:ext uri="{FF2B5EF4-FFF2-40B4-BE49-F238E27FC236}">
                  <a16:creationId xmlns:a16="http://schemas.microsoft.com/office/drawing/2014/main" id="{A1C3E312-DC33-B99F-0090-2CD0800D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60000" y="5181600"/>
              <a:ext cx="5499100" cy="127000"/>
            </a:xfrm>
            <a:prstGeom prst="rect">
              <a:avLst/>
            </a:prstGeom>
          </p:spPr>
        </p:pic>
        <p:sp>
          <p:nvSpPr>
            <p:cNvPr id="38" name="TextBox 20">
              <a:extLst>
                <a:ext uri="{FF2B5EF4-FFF2-40B4-BE49-F238E27FC236}">
                  <a16:creationId xmlns:a16="http://schemas.microsoft.com/office/drawing/2014/main" id="{893038CD-0F4A-695D-7486-FADED4DAA213}"/>
                </a:ext>
              </a:extLst>
            </p:cNvPr>
            <p:cNvSpPr txBox="1"/>
            <p:nvPr/>
          </p:nvSpPr>
          <p:spPr>
            <a:xfrm>
              <a:off x="10287000" y="3314700"/>
              <a:ext cx="5676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ADPCM </a:t>
              </a:r>
              <a:r>
                <a:rPr lang="ko-KR" alt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코덱</a:t>
              </a:r>
              <a:endPara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id="{9714CD72-00F5-0FA1-C77F-EDED118E0760}"/>
                </a:ext>
              </a:extLst>
            </p:cNvPr>
            <p:cNvSpPr txBox="1"/>
            <p:nvPr/>
          </p:nvSpPr>
          <p:spPr>
            <a:xfrm>
              <a:off x="10896600" y="4470400"/>
              <a:ext cx="4635500" cy="482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2700" b="0" i="0" u="none" strike="noStrike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오디오 데이터 압축 방식</a:t>
              </a:r>
              <a:endParaRPr 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0" name="TextBox 22">
              <a:extLst>
                <a:ext uri="{FF2B5EF4-FFF2-40B4-BE49-F238E27FC236}">
                  <a16:creationId xmlns:a16="http://schemas.microsoft.com/office/drawing/2014/main" id="{A3CB737E-3DE5-55FE-48F5-2F6C9CA1BA71}"/>
                </a:ext>
              </a:extLst>
            </p:cNvPr>
            <p:cNvSpPr txBox="1"/>
            <p:nvPr/>
          </p:nvSpPr>
          <p:spPr>
            <a:xfrm>
              <a:off x="10604500" y="5448300"/>
              <a:ext cx="5003800" cy="171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3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원본 음성의 품질을 유지하면서 높은 압축 비율을 제공하지만</a:t>
              </a:r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일반 데이터 압축에는 부적합함</a:t>
              </a:r>
              <a:endParaRPr lang="en-US" altLang="ko-KR" sz="21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42" name="그래픽 41" descr="팟캐스트 단색으로 채워진">
              <a:extLst>
                <a:ext uri="{FF2B5EF4-FFF2-40B4-BE49-F238E27FC236}">
                  <a16:creationId xmlns:a16="http://schemas.microsoft.com/office/drawing/2014/main" id="{5B92D3CC-F5A0-E31D-95A3-E6690FFA2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06958" y="320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94D2559-DA3D-8333-E61B-0E1CF262439A}"/>
              </a:ext>
            </a:extLst>
          </p:cNvPr>
          <p:cNvGrpSpPr/>
          <p:nvPr/>
        </p:nvGrpSpPr>
        <p:grpSpPr>
          <a:xfrm>
            <a:off x="2133600" y="2933700"/>
            <a:ext cx="6210300" cy="4648200"/>
            <a:chOff x="2133600" y="3111500"/>
            <a:chExt cx="6210300" cy="4648200"/>
          </a:xfrm>
        </p:grpSpPr>
        <p:pic>
          <p:nvPicPr>
            <p:cNvPr id="29" name="Picture 11">
              <a:extLst>
                <a:ext uri="{FF2B5EF4-FFF2-40B4-BE49-F238E27FC236}">
                  <a16:creationId xmlns:a16="http://schemas.microsoft.com/office/drawing/2014/main" id="{962FF4CE-BED0-7F46-B2ED-7B1F4C8F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3600" y="3111500"/>
              <a:ext cx="6210300" cy="4648200"/>
            </a:xfrm>
            <a:prstGeom prst="rect">
              <a:avLst/>
            </a:prstGeom>
          </p:spPr>
        </p:pic>
        <p:pic>
          <p:nvPicPr>
            <p:cNvPr id="30" name="Picture 12">
              <a:extLst>
                <a:ext uri="{FF2B5EF4-FFF2-40B4-BE49-F238E27FC236}">
                  <a16:creationId xmlns:a16="http://schemas.microsoft.com/office/drawing/2014/main" id="{37EA7E02-3A4B-8406-7ABE-98DCD837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11400" y="4165600"/>
              <a:ext cx="5829300" cy="3416300"/>
            </a:xfrm>
            <a:prstGeom prst="rect">
              <a:avLst/>
            </a:prstGeom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id="{30931438-56FA-0DAA-F5AE-27258124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05100" y="5181600"/>
              <a:ext cx="5461000" cy="127000"/>
            </a:xfrm>
            <a:prstGeom prst="rect">
              <a:avLst/>
            </a:prstGeom>
          </p:spPr>
        </p:pic>
        <p:sp>
          <p:nvSpPr>
            <p:cNvPr id="32" name="TextBox 14">
              <a:extLst>
                <a:ext uri="{FF2B5EF4-FFF2-40B4-BE49-F238E27FC236}">
                  <a16:creationId xmlns:a16="http://schemas.microsoft.com/office/drawing/2014/main" id="{A72DECF8-6B11-9EB9-951F-AA17BAA58FF2}"/>
                </a:ext>
              </a:extLst>
            </p:cNvPr>
            <p:cNvSpPr txBox="1"/>
            <p:nvPr/>
          </p:nvSpPr>
          <p:spPr>
            <a:xfrm>
              <a:off x="2400300" y="3314700"/>
              <a:ext cx="5676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ZLIB </a:t>
              </a:r>
              <a:r>
                <a:rPr lang="ko-KR" alt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라이브러리</a:t>
              </a:r>
              <a:endPara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136229CF-E268-95EC-5A3F-16FC6D3EB657}"/>
                </a:ext>
              </a:extLst>
            </p:cNvPr>
            <p:cNvSpPr txBox="1"/>
            <p:nvPr/>
          </p:nvSpPr>
          <p:spPr>
            <a:xfrm>
              <a:off x="2997200" y="4457700"/>
              <a:ext cx="4635500" cy="482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2700" b="0" i="0" u="none" strike="noStrike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텍스트 데이터 압축 방식</a:t>
              </a:r>
              <a:endParaRPr 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B7CB82B6-BEC0-FAD0-1796-1A6EA560CBAE}"/>
                </a:ext>
              </a:extLst>
            </p:cNvPr>
            <p:cNvSpPr txBox="1"/>
            <p:nvPr/>
          </p:nvSpPr>
          <p:spPr>
            <a:xfrm>
              <a:off x="2730500" y="5486400"/>
              <a:ext cx="5054600" cy="171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indent="-203200">
                <a:lnSpc>
                  <a:spcPct val="13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오디오 데이터와 같은 특정 유형의 데이터에 대해 압축 비율이 낮을 수 있으며</a:t>
              </a:r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실시간 처리에는 부적합함</a:t>
              </a:r>
              <a:endParaRPr lang="en-US" altLang="ko-KR" sz="21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44" name="그래픽 43" descr="말풍선 단색으로 채워진">
              <a:extLst>
                <a:ext uri="{FF2B5EF4-FFF2-40B4-BE49-F238E27FC236}">
                  <a16:creationId xmlns:a16="http://schemas.microsoft.com/office/drawing/2014/main" id="{DBDC2292-96EA-6BA7-80AD-D65553C1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40000" y="3251200"/>
              <a:ext cx="914400" cy="914400"/>
            </a:xfrm>
            <a:prstGeom prst="rect">
              <a:avLst/>
            </a:prstGeom>
          </p:spPr>
        </p:pic>
      </p:grpSp>
      <p:pic>
        <p:nvPicPr>
          <p:cNvPr id="49" name="Picture 15">
            <a:extLst>
              <a:ext uri="{FF2B5EF4-FFF2-40B4-BE49-F238E27FC236}">
                <a16:creationId xmlns:a16="http://schemas.microsoft.com/office/drawing/2014/main" id="{E2043CA2-2A2B-8D5B-06E5-C9C29729D3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92997" y="7886700"/>
            <a:ext cx="10302006" cy="1331247"/>
          </a:xfrm>
          <a:prstGeom prst="rect">
            <a:avLst/>
          </a:prstGeom>
        </p:spPr>
      </p:pic>
      <p:pic>
        <p:nvPicPr>
          <p:cNvPr id="50" name="Picture 18">
            <a:extLst>
              <a:ext uri="{FF2B5EF4-FFF2-40B4-BE49-F238E27FC236}">
                <a16:creationId xmlns:a16="http://schemas.microsoft.com/office/drawing/2014/main" id="{24148035-0B0B-37FD-4348-C09B4CDDAF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8106" y="8330073"/>
            <a:ext cx="414488" cy="444500"/>
          </a:xfrm>
          <a:prstGeom prst="rect">
            <a:avLst/>
          </a:prstGeom>
        </p:spPr>
      </p:pic>
      <p:sp>
        <p:nvSpPr>
          <p:cNvPr id="51" name="TextBox 13">
            <a:extLst>
              <a:ext uri="{FF2B5EF4-FFF2-40B4-BE49-F238E27FC236}">
                <a16:creationId xmlns:a16="http://schemas.microsoft.com/office/drawing/2014/main" id="{BB158F94-796C-11A3-AB74-A01AB1966121}"/>
              </a:ext>
            </a:extLst>
          </p:cNvPr>
          <p:cNvSpPr txBox="1"/>
          <p:nvPr/>
        </p:nvSpPr>
        <p:spPr>
          <a:xfrm>
            <a:off x="4744509" y="8105673"/>
            <a:ext cx="8798982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0000"/>
              </a:lnSpc>
              <a:buClr>
                <a:srgbClr val="F2F9FB"/>
              </a:buClr>
            </a:pPr>
            <a:r>
              <a:rPr lang="en-US" altLang="ko-KR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ADPCM 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코덱이 </a:t>
            </a:r>
            <a:r>
              <a:rPr lang="ko-KR" altLang="en-US" sz="2400" i="0" u="none" strike="noStrike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음성 데이터 압축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최적화되어 전문적이고 효율적이며</a:t>
            </a:r>
            <a:r>
              <a:rPr lang="en-US" altLang="ko-KR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실시간 처리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적합하여 본 프로젝트에서 더 나은 성능을 제공하기 때문</a:t>
            </a:r>
            <a:endParaRPr lang="en-US" sz="24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49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07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웨이브폼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2" name="그림 11" descr="라인, 그래프, 도표, 텍스트이(가) 표시된 사진">
            <a:extLst>
              <a:ext uri="{FF2B5EF4-FFF2-40B4-BE49-F238E27FC236}">
                <a16:creationId xmlns:a16="http://schemas.microsoft.com/office/drawing/2014/main" id="{7FDE8D9A-6141-3E0C-71BD-8E58D66FD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80" y="2857500"/>
            <a:ext cx="15684841" cy="62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8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12" name="그림 11" descr="그래프, 라인, 도표이(가) 표시된 사진&#10;&#10;자동 생성된 설명">
            <a:extLst>
              <a:ext uri="{FF2B5EF4-FFF2-40B4-BE49-F238E27FC236}">
                <a16:creationId xmlns:a16="http://schemas.microsoft.com/office/drawing/2014/main" id="{8EFAAE36-DD4E-6689-CABB-01CBA5B14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4" y="2603905"/>
            <a:ext cx="16185411" cy="638134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8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웨이브폼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451482-66A1-9801-BEF9-CE0B5E4DC958}"/>
              </a:ext>
            </a:extLst>
          </p:cNvPr>
          <p:cNvSpPr/>
          <p:nvPr/>
        </p:nvSpPr>
        <p:spPr>
          <a:xfrm>
            <a:off x="8153400" y="2844800"/>
            <a:ext cx="25146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4B8061-F2B7-EFDB-8DC6-96E12F3CB292}"/>
              </a:ext>
            </a:extLst>
          </p:cNvPr>
          <p:cNvSpPr/>
          <p:nvPr/>
        </p:nvSpPr>
        <p:spPr>
          <a:xfrm>
            <a:off x="8153400" y="6048000"/>
            <a:ext cx="2108199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BCAB63-CE43-D719-5363-745BD8A11029}"/>
              </a:ext>
            </a:extLst>
          </p:cNvPr>
          <p:cNvSpPr/>
          <p:nvPr/>
        </p:nvSpPr>
        <p:spPr>
          <a:xfrm>
            <a:off x="15316200" y="2857905"/>
            <a:ext cx="12192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7B30-30CC-CC45-B405-DD356F665826}"/>
              </a:ext>
            </a:extLst>
          </p:cNvPr>
          <p:cNvSpPr/>
          <p:nvPr/>
        </p:nvSpPr>
        <p:spPr>
          <a:xfrm>
            <a:off x="14935200" y="6048000"/>
            <a:ext cx="17526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5BC8216-88F7-E536-F653-A70A790511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80" y="4852603"/>
            <a:ext cx="12801969" cy="1675894"/>
          </a:xfrm>
          <a:prstGeom prst="rect">
            <a:avLst/>
          </a:prstGeom>
        </p:spPr>
      </p:pic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EB6A8E6-4B44-6980-DDA8-1E8C7373AF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" y="4862457"/>
            <a:ext cx="9996234" cy="16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9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입출력 샘플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EC2D3D6E-A6AD-D56F-0D9E-3E3BBD62A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100" y="3086100"/>
            <a:ext cx="10922000" cy="2667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5AE5F0-7BB2-34CA-1ECC-2223081DC2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100" y="6184900"/>
            <a:ext cx="10922000" cy="2667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313FE2-C481-6543-5AA9-65CEBF88D9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2200" y="4191000"/>
            <a:ext cx="444500" cy="444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79877F-D23B-9798-0201-9955101284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0" y="7264400"/>
            <a:ext cx="444500" cy="4445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7F4FB73-F6A5-2BAB-9B33-4EB16E78A537}"/>
              </a:ext>
            </a:extLst>
          </p:cNvPr>
          <p:cNvGrpSpPr/>
          <p:nvPr/>
        </p:nvGrpSpPr>
        <p:grpSpPr>
          <a:xfrm>
            <a:off x="2311400" y="3225800"/>
            <a:ext cx="2324100" cy="2324100"/>
            <a:chOff x="2311400" y="3225800"/>
            <a:chExt cx="2324100" cy="2324100"/>
          </a:xfrm>
        </p:grpSpPr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66D9BBC5-CD30-31AE-1477-5F3E62796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11400" y="3225800"/>
              <a:ext cx="2324100" cy="2324100"/>
            </a:xfrm>
            <a:prstGeom prst="rect">
              <a:avLst/>
            </a:prstGeom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34109A18-9409-F4F0-A435-BC8FE722CEC7}"/>
                </a:ext>
              </a:extLst>
            </p:cNvPr>
            <p:cNvSpPr txBox="1"/>
            <p:nvPr/>
          </p:nvSpPr>
          <p:spPr>
            <a:xfrm>
              <a:off x="2451100" y="3822700"/>
              <a:ext cx="2057400" cy="863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4900" spc="-3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입력</a:t>
              </a:r>
              <a:endParaRPr lang="en-US" sz="4900" b="0" i="0" u="none" strike="noStrike" spc="-3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F5B63C-76EB-D84F-6B7F-D2FEE28919DA}"/>
                </a:ext>
              </a:extLst>
            </p:cNvPr>
            <p:cNvSpPr txBox="1"/>
            <p:nvPr/>
          </p:nvSpPr>
          <p:spPr>
            <a:xfrm>
              <a:off x="2882900" y="4648200"/>
              <a:ext cx="12065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1700" b="0" i="0" u="none" strike="noStrike" spc="2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INPUT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7701142-04FD-D5CA-AB25-6F3C3FD6AF84}"/>
              </a:ext>
            </a:extLst>
          </p:cNvPr>
          <p:cNvGrpSpPr/>
          <p:nvPr/>
        </p:nvGrpSpPr>
        <p:grpSpPr>
          <a:xfrm>
            <a:off x="2311400" y="6362700"/>
            <a:ext cx="2324100" cy="2324100"/>
            <a:chOff x="2311400" y="6362700"/>
            <a:chExt cx="2324100" cy="23241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92884E-6AAE-3D15-E2EE-93AA9790C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11400" y="6362700"/>
              <a:ext cx="2324100" cy="2324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560742-45A2-C092-2CDC-1587FA87555D}"/>
                </a:ext>
              </a:extLst>
            </p:cNvPr>
            <p:cNvSpPr txBox="1"/>
            <p:nvPr/>
          </p:nvSpPr>
          <p:spPr>
            <a:xfrm>
              <a:off x="2451100" y="6921500"/>
              <a:ext cx="2057400" cy="876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4900" b="0" i="0" u="none" strike="noStrike" spc="-400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출력</a:t>
              </a:r>
              <a:endParaRPr lang="en-US" sz="4900" b="0" i="0" u="none" strike="noStrike" spc="-400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6C5847-2353-2855-7BAC-5854FD7BCE88}"/>
                </a:ext>
              </a:extLst>
            </p:cNvPr>
            <p:cNvSpPr txBox="1"/>
            <p:nvPr/>
          </p:nvSpPr>
          <p:spPr>
            <a:xfrm>
              <a:off x="2882900" y="7747000"/>
              <a:ext cx="12065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1700" b="0" i="0" u="none" strike="noStrike" spc="200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OUTPUT</a:t>
              </a:r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65DF788B-3B7D-63B0-4E2E-18AB461087E1}"/>
              </a:ext>
            </a:extLst>
          </p:cNvPr>
          <p:cNvSpPr txBox="1"/>
          <p:nvPr/>
        </p:nvSpPr>
        <p:spPr>
          <a:xfrm>
            <a:off x="5816600" y="66929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ko-KR" altLang="en-US" sz="26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실제 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테스트 케이스로서 예측 값과의 </a:t>
            </a:r>
            <a:r>
              <a:rPr lang="ko-KR" altLang="en-US" sz="2600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비교 데이터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사용함</a:t>
            </a:r>
            <a:endParaRPr lang="en-US" sz="26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E51F321A-A513-A19C-CB3A-0FB55B42917E}"/>
              </a:ext>
            </a:extLst>
          </p:cNvPr>
          <p:cNvSpPr txBox="1"/>
          <p:nvPr/>
        </p:nvSpPr>
        <p:spPr>
          <a:xfrm>
            <a:off x="5829300" y="7480300"/>
            <a:ext cx="94234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예측된 통신 상태와 실제 통신 상태를 </a:t>
            </a:r>
            <a:r>
              <a:rPr lang="ko-KR" altLang="en-US" sz="2600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비교하고 분석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하기 위함</a:t>
            </a:r>
            <a:endParaRPr lang="en-US" sz="26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A4F9525C-91AD-819C-B37E-6902F8CF4627}"/>
              </a:ext>
            </a:extLst>
          </p:cNvPr>
          <p:cNvSpPr txBox="1"/>
          <p:nvPr/>
        </p:nvSpPr>
        <p:spPr>
          <a:xfrm>
            <a:off x="5817600" y="36180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505050"/>
              </a:buClr>
              <a:buFont typeface="Arial"/>
              <a:buChar char="●"/>
            </a:pPr>
            <a:r>
              <a:rPr lang="ko-KR" altLang="en-US" sz="26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정상적인 통신 상황을 모델링하는 </a:t>
            </a:r>
            <a:r>
              <a:rPr lang="ko-KR" altLang="en-US" sz="2600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학습 데이터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사용함</a:t>
            </a:r>
            <a:endParaRPr lang="en-US" sz="26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19B1E9A8-C6EB-F669-9A0D-02FD2A7CC385}"/>
              </a:ext>
            </a:extLst>
          </p:cNvPr>
          <p:cNvSpPr txBox="1"/>
          <p:nvPr/>
        </p:nvSpPr>
        <p:spPr>
          <a:xfrm>
            <a:off x="5817600" y="44064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505050"/>
              </a:buClr>
              <a:buFont typeface="Arial"/>
              <a:buChar char="●"/>
            </a:pPr>
            <a:r>
              <a:rPr 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통신 패턴과 특성을 학습하여 </a:t>
            </a:r>
            <a:r>
              <a:rPr lang="ko-KR" altLang="en-US" sz="2600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정상적인 데이터 분포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파악하기 위함</a:t>
            </a:r>
            <a:endParaRPr lang="en-US" sz="26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5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451</Words>
  <Application>Microsoft Office PowerPoint</Application>
  <PresentationFormat>사용자 지정</PresentationFormat>
  <Paragraphs>118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나눔스퀘어OTF</vt:lpstr>
      <vt:lpstr>Arial</vt:lpstr>
      <vt:lpstr>나눔스퀘어OTF Bold</vt:lpstr>
      <vt:lpstr>맑은 고딕</vt:lpstr>
      <vt:lpstr>나눔스퀘어OTF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유진 박</cp:lastModifiedBy>
  <cp:revision>213</cp:revision>
  <dcterms:created xsi:type="dcterms:W3CDTF">2006-08-16T00:00:00Z</dcterms:created>
  <dcterms:modified xsi:type="dcterms:W3CDTF">2024-06-15T13:29:51Z</dcterms:modified>
</cp:coreProperties>
</file>