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98" r:id="rId3"/>
    <p:sldId id="304" r:id="rId4"/>
    <p:sldId id="308" r:id="rId5"/>
    <p:sldId id="305" r:id="rId6"/>
    <p:sldId id="289" r:id="rId7"/>
    <p:sldId id="307" r:id="rId8"/>
    <p:sldId id="315" r:id="rId9"/>
    <p:sldId id="313" r:id="rId10"/>
    <p:sldId id="314" r:id="rId11"/>
    <p:sldId id="318" r:id="rId12"/>
    <p:sldId id="316" r:id="rId13"/>
    <p:sldId id="319" r:id="rId14"/>
    <p:sldId id="320" r:id="rId15"/>
    <p:sldId id="321" r:id="rId16"/>
    <p:sldId id="263" r:id="rId17"/>
    <p:sldId id="278" r:id="rId18"/>
  </p:sldIdLst>
  <p:sldSz cx="18288000" cy="10287000"/>
  <p:notesSz cx="6858000" cy="9144000"/>
  <p:embeddedFontLst>
    <p:embeddedFont>
      <p:font typeface="Cambria Math" panose="02040503050406030204" pitchFamily="18" charset="0"/>
      <p:regular r:id="rId20"/>
    </p:embeddedFont>
    <p:embeddedFont>
      <p:font typeface="나눔스퀘어OTF" panose="020B0600000101010101" pitchFamily="34" charset="-127"/>
      <p:regular r:id="rId21"/>
    </p:embeddedFont>
    <p:embeddedFont>
      <p:font typeface="나눔스퀘어OTF Bold" panose="020B0600000101010101" pitchFamily="34" charset="-127"/>
      <p:bold r:id="rId22"/>
    </p:embeddedFont>
    <p:embeddedFont>
      <p:font typeface="나눔스퀘어OTF ExtraBold" panose="020B0600000101010101" pitchFamily="34" charset="-127"/>
      <p:bold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4F7"/>
    <a:srgbClr val="4FA8CA"/>
    <a:srgbClr val="FFFFFF"/>
    <a:srgbClr val="B05735"/>
    <a:srgbClr val="4EA8CA"/>
    <a:srgbClr val="9B9B9B"/>
    <a:srgbClr val="505050"/>
    <a:srgbClr val="0000FF"/>
    <a:srgbClr val="00FF00"/>
    <a:srgbClr val="9F9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/>
                      <a:t>0.7742</a:t>
                    </a:r>
                    <a:endParaRPr lang="en-US" altLang="ko-KR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6896-49A5-A598-8633B18E2F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OTF" panose="020B0600000101010101" pitchFamily="34" charset="-127"/>
                    <a:ea typeface="나눔스퀘어OTF" panose="020B0600000101010101" pitchFamily="34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0.75</c:v>
                </c:pt>
                <c:pt idx="1">
                  <c:v>0.8</c:v>
                </c:pt>
                <c:pt idx="2">
                  <c:v>0.85</c:v>
                </c:pt>
                <c:pt idx="3">
                  <c:v>0.9</c:v>
                </c:pt>
                <c:pt idx="4">
                  <c:v>0.95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0.7732</c:v>
                </c:pt>
                <c:pt idx="1">
                  <c:v>0.79759999999999998</c:v>
                </c:pt>
                <c:pt idx="2">
                  <c:v>0.81759999999999999</c:v>
                </c:pt>
                <c:pt idx="3">
                  <c:v>0.78259999999999996</c:v>
                </c:pt>
                <c:pt idx="4">
                  <c:v>0.69030000000000002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96-49A5-A598-8633B18E2F0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39168591"/>
        <c:axId val="1039167151"/>
      </c:barChart>
      <c:catAx>
        <c:axId val="10391685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OTF" panose="020B0600000101010101" pitchFamily="34" charset="-127"/>
                    <a:ea typeface="나눔스퀘어OTF" panose="020B0600000101010101" pitchFamily="34" charset="-127"/>
                    <a:cs typeface="+mn-cs"/>
                  </a:defRPr>
                </a:pPr>
                <a:r>
                  <a:rPr lang="en-US" altLang="ko-KR" sz="16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Threshold</a:t>
                </a:r>
                <a:endParaRPr lang="ko-KR" altLang="en-US" sz="16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pPr>
            <a:endParaRPr lang="ko-KR"/>
          </a:p>
        </c:txPr>
        <c:crossAx val="1039167151"/>
        <c:crosses val="autoZero"/>
        <c:auto val="1"/>
        <c:lblAlgn val="ctr"/>
        <c:lblOffset val="100"/>
        <c:noMultiLvlLbl val="0"/>
      </c:catAx>
      <c:valAx>
        <c:axId val="1039167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600" dirty="0"/>
                  <a:t>F1 Score</a:t>
                </a:r>
                <a:endParaRPr lang="ko-KR" alt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pPr>
            <a:endParaRPr lang="ko-KR"/>
          </a:p>
        </c:txPr>
        <c:crossAx val="1039168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FE23F-0963-4EF6-B7CE-8CE978205759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CDA73-4ED6-44C5-A384-B89D26EC9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4DE4C-7A45-A2F0-E999-C687582DD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0E65792-63A6-11F9-B0F4-12DCF2CDFB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EFFEF9B-32CB-EF20-6656-6FBA9F0C9A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704ADE-C44B-9766-6658-7BBE32D2A7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CDA73-4ED6-44C5-A384-B89D26EC9EB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609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02720-7464-19C6-C2C3-1F1EACF9A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1FE82CC-3F7F-B61D-2CB7-5300BE0BF2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CEA186A-4A9C-3662-E7C2-A847A2577D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6C5DA9-BE02-8381-EAEC-E90B534518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CDA73-4ED6-44C5-A384-B89D26EC9EB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389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B8308-8228-8B45-C937-CDA8648C1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D0B3E92-F9CF-1C2C-B613-0519473C81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C7C2D5C-AE12-E587-FFCD-B09FDB1BB2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251BA-F8C6-B57F-A416-8406C6973B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CDA73-4ED6-44C5-A384-B89D26EC9EB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074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10FA3-1826-B572-5161-CCC0335F2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4A369D8-F083-8002-A0C4-389E84171C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6CE841D-E61C-B046-35B8-55BAED003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6F129D-4F3B-DBE0-556A-BEF437CD10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CDA73-4ED6-44C5-A384-B89D26EC9EB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230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B5DDD-93BB-7C4B-721C-84BB20E2D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2A6EEEB-4A03-8B0B-D1F5-9CBBA03EEC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D78CDD6-7AB7-2364-85DA-2EBC4B48C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F9FB14-8580-9016-65AE-6E06C18473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CDA73-4ED6-44C5-A384-B89D26EC9EB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095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59AFC-EC6B-3922-1409-3E26750AB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0D06CAA-8DF3-2689-D618-BDEE4EE8A6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F8418D5-B992-8524-8663-22B266AD7C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A9DDD7-6AA9-DEE1-32D2-55446EBB4C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CDA73-4ED6-44C5-A384-B89D26EC9EB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485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E108A-B649-C9BC-4ECC-71F0D49D9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832DCBE-79BB-ED9D-4E7D-325421F35D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817D6E7-3D24-05A3-2AC2-E3F9D47E5B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088201-2BC2-7DB0-802F-3BAEE96182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CDA73-4ED6-44C5-A384-B89D26EC9EB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201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OTF" panose="020B0600000101010101" pitchFamily="34" charset="-127"/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OTF" panose="020B0600000101010101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OTF" panose="020B0600000101010101" pitchFamily="34" charset="-127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나눔스퀘어OTF" panose="020B0600000101010101" pitchFamily="34" charset="-127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스퀘어OTF" panose="020B0600000101010101" pitchFamily="34" charset="-127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스퀘어OTF" panose="020B0600000101010101" pitchFamily="34" charset="-127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스퀘어OTF" panose="020B0600000101010101" pitchFamily="34" charset="-127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스퀘어OTF" panose="020B0600000101010101" pitchFamily="34" charset="-127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스퀘어OTF" panose="020B0600000101010101" pitchFamily="34" charset="-127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6.png"/><Relationship Id="rId3" Type="http://schemas.openxmlformats.org/officeDocument/2006/relationships/image" Target="../media/image1.png"/><Relationship Id="rId7" Type="http://schemas.openxmlformats.org/officeDocument/2006/relationships/image" Target="../media/image39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43.png"/><Relationship Id="rId5" Type="http://schemas.openxmlformats.org/officeDocument/2006/relationships/image" Target="../media/image7.png"/><Relationship Id="rId10" Type="http://schemas.openxmlformats.org/officeDocument/2006/relationships/image" Target="../media/image42.png"/><Relationship Id="rId4" Type="http://schemas.openxmlformats.org/officeDocument/2006/relationships/image" Target="../media/image6.png"/><Relationship Id="rId9" Type="http://schemas.openxmlformats.org/officeDocument/2006/relationships/image" Target="../media/image41.png"/><Relationship Id="rId1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45.svg"/><Relationship Id="rId5" Type="http://schemas.openxmlformats.org/officeDocument/2006/relationships/image" Target="../media/image7.png"/><Relationship Id="rId10" Type="http://schemas.openxmlformats.org/officeDocument/2006/relationships/image" Target="../media/image44.png"/><Relationship Id="rId4" Type="http://schemas.openxmlformats.org/officeDocument/2006/relationships/image" Target="../media/image6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svg"/><Relationship Id="rId3" Type="http://schemas.openxmlformats.org/officeDocument/2006/relationships/image" Target="../media/image6.png"/><Relationship Id="rId7" Type="http://schemas.openxmlformats.org/officeDocument/2006/relationships/image" Target="../media/image50.svg"/><Relationship Id="rId12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4.sv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5.png"/><Relationship Id="rId9" Type="http://schemas.openxmlformats.org/officeDocument/2006/relationships/image" Target="../media/image5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48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48.png"/><Relationship Id="rId10" Type="http://schemas.openxmlformats.org/officeDocument/2006/relationships/image" Target="../media/image45.svg"/><Relationship Id="rId4" Type="http://schemas.openxmlformats.org/officeDocument/2006/relationships/image" Target="../media/image5.png"/><Relationship Id="rId9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63.png"/><Relationship Id="rId3" Type="http://schemas.microsoft.com/office/2007/relationships/media" Target="../media/media2.wav"/><Relationship Id="rId7" Type="http://schemas.openxmlformats.org/officeDocument/2006/relationships/image" Target="../media/image6.png"/><Relationship Id="rId12" Type="http://schemas.openxmlformats.org/officeDocument/2006/relationships/image" Target="../media/image62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1.png"/><Relationship Id="rId11" Type="http://schemas.openxmlformats.org/officeDocument/2006/relationships/image" Target="../media/image61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60.png"/><Relationship Id="rId4" Type="http://schemas.openxmlformats.org/officeDocument/2006/relationships/audio" Target="../media/media2.wav"/><Relationship Id="rId9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48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7.pn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30.png"/><Relationship Id="rId10" Type="http://schemas.openxmlformats.org/officeDocument/2006/relationships/image" Target="../media/image25.svg"/><Relationship Id="rId4" Type="http://schemas.openxmlformats.org/officeDocument/2006/relationships/image" Target="../media/image6.pn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6.pn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00" y="414000"/>
            <a:ext cx="17411700" cy="9461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0"/>
            <a:ext cx="8610600" cy="914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900" y="3175000"/>
            <a:ext cx="5410200" cy="5080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6591300" y="2933700"/>
            <a:ext cx="5143500" cy="86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3600" b="0" i="0" u="none" strike="noStrike" spc="-200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실증적 </a:t>
            </a:r>
            <a:r>
              <a:rPr lang="en-US" altLang="ko-KR" sz="3600" spc="-200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SW </a:t>
            </a:r>
            <a:r>
              <a:rPr lang="ko-KR" altLang="en-US" sz="3600" spc="-200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프로젝트</a:t>
            </a:r>
            <a:endParaRPr lang="en-US" sz="3600" b="0" i="0" u="none" strike="noStrike" spc="-200" dirty="0">
              <a:solidFill>
                <a:srgbClr val="50505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898900" y="1333500"/>
            <a:ext cx="10477500" cy="7620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6600" b="0" i="0" u="none" strike="noStrike" spc="-500" dirty="0" err="1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디지털화된</a:t>
            </a:r>
            <a:r>
              <a:rPr lang="en-US" sz="6600" b="0" i="0" u="none" strike="noStrike" spc="-500" dirty="0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sz="6600" b="0" i="0" u="none" strike="noStrike" spc="-500" dirty="0" err="1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오디오를</a:t>
            </a:r>
            <a:r>
              <a:rPr lang="en-US" sz="6600" b="0" i="0" u="none" strike="noStrike" spc="-500" dirty="0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sz="6600" b="0" i="0" u="none" strike="noStrike" spc="-500" dirty="0" err="1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네트워크로</a:t>
            </a:r>
            <a:endParaRPr lang="en-US" sz="6600" spc="-500" dirty="0">
              <a:solidFill>
                <a:srgbClr val="4FA8CA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lvl="0" algn="ctr">
              <a:lnSpc>
                <a:spcPct val="120000"/>
              </a:lnSpc>
            </a:pPr>
            <a:r>
              <a:rPr lang="en-US" sz="6600" b="0" i="0" u="none" strike="noStrike" spc="-500" dirty="0" err="1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전송시</a:t>
            </a:r>
            <a:r>
              <a:rPr lang="en-US" sz="6600" b="0" i="0" u="none" strike="noStrike" spc="-500" dirty="0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sz="6600" b="0" i="0" u="none" strike="noStrike" spc="-500" dirty="0" err="1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에러율</a:t>
            </a:r>
            <a:r>
              <a:rPr lang="en-US" sz="6600" b="0" i="0" u="none" strike="noStrike" spc="-500" dirty="0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sz="6600" b="0" i="0" u="none" strike="noStrike" spc="-500" dirty="0" err="1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확인</a:t>
            </a:r>
            <a:r>
              <a:rPr lang="en-US" sz="6600" b="0" i="0" u="none" strike="noStrike" spc="-500" dirty="0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sz="6600" b="0" i="0" u="none" strike="noStrike" spc="-500" dirty="0" err="1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소프트웨어</a:t>
            </a:r>
            <a:endParaRPr lang="en-US" sz="6600" b="0" i="0" u="none" strike="noStrike" spc="-500" dirty="0">
              <a:solidFill>
                <a:srgbClr val="4FA8CA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09700" y="5613400"/>
            <a:ext cx="228600" cy="2286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6388100" y="6743700"/>
            <a:ext cx="54864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2000" b="0" i="0" u="none" strike="noStrike" spc="7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Detection Error In C</a:t>
            </a:r>
            <a:r>
              <a:rPr lang="en-US" sz="2000" spc="7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ommunication</a:t>
            </a:r>
            <a:r>
              <a:rPr lang="en-US" sz="2000" b="0" i="0" u="none" strike="noStrike" spc="7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System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03A0334C-BB5F-3370-F6CD-89A0E645E181}"/>
              </a:ext>
            </a:extLst>
          </p:cNvPr>
          <p:cNvSpPr txBox="1"/>
          <p:nvPr/>
        </p:nvSpPr>
        <p:spPr>
          <a:xfrm>
            <a:off x="3063875" y="8623300"/>
            <a:ext cx="12198350" cy="86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lvl="0" indent="0" algn="ctr">
              <a:lnSpc>
                <a:spcPts val="3456"/>
              </a:lnSpc>
            </a:pPr>
            <a:r>
              <a:rPr lang="en-US" altLang="ko-KR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1924351 </a:t>
            </a:r>
            <a:r>
              <a:rPr lang="ko-KR" altLang="en-US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정성윤</a:t>
            </a:r>
            <a:r>
              <a:rPr lang="en-US" altLang="ko-KR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1924362 </a:t>
            </a:r>
            <a:r>
              <a:rPr lang="ko-KR" altLang="en-US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박유진</a:t>
            </a:r>
            <a:endParaRPr lang="en-US" altLang="ko-KR" sz="2400" b="1" spc="192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0" lvl="0" indent="0" algn="ctr">
              <a:lnSpc>
                <a:spcPts val="3456"/>
              </a:lnSpc>
            </a:pPr>
            <a:r>
              <a:rPr lang="en-US" altLang="ko-KR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1923846 </a:t>
            </a:r>
            <a:r>
              <a:rPr lang="ko-KR" altLang="en-US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강태원</a:t>
            </a:r>
            <a:r>
              <a:rPr lang="en-US" altLang="ko-KR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1934285 </a:t>
            </a:r>
            <a:r>
              <a:rPr lang="ko-KR" altLang="en-US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전민재</a:t>
            </a:r>
            <a:endParaRPr lang="en-US" altLang="ko-KR" sz="2400" b="1" spc="192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8262D364-20C9-F840-1845-ABC1B2EF7C87}"/>
              </a:ext>
            </a:extLst>
          </p:cNvPr>
          <p:cNvSpPr txBox="1"/>
          <p:nvPr/>
        </p:nvSpPr>
        <p:spPr>
          <a:xfrm>
            <a:off x="8161338" y="7937500"/>
            <a:ext cx="1965325" cy="609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lvl="0" indent="0" algn="ctr">
              <a:lnSpc>
                <a:spcPts val="3456"/>
              </a:lnSpc>
            </a:pPr>
            <a:r>
              <a:rPr lang="ko-KR" altLang="en-US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컴퓨터공학과</a:t>
            </a:r>
            <a:endParaRPr lang="en-US" altLang="ko-KR" sz="2400" b="1" spc="192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813A4E-AD38-605B-174E-2082B0E4A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3051A26-6BF8-3E49-EA1A-DF141C059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A201EE10-10DE-30BD-706B-F96442511BBF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74CF12DE-ED65-03DA-C6CE-BE1F44AD5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79D92DB6-4D6B-D719-EDD4-39F716F8CFE5}"/>
              </a:ext>
            </a:extLst>
          </p:cNvPr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10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9DE5518-0BD6-27A6-D5A1-035243704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4FDEBFFF-F007-DA2E-A321-EA8E81B5B06C}"/>
              </a:ext>
            </a:extLst>
          </p:cNvPr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E9D60530-59A7-632A-2BEA-BFC369D6FA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>
            <a:extLst>
              <a:ext uri="{FF2B5EF4-FFF2-40B4-BE49-F238E27FC236}">
                <a16:creationId xmlns:a16="http://schemas.microsoft.com/office/drawing/2014/main" id="{1B0D260F-2723-A6CB-EB25-16457F825550}"/>
              </a:ext>
            </a:extLst>
          </p:cNvPr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초기 모델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BA4349D-FF7A-054B-C687-15090BEC01AA}"/>
              </a:ext>
            </a:extLst>
          </p:cNvPr>
          <p:cNvGrpSpPr/>
          <p:nvPr/>
        </p:nvGrpSpPr>
        <p:grpSpPr>
          <a:xfrm>
            <a:off x="1073900" y="2807307"/>
            <a:ext cx="16140200" cy="6546243"/>
            <a:chOff x="690600" y="2788257"/>
            <a:chExt cx="16140200" cy="6546243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36F4DD2-FF94-30A1-027A-494CE1E68CC3}"/>
                </a:ext>
              </a:extLst>
            </p:cNvPr>
            <p:cNvGrpSpPr/>
            <p:nvPr/>
          </p:nvGrpSpPr>
          <p:grpSpPr>
            <a:xfrm>
              <a:off x="690600" y="2882900"/>
              <a:ext cx="8242300" cy="6393718"/>
              <a:chOff x="564596" y="2558143"/>
              <a:chExt cx="8242300" cy="6393718"/>
            </a:xfrm>
          </p:grpSpPr>
          <p:pic>
            <p:nvPicPr>
              <p:cNvPr id="46" name="Picture 15">
                <a:extLst>
                  <a:ext uri="{FF2B5EF4-FFF2-40B4-BE49-F238E27FC236}">
                    <a16:creationId xmlns:a16="http://schemas.microsoft.com/office/drawing/2014/main" id="{82F21CC4-5E6A-7AA1-F438-D2D1F9BD3A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564596" y="2558143"/>
                <a:ext cx="7200900" cy="6393718"/>
              </a:xfrm>
              <a:prstGeom prst="rect">
                <a:avLst/>
              </a:prstGeom>
            </p:spPr>
          </p:pic>
          <p:pic>
            <p:nvPicPr>
              <p:cNvPr id="47" name="Picture 16">
                <a:extLst>
                  <a:ext uri="{FF2B5EF4-FFF2-40B4-BE49-F238E27FC236}">
                    <a16:creationId xmlns:a16="http://schemas.microsoft.com/office/drawing/2014/main" id="{D0CDB86F-2F6B-C729-1AC0-A3A8453043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7765496" y="5704162"/>
                <a:ext cx="1041400" cy="165100"/>
              </a:xfrm>
              <a:prstGeom prst="rect">
                <a:avLst/>
              </a:prstGeom>
            </p:spPr>
          </p:pic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E51BCAAD-9B25-2440-C26D-83ABBEB68367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5046" y="2973399"/>
                <a:ext cx="6480000" cy="5610202"/>
              </a:xfrm>
              <a:prstGeom prst="rect">
                <a:avLst/>
              </a:prstGeom>
            </p:spPr>
          </p:pic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BD1AF854-E237-5E08-9722-B7E148F01895}"/>
                </a:ext>
              </a:extLst>
            </p:cNvPr>
            <p:cNvGrpSpPr/>
            <p:nvPr/>
          </p:nvGrpSpPr>
          <p:grpSpPr>
            <a:xfrm>
              <a:off x="9360000" y="2788257"/>
              <a:ext cx="7470800" cy="6546243"/>
              <a:chOff x="9360000" y="2730375"/>
              <a:chExt cx="7470800" cy="6546243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8301AD0F-9B41-B4D5-2D85-0F408BD32A7D}"/>
                  </a:ext>
                </a:extLst>
              </p:cNvPr>
              <p:cNvGrpSpPr/>
              <p:nvPr/>
            </p:nvGrpSpPr>
            <p:grpSpPr>
              <a:xfrm>
                <a:off x="9360000" y="2730375"/>
                <a:ext cx="6731000" cy="1919410"/>
                <a:chOff x="9360000" y="2552700"/>
                <a:chExt cx="6731000" cy="1919410"/>
              </a:xfrm>
            </p:grpSpPr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5AEE964B-8695-AC0A-8BF0-6CABAD6BBAC1}"/>
                    </a:ext>
                  </a:extLst>
                </p:cNvPr>
                <p:cNvGrpSpPr/>
                <p:nvPr/>
              </p:nvGrpSpPr>
              <p:grpSpPr>
                <a:xfrm>
                  <a:off x="9360000" y="2552700"/>
                  <a:ext cx="6731000" cy="1299301"/>
                  <a:chOff x="9333862" y="2700715"/>
                  <a:chExt cx="6731000" cy="1299301"/>
                </a:xfrm>
              </p:grpSpPr>
              <p:grpSp>
                <p:nvGrpSpPr>
                  <p:cNvPr id="11" name="그룹 10">
                    <a:extLst>
                      <a:ext uri="{FF2B5EF4-FFF2-40B4-BE49-F238E27FC236}">
                        <a16:creationId xmlns:a16="http://schemas.microsoft.com/office/drawing/2014/main" id="{9816BA12-A841-C694-9826-5CE64A7697AB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62" y="2700715"/>
                    <a:ext cx="6731000" cy="787400"/>
                    <a:chOff x="2120900" y="3257550"/>
                    <a:chExt cx="6731000" cy="787400"/>
                  </a:xfrm>
                </p:grpSpPr>
                <p:grpSp>
                  <p:nvGrpSpPr>
                    <p:cNvPr id="16" name="그룹 15">
                      <a:extLst>
                        <a:ext uri="{FF2B5EF4-FFF2-40B4-BE49-F238E27FC236}">
                          <a16:creationId xmlns:a16="http://schemas.microsoft.com/office/drawing/2014/main" id="{2BF491A9-6D6F-C9A6-8303-0085F8AE15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20900" y="3257550"/>
                      <a:ext cx="6731000" cy="787400"/>
                      <a:chOff x="2120900" y="3257550"/>
                      <a:chExt cx="6731000" cy="787400"/>
                    </a:xfrm>
                  </p:grpSpPr>
                  <p:grpSp>
                    <p:nvGrpSpPr>
                      <p:cNvPr id="18" name="그룹 17">
                        <a:extLst>
                          <a:ext uri="{FF2B5EF4-FFF2-40B4-BE49-F238E27FC236}">
                            <a16:creationId xmlns:a16="http://schemas.microsoft.com/office/drawing/2014/main" id="{A3FDB6A1-2F3F-07F2-D984-8EEB859E5D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20900" y="3257550"/>
                        <a:ext cx="6731000" cy="787400"/>
                        <a:chOff x="2133600" y="3263900"/>
                        <a:chExt cx="6731000" cy="787400"/>
                      </a:xfrm>
                    </p:grpSpPr>
                    <p:pic>
                      <p:nvPicPr>
                        <p:cNvPr id="20" name="Picture 13">
                          <a:extLst>
                            <a:ext uri="{FF2B5EF4-FFF2-40B4-BE49-F238E27FC236}">
                              <a16:creationId xmlns:a16="http://schemas.microsoft.com/office/drawing/2014/main" id="{474B77F3-3A4D-E72C-E638-3F03415D7BA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133600" y="3263900"/>
                          <a:ext cx="787400" cy="7874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1" name="Picture 14">
                          <a:extLst>
                            <a:ext uri="{FF2B5EF4-FFF2-40B4-BE49-F238E27FC236}">
                              <a16:creationId xmlns:a16="http://schemas.microsoft.com/office/drawing/2014/main" id="{0DF80788-D1DB-D088-6D79-0115EB2CCBA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235200" y="3263900"/>
                          <a:ext cx="6629400" cy="787400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19" name="TextBox 15">
                        <a:extLst>
                          <a:ext uri="{FF2B5EF4-FFF2-40B4-BE49-F238E27FC236}">
                            <a16:creationId xmlns:a16="http://schemas.microsoft.com/office/drawing/2014/main" id="{868A97D7-B4AC-1865-6B14-FA2CEBD9A80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46300" y="3333750"/>
                        <a:ext cx="711200" cy="571500"/>
                      </a:xfrm>
                      <a:prstGeom prst="rect">
                        <a:avLst/>
                      </a:prstGeom>
                    </p:spPr>
                    <p:txBody>
                      <a:bodyPr lIns="0" tIns="0" rIns="0" bIns="0" anchor="ctr"/>
                      <a:lstStyle/>
                      <a:p>
                        <a:pPr lvl="0" algn="ctr">
                          <a:lnSpc>
                            <a:spcPct val="120000"/>
                          </a:lnSpc>
                          <a:defRPr/>
                        </a:pPr>
                        <a:r>
                          <a:rPr lang="en-US" sz="3200" b="0" i="0" u="none" strike="noStrike" spc="-100">
                            <a:solidFill>
                              <a:srgbClr val="FFFFFF"/>
                            </a:solidFill>
                            <a:latin typeface="나눔스퀘어OTF"/>
                          </a:rPr>
                          <a:t>01</a:t>
                        </a:r>
                      </a:p>
                    </p:txBody>
                  </p:sp>
                </p:grpSp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9198D0D0-0F6A-69BA-E0D3-09879BB68B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87700" y="3292243"/>
                      <a:ext cx="4013200" cy="622300"/>
                    </a:xfrm>
                    <a:prstGeom prst="rect">
                      <a:avLst/>
                    </a:prstGeom>
                  </p:spPr>
                  <p:txBody>
                    <a:bodyPr lIns="0" tIns="0" rIns="0" bIns="0" anchor="ctr"/>
                    <a:lstStyle/>
                    <a:p>
                      <a:pPr lvl="0" algn="l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3500" b="0" i="0" u="none" strike="noStrike" dirty="0">
                          <a:solidFill>
                            <a:srgbClr val="505050"/>
                          </a:solidFill>
                          <a:latin typeface="나눔스퀘어OTF Bold"/>
                          <a:ea typeface="나눔스퀘어OTF Bold"/>
                        </a:rPr>
                        <a:t>정밀도</a:t>
                      </a:r>
                      <a:endParaRPr lang="en-US" altLang="ko-KR" sz="3500" b="0" i="0" u="none" strike="noStrike" dirty="0">
                        <a:solidFill>
                          <a:srgbClr val="505050"/>
                        </a:solidFill>
                        <a:latin typeface="나눔스퀘어OTF Bold"/>
                        <a:ea typeface="나눔스퀘어OTF Bold"/>
                      </a:endParaRPr>
                    </a:p>
                  </p:txBody>
                </p:sp>
              </p:grpSp>
              <p:sp>
                <p:nvSpPr>
                  <p:cNvPr id="14" name="TextBox 17">
                    <a:extLst>
                      <a:ext uri="{FF2B5EF4-FFF2-40B4-BE49-F238E27FC236}">
                        <a16:creationId xmlns:a16="http://schemas.microsoft.com/office/drawing/2014/main" id="{94BFF808-E123-BBC4-563E-F363F44BA916}"/>
                      </a:ext>
                    </a:extLst>
                  </p:cNvPr>
                  <p:cNvSpPr txBox="1"/>
                  <p:nvPr/>
                </p:nvSpPr>
                <p:spPr>
                  <a:xfrm>
                    <a:off x="9387862" y="3469845"/>
                    <a:ext cx="6642100" cy="530171"/>
                  </a:xfrm>
                  <a:prstGeom prst="rect">
                    <a:avLst/>
                  </a:prstGeom>
                </p:spPr>
                <p:txBody>
                  <a:bodyPr lIns="0" tIns="0" rIns="0" bIns="0" anchor="ctr"/>
                  <a:lstStyle/>
                  <a:p>
                    <a:pPr lvl="0" algn="l">
                      <a:lnSpc>
                        <a:spcPct val="140000"/>
                      </a:lnSpc>
                      <a:buClr>
                        <a:srgbClr val="505050"/>
                      </a:buClr>
                      <a:defRPr/>
                    </a:pPr>
                    <a:r>
                      <a:rPr lang="ko-KR" altLang="en-US" sz="2200" dirty="0">
                        <a:solidFill>
                          <a:srgbClr val="505050"/>
                        </a:solidFill>
                        <a:latin typeface="나눔스퀘어OTF"/>
                        <a:ea typeface="나눔스퀘어OTF"/>
                      </a:rPr>
                      <a:t>비정상</a:t>
                    </a:r>
                    <a:r>
                      <a:rPr lang="ko-KR" altLang="en-US" sz="2200" b="0" i="0" u="none" strike="noStrike" dirty="0">
                        <a:solidFill>
                          <a:srgbClr val="505050"/>
                        </a:solidFill>
                        <a:latin typeface="나눔스퀘어OTF"/>
                        <a:ea typeface="나눔스퀘어OTF"/>
                      </a:rPr>
                      <a:t>으로 예측한 샘플 중 </a:t>
                    </a:r>
                    <a:r>
                      <a:rPr lang="ko-KR" altLang="en-US" sz="2200" dirty="0">
                        <a:solidFill>
                          <a:srgbClr val="505050"/>
                        </a:solidFill>
                        <a:latin typeface="나눔스퀘어OTF"/>
                        <a:ea typeface="나눔스퀘어OTF"/>
                      </a:rPr>
                      <a:t>실</a:t>
                    </a:r>
                    <a:r>
                      <a:rPr lang="ko-KR" altLang="en-US" sz="2200" b="0" i="0" u="none" strike="noStrike" dirty="0">
                        <a:solidFill>
                          <a:srgbClr val="505050"/>
                        </a:solidFill>
                        <a:latin typeface="나눔스퀘어OTF"/>
                        <a:ea typeface="나눔스퀘어OTF"/>
                      </a:rPr>
                      <a:t>제로 비정상인 샘플 비율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552C2DCA-D688-0753-9B04-1D9F2DDDC7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14000" y="3947094"/>
                      <a:ext cx="4397871" cy="52501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𝑃𝑟𝑒𝑐𝑖𝑠𝑖𝑜𝑛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𝑇𝑃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𝑇𝑃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𝐹𝑃</m:t>
                                </m:r>
                              </m:den>
                            </m:f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416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416+198</m:t>
                                </m:r>
                              </m:den>
                            </m:f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≈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0.678</m:t>
                            </m:r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552C2DCA-D688-0753-9B04-1D9F2DDDC7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14000" y="3947094"/>
                      <a:ext cx="4397871" cy="525016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B084A2D2-87BC-2B26-A81C-AA153F35AF63}"/>
                  </a:ext>
                </a:extLst>
              </p:cNvPr>
              <p:cNvGrpSpPr/>
              <p:nvPr/>
            </p:nvGrpSpPr>
            <p:grpSpPr>
              <a:xfrm>
                <a:off x="9360000" y="5011672"/>
                <a:ext cx="7469860" cy="1919152"/>
                <a:chOff x="9360000" y="4991100"/>
                <a:chExt cx="7469860" cy="1919152"/>
              </a:xfrm>
            </p:grpSpPr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544DA471-75B6-5887-F066-37B5F4967B9B}"/>
                    </a:ext>
                  </a:extLst>
                </p:cNvPr>
                <p:cNvGrpSpPr/>
                <p:nvPr/>
              </p:nvGrpSpPr>
              <p:grpSpPr>
                <a:xfrm>
                  <a:off x="9360000" y="4991100"/>
                  <a:ext cx="7469860" cy="1313850"/>
                  <a:chOff x="9399383" y="4974916"/>
                  <a:chExt cx="7469860" cy="1313850"/>
                </a:xfrm>
              </p:grpSpPr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1B559708-52D7-EA2C-62E6-0A933127F8B8}"/>
                      </a:ext>
                    </a:extLst>
                  </p:cNvPr>
                  <p:cNvSpPr txBox="1"/>
                  <p:nvPr/>
                </p:nvSpPr>
                <p:spPr>
                  <a:xfrm>
                    <a:off x="9452443" y="5744314"/>
                    <a:ext cx="7416800" cy="544452"/>
                  </a:xfrm>
                  <a:prstGeom prst="rect">
                    <a:avLst/>
                  </a:prstGeom>
                </p:spPr>
                <p:txBody>
                  <a:bodyPr lIns="0" tIns="0" rIns="0" bIns="0" anchor="ctr"/>
                  <a:lstStyle/>
                  <a:p>
                    <a:pPr lvl="0" algn="l">
                      <a:lnSpc>
                        <a:spcPct val="140000"/>
                      </a:lnSpc>
                      <a:buClr>
                        <a:srgbClr val="505050"/>
                      </a:buClr>
                      <a:defRPr/>
                    </a:pPr>
                    <a:r>
                      <a:rPr lang="ko-KR" altLang="en-US" sz="2200" dirty="0">
                        <a:solidFill>
                          <a:srgbClr val="505050"/>
                        </a:solidFill>
                        <a:latin typeface="나눔스퀘어OTF"/>
                        <a:ea typeface="나눔스퀘어OTF"/>
                      </a:rPr>
                      <a:t>실제 비정상인 샘플 중 모델이 올바르게 예측한 비율</a:t>
                    </a:r>
                  </a:p>
                </p:txBody>
              </p:sp>
              <p:grpSp>
                <p:nvGrpSpPr>
                  <p:cNvPr id="27" name="그룹 26">
                    <a:extLst>
                      <a:ext uri="{FF2B5EF4-FFF2-40B4-BE49-F238E27FC236}">
                        <a16:creationId xmlns:a16="http://schemas.microsoft.com/office/drawing/2014/main" id="{BE007280-D2B4-215A-A803-9DB6C3DCE172}"/>
                      </a:ext>
                    </a:extLst>
                  </p:cNvPr>
                  <p:cNvGrpSpPr/>
                  <p:nvPr/>
                </p:nvGrpSpPr>
                <p:grpSpPr>
                  <a:xfrm>
                    <a:off x="9399383" y="4974916"/>
                    <a:ext cx="6731000" cy="787400"/>
                    <a:chOff x="2120900" y="3257550"/>
                    <a:chExt cx="6731000" cy="787400"/>
                  </a:xfrm>
                </p:grpSpPr>
                <p:grpSp>
                  <p:nvGrpSpPr>
                    <p:cNvPr id="29" name="그룹 28">
                      <a:extLst>
                        <a:ext uri="{FF2B5EF4-FFF2-40B4-BE49-F238E27FC236}">
                          <a16:creationId xmlns:a16="http://schemas.microsoft.com/office/drawing/2014/main" id="{58B776FE-57D2-737F-0432-0869E7F542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20900" y="3257550"/>
                      <a:ext cx="6731000" cy="787400"/>
                      <a:chOff x="2120900" y="3257550"/>
                      <a:chExt cx="6731000" cy="787400"/>
                    </a:xfrm>
                  </p:grpSpPr>
                  <p:grpSp>
                    <p:nvGrpSpPr>
                      <p:cNvPr id="31" name="그룹 30">
                        <a:extLst>
                          <a:ext uri="{FF2B5EF4-FFF2-40B4-BE49-F238E27FC236}">
                            <a16:creationId xmlns:a16="http://schemas.microsoft.com/office/drawing/2014/main" id="{E3C1F6AF-F3FC-B65A-8CAA-ABDCB794A77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20900" y="3257550"/>
                        <a:ext cx="6731000" cy="787400"/>
                        <a:chOff x="2133600" y="3263900"/>
                        <a:chExt cx="6731000" cy="787400"/>
                      </a:xfrm>
                    </p:grpSpPr>
                    <p:pic>
                      <p:nvPicPr>
                        <p:cNvPr id="35" name="Picture 13">
                          <a:extLst>
                            <a:ext uri="{FF2B5EF4-FFF2-40B4-BE49-F238E27FC236}">
                              <a16:creationId xmlns:a16="http://schemas.microsoft.com/office/drawing/2014/main" id="{9D8B725D-1E14-643B-ABAD-E0CC538E895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133600" y="3263900"/>
                          <a:ext cx="787400" cy="7874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6" name="Picture 14">
                          <a:extLst>
                            <a:ext uri="{FF2B5EF4-FFF2-40B4-BE49-F238E27FC236}">
                              <a16:creationId xmlns:a16="http://schemas.microsoft.com/office/drawing/2014/main" id="{9B0712CB-C432-C42C-B163-91CDF1158A0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235200" y="3263900"/>
                          <a:ext cx="6629400" cy="787400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32" name="TextBox 15">
                        <a:extLst>
                          <a:ext uri="{FF2B5EF4-FFF2-40B4-BE49-F238E27FC236}">
                            <a16:creationId xmlns:a16="http://schemas.microsoft.com/office/drawing/2014/main" id="{B942CBE5-7627-ED2B-689B-75D5BAC0FC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46300" y="3333750"/>
                        <a:ext cx="711200" cy="571500"/>
                      </a:xfrm>
                      <a:prstGeom prst="rect">
                        <a:avLst/>
                      </a:prstGeom>
                    </p:spPr>
                    <p:txBody>
                      <a:bodyPr lIns="0" tIns="0" rIns="0" bIns="0" anchor="ctr"/>
                      <a:lstStyle/>
                      <a:p>
                        <a:pPr lvl="0" algn="ctr">
                          <a:lnSpc>
                            <a:spcPct val="120000"/>
                          </a:lnSpc>
                          <a:defRPr/>
                        </a:pPr>
                        <a:r>
                          <a:rPr lang="en-US" sz="3200" b="0" i="0" u="none" strike="noStrike" spc="-100" dirty="0">
                            <a:solidFill>
                              <a:srgbClr val="FFFFFF"/>
                            </a:solidFill>
                            <a:latin typeface="나눔스퀘어OTF"/>
                          </a:rPr>
                          <a:t>0</a:t>
                        </a:r>
                        <a:r>
                          <a:rPr lang="en-US" altLang="ko-KR" sz="3200" b="0" i="0" u="none" strike="noStrike" spc="-100" dirty="0">
                            <a:solidFill>
                              <a:srgbClr val="FFFFFF"/>
                            </a:solidFill>
                            <a:latin typeface="나눔스퀘어OTF"/>
                          </a:rPr>
                          <a:t>2</a:t>
                        </a:r>
                        <a:endParaRPr lang="en-US" sz="3200" b="0" i="0" u="none" strike="noStrike" spc="-100" dirty="0">
                          <a:solidFill>
                            <a:srgbClr val="FFFFFF"/>
                          </a:solidFill>
                          <a:latin typeface="나눔스퀘어OTF"/>
                        </a:endParaRPr>
                      </a:p>
                    </p:txBody>
                  </p:sp>
                </p:grpSp>
                <p:sp>
                  <p:nvSpPr>
                    <p:cNvPr id="30" name="TextBox 16">
                      <a:extLst>
                        <a:ext uri="{FF2B5EF4-FFF2-40B4-BE49-F238E27FC236}">
                          <a16:creationId xmlns:a16="http://schemas.microsoft.com/office/drawing/2014/main" id="{93DDE08B-2574-88D7-869B-F1220D5871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87700" y="3286634"/>
                      <a:ext cx="4013200" cy="622300"/>
                    </a:xfrm>
                    <a:prstGeom prst="rect">
                      <a:avLst/>
                    </a:prstGeom>
                  </p:spPr>
                  <p:txBody>
                    <a:bodyPr lIns="0" tIns="0" rIns="0" bIns="0" anchor="ctr"/>
                    <a:lstStyle/>
                    <a:p>
                      <a:pPr lvl="0" algn="l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3500" b="0" i="0" u="none" strike="noStrike" dirty="0" err="1">
                          <a:solidFill>
                            <a:srgbClr val="505050"/>
                          </a:solidFill>
                          <a:latin typeface="나눔스퀘어OTF Bold"/>
                          <a:ea typeface="나눔스퀘어OTF Bold"/>
                        </a:rPr>
                        <a:t>재현율</a:t>
                      </a:r>
                      <a:endParaRPr lang="en-US" altLang="ko-KR" sz="3500" b="0" i="0" u="none" strike="noStrike" dirty="0">
                        <a:solidFill>
                          <a:srgbClr val="505050"/>
                        </a:solidFill>
                        <a:latin typeface="나눔스퀘어OTF Bold"/>
                        <a:ea typeface="나눔스퀘어OTF Bold"/>
                      </a:endParaRPr>
                    </a:p>
                  </p:txBody>
                </p: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244ACB76-7B54-831D-482D-9B0567409E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14000" y="6385236"/>
                      <a:ext cx="3955570" cy="52501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𝑅𝑒𝑐𝑎𝑙𝑙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𝑇𝑃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𝑇𝑃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𝐹𝑁</m:t>
                                </m:r>
                              </m:den>
                            </m:f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416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416+45</m:t>
                                </m:r>
                              </m:den>
                            </m:f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≈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0.903</m:t>
                            </m:r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244ACB76-7B54-831D-482D-9B0567409E4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14000" y="6385236"/>
                      <a:ext cx="3955570" cy="525016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1EBE9CDC-B27B-BFBD-7069-B6A21927224B}"/>
                  </a:ext>
                </a:extLst>
              </p:cNvPr>
              <p:cNvGrpSpPr/>
              <p:nvPr/>
            </p:nvGrpSpPr>
            <p:grpSpPr>
              <a:xfrm>
                <a:off x="9360000" y="7292710"/>
                <a:ext cx="7470800" cy="1983908"/>
                <a:chOff x="9360000" y="7433049"/>
                <a:chExt cx="7470800" cy="1983908"/>
              </a:xfrm>
            </p:grpSpPr>
            <p:grpSp>
              <p:nvGrpSpPr>
                <p:cNvPr id="37" name="그룹 36">
                  <a:extLst>
                    <a:ext uri="{FF2B5EF4-FFF2-40B4-BE49-F238E27FC236}">
                      <a16:creationId xmlns:a16="http://schemas.microsoft.com/office/drawing/2014/main" id="{CBAE622A-BDE2-F23F-629C-1061AF1A5F0A}"/>
                    </a:ext>
                  </a:extLst>
                </p:cNvPr>
                <p:cNvGrpSpPr/>
                <p:nvPr/>
              </p:nvGrpSpPr>
              <p:grpSpPr>
                <a:xfrm>
                  <a:off x="9360000" y="7433049"/>
                  <a:ext cx="7470800" cy="1393451"/>
                  <a:chOff x="9378934" y="7134141"/>
                  <a:chExt cx="7470800" cy="1393451"/>
                </a:xfrm>
              </p:grpSpPr>
              <p:sp>
                <p:nvSpPr>
                  <p:cNvPr id="38" name="TextBox 23">
                    <a:extLst>
                      <a:ext uri="{FF2B5EF4-FFF2-40B4-BE49-F238E27FC236}">
                        <a16:creationId xmlns:a16="http://schemas.microsoft.com/office/drawing/2014/main" id="{A697F84F-58B5-300C-B8F4-80168389B0E8}"/>
                      </a:ext>
                    </a:extLst>
                  </p:cNvPr>
                  <p:cNvSpPr txBox="1"/>
                  <p:nvPr/>
                </p:nvSpPr>
                <p:spPr>
                  <a:xfrm>
                    <a:off x="9432934" y="7911160"/>
                    <a:ext cx="7416800" cy="616432"/>
                  </a:xfrm>
                  <a:prstGeom prst="rect">
                    <a:avLst/>
                  </a:prstGeom>
                </p:spPr>
                <p:txBody>
                  <a:bodyPr lIns="0" tIns="0" rIns="0" bIns="0" anchor="ctr"/>
                  <a:lstStyle/>
                  <a:p>
                    <a:pPr lvl="0" algn="l">
                      <a:lnSpc>
                        <a:spcPct val="140000"/>
                      </a:lnSpc>
                      <a:buClr>
                        <a:srgbClr val="505050"/>
                      </a:buClr>
                      <a:defRPr/>
                    </a:pPr>
                    <a:r>
                      <a:rPr lang="ko-KR" altLang="en-US" sz="2200" dirty="0">
                        <a:solidFill>
                          <a:srgbClr val="505050"/>
                        </a:solidFill>
                        <a:latin typeface="나눔스퀘어OTF"/>
                        <a:ea typeface="나눔스퀘어OTF"/>
                      </a:rPr>
                      <a:t>모델의 예측 성능을 종합적으로 평가하는 지표</a:t>
                    </a:r>
                  </a:p>
                </p:txBody>
              </p:sp>
              <p:grpSp>
                <p:nvGrpSpPr>
                  <p:cNvPr id="39" name="그룹 38">
                    <a:extLst>
                      <a:ext uri="{FF2B5EF4-FFF2-40B4-BE49-F238E27FC236}">
                        <a16:creationId xmlns:a16="http://schemas.microsoft.com/office/drawing/2014/main" id="{A923C89B-5A2A-2E45-2F3E-74CF4101FB18}"/>
                      </a:ext>
                    </a:extLst>
                  </p:cNvPr>
                  <p:cNvGrpSpPr/>
                  <p:nvPr/>
                </p:nvGrpSpPr>
                <p:grpSpPr>
                  <a:xfrm>
                    <a:off x="9378934" y="7134141"/>
                    <a:ext cx="6751449" cy="801871"/>
                    <a:chOff x="2120900" y="3243079"/>
                    <a:chExt cx="6751449" cy="801871"/>
                  </a:xfrm>
                </p:grpSpPr>
                <p:grpSp>
                  <p:nvGrpSpPr>
                    <p:cNvPr id="40" name="그룹 39">
                      <a:extLst>
                        <a:ext uri="{FF2B5EF4-FFF2-40B4-BE49-F238E27FC236}">
                          <a16:creationId xmlns:a16="http://schemas.microsoft.com/office/drawing/2014/main" id="{CDD7E1C9-5D0E-B582-B38D-6A4E805291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20900" y="3243079"/>
                      <a:ext cx="6751449" cy="801871"/>
                      <a:chOff x="2120900" y="3243079"/>
                      <a:chExt cx="6751449" cy="801871"/>
                    </a:xfrm>
                  </p:grpSpPr>
                  <p:grpSp>
                    <p:nvGrpSpPr>
                      <p:cNvPr id="42" name="그룹 41">
                        <a:extLst>
                          <a:ext uri="{FF2B5EF4-FFF2-40B4-BE49-F238E27FC236}">
                            <a16:creationId xmlns:a16="http://schemas.microsoft.com/office/drawing/2014/main" id="{2B94A8F8-D48B-E14A-BDFD-9E4AFED661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20900" y="3243079"/>
                        <a:ext cx="6751449" cy="801871"/>
                        <a:chOff x="2133600" y="3249429"/>
                        <a:chExt cx="6751449" cy="801871"/>
                      </a:xfrm>
                    </p:grpSpPr>
                    <p:pic>
                      <p:nvPicPr>
                        <p:cNvPr id="44" name="Picture 13">
                          <a:extLst>
                            <a:ext uri="{FF2B5EF4-FFF2-40B4-BE49-F238E27FC236}">
                              <a16:creationId xmlns:a16="http://schemas.microsoft.com/office/drawing/2014/main" id="{09FC78D2-C671-BB5F-B71E-B108A33BE8A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133600" y="3263900"/>
                          <a:ext cx="787400" cy="7874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5" name="Picture 14">
                          <a:extLst>
                            <a:ext uri="{FF2B5EF4-FFF2-40B4-BE49-F238E27FC236}">
                              <a16:creationId xmlns:a16="http://schemas.microsoft.com/office/drawing/2014/main" id="{87D8A583-BAAF-1C20-7DA3-E68F34D6D70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255649" y="3249429"/>
                          <a:ext cx="6629400" cy="787400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43" name="TextBox 15">
                        <a:extLst>
                          <a:ext uri="{FF2B5EF4-FFF2-40B4-BE49-F238E27FC236}">
                            <a16:creationId xmlns:a16="http://schemas.microsoft.com/office/drawing/2014/main" id="{272D62F9-6828-4B26-6F4D-3A0F4828877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46300" y="3315730"/>
                        <a:ext cx="711200" cy="571500"/>
                      </a:xfrm>
                      <a:prstGeom prst="rect">
                        <a:avLst/>
                      </a:prstGeom>
                    </p:spPr>
                    <p:txBody>
                      <a:bodyPr lIns="0" tIns="0" rIns="0" bIns="0" anchor="ctr"/>
                      <a:lstStyle/>
                      <a:p>
                        <a:pPr lvl="0" algn="ctr">
                          <a:lnSpc>
                            <a:spcPct val="120000"/>
                          </a:lnSpc>
                          <a:defRPr/>
                        </a:pPr>
                        <a:r>
                          <a:rPr lang="en-US" sz="3200" b="0" i="0" u="none" strike="noStrike" spc="-100">
                            <a:solidFill>
                              <a:srgbClr val="FFFFFF"/>
                            </a:solidFill>
                            <a:latin typeface="나눔스퀘어OTF"/>
                          </a:rPr>
                          <a:t>0</a:t>
                        </a:r>
                        <a:r>
                          <a:rPr lang="en-US" altLang="ko-KR" sz="3200" b="0" i="0" u="none" strike="noStrike" spc="-100">
                            <a:solidFill>
                              <a:srgbClr val="FFFFFF"/>
                            </a:solidFill>
                            <a:latin typeface="나눔스퀘어OTF"/>
                          </a:rPr>
                          <a:t>3</a:t>
                        </a:r>
                        <a:endParaRPr lang="en-US" sz="3200" b="0" i="0" u="none" strike="noStrike" spc="-100">
                          <a:solidFill>
                            <a:srgbClr val="FFFFFF"/>
                          </a:solidFill>
                          <a:latin typeface="나눔스퀘어OTF"/>
                        </a:endParaRPr>
                      </a:p>
                    </p:txBody>
                  </p:sp>
                </p:grpSp>
                <p:sp>
                  <p:nvSpPr>
                    <p:cNvPr id="41" name="TextBox 16">
                      <a:extLst>
                        <a:ext uri="{FF2B5EF4-FFF2-40B4-BE49-F238E27FC236}">
                          <a16:creationId xmlns:a16="http://schemas.microsoft.com/office/drawing/2014/main" id="{45F551A2-FC4D-E173-C2A8-74A910F6123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87700" y="3297138"/>
                      <a:ext cx="4013200" cy="622300"/>
                    </a:xfrm>
                    <a:prstGeom prst="rect">
                      <a:avLst/>
                    </a:prstGeom>
                  </p:spPr>
                  <p:txBody>
                    <a:bodyPr lIns="0" tIns="0" rIns="0" bIns="0" anchor="ctr"/>
                    <a:lstStyle/>
                    <a:p>
                      <a:pPr lvl="0" algn="l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3500" b="0" i="0" u="none" strike="noStrike" dirty="0">
                          <a:solidFill>
                            <a:srgbClr val="505050"/>
                          </a:solidFill>
                          <a:latin typeface="나눔스퀘어OTF Bold"/>
                          <a:ea typeface="나눔스퀘어OTF Bold"/>
                        </a:rPr>
                        <a:t>F1 Score</a:t>
                      </a:r>
                      <a:endParaRPr lang="en-US" sz="3500" b="0" i="0" u="none" strike="noStrike" dirty="0">
                        <a:solidFill>
                          <a:srgbClr val="505050"/>
                        </a:solidFill>
                        <a:latin typeface="나눔스퀘어OTF Bold"/>
                        <a:ea typeface="나눔스퀘어OTF Bold"/>
                      </a:endParaRPr>
                    </a:p>
                  </p:txBody>
                </p: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1BC37BF-A8E5-A284-EF95-AA89D010391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14000" y="8886427"/>
                      <a:ext cx="6513322" cy="53053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𝑆𝑐𝑜𝑟𝑒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=2×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𝑃𝑟𝑒𝑐𝑖𝑠𝑖𝑜𝑛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𝑅𝑒𝑐𝑎𝑙𝑙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𝑃𝑟𝑒𝑐𝑖𝑠𝑖𝑜𝑛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𝑅𝑒𝑐𝑎𝑙𝑙</m:t>
                                </m:r>
                              </m:den>
                            </m:f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=2×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0.678×0.903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0.678+0.903</m:t>
                                </m:r>
                              </m:den>
                            </m:f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≈0.774</m:t>
                            </m:r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1BC37BF-A8E5-A284-EF95-AA89D010391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14000" y="8886427"/>
                      <a:ext cx="6513322" cy="53053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4003754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9FC968-F20E-B3DC-9FA5-AC2F38DF0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9682C11-E51B-AF97-6FD2-63B78A5F4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45498FF8-BE06-3FC4-4898-0BE6EDF65457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A40A6FDA-2477-B283-0B68-5FBDD895A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01ADD3E9-B9DA-2339-34F2-5B3DC8DFC1DB}"/>
              </a:ext>
            </a:extLst>
          </p:cNvPr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11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1BD45FA-C0A6-E4D2-2958-3199ACB9B7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2757EDBF-4C03-3A60-C388-819FD68230FE}"/>
              </a:ext>
            </a:extLst>
          </p:cNvPr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8FA49064-B603-569A-F9A4-A7B137D88F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>
            <a:extLst>
              <a:ext uri="{FF2B5EF4-FFF2-40B4-BE49-F238E27FC236}">
                <a16:creationId xmlns:a16="http://schemas.microsoft.com/office/drawing/2014/main" id="{ACD05D06-655F-38F8-4C5A-940FDE2CE9EF}"/>
              </a:ext>
            </a:extLst>
          </p:cNvPr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성능 개선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aphicFrame>
        <p:nvGraphicFramePr>
          <p:cNvPr id="33" name="차트 32">
            <a:extLst>
              <a:ext uri="{FF2B5EF4-FFF2-40B4-BE49-F238E27FC236}">
                <a16:creationId xmlns:a16="http://schemas.microsoft.com/office/drawing/2014/main" id="{B20CAD45-377C-A32D-5420-E046AA9B5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4094513"/>
              </p:ext>
            </p:extLst>
          </p:nvPr>
        </p:nvGraphicFramePr>
        <p:xfrm>
          <a:off x="685800" y="2506406"/>
          <a:ext cx="12115800" cy="6870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57455BB5-23FE-1A20-1FF2-506D15D21F96}"/>
              </a:ext>
            </a:extLst>
          </p:cNvPr>
          <p:cNvGrpSpPr/>
          <p:nvPr/>
        </p:nvGrpSpPr>
        <p:grpSpPr>
          <a:xfrm>
            <a:off x="13049250" y="6130004"/>
            <a:ext cx="4648200" cy="1657350"/>
            <a:chOff x="9386200" y="2704383"/>
            <a:chExt cx="4648200" cy="1657350"/>
          </a:xfrm>
        </p:grpSpPr>
        <p:sp>
          <p:nvSpPr>
            <p:cNvPr id="56" name="TextBox 11">
              <a:extLst>
                <a:ext uri="{FF2B5EF4-FFF2-40B4-BE49-F238E27FC236}">
                  <a16:creationId xmlns:a16="http://schemas.microsoft.com/office/drawing/2014/main" id="{3415B402-5BA3-2FD9-1203-B3491577B029}"/>
                </a:ext>
              </a:extLst>
            </p:cNvPr>
            <p:cNvSpPr txBox="1"/>
            <p:nvPr/>
          </p:nvSpPr>
          <p:spPr>
            <a:xfrm>
              <a:off x="10351400" y="2704383"/>
              <a:ext cx="275500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ko-KR" altLang="en-US" sz="3500" b="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그래프 해석</a:t>
              </a:r>
              <a:endParaRPr lang="ko-KR" sz="3500" b="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57" name="TextBox 12">
              <a:extLst>
                <a:ext uri="{FF2B5EF4-FFF2-40B4-BE49-F238E27FC236}">
                  <a16:creationId xmlns:a16="http://schemas.microsoft.com/office/drawing/2014/main" id="{EADC03C3-7C16-286C-EC52-B26E96CD6D35}"/>
                </a:ext>
              </a:extLst>
            </p:cNvPr>
            <p:cNvSpPr txBox="1"/>
            <p:nvPr/>
          </p:nvSpPr>
          <p:spPr>
            <a:xfrm>
              <a:off x="10402200" y="3244133"/>
              <a:ext cx="3632200" cy="1117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ko-KR" altLang="en-US" sz="2200" b="0" i="0" u="none" strike="noStrike" dirty="0" err="1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임계값이</a:t>
              </a:r>
              <a:r>
                <a:rPr lang="ko-KR" altLang="en-US" sz="2200" b="0" i="0" u="none" strike="noStrike" dirty="0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en-US" altLang="ko-KR" sz="2200" b="0" i="0" u="none" strike="noStrike" dirty="0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0.85</a:t>
              </a:r>
              <a:r>
                <a:rPr lang="ko-KR" altLang="en-US" sz="2200" b="0" i="0" u="none" strike="noStrike" dirty="0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일 때</a:t>
              </a:r>
              <a:r>
                <a:rPr lang="en-US" altLang="ko-KR" sz="2200" b="0" i="0" u="none" strike="noStrike" dirty="0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</a:t>
              </a:r>
            </a:p>
            <a:p>
              <a:pPr lvl="0" algn="l">
                <a:lnSpc>
                  <a:spcPct val="107899"/>
                </a:lnSpc>
              </a:pPr>
              <a:r>
                <a:rPr lang="ko-KR" altLang="en-US" sz="2200" b="0" i="0" u="none" strike="noStrike" dirty="0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가장 높은 </a:t>
              </a:r>
              <a:r>
                <a:rPr lang="en-US" altLang="ko-KR" sz="2200" b="0" i="0" u="none" strike="noStrike" dirty="0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F1 Score</a:t>
              </a:r>
              <a:r>
                <a:rPr lang="ko-KR" altLang="en-US" sz="2200" b="0" i="0" u="none" strike="noStrike" dirty="0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가 나타남</a:t>
              </a:r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E484B20D-CB66-BCB2-4090-851C8A533ACF}"/>
                </a:ext>
              </a:extLst>
            </p:cNvPr>
            <p:cNvGrpSpPr/>
            <p:nvPr/>
          </p:nvGrpSpPr>
          <p:grpSpPr>
            <a:xfrm>
              <a:off x="9386200" y="2742483"/>
              <a:ext cx="787400" cy="787400"/>
              <a:chOff x="9386200" y="2742483"/>
              <a:chExt cx="787400" cy="787400"/>
            </a:xfrm>
          </p:grpSpPr>
          <p:pic>
            <p:nvPicPr>
              <p:cNvPr id="59" name="Picture 21">
                <a:extLst>
                  <a:ext uri="{FF2B5EF4-FFF2-40B4-BE49-F238E27FC236}">
                    <a16:creationId xmlns:a16="http://schemas.microsoft.com/office/drawing/2014/main" id="{E710F8BB-264F-85BE-5696-AD457AD60C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86200" y="2742483"/>
                <a:ext cx="787400" cy="787400"/>
              </a:xfrm>
              <a:prstGeom prst="rect">
                <a:avLst/>
              </a:prstGeom>
            </p:spPr>
          </p:pic>
          <p:pic>
            <p:nvPicPr>
              <p:cNvPr id="60" name="Picture 23">
                <a:extLst>
                  <a:ext uri="{FF2B5EF4-FFF2-40B4-BE49-F238E27FC236}">
                    <a16:creationId xmlns:a16="http://schemas.microsoft.com/office/drawing/2014/main" id="{AB4D1806-F11E-0D3B-FB39-68272CB2C3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49700" y="2818683"/>
                <a:ext cx="647700" cy="647700"/>
              </a:xfrm>
              <a:prstGeom prst="rect">
                <a:avLst/>
              </a:prstGeom>
            </p:spPr>
          </p:pic>
        </p:grp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08061AEA-AEAD-262E-08C8-3FBD4CDA64C0}"/>
              </a:ext>
            </a:extLst>
          </p:cNvPr>
          <p:cNvGrpSpPr/>
          <p:nvPr/>
        </p:nvGrpSpPr>
        <p:grpSpPr>
          <a:xfrm>
            <a:off x="13049250" y="3721100"/>
            <a:ext cx="4648200" cy="1651000"/>
            <a:chOff x="12649200" y="3160456"/>
            <a:chExt cx="4648200" cy="1651000"/>
          </a:xfrm>
        </p:grpSpPr>
        <p:sp>
          <p:nvSpPr>
            <p:cNvPr id="43" name="TextBox 11">
              <a:extLst>
                <a:ext uri="{FF2B5EF4-FFF2-40B4-BE49-F238E27FC236}">
                  <a16:creationId xmlns:a16="http://schemas.microsoft.com/office/drawing/2014/main" id="{FDA9B91F-DCAF-EA92-5F5E-9E044CEC85C8}"/>
                </a:ext>
              </a:extLst>
            </p:cNvPr>
            <p:cNvSpPr txBox="1"/>
            <p:nvPr/>
          </p:nvSpPr>
          <p:spPr>
            <a:xfrm>
              <a:off x="13614400" y="3160456"/>
              <a:ext cx="275500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ko-KR" altLang="en-US" sz="3500" b="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그래프 </a:t>
              </a:r>
              <a:r>
                <a:rPr lang="ko-KR" altLang="en-US" sz="3500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구성</a:t>
              </a:r>
              <a:endParaRPr lang="ko-KR" sz="3500" b="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44" name="TextBox 12">
              <a:extLst>
                <a:ext uri="{FF2B5EF4-FFF2-40B4-BE49-F238E27FC236}">
                  <a16:creationId xmlns:a16="http://schemas.microsoft.com/office/drawing/2014/main" id="{7AB34B62-5AB9-BE1E-42E9-B1B187C93E74}"/>
                </a:ext>
              </a:extLst>
            </p:cNvPr>
            <p:cNvSpPr txBox="1"/>
            <p:nvPr/>
          </p:nvSpPr>
          <p:spPr>
            <a:xfrm>
              <a:off x="13665200" y="3693856"/>
              <a:ext cx="3632200" cy="1117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en-US" altLang="ko-KR" sz="2200" b="0" i="0" u="none" strike="noStrike" dirty="0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X</a:t>
              </a:r>
              <a:r>
                <a:rPr lang="ko-KR" altLang="en-US" sz="2200" b="0" i="0" u="none" strike="noStrike" dirty="0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축</a:t>
              </a:r>
              <a:r>
                <a:rPr lang="en-US" altLang="ko-KR" sz="2200" b="0" i="0" u="none" strike="noStrike" dirty="0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</a:t>
              </a:r>
              <a:r>
                <a:rPr lang="ko-KR" altLang="en-US" sz="2200" b="0" i="0" u="none" strike="noStrike" dirty="0" err="1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임계값</a:t>
              </a:r>
              <a:endParaRPr lang="en-US" altLang="ko-KR" sz="2200" b="0" i="0" u="none" strike="noStrike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lvl="0" algn="l">
                <a:lnSpc>
                  <a:spcPct val="107899"/>
                </a:lnSpc>
              </a:pPr>
              <a:r>
                <a:rPr lang="en-US" sz="2200" dirty="0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Y</a:t>
              </a:r>
              <a:r>
                <a:rPr lang="ko-KR" altLang="en-US" sz="2200" dirty="0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축</a:t>
              </a:r>
              <a:r>
                <a:rPr lang="en-US" altLang="ko-KR" sz="2200" dirty="0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F1 Score</a:t>
              </a:r>
              <a:endParaRPr lang="en-US" sz="2200" b="0" i="0" u="none" strike="noStrike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98209CF6-ABE1-9F6C-3E01-E14CF531DA2F}"/>
                </a:ext>
              </a:extLst>
            </p:cNvPr>
            <p:cNvGrpSpPr/>
            <p:nvPr/>
          </p:nvGrpSpPr>
          <p:grpSpPr>
            <a:xfrm>
              <a:off x="12649200" y="3198556"/>
              <a:ext cx="787400" cy="787400"/>
              <a:chOff x="12649200" y="3198556"/>
              <a:chExt cx="787400" cy="787400"/>
            </a:xfrm>
          </p:grpSpPr>
          <p:pic>
            <p:nvPicPr>
              <p:cNvPr id="45" name="Picture 21">
                <a:extLst>
                  <a:ext uri="{FF2B5EF4-FFF2-40B4-BE49-F238E27FC236}">
                    <a16:creationId xmlns:a16="http://schemas.microsoft.com/office/drawing/2014/main" id="{B3A9B59B-4DBB-409F-7F32-E817FBBF0F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649200" y="3198556"/>
                <a:ext cx="787400" cy="787400"/>
              </a:xfrm>
              <a:prstGeom prst="rect">
                <a:avLst/>
              </a:prstGeom>
            </p:spPr>
          </p:pic>
          <p:pic>
            <p:nvPicPr>
              <p:cNvPr id="62" name="그래픽 61" descr="가로 막대형 차트 단색으로 채워진">
                <a:extLst>
                  <a:ext uri="{FF2B5EF4-FFF2-40B4-BE49-F238E27FC236}">
                    <a16:creationId xmlns:a16="http://schemas.microsoft.com/office/drawing/2014/main" id="{E090A3F0-4DFC-18C8-7EF3-8BCB7382EFBE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2711600" y="3276000"/>
                <a:ext cx="648000" cy="648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439451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6C56A7-B867-85BF-0FFC-4BD6ED22E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FE7929E-EA54-7750-CBF1-86491A9C3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406400"/>
            <a:ext cx="17411700" cy="9461500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211C3886-A1BA-B057-35E0-CC3E6E39A88F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5D718ADF-5B43-215C-D338-DF6306777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42AEB9B4-30FD-4061-2156-08F112A1F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9F07110E-5833-1A21-4708-5C12992B8256}"/>
              </a:ext>
            </a:extLst>
          </p:cNvPr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/>
              </a:rPr>
              <a:t>12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21F7083E-455E-A1D9-C5EE-585B3988FE09}"/>
              </a:ext>
            </a:extLst>
          </p:cNvPr>
          <p:cNvSpPr txBox="1"/>
          <p:nvPr/>
        </p:nvSpPr>
        <p:spPr>
          <a:xfrm>
            <a:off x="16065500" y="762000"/>
            <a:ext cx="1435100" cy="30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20000"/>
              </a:lnSpc>
              <a:defRPr/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/>
              </a:rPr>
              <a:t>DECS</a:t>
            </a:r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E1206D2B-D73C-DF95-A2D9-BCE333250248}"/>
              </a:ext>
            </a:extLst>
          </p:cNvPr>
          <p:cNvSpPr txBox="1"/>
          <p:nvPr/>
        </p:nvSpPr>
        <p:spPr>
          <a:xfrm>
            <a:off x="6692900" y="1498600"/>
            <a:ext cx="49022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ko-KR" altLang="en-US" sz="6000" b="0" i="0" u="none" strike="noStrike" dirty="0" err="1">
                <a:solidFill>
                  <a:srgbClr val="4FA8CA"/>
                </a:solidFill>
                <a:latin typeface="나눔스퀘어OTF Bold"/>
                <a:ea typeface="나눔스퀘어OTF Bold"/>
              </a:rPr>
              <a:t>에러율</a:t>
            </a:r>
            <a:r>
              <a:rPr lang="ko-KR" altLang="en-US" sz="6000" b="0" i="0" u="none" strike="noStrike" dirty="0">
                <a:solidFill>
                  <a:srgbClr val="4FA8CA"/>
                </a:solidFill>
                <a:latin typeface="나눔스퀘어OTF Bold"/>
                <a:ea typeface="나눔스퀘어OTF Bold"/>
              </a:rPr>
              <a:t> 검출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/>
              <a:ea typeface="나눔스퀘어OTF Bold"/>
            </a:endParaRPr>
          </a:p>
        </p:txBody>
      </p:sp>
      <p:pic>
        <p:nvPicPr>
          <p:cNvPr id="18" name="Picture 6">
            <a:extLst>
              <a:ext uri="{FF2B5EF4-FFF2-40B4-BE49-F238E27FC236}">
                <a16:creationId xmlns:a16="http://schemas.microsoft.com/office/drawing/2014/main" id="{273789AC-2FB7-FA23-1BD4-E08A6EB07F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74" name="TextBox 30">
            <a:extLst>
              <a:ext uri="{FF2B5EF4-FFF2-40B4-BE49-F238E27FC236}">
                <a16:creationId xmlns:a16="http://schemas.microsoft.com/office/drawing/2014/main" id="{860CE6FA-7A66-CB30-91C0-8D1D516FCD8F}"/>
              </a:ext>
            </a:extLst>
          </p:cNvPr>
          <p:cNvSpPr txBox="1"/>
          <p:nvPr/>
        </p:nvSpPr>
        <p:spPr>
          <a:xfrm>
            <a:off x="1242451" y="3022794"/>
            <a:ext cx="8291936" cy="469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altLang="ko-KR" sz="4000" u="none" strike="noStrike" spc="-45" dirty="0">
                <a:solidFill>
                  <a:srgbClr val="4E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Q. </a:t>
            </a:r>
            <a:r>
              <a:rPr lang="ko-KR" altLang="en-US" sz="4000" u="none" strike="noStrike" spc="-45" dirty="0">
                <a:solidFill>
                  <a:srgbClr val="4E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에러율을 백분율로 표현하려면 </a:t>
            </a:r>
            <a:r>
              <a:rPr lang="en-US" altLang="ko-KR" sz="4000" u="none" strike="noStrike" spc="-45" dirty="0">
                <a:solidFill>
                  <a:srgbClr val="4E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?</a:t>
            </a:r>
            <a:endParaRPr lang="en-US" sz="4000" u="none" strike="noStrike" spc="-45" dirty="0">
              <a:solidFill>
                <a:srgbClr val="4E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918B08E-CF89-C94F-6D45-61DCD9880796}"/>
              </a:ext>
            </a:extLst>
          </p:cNvPr>
          <p:cNvGrpSpPr/>
          <p:nvPr/>
        </p:nvGrpSpPr>
        <p:grpSpPr>
          <a:xfrm>
            <a:off x="2468850" y="3735791"/>
            <a:ext cx="13350300" cy="5392850"/>
            <a:chOff x="2727900" y="3735791"/>
            <a:chExt cx="13350300" cy="5392850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ACC87757-A6C8-ED37-1CF4-C8C317D8CEF1}"/>
                </a:ext>
              </a:extLst>
            </p:cNvPr>
            <p:cNvGrpSpPr/>
            <p:nvPr/>
          </p:nvGrpSpPr>
          <p:grpSpPr>
            <a:xfrm>
              <a:off x="7934335" y="3735791"/>
              <a:ext cx="7174799" cy="1477670"/>
              <a:chOff x="7530185" y="3735791"/>
              <a:chExt cx="7174799" cy="1477670"/>
            </a:xfrm>
          </p:grpSpPr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E3E58C4A-76AB-5041-C363-29225CE3D2EF}"/>
                  </a:ext>
                </a:extLst>
              </p:cNvPr>
              <p:cNvGrpSpPr/>
              <p:nvPr/>
            </p:nvGrpSpPr>
            <p:grpSpPr>
              <a:xfrm>
                <a:off x="7530185" y="3773461"/>
                <a:ext cx="1440000" cy="1440000"/>
                <a:chOff x="11169933" y="2959577"/>
                <a:chExt cx="1440000" cy="1440000"/>
              </a:xfrm>
            </p:grpSpPr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2FB9397C-CDA6-3EBA-2C87-592C2E8137BF}"/>
                    </a:ext>
                  </a:extLst>
                </p:cNvPr>
                <p:cNvSpPr/>
                <p:nvPr/>
              </p:nvSpPr>
              <p:spPr>
                <a:xfrm>
                  <a:off x="11169933" y="2959577"/>
                  <a:ext cx="1440000" cy="1440000"/>
                </a:xfrm>
                <a:prstGeom prst="ellipse">
                  <a:avLst/>
                </a:prstGeom>
                <a:solidFill>
                  <a:srgbClr val="4EA8C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70" name="그래픽 69" descr="접착 밴드 단색으로 채워진">
                  <a:extLst>
                    <a:ext uri="{FF2B5EF4-FFF2-40B4-BE49-F238E27FC236}">
                      <a16:creationId xmlns:a16="http://schemas.microsoft.com/office/drawing/2014/main" id="{CE74481D-42E6-C6F6-155C-1180701EE5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32733" y="3222377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99550CB-0919-2B25-0658-FEBB31961250}"/>
                  </a:ext>
                </a:extLst>
              </p:cNvPr>
              <p:cNvSpPr txBox="1"/>
              <p:nvPr/>
            </p:nvSpPr>
            <p:spPr>
              <a:xfrm>
                <a:off x="9232985" y="3735791"/>
                <a:ext cx="381966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b="1" dirty="0">
                    <a:solidFill>
                      <a:srgbClr val="505050"/>
                    </a:solidFill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  <a:cs typeface="Malgun Gothic Semilight" panose="020B0502040204020203" pitchFamily="50" charset="-127"/>
                  </a:rPr>
                  <a:t>최대 오차 대비 백분율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DEDCE83-9BA8-FB6E-70D0-6450837FBA52}"/>
                  </a:ext>
                </a:extLst>
              </p:cNvPr>
              <p:cNvSpPr txBox="1"/>
              <p:nvPr/>
            </p:nvSpPr>
            <p:spPr>
              <a:xfrm>
                <a:off x="9232984" y="4382019"/>
                <a:ext cx="5472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i="0" dirty="0">
                    <a:solidFill>
                      <a:srgbClr val="9B9B9B"/>
                    </a:solidFill>
                    <a:effectLst/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재구성 오차를 최대 </a:t>
                </a:r>
                <a:r>
                  <a:rPr lang="ko-KR" altLang="en-US" sz="2400" dirty="0">
                    <a:solidFill>
                      <a:srgbClr val="9B9B9B"/>
                    </a:solidFill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허용 오차로 나누어 백분율 계산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DCA3B491-6069-4536-5D89-69795A109298}"/>
                </a:ext>
              </a:extLst>
            </p:cNvPr>
            <p:cNvGrpSpPr/>
            <p:nvPr/>
          </p:nvGrpSpPr>
          <p:grpSpPr>
            <a:xfrm>
              <a:off x="8903400" y="5716991"/>
              <a:ext cx="7174800" cy="1477225"/>
              <a:chOff x="8499250" y="5716991"/>
              <a:chExt cx="7174800" cy="1477225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AFD5C0A-639D-D9C4-B856-2B77847EBEE1}"/>
                  </a:ext>
                </a:extLst>
              </p:cNvPr>
              <p:cNvSpPr txBox="1"/>
              <p:nvPr/>
            </p:nvSpPr>
            <p:spPr>
              <a:xfrm>
                <a:off x="10202050" y="5716991"/>
                <a:ext cx="3841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b="1" dirty="0">
                    <a:solidFill>
                      <a:srgbClr val="505050"/>
                    </a:solidFill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  <a:cs typeface="Malgun Gothic Semilight" panose="020B0502040204020203" pitchFamily="50" charset="-127"/>
                  </a:rPr>
                  <a:t>평균 오차 대비 백분율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E9BC4FA-9718-9C3F-63EE-64DA3A392428}"/>
                  </a:ext>
                </a:extLst>
              </p:cNvPr>
              <p:cNvSpPr txBox="1"/>
              <p:nvPr/>
            </p:nvSpPr>
            <p:spPr>
              <a:xfrm>
                <a:off x="10202050" y="6363219"/>
                <a:ext cx="5472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solidFill>
                      <a:srgbClr val="9B9B9B"/>
                    </a:solidFill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재구성 오차를 정상 데이터의 평균 오차로 나누어 백분율 계산</a:t>
                </a: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64A1E48C-1C60-1201-42A2-70445A431EAE}"/>
                  </a:ext>
                </a:extLst>
              </p:cNvPr>
              <p:cNvGrpSpPr/>
              <p:nvPr/>
            </p:nvGrpSpPr>
            <p:grpSpPr>
              <a:xfrm>
                <a:off x="8499250" y="5747395"/>
                <a:ext cx="1440000" cy="1440000"/>
                <a:chOff x="8499250" y="5747395"/>
                <a:chExt cx="1440000" cy="1440000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0D26A85F-14FC-1198-470C-43012FFFF431}"/>
                    </a:ext>
                  </a:extLst>
                </p:cNvPr>
                <p:cNvSpPr/>
                <p:nvPr/>
              </p:nvSpPr>
              <p:spPr>
                <a:xfrm>
                  <a:off x="8499250" y="5747395"/>
                  <a:ext cx="1440000" cy="1440000"/>
                </a:xfrm>
                <a:prstGeom prst="ellipse">
                  <a:avLst/>
                </a:prstGeom>
                <a:solidFill>
                  <a:srgbClr val="4EA8C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62" name="그래픽 61" descr="바늘 단색으로 채워진">
                  <a:extLst>
                    <a:ext uri="{FF2B5EF4-FFF2-40B4-BE49-F238E27FC236}">
                      <a16:creationId xmlns:a16="http://schemas.microsoft.com/office/drawing/2014/main" id="{D54A0B32-C983-36B0-0247-145A0B248C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62050" y="6008699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FCF599CA-C1A7-05B7-F317-77940FAD0C99}"/>
                </a:ext>
              </a:extLst>
            </p:cNvPr>
            <p:cNvGrpSpPr/>
            <p:nvPr/>
          </p:nvGrpSpPr>
          <p:grpSpPr>
            <a:xfrm>
              <a:off x="7928580" y="7651416"/>
              <a:ext cx="7174800" cy="1477225"/>
              <a:chOff x="7524430" y="7651416"/>
              <a:chExt cx="7174800" cy="1477225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51FF8C8-0075-1643-3576-0471BBF6CE1F}"/>
                  </a:ext>
                </a:extLst>
              </p:cNvPr>
              <p:cNvSpPr txBox="1"/>
              <p:nvPr/>
            </p:nvSpPr>
            <p:spPr>
              <a:xfrm>
                <a:off x="9227230" y="7651416"/>
                <a:ext cx="42826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b="1" dirty="0">
                    <a:solidFill>
                      <a:srgbClr val="505050"/>
                    </a:solidFill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  <a:cs typeface="Malgun Gothic Semilight" panose="020B0502040204020203" pitchFamily="50" charset="-127"/>
                  </a:rPr>
                  <a:t>정규화 오차 대비 백분율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FB2AA9-7B15-66AE-AEF0-05A9D3167500}"/>
                  </a:ext>
                </a:extLst>
              </p:cNvPr>
              <p:cNvSpPr txBox="1"/>
              <p:nvPr/>
            </p:nvSpPr>
            <p:spPr>
              <a:xfrm>
                <a:off x="9227230" y="8297644"/>
                <a:ext cx="5472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0" i="0" dirty="0">
                    <a:solidFill>
                      <a:srgbClr val="9B9B9B"/>
                    </a:solidFill>
                    <a:effectLst/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재구성 오차를 최소</a:t>
                </a:r>
                <a:r>
                  <a:rPr lang="en-US" altLang="ko-KR" sz="2400" b="0" i="0" dirty="0">
                    <a:solidFill>
                      <a:srgbClr val="9B9B9B"/>
                    </a:solidFill>
                    <a:effectLst/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~</a:t>
                </a:r>
                <a:r>
                  <a:rPr lang="ko-KR" altLang="en-US" sz="2400" b="0" i="0" dirty="0">
                    <a:solidFill>
                      <a:srgbClr val="9B9B9B"/>
                    </a:solidFill>
                    <a:effectLst/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최대 오차 범위 내에서 </a:t>
                </a:r>
                <a:r>
                  <a:rPr lang="ko-KR" altLang="en-US" sz="2400" b="0" i="0" dirty="0" err="1">
                    <a:solidFill>
                      <a:srgbClr val="9B9B9B"/>
                    </a:solidFill>
                    <a:effectLst/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정규화하여</a:t>
                </a:r>
                <a:r>
                  <a:rPr lang="ko-KR" altLang="en-US" sz="2400" b="0" i="0" dirty="0">
                    <a:solidFill>
                      <a:srgbClr val="9B9B9B"/>
                    </a:solidFill>
                    <a:effectLst/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 백분율 계산</a:t>
                </a:r>
                <a:endParaRPr lang="ko-KR" altLang="en-US" sz="2400" dirty="0">
                  <a:solidFill>
                    <a:srgbClr val="9B9B9B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52B294E1-CAD1-F0D8-D2C2-4E7C3966562D}"/>
                  </a:ext>
                </a:extLst>
              </p:cNvPr>
              <p:cNvGrpSpPr/>
              <p:nvPr/>
            </p:nvGrpSpPr>
            <p:grpSpPr>
              <a:xfrm>
                <a:off x="7524430" y="7677437"/>
                <a:ext cx="1440000" cy="1440000"/>
                <a:chOff x="7524430" y="7677437"/>
                <a:chExt cx="1440000" cy="1440000"/>
              </a:xfrm>
            </p:grpSpPr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5BABFAE7-B80B-DF8E-C7F6-976D6252EA7A}"/>
                    </a:ext>
                  </a:extLst>
                </p:cNvPr>
                <p:cNvSpPr/>
                <p:nvPr/>
              </p:nvSpPr>
              <p:spPr>
                <a:xfrm>
                  <a:off x="7524430" y="7677437"/>
                  <a:ext cx="1440000" cy="1440000"/>
                </a:xfrm>
                <a:prstGeom prst="ellipse">
                  <a:avLst/>
                </a:prstGeom>
                <a:solidFill>
                  <a:srgbClr val="4EA6C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57" name="그래픽 56" descr="불 켜기 단색으로 채워진">
                  <a:extLst>
                    <a:ext uri="{FF2B5EF4-FFF2-40B4-BE49-F238E27FC236}">
                      <a16:creationId xmlns:a16="http://schemas.microsoft.com/office/drawing/2014/main" id="{804EF0A0-B6AC-F78D-E197-D9A05B3132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86700" y="7943652"/>
                  <a:ext cx="914400" cy="914400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53" name="직선 연결선 122">
              <a:extLst>
                <a:ext uri="{FF2B5EF4-FFF2-40B4-BE49-F238E27FC236}">
                  <a16:creationId xmlns:a16="http://schemas.microsoft.com/office/drawing/2014/main" id="{1EC1D5A8-BB09-A349-945B-6E448F272C06}"/>
                </a:ext>
              </a:extLst>
            </p:cNvPr>
            <p:cNvCxnSpPr>
              <a:stCxn id="63" idx="2"/>
              <a:endCxn id="71" idx="6"/>
            </p:cNvCxnSpPr>
            <p:nvPr/>
          </p:nvCxnSpPr>
          <p:spPr>
            <a:xfrm flipH="1" flipV="1">
              <a:off x="6327900" y="6461016"/>
              <a:ext cx="2575500" cy="637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124">
              <a:extLst>
                <a:ext uri="{FF2B5EF4-FFF2-40B4-BE49-F238E27FC236}">
                  <a16:creationId xmlns:a16="http://schemas.microsoft.com/office/drawing/2014/main" id="{504EA817-9A43-CA44-2696-FBBAAB41DF9D}"/>
                </a:ext>
              </a:extLst>
            </p:cNvPr>
            <p:cNvCxnSpPr>
              <a:stCxn id="69" idx="2"/>
              <a:endCxn id="71" idx="7"/>
            </p:cNvCxnSpPr>
            <p:nvPr/>
          </p:nvCxnSpPr>
          <p:spPr>
            <a:xfrm flipH="1">
              <a:off x="5800692" y="4493461"/>
              <a:ext cx="2133643" cy="69476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128">
              <a:extLst>
                <a:ext uri="{FF2B5EF4-FFF2-40B4-BE49-F238E27FC236}">
                  <a16:creationId xmlns:a16="http://schemas.microsoft.com/office/drawing/2014/main" id="{E3D8E18E-2165-091F-4403-BD73AB4F0AC7}"/>
                </a:ext>
              </a:extLst>
            </p:cNvPr>
            <p:cNvCxnSpPr>
              <a:stCxn id="71" idx="5"/>
              <a:endCxn id="58" idx="2"/>
            </p:cNvCxnSpPr>
            <p:nvPr/>
          </p:nvCxnSpPr>
          <p:spPr>
            <a:xfrm>
              <a:off x="5800692" y="7733808"/>
              <a:ext cx="2127888" cy="66362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31CF414-69AD-4B7B-4C02-762A284235B9}"/>
                </a:ext>
              </a:extLst>
            </p:cNvPr>
            <p:cNvGrpSpPr/>
            <p:nvPr/>
          </p:nvGrpSpPr>
          <p:grpSpPr>
            <a:xfrm>
              <a:off x="2727900" y="4661016"/>
              <a:ext cx="3600000" cy="3600000"/>
              <a:chOff x="2841850" y="4661016"/>
              <a:chExt cx="3600000" cy="3600000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0656CBD3-092B-EDDD-04A6-E0C020D1242B}"/>
                  </a:ext>
                </a:extLst>
              </p:cNvPr>
              <p:cNvSpPr/>
              <p:nvPr/>
            </p:nvSpPr>
            <p:spPr>
              <a:xfrm>
                <a:off x="2841850" y="4661016"/>
                <a:ext cx="3600000" cy="3600000"/>
              </a:xfrm>
              <a:prstGeom prst="ellipse">
                <a:avLst/>
              </a:prstGeom>
              <a:noFill/>
              <a:ln w="41275">
                <a:solidFill>
                  <a:srgbClr val="4EA8C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9E4C7C4-AF49-43E0-A291-83F0984CBFF5}"/>
                  </a:ext>
                </a:extLst>
              </p:cNvPr>
              <p:cNvSpPr txBox="1"/>
              <p:nvPr/>
            </p:nvSpPr>
            <p:spPr>
              <a:xfrm>
                <a:off x="3375250" y="6569156"/>
                <a:ext cx="2621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b="1" dirty="0">
                    <a:solidFill>
                      <a:srgbClr val="4EA8CA"/>
                    </a:solidFill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  <a:cs typeface="Malgun Gothic Semilight" panose="020B0502040204020203" pitchFamily="50" charset="-127"/>
                  </a:rPr>
                  <a:t>백분율 계산</a:t>
                </a:r>
              </a:p>
            </p:txBody>
          </p:sp>
          <p:pic>
            <p:nvPicPr>
              <p:cNvPr id="32" name="그래픽 31" descr="계산기 단색으로 채워진">
                <a:extLst>
                  <a:ext uri="{FF2B5EF4-FFF2-40B4-BE49-F238E27FC236}">
                    <a16:creationId xmlns:a16="http://schemas.microsoft.com/office/drawing/2014/main" id="{DD0FCFED-1F6C-A94A-10A3-6336688670CB}"/>
                  </a:ext>
                </a:extLst>
              </p:cNvPr>
              <p:cNvPicPr preferRelativeResize="0"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145750" y="5188224"/>
                <a:ext cx="1080000" cy="108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907249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B9A8F9-9EE4-ABEF-2207-72F142678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1C743AF-25BB-7D3F-2D49-D3ED6F4FB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97" y="426884"/>
            <a:ext cx="17411700" cy="9461500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33DC894C-BAF8-7A1A-51C6-957213A732A4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E163CE83-5C3F-4E83-68F4-0848B8C88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9788A9E2-9E91-C32E-737A-35B03CBBB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790A9878-E82A-D853-C2A1-162F9543DE03}"/>
              </a:ext>
            </a:extLst>
          </p:cNvPr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/>
              </a:rPr>
              <a:t>13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A7C34976-E167-C7CC-BE54-B35F8C27990F}"/>
              </a:ext>
            </a:extLst>
          </p:cNvPr>
          <p:cNvSpPr txBox="1"/>
          <p:nvPr/>
        </p:nvSpPr>
        <p:spPr>
          <a:xfrm>
            <a:off x="16065500" y="762000"/>
            <a:ext cx="1435100" cy="30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20000"/>
              </a:lnSpc>
              <a:defRPr/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/>
              </a:rPr>
              <a:t>DECS</a:t>
            </a:r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D8CC1CA6-B2C3-6605-D82B-74D2F53E6758}"/>
              </a:ext>
            </a:extLst>
          </p:cNvPr>
          <p:cNvSpPr txBox="1"/>
          <p:nvPr/>
        </p:nvSpPr>
        <p:spPr>
          <a:xfrm>
            <a:off x="6692900" y="1498600"/>
            <a:ext cx="49022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ko-KR" altLang="en-US" sz="6000" b="0" i="0" u="none" strike="noStrike" dirty="0" err="1">
                <a:solidFill>
                  <a:srgbClr val="4FA8CA"/>
                </a:solidFill>
                <a:latin typeface="나눔스퀘어OTF Bold"/>
                <a:ea typeface="나눔스퀘어OTF Bold"/>
              </a:rPr>
              <a:t>에러율</a:t>
            </a:r>
            <a:r>
              <a:rPr lang="ko-KR" altLang="en-US" sz="6000" b="0" i="0" u="none" strike="noStrike" dirty="0">
                <a:solidFill>
                  <a:srgbClr val="4FA8CA"/>
                </a:solidFill>
                <a:latin typeface="나눔스퀘어OTF Bold"/>
                <a:ea typeface="나눔스퀘어OTF Bold"/>
              </a:rPr>
              <a:t> 검출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/>
              <a:ea typeface="나눔스퀘어OTF Bold"/>
            </a:endParaRPr>
          </a:p>
        </p:txBody>
      </p:sp>
      <p:pic>
        <p:nvPicPr>
          <p:cNvPr id="18" name="Picture 6">
            <a:extLst>
              <a:ext uri="{FF2B5EF4-FFF2-40B4-BE49-F238E27FC236}">
                <a16:creationId xmlns:a16="http://schemas.microsoft.com/office/drawing/2014/main" id="{38C6653C-5080-EA4B-AB0B-142CC626A6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46E1D9-572F-B16C-D64D-50231994B153}"/>
                  </a:ext>
                </a:extLst>
              </p:cNvPr>
              <p:cNvSpPr txBox="1"/>
              <p:nvPr/>
            </p:nvSpPr>
            <p:spPr>
              <a:xfrm>
                <a:off x="4090372" y="4332403"/>
                <a:ext cx="10107254" cy="7586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𝐶𝑢𝑟𝑟𝑒𝑛𝑡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𝑅𝑒𝑐𝑜𝑛𝑠𝑡𝑟𝑢𝑐𝑡𝑖𝑜𝑛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𝐸𝑟𝑟𝑜𝑟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𝐴𝑣𝑒𝑟𝑎𝑔𝑒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𝑁𝑜𝑟𝑚𝑎𝑙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𝐸𝑟𝑟𝑜𝑟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0.05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×100=400 %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46E1D9-572F-B16C-D64D-50231994B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372" y="4332403"/>
                <a:ext cx="10107254" cy="7586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817469-6BC4-2A5E-1099-FAC291E60546}"/>
                  </a:ext>
                </a:extLst>
              </p:cNvPr>
              <p:cNvSpPr txBox="1"/>
              <p:nvPr/>
            </p:nvSpPr>
            <p:spPr>
              <a:xfrm>
                <a:off x="3286179" y="7870961"/>
                <a:ext cx="11715643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𝐴𝑣𝑒𝑟𝑎𝑔𝑒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𝑁𝑜𝑟𝑚𝑎𝑙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𝐸𝑟𝑟𝑜𝑟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𝐶𝑢𝑟𝑟𝑒𝑛𝑡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𝑅𝑒𝑐𝑜𝑛𝑠𝑡𝑟𝑢𝑐𝑡𝑖𝑜𝑛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𝐸𝑟𝑟𝑜𝑟</m:t>
                              </m:r>
                            </m:den>
                          </m:f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×100=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0.05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0.2</m:t>
                              </m:r>
                            </m:den>
                          </m:f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×100=75 %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817469-6BC4-2A5E-1099-FAC291E60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179" y="7870961"/>
                <a:ext cx="11715643" cy="8298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25507704-183E-C9E2-E1FA-6BB34D1E4848}"/>
              </a:ext>
            </a:extLst>
          </p:cNvPr>
          <p:cNvSpPr/>
          <p:nvPr/>
        </p:nvSpPr>
        <p:spPr>
          <a:xfrm>
            <a:off x="8648699" y="5783379"/>
            <a:ext cx="990600" cy="1385241"/>
          </a:xfrm>
          <a:prstGeom prst="downArrow">
            <a:avLst/>
          </a:prstGeom>
          <a:solidFill>
            <a:srgbClr val="4FA8CA"/>
          </a:solidFill>
          <a:ln>
            <a:solidFill>
              <a:srgbClr val="4FA8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B33C02-90FC-5A1E-2162-4F14D34DF644}"/>
              </a:ext>
            </a:extLst>
          </p:cNvPr>
          <p:cNvSpPr txBox="1"/>
          <p:nvPr/>
        </p:nvSpPr>
        <p:spPr>
          <a:xfrm>
            <a:off x="6784607" y="3162300"/>
            <a:ext cx="4744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50505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Malgun Gothic Semilight" panose="020B0502040204020203" pitchFamily="50" charset="-127"/>
              </a:rPr>
              <a:t>평균 오차 대비 백분율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902838-4373-744A-6977-F07E4AFD0DD5}"/>
              </a:ext>
            </a:extLst>
          </p:cNvPr>
          <p:cNvSpPr txBox="1"/>
          <p:nvPr/>
        </p:nvSpPr>
        <p:spPr>
          <a:xfrm>
            <a:off x="9881641" y="6065103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50505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Malgun Gothic Semilight" panose="020B0502040204020203" pitchFamily="50" charset="-127"/>
              </a:rPr>
              <a:t>오차율을 상대적으로 표현하여 원본과의 차이를 명확하게 드러내기 위해 수정함</a:t>
            </a:r>
          </a:p>
        </p:txBody>
      </p:sp>
    </p:spTree>
    <p:extLst>
      <p:ext uri="{BB962C8B-B14F-4D97-AF65-F5344CB8AC3E}">
        <p14:creationId xmlns:p14="http://schemas.microsoft.com/office/powerpoint/2010/main" val="2432399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F3B48D-E188-1626-F134-3B45FFFED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C5ED257-D633-FF0A-CADD-0DFE6D367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406400"/>
            <a:ext cx="17411700" cy="9461500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FC493567-7A8A-E562-7BA6-D0836EAD2032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78D73E9B-66F4-DA1E-1BAD-FA4953290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1B0B0D9D-34D9-F301-A387-8639DC4F3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6763861A-E06C-E8DB-A983-DBF87888BAFF}"/>
              </a:ext>
            </a:extLst>
          </p:cNvPr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/>
              </a:rPr>
              <a:t>14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A60773A9-CE40-16AE-308C-C711196D7A3F}"/>
              </a:ext>
            </a:extLst>
          </p:cNvPr>
          <p:cNvSpPr txBox="1"/>
          <p:nvPr/>
        </p:nvSpPr>
        <p:spPr>
          <a:xfrm>
            <a:off x="16065500" y="762000"/>
            <a:ext cx="1435100" cy="30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20000"/>
              </a:lnSpc>
              <a:defRPr/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/>
              </a:rPr>
              <a:t>DECS</a:t>
            </a:r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3FAB5B70-BFE0-A23B-0D7F-A5B91ADBD6E8}"/>
              </a:ext>
            </a:extLst>
          </p:cNvPr>
          <p:cNvSpPr txBox="1"/>
          <p:nvPr/>
        </p:nvSpPr>
        <p:spPr>
          <a:xfrm>
            <a:off x="6692900" y="1498600"/>
            <a:ext cx="49022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ko-KR" altLang="en-US" sz="6000" b="0" i="0" u="none" strike="noStrike" dirty="0" err="1">
                <a:solidFill>
                  <a:srgbClr val="4FA8CA"/>
                </a:solidFill>
                <a:latin typeface="나눔스퀘어OTF Bold"/>
                <a:ea typeface="나눔스퀘어OTF Bold"/>
              </a:rPr>
              <a:t>에러율</a:t>
            </a:r>
            <a:r>
              <a:rPr lang="ko-KR" altLang="en-US" sz="6000" b="0" i="0" u="none" strike="noStrike" dirty="0">
                <a:solidFill>
                  <a:srgbClr val="4FA8CA"/>
                </a:solidFill>
                <a:latin typeface="나눔스퀘어OTF Bold"/>
                <a:ea typeface="나눔스퀘어OTF Bold"/>
              </a:rPr>
              <a:t> 검출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/>
              <a:ea typeface="나눔스퀘어OTF Bold"/>
            </a:endParaRPr>
          </a:p>
        </p:txBody>
      </p:sp>
      <p:pic>
        <p:nvPicPr>
          <p:cNvPr id="18" name="Picture 6">
            <a:extLst>
              <a:ext uri="{FF2B5EF4-FFF2-40B4-BE49-F238E27FC236}">
                <a16:creationId xmlns:a16="http://schemas.microsoft.com/office/drawing/2014/main" id="{022EFD4D-3BBF-1FF1-3788-8974393B4F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3A341A-7C81-2ACD-2263-974F630FC0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" y="2781300"/>
            <a:ext cx="12057814" cy="6424714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C199F52-1791-044C-4794-511898671E5A}"/>
              </a:ext>
            </a:extLst>
          </p:cNvPr>
          <p:cNvGrpSpPr/>
          <p:nvPr/>
        </p:nvGrpSpPr>
        <p:grpSpPr>
          <a:xfrm>
            <a:off x="12877800" y="6534150"/>
            <a:ext cx="4648200" cy="1657350"/>
            <a:chOff x="9386200" y="2704383"/>
            <a:chExt cx="4648200" cy="1657350"/>
          </a:xfrm>
        </p:grpSpPr>
        <p:sp>
          <p:nvSpPr>
            <p:cNvPr id="9" name="TextBox 11">
              <a:extLst>
                <a:ext uri="{FF2B5EF4-FFF2-40B4-BE49-F238E27FC236}">
                  <a16:creationId xmlns:a16="http://schemas.microsoft.com/office/drawing/2014/main" id="{21EC99DF-6E2E-8FAA-F8F3-50A54F07B973}"/>
                </a:ext>
              </a:extLst>
            </p:cNvPr>
            <p:cNvSpPr txBox="1"/>
            <p:nvPr/>
          </p:nvSpPr>
          <p:spPr>
            <a:xfrm>
              <a:off x="10351400" y="2704383"/>
              <a:ext cx="275500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ko-KR" altLang="en-US" sz="3500" b="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그래프 해석</a:t>
              </a:r>
              <a:endParaRPr lang="ko-KR" sz="3500" b="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11" name="TextBox 12">
              <a:extLst>
                <a:ext uri="{FF2B5EF4-FFF2-40B4-BE49-F238E27FC236}">
                  <a16:creationId xmlns:a16="http://schemas.microsoft.com/office/drawing/2014/main" id="{C95349D6-4BBF-FF40-B14F-918DE6578C4F}"/>
                </a:ext>
              </a:extLst>
            </p:cNvPr>
            <p:cNvSpPr txBox="1"/>
            <p:nvPr/>
          </p:nvSpPr>
          <p:spPr>
            <a:xfrm>
              <a:off x="10402200" y="3244133"/>
              <a:ext cx="3632200" cy="1117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ko-KR" altLang="en-US" sz="2200" b="0" i="0" u="none" strike="noStrike" dirty="0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정상 </a:t>
              </a:r>
              <a:r>
                <a:rPr lang="ko-KR" altLang="en-US" sz="2200" b="0" i="0" u="none" strike="noStrike" dirty="0" err="1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에러율</a:t>
              </a:r>
              <a:r>
                <a:rPr lang="ko-KR" altLang="en-US" sz="2200" b="0" i="0" u="none" strike="noStrike" dirty="0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범위</a:t>
              </a:r>
              <a:r>
                <a:rPr lang="en-US" altLang="ko-KR" sz="2200" b="0" i="0" u="none" strike="noStrike" dirty="0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</a:t>
              </a:r>
              <a:r>
                <a:rPr lang="ko-KR" altLang="en-US" sz="2200" b="0" i="0" u="none" strike="noStrike" dirty="0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en-US" altLang="ko-KR" sz="2200" b="0" i="0" u="none" strike="noStrike" dirty="0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0 ~ 20%</a:t>
              </a:r>
            </a:p>
            <a:p>
              <a:pPr lvl="0" algn="l">
                <a:lnSpc>
                  <a:spcPct val="107899"/>
                </a:lnSpc>
              </a:pPr>
              <a:r>
                <a:rPr lang="ko-KR" altLang="en-US" sz="2200" dirty="0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비정상 </a:t>
              </a:r>
              <a:r>
                <a:rPr lang="ko-KR" altLang="en-US" sz="2200" dirty="0" err="1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에러율</a:t>
              </a:r>
              <a:r>
                <a:rPr lang="ko-KR" altLang="en-US" sz="2200" dirty="0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범위</a:t>
              </a:r>
              <a:r>
                <a:rPr lang="en-US" altLang="ko-KR" sz="2200" dirty="0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</a:t>
              </a:r>
              <a:r>
                <a:rPr lang="ko-KR" altLang="en-US" sz="2200" dirty="0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en-US" altLang="ko-KR" sz="2200" dirty="0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20 ~ 50%</a:t>
              </a:r>
              <a:endParaRPr lang="ko-KR" altLang="en-US" sz="2200" b="0" i="0" u="none" strike="noStrike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7C66A8F-661C-A256-2760-D5D4C0F805AE}"/>
                </a:ext>
              </a:extLst>
            </p:cNvPr>
            <p:cNvGrpSpPr/>
            <p:nvPr/>
          </p:nvGrpSpPr>
          <p:grpSpPr>
            <a:xfrm>
              <a:off x="9386200" y="2742483"/>
              <a:ext cx="787400" cy="787400"/>
              <a:chOff x="9386200" y="2742483"/>
              <a:chExt cx="787400" cy="787400"/>
            </a:xfrm>
          </p:grpSpPr>
          <p:pic>
            <p:nvPicPr>
              <p:cNvPr id="14" name="Picture 21">
                <a:extLst>
                  <a:ext uri="{FF2B5EF4-FFF2-40B4-BE49-F238E27FC236}">
                    <a16:creationId xmlns:a16="http://schemas.microsoft.com/office/drawing/2014/main" id="{988C0B19-CBE4-2FCA-4AC9-55A9CF616C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86200" y="2742483"/>
                <a:ext cx="787400" cy="787400"/>
              </a:xfrm>
              <a:prstGeom prst="rect">
                <a:avLst/>
              </a:prstGeom>
            </p:spPr>
          </p:pic>
          <p:pic>
            <p:nvPicPr>
              <p:cNvPr id="15" name="Picture 23">
                <a:extLst>
                  <a:ext uri="{FF2B5EF4-FFF2-40B4-BE49-F238E27FC236}">
                    <a16:creationId xmlns:a16="http://schemas.microsoft.com/office/drawing/2014/main" id="{397B0249-B3B3-3E43-EB7C-32CCD16527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49700" y="2818683"/>
                <a:ext cx="647700" cy="647700"/>
              </a:xfrm>
              <a:prstGeom prst="rect">
                <a:avLst/>
              </a:prstGeom>
            </p:spPr>
          </p:pic>
        </p:grp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8DD09EA-3B51-CB72-E039-F971A4B5DAD9}"/>
              </a:ext>
            </a:extLst>
          </p:cNvPr>
          <p:cNvGrpSpPr/>
          <p:nvPr/>
        </p:nvGrpSpPr>
        <p:grpSpPr>
          <a:xfrm>
            <a:off x="12877800" y="3695700"/>
            <a:ext cx="4648200" cy="2461136"/>
            <a:chOff x="12649200" y="3160456"/>
            <a:chExt cx="4648200" cy="2461136"/>
          </a:xfrm>
        </p:grpSpPr>
        <p:sp>
          <p:nvSpPr>
            <p:cNvPr id="20" name="TextBox 11">
              <a:extLst>
                <a:ext uri="{FF2B5EF4-FFF2-40B4-BE49-F238E27FC236}">
                  <a16:creationId xmlns:a16="http://schemas.microsoft.com/office/drawing/2014/main" id="{363C425B-58D8-6D83-B7C2-FCF6D73C6BC2}"/>
                </a:ext>
              </a:extLst>
            </p:cNvPr>
            <p:cNvSpPr txBox="1"/>
            <p:nvPr/>
          </p:nvSpPr>
          <p:spPr>
            <a:xfrm>
              <a:off x="13614400" y="3160456"/>
              <a:ext cx="275500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ko-KR" altLang="en-US" sz="3500" b="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그래프 </a:t>
              </a:r>
              <a:r>
                <a:rPr lang="ko-KR" altLang="en-US" sz="3500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구성</a:t>
              </a:r>
              <a:endParaRPr lang="ko-KR" sz="3500" b="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C25A5326-5ADF-F819-E63D-A8B05B8DC1E9}"/>
                </a:ext>
              </a:extLst>
            </p:cNvPr>
            <p:cNvSpPr txBox="1"/>
            <p:nvPr/>
          </p:nvSpPr>
          <p:spPr>
            <a:xfrm>
              <a:off x="13665200" y="3693855"/>
              <a:ext cx="3632200" cy="192773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en-US" altLang="ko-KR" sz="2200" b="0" i="0" u="none" strike="noStrike" dirty="0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X</a:t>
              </a:r>
              <a:r>
                <a:rPr lang="ko-KR" altLang="en-US" sz="2200" b="0" i="0" u="none" strike="noStrike" dirty="0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축</a:t>
              </a:r>
              <a:r>
                <a:rPr lang="en-US" altLang="ko-KR" sz="2200" b="0" i="0" u="none" strike="noStrike" dirty="0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</a:t>
              </a:r>
              <a:r>
                <a:rPr lang="ko-KR" altLang="en-US" sz="2200" b="0" i="0" u="none" strike="noStrike" dirty="0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테스트 데이터</a:t>
              </a:r>
              <a:endParaRPr lang="en-US" altLang="ko-KR" sz="2200" b="0" i="0" u="none" strike="noStrike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lvl="0" algn="l">
                <a:lnSpc>
                  <a:spcPct val="107899"/>
                </a:lnSpc>
              </a:pPr>
              <a:r>
                <a:rPr lang="en-US" sz="2200" dirty="0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Y</a:t>
              </a:r>
              <a:r>
                <a:rPr lang="ko-KR" altLang="en-US" sz="2200" dirty="0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축</a:t>
              </a:r>
              <a:r>
                <a:rPr lang="en-US" altLang="ko-KR" sz="2200" dirty="0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</a:t>
              </a:r>
              <a:r>
                <a:rPr lang="ko-KR" altLang="en-US" sz="2200" dirty="0" err="1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에러율</a:t>
              </a:r>
              <a:endParaRPr lang="en-US" altLang="ko-KR" sz="2200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lvl="0" algn="l">
                <a:lnSpc>
                  <a:spcPct val="107899"/>
                </a:lnSpc>
              </a:pPr>
              <a:r>
                <a:rPr lang="ko-KR" altLang="en-US" sz="2200" dirty="0" err="1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빨간선</a:t>
              </a:r>
              <a:r>
                <a:rPr lang="en-US" altLang="ko-KR" sz="2200" dirty="0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</a:t>
              </a:r>
              <a:r>
                <a:rPr lang="ko-KR" altLang="en-US" sz="2200" dirty="0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비정상 </a:t>
              </a:r>
              <a:r>
                <a:rPr lang="ko-KR" altLang="en-US" sz="2200" dirty="0" err="1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에러율</a:t>
              </a:r>
              <a:endParaRPr lang="en-US" altLang="ko-KR" sz="2200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lvl="0" algn="l">
                <a:lnSpc>
                  <a:spcPct val="107899"/>
                </a:lnSpc>
              </a:pPr>
              <a:r>
                <a:rPr lang="ko-KR" altLang="en-US" sz="2200" dirty="0" err="1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파란선</a:t>
              </a:r>
              <a:r>
                <a:rPr lang="en-US" altLang="ko-KR" sz="2200" dirty="0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</a:t>
              </a:r>
              <a:r>
                <a:rPr lang="ko-KR" altLang="en-US" sz="2200" dirty="0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정상 </a:t>
              </a:r>
              <a:r>
                <a:rPr lang="ko-KR" altLang="en-US" sz="2200" dirty="0" err="1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에러율</a:t>
              </a:r>
              <a:endParaRPr lang="en-US" altLang="ko-KR" sz="2200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15838FE-0406-936D-8CA2-F39B38EDAEBC}"/>
                </a:ext>
              </a:extLst>
            </p:cNvPr>
            <p:cNvGrpSpPr/>
            <p:nvPr/>
          </p:nvGrpSpPr>
          <p:grpSpPr>
            <a:xfrm>
              <a:off x="12649200" y="3198556"/>
              <a:ext cx="787400" cy="787400"/>
              <a:chOff x="12649200" y="3198556"/>
              <a:chExt cx="787400" cy="787400"/>
            </a:xfrm>
          </p:grpSpPr>
          <p:pic>
            <p:nvPicPr>
              <p:cNvPr id="23" name="Picture 21">
                <a:extLst>
                  <a:ext uri="{FF2B5EF4-FFF2-40B4-BE49-F238E27FC236}">
                    <a16:creationId xmlns:a16="http://schemas.microsoft.com/office/drawing/2014/main" id="{B5EBFB19-71AA-499F-3EB3-702085184A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49200" y="3198556"/>
                <a:ext cx="787400" cy="787400"/>
              </a:xfrm>
              <a:prstGeom prst="rect">
                <a:avLst/>
              </a:prstGeom>
            </p:spPr>
          </p:pic>
          <p:pic>
            <p:nvPicPr>
              <p:cNvPr id="24" name="그래픽 23" descr="가로 막대형 차트 단색으로 채워진">
                <a:extLst>
                  <a:ext uri="{FF2B5EF4-FFF2-40B4-BE49-F238E27FC236}">
                    <a16:creationId xmlns:a16="http://schemas.microsoft.com/office/drawing/2014/main" id="{C568FD4E-5DC6-0667-2280-ADA9017CD5D3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2711600" y="3276000"/>
                <a:ext cx="648000" cy="648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81311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1218D3-1DC3-4D29-D541-38014B9FA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29C93EA-97BF-94DE-04AF-0C77E7D152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150" y="457200"/>
            <a:ext cx="17411700" cy="9461500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34D2F855-DDD7-A6B9-7643-2AF85AE18803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EE4BCA42-081D-734B-E2DA-4E1A3786F4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03510F11-E549-B531-6DE3-73D6D3805F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832916DC-6436-3A04-C515-8AD9D6079CF2}"/>
              </a:ext>
            </a:extLst>
          </p:cNvPr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/>
              </a:rPr>
              <a:t>15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771AEA93-F7E7-1E44-5EE4-093B2739CC45}"/>
              </a:ext>
            </a:extLst>
          </p:cNvPr>
          <p:cNvSpPr txBox="1"/>
          <p:nvPr/>
        </p:nvSpPr>
        <p:spPr>
          <a:xfrm>
            <a:off x="16065500" y="762000"/>
            <a:ext cx="1435100" cy="30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20000"/>
              </a:lnSpc>
              <a:defRPr/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/>
              </a:rPr>
              <a:t>DECS</a:t>
            </a:r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4D07DB05-AA60-3020-A567-3547187F257F}"/>
              </a:ext>
            </a:extLst>
          </p:cNvPr>
          <p:cNvSpPr txBox="1"/>
          <p:nvPr/>
        </p:nvSpPr>
        <p:spPr>
          <a:xfrm>
            <a:off x="6692900" y="1498600"/>
            <a:ext cx="49022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ko-KR" altLang="en-US" sz="6000" b="0" i="0" u="none" strike="noStrike" dirty="0">
                <a:solidFill>
                  <a:srgbClr val="4FA8CA"/>
                </a:solidFill>
                <a:latin typeface="나눔스퀘어OTF Bold"/>
                <a:ea typeface="나눔스퀘어OTF Bold"/>
              </a:rPr>
              <a:t>구현 결과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/>
              <a:ea typeface="나눔스퀘어OTF Bold"/>
            </a:endParaRPr>
          </a:p>
        </p:txBody>
      </p:sp>
      <p:pic>
        <p:nvPicPr>
          <p:cNvPr id="18" name="Picture 6">
            <a:extLst>
              <a:ext uri="{FF2B5EF4-FFF2-40B4-BE49-F238E27FC236}">
                <a16:creationId xmlns:a16="http://schemas.microsoft.com/office/drawing/2014/main" id="{F61AF36C-14FC-4756-60FC-8C0F2BAB472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25CF8007-3C42-627C-4FD8-5AB7674A64BC}"/>
              </a:ext>
            </a:extLst>
          </p:cNvPr>
          <p:cNvGrpSpPr/>
          <p:nvPr/>
        </p:nvGrpSpPr>
        <p:grpSpPr>
          <a:xfrm>
            <a:off x="9546918" y="2876548"/>
            <a:ext cx="7703203" cy="4222306"/>
            <a:chOff x="9546918" y="3483646"/>
            <a:chExt cx="7703203" cy="4222306"/>
          </a:xfrm>
        </p:grpSpPr>
        <p:pic>
          <p:nvPicPr>
            <p:cNvPr id="14" name="output">
              <a:hlinkClick r:id="" action="ppaction://media"/>
              <a:extLst>
                <a:ext uri="{FF2B5EF4-FFF2-40B4-BE49-F238E27FC236}">
                  <a16:creationId xmlns:a16="http://schemas.microsoft.com/office/drawing/2014/main" id="{21246917-5FCC-93F5-6EC5-77E23CEC88EB}"/>
                </a:ext>
              </a:extLst>
            </p:cNvPr>
            <p:cNvPicPr>
              <a:picLocks noChangeAspect="1"/>
            </p:cNvPicPr>
            <p:nvPr>
              <a:audioFile r:link="rId4"/>
              <p:extLst>
                <p:ext uri="{DAA4B4D4-6D71-4841-9C94-3DE7FCFB9230}">
                  <p14:media xmlns:p14="http://schemas.microsoft.com/office/powerpoint/2010/main" r:embed="rId3"/>
                </p:ext>
              </p:extLst>
            </p:nvPr>
          </p:nvPicPr>
          <p:blipFill>
            <a:blip r:embed="rId10"/>
            <a:stretch>
              <a:fillRect/>
            </a:stretch>
          </p:blipFill>
          <p:spPr>
            <a:xfrm>
              <a:off x="12907595" y="7218589"/>
              <a:ext cx="487363" cy="487363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485B41F-7336-CEFD-1C54-78DD96C3B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6918" y="3483646"/>
              <a:ext cx="7703203" cy="3527778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4BA524F-CDB0-BACC-454E-47BDBFF346F0}"/>
              </a:ext>
            </a:extLst>
          </p:cNvPr>
          <p:cNvGrpSpPr/>
          <p:nvPr/>
        </p:nvGrpSpPr>
        <p:grpSpPr>
          <a:xfrm>
            <a:off x="1037879" y="2857500"/>
            <a:ext cx="7588912" cy="4241355"/>
            <a:chOff x="1037879" y="3464598"/>
            <a:chExt cx="7588912" cy="4241355"/>
          </a:xfrm>
        </p:grpSpPr>
        <p:pic>
          <p:nvPicPr>
            <p:cNvPr id="12" name="input">
              <a:hlinkClick r:id="" action="ppaction://media"/>
              <a:extLst>
                <a:ext uri="{FF2B5EF4-FFF2-40B4-BE49-F238E27FC236}">
                  <a16:creationId xmlns:a16="http://schemas.microsoft.com/office/drawing/2014/main" id="{B94674C6-6957-5436-5063-6594C915ACB3}"/>
                </a:ext>
              </a:extLst>
            </p:cNvPr>
            <p:cNvPicPr>
              <a:picLocks noChangeAspect="1"/>
            </p:cNvPicPr>
            <p:nvPr>
              <a:audioFile r:link="rId2"/>
              <p:extLst>
                <p:ext uri="{DAA4B4D4-6D71-4841-9C94-3DE7FCFB9230}">
                  <p14:media xmlns:p14="http://schemas.microsoft.com/office/powerpoint/2010/main" r:embed="rId1"/>
                </p:ext>
              </p:extLst>
            </p:nvPr>
          </p:nvPicPr>
          <p:blipFill>
            <a:blip r:embed="rId10"/>
            <a:stretch>
              <a:fillRect/>
            </a:stretch>
          </p:blipFill>
          <p:spPr>
            <a:xfrm>
              <a:off x="4389437" y="7218590"/>
              <a:ext cx="487363" cy="487363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DE91245-1CC4-F219-F464-40C6BEB9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879" y="3464598"/>
              <a:ext cx="7588912" cy="3565874"/>
            </a:xfrm>
            <a:prstGeom prst="rect">
              <a:avLst/>
            </a:prstGeom>
          </p:spPr>
        </p:pic>
      </p:grpSp>
      <p:sp>
        <p:nvSpPr>
          <p:cNvPr id="25" name="TextBox 17">
            <a:extLst>
              <a:ext uri="{FF2B5EF4-FFF2-40B4-BE49-F238E27FC236}">
                <a16:creationId xmlns:a16="http://schemas.microsoft.com/office/drawing/2014/main" id="{7EB0E7DC-33D2-F594-DA53-A91C2406D44F}"/>
              </a:ext>
            </a:extLst>
          </p:cNvPr>
          <p:cNvSpPr txBox="1"/>
          <p:nvPr/>
        </p:nvSpPr>
        <p:spPr>
          <a:xfrm>
            <a:off x="1524000" y="7081044"/>
            <a:ext cx="7349332" cy="530171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0000"/>
              </a:lnSpc>
              <a:buClr>
                <a:srgbClr val="505050"/>
              </a:buClr>
              <a:defRPr/>
            </a:pPr>
            <a:r>
              <a:rPr lang="en-US" altLang="ko-KR" sz="2400" dirty="0">
                <a:solidFill>
                  <a:srgbClr val="505050"/>
                </a:solidFill>
                <a:latin typeface="나눔스퀘어OTF"/>
                <a:ea typeface="나눔스퀘어OTF"/>
              </a:rPr>
              <a:t>Normal</a:t>
            </a:r>
            <a:r>
              <a:rPr lang="en-US" altLang="ko-KR" sz="2400" b="0" i="0" u="none" strike="noStrike" dirty="0">
                <a:solidFill>
                  <a:srgbClr val="505050"/>
                </a:solidFill>
                <a:latin typeface="나눔스퀘어OTF"/>
                <a:ea typeface="나눔스퀘어OTF"/>
              </a:rPr>
              <a:t>.wav Reconstruction Error   =   39.3998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4C93E6-599C-B7B0-2E16-DE325E3EC81C}"/>
              </a:ext>
            </a:extLst>
          </p:cNvPr>
          <p:cNvSpPr txBox="1"/>
          <p:nvPr/>
        </p:nvSpPr>
        <p:spPr>
          <a:xfrm>
            <a:off x="9841094" y="7040441"/>
            <a:ext cx="7227706" cy="565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40000"/>
              </a:lnSpc>
              <a:buClr>
                <a:srgbClr val="505050"/>
              </a:buClr>
              <a:defRPr/>
            </a:pPr>
            <a:r>
              <a:rPr lang="en-US" altLang="ko-KR" sz="2400" dirty="0">
                <a:solidFill>
                  <a:srgbClr val="505050"/>
                </a:solidFill>
                <a:latin typeface="나눔스퀘어OTF"/>
                <a:ea typeface="나눔스퀘어OTF"/>
              </a:rPr>
              <a:t>Abnormal.wav Reconstruction Error   =   66.2315</a:t>
            </a:r>
            <a:endParaRPr lang="ko-KR" altLang="en-US" sz="2400" b="0" i="0" u="none" strike="noStrike" dirty="0">
              <a:solidFill>
                <a:srgbClr val="505050"/>
              </a:solidFill>
              <a:latin typeface="나눔스퀘어OTF"/>
              <a:ea typeface="나눔스퀘어OTF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A09A3C3-5E9C-FAD1-500C-93D8165F94F2}"/>
              </a:ext>
            </a:extLst>
          </p:cNvPr>
          <p:cNvSpPr/>
          <p:nvPr/>
        </p:nvSpPr>
        <p:spPr>
          <a:xfrm>
            <a:off x="882650" y="7946258"/>
            <a:ext cx="16522700" cy="1626359"/>
          </a:xfrm>
          <a:prstGeom prst="roundRect">
            <a:avLst/>
          </a:prstGeom>
          <a:solidFill>
            <a:srgbClr val="EBF4F7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17">
            <a:extLst>
              <a:ext uri="{FF2B5EF4-FFF2-40B4-BE49-F238E27FC236}">
                <a16:creationId xmlns:a16="http://schemas.microsoft.com/office/drawing/2014/main" id="{8492580E-926E-1148-939A-ABC0AFAE96C1}"/>
              </a:ext>
            </a:extLst>
          </p:cNvPr>
          <p:cNvSpPr txBox="1"/>
          <p:nvPr/>
        </p:nvSpPr>
        <p:spPr>
          <a:xfrm>
            <a:off x="1760220" y="8317703"/>
            <a:ext cx="5783580" cy="827016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40000"/>
              </a:lnSpc>
              <a:buClr>
                <a:srgbClr val="505050"/>
              </a:buClr>
              <a:defRPr/>
            </a:pPr>
            <a:r>
              <a:rPr lang="en-US" altLang="ko-KR" sz="2400" dirty="0">
                <a:solidFill>
                  <a:srgbClr val="505050"/>
                </a:solidFill>
                <a:latin typeface="나눔스퀘어OTF"/>
                <a:ea typeface="나눔스퀘어OTF"/>
              </a:rPr>
              <a:t>Average Normal Error: 39.1084</a:t>
            </a:r>
            <a:endParaRPr lang="en-US" altLang="ko-KR" sz="2400" b="0" i="0" u="none" strike="noStrike" dirty="0">
              <a:solidFill>
                <a:srgbClr val="505050"/>
              </a:solidFill>
              <a:latin typeface="나눔스퀘어OTF"/>
              <a:ea typeface="나눔스퀘어OTF"/>
            </a:endParaRPr>
          </a:p>
          <a:p>
            <a:pPr lvl="0" algn="l">
              <a:lnSpc>
                <a:spcPct val="140000"/>
              </a:lnSpc>
              <a:buClr>
                <a:srgbClr val="505050"/>
              </a:buClr>
              <a:defRPr/>
            </a:pPr>
            <a:r>
              <a:rPr lang="en-US" altLang="ko-KR" sz="2400" b="0" i="0" u="none" strike="noStrike" dirty="0">
                <a:solidFill>
                  <a:srgbClr val="505050"/>
                </a:solidFill>
                <a:latin typeface="나눔스퀘어OTF"/>
                <a:ea typeface="나눔스퀘어OTF"/>
              </a:rPr>
              <a:t>Current Reconstruction Error: 66.2315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7715FCD-9CA0-2577-9BC3-46961C42164D}"/>
                  </a:ext>
                </a:extLst>
              </p:cNvPr>
              <p:cNvSpPr txBox="1"/>
              <p:nvPr/>
            </p:nvSpPr>
            <p:spPr>
              <a:xfrm>
                <a:off x="9315450" y="8241904"/>
                <a:ext cx="8229601" cy="9681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39.1084</m:t>
                              </m:r>
                            </m:num>
                            <m:den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66.2315</m:t>
                              </m:r>
                            </m:den>
                          </m:f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×100=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𝟒𝟎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𝟗𝟓𝟏𝟗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7715FCD-9CA0-2577-9BC3-46961C421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5450" y="8241904"/>
                <a:ext cx="8229601" cy="96815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ABE3371-D5D7-0044-C3F9-19F4D7A6E915}"/>
              </a:ext>
            </a:extLst>
          </p:cNvPr>
          <p:cNvSpPr/>
          <p:nvPr/>
        </p:nvSpPr>
        <p:spPr>
          <a:xfrm>
            <a:off x="8966200" y="8407889"/>
            <a:ext cx="349250" cy="63618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368619"/>
      </p:ext>
    </p:extLst>
  </p:cSld>
  <p:clrMapOvr>
    <a:masterClrMapping/>
  </p:clrMapOvr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>
                <p:cTn id="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>
            <a:extLst>
              <a:ext uri="{FF2B5EF4-FFF2-40B4-BE49-F238E27FC236}">
                <a16:creationId xmlns:a16="http://schemas.microsoft.com/office/drawing/2014/main" id="{560E856F-36A6-9ED2-69AD-22B3AB6DD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/>
              </a:rPr>
              <a:t>16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065500" y="762000"/>
            <a:ext cx="1435100" cy="30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20000"/>
              </a:lnSpc>
              <a:defRPr/>
            </a:pPr>
            <a:r>
              <a:rPr lang="en-US" sz="1700" b="0" i="0" u="none" strike="noStrike" spc="200">
                <a:solidFill>
                  <a:srgbClr val="4FA8CA"/>
                </a:solidFill>
                <a:latin typeface="나눔스퀘어OTF"/>
              </a:rPr>
              <a:t>DECS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8579041" y="5937058"/>
            <a:ext cx="1206635" cy="20371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184400" y="2908299"/>
            <a:ext cx="13919200" cy="3162437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149600" y="3124461"/>
            <a:ext cx="241300" cy="2413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4752703" y="5588000"/>
            <a:ext cx="241300" cy="2413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3989904" y="3286063"/>
            <a:ext cx="10716696" cy="2165611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30000"/>
              </a:lnSpc>
              <a:defRPr/>
            </a:pPr>
            <a:endParaRPr lang="en-US" altLang="ko-KR" sz="1200" b="0" i="0" u="none" strike="noStrike" dirty="0">
              <a:solidFill>
                <a:schemeClr val="bg1"/>
              </a:solidFill>
              <a:latin typeface="나눔스퀘어OTF"/>
              <a:ea typeface="나눔스퀘어OTF"/>
            </a:endParaRPr>
          </a:p>
          <a:p>
            <a:pPr lvl="0" algn="l">
              <a:lnSpc>
                <a:spcPct val="130000"/>
              </a:lnSpc>
              <a:defRPr/>
            </a:pPr>
            <a:r>
              <a:rPr lang="ko-KR" altLang="en-US" sz="2400" b="0" i="0" u="none" strike="noStrike" dirty="0" err="1">
                <a:solidFill>
                  <a:schemeClr val="bg1"/>
                </a:solidFill>
                <a:latin typeface="나눔스퀘어OTF"/>
                <a:ea typeface="나눔스퀘어OTF"/>
              </a:rPr>
              <a:t>오토인코더</a:t>
            </a:r>
            <a:r>
              <a:rPr lang="ko-KR" altLang="en-US" sz="2400" b="0" i="0" u="none" strike="noStrike" dirty="0">
                <a:solidFill>
                  <a:schemeClr val="bg1"/>
                </a:solidFill>
                <a:latin typeface="나눔스퀘어OTF"/>
                <a:ea typeface="나눔스퀘어OTF"/>
              </a:rPr>
              <a:t> 모델을 사용하여 정상 데이터는 높은 정확도로 재구성하는 데 성공</a:t>
            </a:r>
            <a:r>
              <a:rPr lang="en-US" altLang="ko-KR" sz="2400" b="0" i="0" u="none" strike="noStrike" dirty="0">
                <a:solidFill>
                  <a:schemeClr val="bg1"/>
                </a:solidFill>
                <a:latin typeface="나눔스퀘어OTF"/>
                <a:ea typeface="나눔스퀘어OTF"/>
              </a:rPr>
              <a:t>,</a:t>
            </a:r>
            <a:endParaRPr lang="en-US" altLang="ko-KR" sz="2400" dirty="0">
              <a:solidFill>
                <a:schemeClr val="bg1"/>
              </a:solidFill>
              <a:latin typeface="나눔스퀘어OTF"/>
              <a:ea typeface="나눔스퀘어OTF"/>
            </a:endParaRPr>
          </a:p>
          <a:p>
            <a:pPr lvl="0" algn="l">
              <a:lnSpc>
                <a:spcPct val="130000"/>
              </a:lnSpc>
              <a:defRPr/>
            </a:pPr>
            <a:r>
              <a:rPr lang="ko-KR" altLang="en-US" sz="2400" b="0" i="0" u="none" strike="noStrike" dirty="0">
                <a:solidFill>
                  <a:schemeClr val="bg1"/>
                </a:solidFill>
                <a:latin typeface="나눔스퀘어OTF"/>
                <a:ea typeface="나눔스퀘어OTF"/>
              </a:rPr>
              <a:t>비정상 데이터의 경우 재구성 오차를 통해 차이를 측정할 수 있음을 확인함</a:t>
            </a:r>
            <a:r>
              <a:rPr lang="en-US" altLang="ko-KR" sz="2400" b="0" i="0" u="none" strike="noStrike" dirty="0">
                <a:solidFill>
                  <a:schemeClr val="bg1"/>
                </a:solidFill>
                <a:latin typeface="나눔스퀘어OTF"/>
                <a:ea typeface="나눔스퀘어OTF"/>
              </a:rPr>
              <a:t>.</a:t>
            </a:r>
          </a:p>
          <a:p>
            <a:pPr lvl="0" algn="l">
              <a:lnSpc>
                <a:spcPct val="130000"/>
              </a:lnSpc>
              <a:defRPr/>
            </a:pPr>
            <a:endParaRPr lang="en-US" altLang="ko-KR" sz="2400" dirty="0">
              <a:solidFill>
                <a:schemeClr val="bg1"/>
              </a:solidFill>
              <a:latin typeface="나눔스퀘어OTF"/>
              <a:ea typeface="나눔스퀘어OTF"/>
            </a:endParaRPr>
          </a:p>
          <a:p>
            <a:pPr lvl="0" algn="l">
              <a:lnSpc>
                <a:spcPct val="130000"/>
              </a:lnSpc>
              <a:defRPr/>
            </a:pPr>
            <a:r>
              <a:rPr lang="ko-KR" altLang="en-US" sz="2400" b="0" i="0" u="none" strike="noStrike" dirty="0">
                <a:solidFill>
                  <a:schemeClr val="bg1"/>
                </a:solidFill>
                <a:latin typeface="나눔스퀘어OTF"/>
                <a:ea typeface="나눔스퀘어OTF"/>
              </a:rPr>
              <a:t>예시 비정상 데이터에 대해 </a:t>
            </a:r>
            <a:r>
              <a:rPr lang="en-US" altLang="ko-KR" sz="2400" dirty="0">
                <a:solidFill>
                  <a:schemeClr val="bg1"/>
                </a:solidFill>
                <a:latin typeface="나눔스퀘어OTF"/>
                <a:ea typeface="나눔스퀘어OTF"/>
              </a:rPr>
              <a:t>40.95</a:t>
            </a:r>
            <a:r>
              <a:rPr lang="en-US" altLang="ko-KR" sz="2400" b="0" i="0" u="none" strike="noStrike" dirty="0">
                <a:solidFill>
                  <a:schemeClr val="bg1"/>
                </a:solidFill>
                <a:latin typeface="나눔스퀘어OTF"/>
                <a:ea typeface="나눔스퀘어OTF"/>
              </a:rPr>
              <a:t>%</a:t>
            </a:r>
            <a:r>
              <a:rPr lang="ko-KR" altLang="en-US" sz="2400" b="0" i="0" u="none" strike="noStrike" dirty="0">
                <a:solidFill>
                  <a:schemeClr val="bg1"/>
                </a:solidFill>
                <a:latin typeface="나눔스퀘어OTF"/>
                <a:ea typeface="나눔스퀘어OTF"/>
              </a:rPr>
              <a:t>의 에러율을 나타내어 비정상 데이터를 일정 부분</a:t>
            </a:r>
            <a:endParaRPr lang="en-US" altLang="ko-KR" sz="2400" b="0" i="0" u="none" strike="noStrike" dirty="0">
              <a:solidFill>
                <a:schemeClr val="bg1"/>
              </a:solidFill>
              <a:latin typeface="나눔스퀘어OTF"/>
              <a:ea typeface="나눔스퀘어OTF"/>
            </a:endParaRPr>
          </a:p>
          <a:p>
            <a:pPr lvl="0" algn="l">
              <a:lnSpc>
                <a:spcPct val="130000"/>
              </a:lnSpc>
              <a:defRPr/>
            </a:pPr>
            <a:r>
              <a:rPr lang="ko-KR" altLang="en-US" sz="2400" b="0" i="0" u="none" strike="noStrike" dirty="0">
                <a:solidFill>
                  <a:schemeClr val="bg1"/>
                </a:solidFill>
                <a:latin typeface="나눔스퀘어OTF"/>
                <a:ea typeface="나눔스퀘어OTF"/>
              </a:rPr>
              <a:t>탐지할 수 있는 가능성을 보여줌</a:t>
            </a:r>
            <a:r>
              <a:rPr lang="en-US" altLang="ko-KR" sz="2400" b="0" i="0" u="none" strike="noStrike" dirty="0">
                <a:solidFill>
                  <a:schemeClr val="bg1"/>
                </a:solidFill>
                <a:latin typeface="나눔스퀘어OTF"/>
                <a:ea typeface="나눔스퀘어OTF"/>
              </a:rPr>
              <a:t>.</a:t>
            </a:r>
            <a:endParaRPr lang="ko-KR" altLang="en-US" sz="2400" b="0" i="0" u="none" strike="noStrike" dirty="0">
              <a:solidFill>
                <a:schemeClr val="bg1"/>
              </a:solidFill>
              <a:latin typeface="나눔스퀘어OTF"/>
              <a:ea typeface="나눔스퀘어OTF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D249E1A-F74B-CB75-5610-7AAA9297AB81}"/>
              </a:ext>
            </a:extLst>
          </p:cNvPr>
          <p:cNvGrpSpPr/>
          <p:nvPr/>
        </p:nvGrpSpPr>
        <p:grpSpPr>
          <a:xfrm>
            <a:off x="2895122" y="6980440"/>
            <a:ext cx="12725878" cy="1896859"/>
            <a:chOff x="2589843" y="6980440"/>
            <a:chExt cx="12331700" cy="189685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E104A22-3722-9CA8-C2E0-626FE1C550ED}"/>
                </a:ext>
              </a:extLst>
            </p:cNvPr>
            <p:cNvGrpSpPr/>
            <p:nvPr/>
          </p:nvGrpSpPr>
          <p:grpSpPr>
            <a:xfrm>
              <a:off x="2589843" y="6980440"/>
              <a:ext cx="11610412" cy="817957"/>
              <a:chOff x="2589843" y="6980440"/>
              <a:chExt cx="11610412" cy="817957"/>
            </a:xfrm>
          </p:grpSpPr>
          <p:pic>
            <p:nvPicPr>
              <p:cNvPr id="16" name="Picture 16"/>
              <p:cNvPicPr>
                <a:picLocks noChangeAspect="1"/>
              </p:cNvPicPr>
              <p:nvPr/>
            </p:nvPicPr>
            <p:blipFill rotWithShape="1">
              <a:blip r:embed="rId9"/>
              <a:stretch>
                <a:fillRect/>
              </a:stretch>
            </p:blipFill>
            <p:spPr>
              <a:xfrm>
                <a:off x="2589843" y="7167497"/>
                <a:ext cx="457200" cy="400050"/>
              </a:xfrm>
              <a:prstGeom prst="rect">
                <a:avLst/>
              </a:prstGeom>
            </p:spPr>
          </p:pic>
          <p:sp>
            <p:nvSpPr>
              <p:cNvPr id="17" name="TextBox 17"/>
              <p:cNvSpPr txBox="1"/>
              <p:nvPr/>
            </p:nvSpPr>
            <p:spPr>
              <a:xfrm>
                <a:off x="3333750" y="6980440"/>
                <a:ext cx="10866505" cy="817957"/>
              </a:xfrm>
              <a:prstGeom prst="rect">
                <a:avLst/>
              </a:prstGeom>
            </p:spPr>
            <p:txBody>
              <a:bodyPr lIns="0" tIns="0" rIns="0" bIns="0" anchor="ctr"/>
              <a:lstStyle/>
              <a:p>
                <a:pPr lvl="0" algn="l">
                  <a:lnSpc>
                    <a:spcPct val="130000"/>
                  </a:lnSpc>
                  <a:defRPr/>
                </a:pPr>
                <a:r>
                  <a:rPr lang="ko-KR" altLang="en-US" sz="2400" b="0" i="0" u="none" strike="noStrike" dirty="0">
                    <a:solidFill>
                      <a:srgbClr val="505050"/>
                    </a:solidFill>
                    <a:latin typeface="나눔스퀘어OTF"/>
                    <a:ea typeface="나눔스퀘어OTF"/>
                  </a:rPr>
                  <a:t>비정상 데이터 탐지 성능을 더욱 개선하기 위해 모델 구조의 최적화와 데이터셋 확장이 필요</a:t>
                </a:r>
                <a:endParaRPr lang="ko-KR" altLang="en-US" sz="2400" dirty="0">
                  <a:solidFill>
                    <a:srgbClr val="505050"/>
                  </a:solidFill>
                  <a:latin typeface="나눔스퀘어OTF"/>
                  <a:ea typeface="나눔스퀘어OTF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DABB7E5-23F5-0209-B14B-BDB7230CC197}"/>
                </a:ext>
              </a:extLst>
            </p:cNvPr>
            <p:cNvGrpSpPr/>
            <p:nvPr/>
          </p:nvGrpSpPr>
          <p:grpSpPr>
            <a:xfrm>
              <a:off x="2589844" y="8477250"/>
              <a:ext cx="12331699" cy="400049"/>
              <a:chOff x="2589844" y="8477250"/>
              <a:chExt cx="12331699" cy="400049"/>
            </a:xfrm>
          </p:grpSpPr>
          <p:pic>
            <p:nvPicPr>
              <p:cNvPr id="19" name="Picture 19"/>
              <p:cNvPicPr>
                <a:picLocks noChangeAspect="1"/>
              </p:cNvPicPr>
              <p:nvPr/>
            </p:nvPicPr>
            <p:blipFill rotWithShape="1">
              <a:blip r:embed="rId9"/>
              <a:stretch>
                <a:fillRect/>
              </a:stretch>
            </p:blipFill>
            <p:spPr>
              <a:xfrm>
                <a:off x="2589844" y="8477250"/>
                <a:ext cx="457199" cy="400049"/>
              </a:xfrm>
              <a:prstGeom prst="rect">
                <a:avLst/>
              </a:prstGeom>
            </p:spPr>
          </p:pic>
          <p:sp>
            <p:nvSpPr>
              <p:cNvPr id="21" name="TextBox 21"/>
              <p:cNvSpPr txBox="1"/>
              <p:nvPr/>
            </p:nvSpPr>
            <p:spPr>
              <a:xfrm>
                <a:off x="3288343" y="8509000"/>
                <a:ext cx="11633200" cy="323850"/>
              </a:xfrm>
              <a:prstGeom prst="rect">
                <a:avLst/>
              </a:prstGeom>
            </p:spPr>
            <p:txBody>
              <a:bodyPr lIns="0" tIns="0" rIns="0" bIns="0" anchor="ctr"/>
              <a:lstStyle/>
              <a:p>
                <a:pPr lvl="0" algn="l">
                  <a:lnSpc>
                    <a:spcPct val="130000"/>
                  </a:lnSpc>
                  <a:defRPr/>
                </a:pPr>
                <a:r>
                  <a:rPr lang="ko-KR" altLang="en-US" sz="2400" b="0" i="0" u="none" strike="noStrike" dirty="0">
                    <a:solidFill>
                      <a:srgbClr val="505050"/>
                    </a:solidFill>
                    <a:latin typeface="나눔스퀘어OTF"/>
                    <a:ea typeface="나눔스퀘어OTF"/>
                  </a:rPr>
                  <a:t>향후</a:t>
                </a:r>
                <a:r>
                  <a:rPr lang="en-US" altLang="ko-KR" sz="2400" b="0" i="0" u="none" strike="noStrike" dirty="0">
                    <a:solidFill>
                      <a:srgbClr val="505050"/>
                    </a:solidFill>
                    <a:latin typeface="나눔스퀘어OTF"/>
                    <a:ea typeface="나눔스퀘어OTF"/>
                  </a:rPr>
                  <a:t>, </a:t>
                </a:r>
                <a:r>
                  <a:rPr lang="ko-KR" altLang="en-US" sz="2400" b="0" i="0" u="none" strike="noStrike" dirty="0">
                    <a:solidFill>
                      <a:srgbClr val="505050"/>
                    </a:solidFill>
                    <a:latin typeface="나눔스퀘어OTF"/>
                    <a:ea typeface="나눔스퀘어OTF"/>
                  </a:rPr>
                  <a:t>노이즈 제거 </a:t>
                </a:r>
                <a:r>
                  <a:rPr lang="ko-KR" altLang="en-US" sz="2400" b="0" i="0" u="none" strike="noStrike" dirty="0" err="1">
                    <a:solidFill>
                      <a:srgbClr val="505050"/>
                    </a:solidFill>
                    <a:latin typeface="나눔스퀘어OTF"/>
                    <a:ea typeface="나눔스퀘어OTF"/>
                  </a:rPr>
                  <a:t>오토인코더를</a:t>
                </a:r>
                <a:r>
                  <a:rPr lang="ko-KR" altLang="en-US" sz="2400" b="0" i="0" u="none" strike="noStrike" dirty="0">
                    <a:solidFill>
                      <a:srgbClr val="505050"/>
                    </a:solidFill>
                    <a:latin typeface="나눔스퀘어OTF"/>
                    <a:ea typeface="나눔스퀘어OTF"/>
                  </a:rPr>
                  <a:t> 추가하여 네트워크 안정성과 신뢰성을 확보할 계획</a:t>
                </a:r>
                <a:endParaRPr lang="ko-KR" altLang="en-US" sz="2400" dirty="0">
                  <a:solidFill>
                    <a:srgbClr val="505050"/>
                  </a:solidFill>
                  <a:latin typeface="나눔스퀘어OTF"/>
                  <a:ea typeface="나눔스퀘어OTF"/>
                </a:endParaRPr>
              </a:p>
            </p:txBody>
          </p:sp>
        </p:grpSp>
      </p:grpSp>
      <p:sp>
        <p:nvSpPr>
          <p:cNvPr id="22" name="TextBox 22"/>
          <p:cNvSpPr txBox="1"/>
          <p:nvPr/>
        </p:nvSpPr>
        <p:spPr>
          <a:xfrm>
            <a:off x="6692900" y="1498600"/>
            <a:ext cx="49022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ko-KR" altLang="en-US" sz="6000" b="0" i="0" u="none" strike="noStrike" dirty="0">
                <a:solidFill>
                  <a:srgbClr val="4FA8CA"/>
                </a:solidFill>
                <a:latin typeface="나눔스퀘어OTF Bold"/>
                <a:ea typeface="나눔스퀘어OTF Bold"/>
              </a:rPr>
              <a:t>결 론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/>
              <a:ea typeface="나눔스퀘어OTF Bold"/>
            </a:endParaRPr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A8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544" y="2192029"/>
            <a:ext cx="5730342" cy="573034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636" y="3141332"/>
            <a:ext cx="3848995" cy="384899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587" y="3141332"/>
            <a:ext cx="3848995" cy="384899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587" y="3141332"/>
            <a:ext cx="3848995" cy="3848995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7797715" y="4038856"/>
            <a:ext cx="5851163" cy="127724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7000"/>
              </a:lnSpc>
            </a:pPr>
            <a:r>
              <a:rPr lang="en-US" sz="7203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THANK YOU!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06489" y="4573918"/>
            <a:ext cx="2847911" cy="2647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4A64A055-AC7E-0AA0-E937-3B2783F8C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9" name="Group 1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6" name="Group 36"/>
          <p:cNvGrpSpPr/>
          <p:nvPr/>
        </p:nvGrpSpPr>
        <p:grpSpPr>
          <a:xfrm>
            <a:off x="2147483647" y="2147483647"/>
            <a:ext cx="2147483647" cy="1837448700"/>
            <a:chOff x="0" y="0"/>
            <a:chExt cx="0" cy="0"/>
          </a:xfrm>
        </p:grpSpPr>
      </p:grpSp>
      <p:pic>
        <p:nvPicPr>
          <p:cNvPr id="41" name="Picture 6">
            <a:extLst>
              <a:ext uri="{FF2B5EF4-FFF2-40B4-BE49-F238E27FC236}">
                <a16:creationId xmlns:a16="http://schemas.microsoft.com/office/drawing/2014/main" id="{D87DA80C-9358-537C-6C57-774E03C4A0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42" name="TextBox 26">
            <a:extLst>
              <a:ext uri="{FF2B5EF4-FFF2-40B4-BE49-F238E27FC236}">
                <a16:creationId xmlns:a16="http://schemas.microsoft.com/office/drawing/2014/main" id="{EC98A2CB-EB0B-A62D-6527-4C33D3B62696}"/>
              </a:ext>
            </a:extLst>
          </p:cNvPr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서</a:t>
            </a:r>
            <a:r>
              <a:rPr lang="en-US" altLang="ko-KR" sz="60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	</a:t>
            </a:r>
            <a:r>
              <a:rPr lang="ko-KR" altLang="en-US" sz="60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론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3" name="TextBox 7">
            <a:extLst>
              <a:ext uri="{FF2B5EF4-FFF2-40B4-BE49-F238E27FC236}">
                <a16:creationId xmlns:a16="http://schemas.microsoft.com/office/drawing/2014/main" id="{0C7D5B99-29FB-BD86-CCF5-E848E4185BDE}"/>
              </a:ext>
            </a:extLst>
          </p:cNvPr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sp>
        <p:nvSpPr>
          <p:cNvPr id="51" name="TextBox 5">
            <a:extLst>
              <a:ext uri="{FF2B5EF4-FFF2-40B4-BE49-F238E27FC236}">
                <a16:creationId xmlns:a16="http://schemas.microsoft.com/office/drawing/2014/main" id="{3357374B-D012-822B-6B31-9E07FB53D559}"/>
              </a:ext>
            </a:extLst>
          </p:cNvPr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</a:t>
            </a:r>
            <a:r>
              <a:rPr lang="en-US" dirty="0">
                <a:solidFill>
                  <a:srgbClr val="4FA8CA"/>
                </a:solidFill>
                <a:latin typeface="나눔스퀘어OTF" panose="020B0600000101010101" pitchFamily="34" charset="-127"/>
              </a:rPr>
              <a:t>2</a:t>
            </a:r>
            <a:endParaRPr lang="en-US" sz="1800" b="0" i="0" u="none" strike="noStrike" dirty="0">
              <a:solidFill>
                <a:srgbClr val="4FA8CA"/>
              </a:solidFill>
              <a:latin typeface="나눔스퀘어OTF" panose="020B0600000101010101" pitchFamily="34" charset="-127"/>
            </a:endParaRP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5F030CFD-350C-BE60-01A0-0D2D65F26504}"/>
              </a:ext>
            </a:extLst>
          </p:cNvPr>
          <p:cNvSpPr/>
          <p:nvPr/>
        </p:nvSpPr>
        <p:spPr>
          <a:xfrm>
            <a:off x="2058268" y="3618586"/>
            <a:ext cx="4191000" cy="4810227"/>
          </a:xfrm>
          <a:custGeom>
            <a:avLst/>
            <a:gdLst/>
            <a:ahLst/>
            <a:cxnLst/>
            <a:rect l="l" t="t" r="r" b="b"/>
            <a:pathLst>
              <a:path w="2732056" h="3156787">
                <a:moveTo>
                  <a:pt x="0" y="0"/>
                </a:moveTo>
                <a:lnTo>
                  <a:pt x="2732056" y="0"/>
                </a:lnTo>
                <a:lnTo>
                  <a:pt x="2732056" y="3156787"/>
                </a:lnTo>
                <a:lnTo>
                  <a:pt x="0" y="31567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ore-KR" altLang="en-US"/>
          </a:p>
        </p:txBody>
      </p:sp>
      <p:sp>
        <p:nvSpPr>
          <p:cNvPr id="7" name="AutoShape 4" descr="A minimalistic illustration similar to the style of a light bulb icon, but instead of a light bulb, it features a sleek communication device like a headset or walkie-talkie inside a simple, clean circle. The design uses thin lines and soft pastel colors to create a professional and modern aesthetic, focused on communication clarity and technology.">
            <a:extLst>
              <a:ext uri="{FF2B5EF4-FFF2-40B4-BE49-F238E27FC236}">
                <a16:creationId xmlns:a16="http://schemas.microsoft.com/office/drawing/2014/main" id="{E0FCF6D8-E7F0-2635-BF41-E79EB48E99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FA8E19C-51C0-B3EF-0314-400ECE611713}"/>
              </a:ext>
            </a:extLst>
          </p:cNvPr>
          <p:cNvGrpSpPr/>
          <p:nvPr/>
        </p:nvGrpSpPr>
        <p:grpSpPr>
          <a:xfrm>
            <a:off x="8347800" y="3121689"/>
            <a:ext cx="9102000" cy="2483621"/>
            <a:chOff x="8347800" y="3121689"/>
            <a:chExt cx="9102000" cy="2483621"/>
          </a:xfrm>
        </p:grpSpPr>
        <p:sp>
          <p:nvSpPr>
            <p:cNvPr id="8" name="TextBox 30">
              <a:extLst>
                <a:ext uri="{FF2B5EF4-FFF2-40B4-BE49-F238E27FC236}">
                  <a16:creationId xmlns:a16="http://schemas.microsoft.com/office/drawing/2014/main" id="{D323C175-1C86-4B09-2191-54D19356C384}"/>
                </a:ext>
              </a:extLst>
            </p:cNvPr>
            <p:cNvSpPr txBox="1"/>
            <p:nvPr/>
          </p:nvSpPr>
          <p:spPr>
            <a:xfrm>
              <a:off x="9157864" y="3300173"/>
              <a:ext cx="8291936" cy="4690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r>
                <a:rPr lang="ko-KR" altLang="en-US" sz="4000" u="none" strike="noStrike" spc="-45" dirty="0">
                  <a:solidFill>
                    <a:srgbClr val="4E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배경 소개 및 문제 정의</a:t>
              </a:r>
              <a:endParaRPr lang="en-US" sz="4000" u="none" strike="noStrike" spc="-45" dirty="0">
                <a:solidFill>
                  <a:srgbClr val="4E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40" name="TextBox 33">
              <a:extLst>
                <a:ext uri="{FF2B5EF4-FFF2-40B4-BE49-F238E27FC236}">
                  <a16:creationId xmlns:a16="http://schemas.microsoft.com/office/drawing/2014/main" id="{1BD6060D-DFC2-2AB3-ABE8-CF7B9BC52D56}"/>
                </a:ext>
              </a:extLst>
            </p:cNvPr>
            <p:cNvSpPr txBox="1"/>
            <p:nvPr/>
          </p:nvSpPr>
          <p:spPr>
            <a:xfrm>
              <a:off x="8470900" y="4011284"/>
              <a:ext cx="7425521" cy="15940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네트워크 통신 환경</a:t>
              </a:r>
              <a:r>
                <a:rPr lang="ko-KR" altLang="en-US" sz="24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에서는 </a:t>
              </a:r>
              <a:r>
                <a:rPr lang="ko-KR" altLang="en-US" sz="24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효율적인 통신</a:t>
              </a:r>
              <a:r>
                <a:rPr lang="ko-KR" altLang="en-US" sz="24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이 중요한데</a:t>
              </a:r>
              <a:r>
                <a:rPr lang="en-US" altLang="ko-KR" sz="24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4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배경 소음과 같은 노이즈로 인해 </a:t>
              </a:r>
              <a:r>
                <a:rPr lang="ko-KR" altLang="en-US" sz="240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통신 품질이 </a:t>
              </a:r>
              <a:r>
                <a:rPr lang="ko-KR" altLang="en-US" sz="24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떨어지면 </a:t>
              </a:r>
              <a:r>
                <a:rPr lang="ko-KR" altLang="en-US" sz="24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정확한 정보 전달</a:t>
              </a:r>
              <a:r>
                <a:rPr lang="ko-KR" altLang="en-US" sz="24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에 어려움이 있음</a:t>
              </a:r>
              <a:endParaRPr lang="en-US" altLang="ko-KR" sz="2400" b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pic>
          <p:nvPicPr>
            <p:cNvPr id="11" name="그래픽 10" descr="강의실 단색으로 채워진">
              <a:extLst>
                <a:ext uri="{FF2B5EF4-FFF2-40B4-BE49-F238E27FC236}">
                  <a16:creationId xmlns:a16="http://schemas.microsoft.com/office/drawing/2014/main" id="{CA81828C-253B-E493-6BCA-001F3E78D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347800" y="3121689"/>
              <a:ext cx="720000" cy="720000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CBC0DF2-2AD6-65D3-03C1-60C1FFEDA44A}"/>
              </a:ext>
            </a:extLst>
          </p:cNvPr>
          <p:cNvGrpSpPr/>
          <p:nvPr/>
        </p:nvGrpSpPr>
        <p:grpSpPr>
          <a:xfrm>
            <a:off x="8347800" y="6157618"/>
            <a:ext cx="9102000" cy="2491082"/>
            <a:chOff x="8347800" y="6023700"/>
            <a:chExt cx="9102000" cy="2491082"/>
          </a:xfrm>
        </p:grpSpPr>
        <p:sp>
          <p:nvSpPr>
            <p:cNvPr id="44" name="TextBox 30">
              <a:extLst>
                <a:ext uri="{FF2B5EF4-FFF2-40B4-BE49-F238E27FC236}">
                  <a16:creationId xmlns:a16="http://schemas.microsoft.com/office/drawing/2014/main" id="{B8E89849-A879-ACBB-7C40-B7074B752A91}"/>
                </a:ext>
              </a:extLst>
            </p:cNvPr>
            <p:cNvSpPr txBox="1"/>
            <p:nvPr/>
          </p:nvSpPr>
          <p:spPr>
            <a:xfrm>
              <a:off x="9157864" y="6209645"/>
              <a:ext cx="8291936" cy="4690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r>
                <a:rPr lang="ko-KR" altLang="en-US" sz="4000" u="none" strike="noStrike" spc="-45" dirty="0">
                  <a:solidFill>
                    <a:srgbClr val="4E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문제의 중요성 및 필요성</a:t>
              </a:r>
              <a:endParaRPr lang="en-US" sz="4000" u="none" strike="noStrike" spc="-45" dirty="0">
                <a:solidFill>
                  <a:srgbClr val="4E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52" name="TextBox 33">
              <a:extLst>
                <a:ext uri="{FF2B5EF4-FFF2-40B4-BE49-F238E27FC236}">
                  <a16:creationId xmlns:a16="http://schemas.microsoft.com/office/drawing/2014/main" id="{98E54405-BC99-A44A-3BCC-840C2DE3C272}"/>
                </a:ext>
              </a:extLst>
            </p:cNvPr>
            <p:cNvSpPr txBox="1"/>
            <p:nvPr/>
          </p:nvSpPr>
          <p:spPr>
            <a:xfrm>
              <a:off x="8470900" y="6920756"/>
              <a:ext cx="7425521" cy="15940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정확하고 안정적인 통신 시스템이 이루어지지 않으면 </a:t>
              </a:r>
              <a:r>
                <a:rPr lang="ko-KR" altLang="en-US" sz="24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생명과 안전</a:t>
              </a:r>
              <a:r>
                <a:rPr lang="ko-KR" altLang="en-US" sz="24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이 위협받을 수 있으며</a:t>
              </a:r>
              <a:r>
                <a:rPr lang="en-US" altLang="ko-KR" sz="24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24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통신 오류는 곧 </a:t>
              </a:r>
              <a:r>
                <a:rPr lang="ko-KR" altLang="en-US" sz="24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심각한 사고</a:t>
              </a:r>
              <a:r>
                <a:rPr lang="ko-KR" altLang="en-US" sz="24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로 이어질 수 있음</a:t>
              </a:r>
              <a:endParaRPr lang="en-US" altLang="ko-KR" sz="24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pic>
          <p:nvPicPr>
            <p:cNvPr id="13" name="그래픽 12" descr="고객 리뷰 단색으로 채워진">
              <a:extLst>
                <a:ext uri="{FF2B5EF4-FFF2-40B4-BE49-F238E27FC236}">
                  <a16:creationId xmlns:a16="http://schemas.microsoft.com/office/drawing/2014/main" id="{0B125854-9C21-27DC-BA5D-8C54E0561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47800" y="6023700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815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2F004D-6B27-DD8F-907C-57571F5B1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DA95D048-E048-5A4D-0830-A4A024E06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C02298E3-9106-94B6-61E8-B66D13254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26217A0D-271B-DF3F-3E06-BEEA83CE902E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>
            <a:extLst>
              <a:ext uri="{FF2B5EF4-FFF2-40B4-BE49-F238E27FC236}">
                <a16:creationId xmlns:a16="http://schemas.microsoft.com/office/drawing/2014/main" id="{D8DBCE04-42FF-2294-1903-9D2423428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grpSp>
        <p:nvGrpSpPr>
          <p:cNvPr id="9" name="Group 9">
            <a:extLst>
              <a:ext uri="{FF2B5EF4-FFF2-40B4-BE49-F238E27FC236}">
                <a16:creationId xmlns:a16="http://schemas.microsoft.com/office/drawing/2014/main" id="{BB17D2D3-FCD0-F8DD-F04A-DD65A49E2150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93BAC5A2-2762-146C-B47F-E4D1E7D63384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id="{01BB7234-AE50-17D9-B1EE-ADEB182FDABA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6" name="Group 36">
            <a:extLst>
              <a:ext uri="{FF2B5EF4-FFF2-40B4-BE49-F238E27FC236}">
                <a16:creationId xmlns:a16="http://schemas.microsoft.com/office/drawing/2014/main" id="{5CE6EE4C-7B76-3C7A-0B38-3B2C41333FE8}"/>
              </a:ext>
            </a:extLst>
          </p:cNvPr>
          <p:cNvGrpSpPr/>
          <p:nvPr/>
        </p:nvGrpSpPr>
        <p:grpSpPr>
          <a:xfrm>
            <a:off x="2147483647" y="2147483647"/>
            <a:ext cx="2147483647" cy="1837448700"/>
            <a:chOff x="0" y="0"/>
            <a:chExt cx="0" cy="0"/>
          </a:xfrm>
        </p:grpSpPr>
      </p:grpSp>
      <p:pic>
        <p:nvPicPr>
          <p:cNvPr id="41" name="Picture 6">
            <a:extLst>
              <a:ext uri="{FF2B5EF4-FFF2-40B4-BE49-F238E27FC236}">
                <a16:creationId xmlns:a16="http://schemas.microsoft.com/office/drawing/2014/main" id="{260DA69D-7A63-8628-01A9-DE22FF57FD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42" name="TextBox 26">
            <a:extLst>
              <a:ext uri="{FF2B5EF4-FFF2-40B4-BE49-F238E27FC236}">
                <a16:creationId xmlns:a16="http://schemas.microsoft.com/office/drawing/2014/main" id="{26B63207-984E-0EF7-2AD7-D15B33236EFB}"/>
              </a:ext>
            </a:extLst>
          </p:cNvPr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서</a:t>
            </a:r>
            <a:r>
              <a:rPr lang="en-US" altLang="ko-KR" sz="60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	</a:t>
            </a:r>
            <a:r>
              <a:rPr lang="ko-KR" altLang="en-US" sz="60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론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3" name="TextBox 7">
            <a:extLst>
              <a:ext uri="{FF2B5EF4-FFF2-40B4-BE49-F238E27FC236}">
                <a16:creationId xmlns:a16="http://schemas.microsoft.com/office/drawing/2014/main" id="{A71E0E08-3EB1-E3E3-9F6F-93E1304DED58}"/>
              </a:ext>
            </a:extLst>
          </p:cNvPr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sp>
        <p:nvSpPr>
          <p:cNvPr id="51" name="TextBox 5">
            <a:extLst>
              <a:ext uri="{FF2B5EF4-FFF2-40B4-BE49-F238E27FC236}">
                <a16:creationId xmlns:a16="http://schemas.microsoft.com/office/drawing/2014/main" id="{C19A7966-84D6-12D3-6BBF-3BF3983548F8}"/>
              </a:ext>
            </a:extLst>
          </p:cNvPr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03</a:t>
            </a:r>
          </a:p>
        </p:txBody>
      </p:sp>
      <p:sp>
        <p:nvSpPr>
          <p:cNvPr id="7" name="AutoShape 4" descr="A minimalistic illustration similar to the style of a light bulb icon, but instead of a light bulb, it features a sleek communication device like a headset or walkie-talkie inside a simple, clean circle. The design uses thin lines and soft pastel colors to create a professional and modern aesthetic, focused on communication clarity and technology.">
            <a:extLst>
              <a:ext uri="{FF2B5EF4-FFF2-40B4-BE49-F238E27FC236}">
                <a16:creationId xmlns:a16="http://schemas.microsoft.com/office/drawing/2014/main" id="{5A932C8D-0E23-8C13-BD9F-F7C2CD1419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4DFDB0-A472-7EBE-5187-40F297E38936}"/>
              </a:ext>
            </a:extLst>
          </p:cNvPr>
          <p:cNvSpPr txBox="1"/>
          <p:nvPr/>
        </p:nvSpPr>
        <p:spPr>
          <a:xfrm>
            <a:off x="9753600" y="3289300"/>
            <a:ext cx="46482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3500" b="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네트워크 이상 감지</a:t>
            </a:r>
            <a:endParaRPr lang="ko-KR" sz="3500" b="0" i="0" u="none" strike="noStrike" dirty="0">
              <a:solidFill>
                <a:srgbClr val="50505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F0C40B39-B37B-F58F-483E-489B05A5152F}"/>
              </a:ext>
            </a:extLst>
          </p:cNvPr>
          <p:cNvSpPr txBox="1"/>
          <p:nvPr/>
        </p:nvSpPr>
        <p:spPr>
          <a:xfrm>
            <a:off x="9804400" y="4000500"/>
            <a:ext cx="7200000" cy="762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altLang="en-US" sz="2200" b="0" i="0" u="none" strike="noStrike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네트워크 내에서 발생하는 노이</a:t>
            </a:r>
            <a:r>
              <a:rPr lang="ko-KR" altLang="en-US" sz="2200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즈</a:t>
            </a:r>
            <a:r>
              <a:rPr lang="en-US" altLang="ko-KR" sz="2200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200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및 패킷 이슈 등과 같은 이상 상황을 감지함</a:t>
            </a:r>
            <a:endParaRPr lang="en-US" sz="2200" b="0" i="0" u="none" strike="noStrike" dirty="0">
              <a:solidFill>
                <a:srgbClr val="50505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6585AA9D-5988-9BFB-3424-8540CF3FCA5C}"/>
              </a:ext>
            </a:extLst>
          </p:cNvPr>
          <p:cNvSpPr txBox="1"/>
          <p:nvPr/>
        </p:nvSpPr>
        <p:spPr>
          <a:xfrm>
            <a:off x="9766300" y="5283200"/>
            <a:ext cx="46482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3500" b="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문제 분석 및 </a:t>
            </a:r>
            <a:r>
              <a:rPr lang="ko-KR" altLang="en-US" sz="3500" b="0" i="0" u="none" strike="noStrike" dirty="0" err="1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에러율</a:t>
            </a:r>
            <a:r>
              <a:rPr lang="ko-KR" altLang="en-US" sz="3500" b="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계산</a:t>
            </a:r>
            <a:endParaRPr lang="ko-KR" sz="3500" b="0" i="0" u="none" strike="noStrike" dirty="0">
              <a:solidFill>
                <a:srgbClr val="50505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5A3EB859-F569-4BFC-394E-50A223E68D32}"/>
              </a:ext>
            </a:extLst>
          </p:cNvPr>
          <p:cNvSpPr txBox="1"/>
          <p:nvPr/>
        </p:nvSpPr>
        <p:spPr>
          <a:xfrm>
            <a:off x="9817100" y="5816600"/>
            <a:ext cx="7200000" cy="1117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altLang="en-US" sz="2200" b="0" i="0" u="none" strike="noStrike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감지된 이상 데이터에 대한 분석을 통해 문제의 원인과 심각도를 파악하고 에러율을 계산함</a:t>
            </a:r>
            <a:endParaRPr lang="en-US" sz="2200" b="0" i="0" u="none" strike="noStrike" dirty="0">
              <a:solidFill>
                <a:srgbClr val="50505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32672911-8B03-275A-BDE0-27BEBB255E70}"/>
              </a:ext>
            </a:extLst>
          </p:cNvPr>
          <p:cNvSpPr txBox="1"/>
          <p:nvPr/>
        </p:nvSpPr>
        <p:spPr>
          <a:xfrm>
            <a:off x="9766300" y="7289800"/>
            <a:ext cx="46482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3500" b="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사전 조치 및 예방</a:t>
            </a:r>
            <a:endParaRPr lang="ko-KR" sz="3500" b="0" i="0" u="none" strike="noStrike" dirty="0">
              <a:solidFill>
                <a:srgbClr val="50505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1AFF6EB3-541E-C928-19A6-0F3F821681F6}"/>
              </a:ext>
            </a:extLst>
          </p:cNvPr>
          <p:cNvSpPr txBox="1"/>
          <p:nvPr/>
        </p:nvSpPr>
        <p:spPr>
          <a:xfrm>
            <a:off x="9817100" y="8013700"/>
            <a:ext cx="7200000" cy="762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altLang="en-US" sz="2200" b="0" i="0" u="none" strike="noStrike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계산된 에러율을 기반으로 시스템을 조정하거나 예방 조치를 시행하여 네트워크의 안정성과 신뢰성을 높임</a:t>
            </a:r>
            <a:endParaRPr lang="en-US" sz="2200" b="0" i="0" u="none" strike="noStrike" dirty="0">
              <a:solidFill>
                <a:srgbClr val="50505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20" name="Picture 15">
            <a:extLst>
              <a:ext uri="{FF2B5EF4-FFF2-40B4-BE49-F238E27FC236}">
                <a16:creationId xmlns:a16="http://schemas.microsoft.com/office/drawing/2014/main" id="{B17A048A-5DF0-3A2E-4E7F-D96E77C0B9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4200" y="3390900"/>
            <a:ext cx="5626100" cy="5283200"/>
          </a:xfrm>
          <a:prstGeom prst="rect">
            <a:avLst/>
          </a:prstGeom>
        </p:spPr>
      </p:pic>
      <p:pic>
        <p:nvPicPr>
          <p:cNvPr id="21" name="Picture 16">
            <a:extLst>
              <a:ext uri="{FF2B5EF4-FFF2-40B4-BE49-F238E27FC236}">
                <a16:creationId xmlns:a16="http://schemas.microsoft.com/office/drawing/2014/main" id="{73A36304-6D1C-CB4D-1600-8B6655AC4F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5200" y="5918200"/>
            <a:ext cx="1041400" cy="165100"/>
          </a:xfrm>
          <a:prstGeom prst="rect">
            <a:avLst/>
          </a:prstGeom>
        </p:spPr>
      </p:pic>
      <p:sp>
        <p:nvSpPr>
          <p:cNvPr id="22" name="TextBox 17">
            <a:extLst>
              <a:ext uri="{FF2B5EF4-FFF2-40B4-BE49-F238E27FC236}">
                <a16:creationId xmlns:a16="http://schemas.microsoft.com/office/drawing/2014/main" id="{8FFD37E9-425A-D996-CC6F-319AB9EAA902}"/>
              </a:ext>
            </a:extLst>
          </p:cNvPr>
          <p:cNvSpPr txBox="1"/>
          <p:nvPr/>
        </p:nvSpPr>
        <p:spPr>
          <a:xfrm>
            <a:off x="2463800" y="5397500"/>
            <a:ext cx="4406900" cy="165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4400" b="0" i="0" u="none" strike="noStrike" dirty="0" err="1">
                <a:solidFill>
                  <a:srgbClr val="FFFFFF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에러율</a:t>
            </a:r>
            <a:r>
              <a:rPr lang="ko-KR" altLang="en-US" sz="4400" b="0" i="0" u="none" strike="noStrike" dirty="0">
                <a:solidFill>
                  <a:srgbClr val="FFFFFF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검출</a:t>
            </a:r>
            <a:r>
              <a:rPr lang="ko-KR" altLang="en-US" sz="4000" b="0" i="0" u="none" strike="noStrike" dirty="0">
                <a:solidFill>
                  <a:srgbClr val="FFFFF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은 안전과 신뢰성을 위한 핵심 요소</a:t>
            </a:r>
            <a:endParaRPr lang="ko-KR" sz="4000" b="0" i="0" u="none" strike="noStrike" dirty="0">
              <a:solidFill>
                <a:srgbClr val="FFFFFF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23" name="Picture 18">
            <a:extLst>
              <a:ext uri="{FF2B5EF4-FFF2-40B4-BE49-F238E27FC236}">
                <a16:creationId xmlns:a16="http://schemas.microsoft.com/office/drawing/2014/main" id="{6C20C7A4-8127-FE86-673F-4A53DC6468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7000" y="4381500"/>
            <a:ext cx="647700" cy="393700"/>
          </a:xfrm>
          <a:prstGeom prst="rect">
            <a:avLst/>
          </a:prstGeom>
        </p:spPr>
      </p:pic>
      <p:pic>
        <p:nvPicPr>
          <p:cNvPr id="24" name="Picture 19">
            <a:extLst>
              <a:ext uri="{FF2B5EF4-FFF2-40B4-BE49-F238E27FC236}">
                <a16:creationId xmlns:a16="http://schemas.microsoft.com/office/drawing/2014/main" id="{8E1ECEE5-30A1-EC62-5402-CC0FDBF08E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8400" y="3314700"/>
            <a:ext cx="787400" cy="787400"/>
          </a:xfrm>
          <a:prstGeom prst="rect">
            <a:avLst/>
          </a:prstGeom>
        </p:spPr>
      </p:pic>
      <p:pic>
        <p:nvPicPr>
          <p:cNvPr id="25" name="Picture 20">
            <a:extLst>
              <a:ext uri="{FF2B5EF4-FFF2-40B4-BE49-F238E27FC236}">
                <a16:creationId xmlns:a16="http://schemas.microsoft.com/office/drawing/2014/main" id="{BC1ACE21-201C-A10B-8902-CBA848C2C8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01100" y="7340600"/>
            <a:ext cx="787400" cy="787400"/>
          </a:xfrm>
          <a:prstGeom prst="rect">
            <a:avLst/>
          </a:prstGeom>
        </p:spPr>
      </p:pic>
      <p:pic>
        <p:nvPicPr>
          <p:cNvPr id="26" name="Picture 21">
            <a:extLst>
              <a:ext uri="{FF2B5EF4-FFF2-40B4-BE49-F238E27FC236}">
                <a16:creationId xmlns:a16="http://schemas.microsoft.com/office/drawing/2014/main" id="{DDF34C0B-5B6A-6A99-B97F-CC636845AC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01100" y="5321300"/>
            <a:ext cx="787400" cy="787400"/>
          </a:xfrm>
          <a:prstGeom prst="rect">
            <a:avLst/>
          </a:prstGeom>
        </p:spPr>
      </p:pic>
      <p:pic>
        <p:nvPicPr>
          <p:cNvPr id="27" name="Picture 22">
            <a:extLst>
              <a:ext uri="{FF2B5EF4-FFF2-40B4-BE49-F238E27FC236}">
                <a16:creationId xmlns:a16="http://schemas.microsoft.com/office/drawing/2014/main" id="{0C139B00-AC38-353E-AC92-556A41D9C6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64600" y="3352800"/>
            <a:ext cx="660400" cy="660400"/>
          </a:xfrm>
          <a:prstGeom prst="rect">
            <a:avLst/>
          </a:prstGeom>
        </p:spPr>
      </p:pic>
      <p:pic>
        <p:nvPicPr>
          <p:cNvPr id="28" name="Picture 23">
            <a:extLst>
              <a:ext uri="{FF2B5EF4-FFF2-40B4-BE49-F238E27FC236}">
                <a16:creationId xmlns:a16="http://schemas.microsoft.com/office/drawing/2014/main" id="{C2C5E343-6FE3-902E-DBF7-5F643F63D2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64600" y="5397500"/>
            <a:ext cx="647700" cy="647700"/>
          </a:xfrm>
          <a:prstGeom prst="rect">
            <a:avLst/>
          </a:prstGeom>
        </p:spPr>
      </p:pic>
      <p:pic>
        <p:nvPicPr>
          <p:cNvPr id="29" name="Picture 24">
            <a:extLst>
              <a:ext uri="{FF2B5EF4-FFF2-40B4-BE49-F238E27FC236}">
                <a16:creationId xmlns:a16="http://schemas.microsoft.com/office/drawing/2014/main" id="{CB1CF9CA-2A5D-038F-4421-F2ADF35E291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26500" y="7404100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49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787FA7-B1A4-386C-6024-DE5B19A91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9264908-64CC-4716-AA6C-A16099E0B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899EFDA6-5070-5889-E5D6-507D070F1804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77A9EE64-EC94-68E4-CDE7-952C1FD87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9579F880-099F-601D-9147-ABCBC76B71CB}"/>
              </a:ext>
            </a:extLst>
          </p:cNvPr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</a:t>
            </a:r>
            <a:r>
              <a:rPr lang="en-US" altLang="ko-KR" dirty="0">
                <a:solidFill>
                  <a:srgbClr val="4FA8CA"/>
                </a:solidFill>
                <a:latin typeface="나눔스퀘어OTF" panose="020B0600000101010101" pitchFamily="34" charset="-127"/>
              </a:rPr>
              <a:t>4</a:t>
            </a:r>
            <a:endParaRPr lang="en-US" sz="1800" b="0" i="0" u="none" strike="noStrike" dirty="0">
              <a:solidFill>
                <a:srgbClr val="4FA8CA"/>
              </a:solidFill>
              <a:latin typeface="나눔스퀘어OTF" panose="020B0600000101010101" pitchFamily="34" charset="-127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F5FEC6F-6446-9B83-6057-65CAA2A454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C6666F1A-558C-449E-5D20-7B928BCFC0FC}"/>
              </a:ext>
            </a:extLst>
          </p:cNvPr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EAFE5A58-48C5-7228-BD0D-B355CEF3F1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>
            <a:extLst>
              <a:ext uri="{FF2B5EF4-FFF2-40B4-BE49-F238E27FC236}">
                <a16:creationId xmlns:a16="http://schemas.microsoft.com/office/drawing/2014/main" id="{165132F0-2685-B338-6DB5-C2AB9FC1B6CF}"/>
              </a:ext>
            </a:extLst>
          </p:cNvPr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시스템 구조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1DFB6DB-F606-3E56-2F5B-395FC01BC848}"/>
              </a:ext>
            </a:extLst>
          </p:cNvPr>
          <p:cNvPicPr>
            <a:picLocks/>
          </p:cNvPicPr>
          <p:nvPr/>
        </p:nvPicPr>
        <p:blipFill>
          <a:blip r:embed="rId7"/>
          <a:srcRect/>
          <a:stretch/>
        </p:blipFill>
        <p:spPr>
          <a:xfrm>
            <a:off x="2295429" y="2857500"/>
            <a:ext cx="13722541" cy="642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74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BE246D-DA44-CC1D-CAB9-3A0617B51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5059882-5896-CCBF-178C-EF3CE6BDD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7651FAD2-8E99-F90F-CFB3-4C3D6C21F4ED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233ED52A-CC78-C614-AD89-31E9ABD76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A27F0028-0D82-7477-4DFC-F7EB2A2D19DC}"/>
              </a:ext>
            </a:extLst>
          </p:cNvPr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</a:t>
            </a:r>
            <a:r>
              <a:rPr lang="en-US" altLang="ko-KR" dirty="0">
                <a:solidFill>
                  <a:srgbClr val="4FA8CA"/>
                </a:solidFill>
                <a:latin typeface="나눔스퀘어OTF" panose="020B0600000101010101" pitchFamily="34" charset="-127"/>
              </a:rPr>
              <a:t>5</a:t>
            </a:r>
            <a:endParaRPr lang="en-US" sz="1800" b="0" i="0" u="none" strike="noStrike" dirty="0">
              <a:solidFill>
                <a:srgbClr val="4FA8CA"/>
              </a:solidFill>
              <a:latin typeface="나눔스퀘어OTF" panose="020B0600000101010101" pitchFamily="34" charset="-127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E2D1668-EB3D-64D4-A0A4-CD86138C58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BCAEF52F-00B2-3C1F-4734-A9EE412A0066}"/>
              </a:ext>
            </a:extLst>
          </p:cNvPr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DC53F6B4-E6B1-36F2-8B70-D7A9FA33C7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>
            <a:extLst>
              <a:ext uri="{FF2B5EF4-FFF2-40B4-BE49-F238E27FC236}">
                <a16:creationId xmlns:a16="http://schemas.microsoft.com/office/drawing/2014/main" id="{1E68865B-0824-8849-E86E-6204638E8905}"/>
              </a:ext>
            </a:extLst>
          </p:cNvPr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프로토콜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EAEC55D-C24A-774D-CD8D-019F5CED9857}"/>
              </a:ext>
            </a:extLst>
          </p:cNvPr>
          <p:cNvGrpSpPr>
            <a:grpSpLocks/>
          </p:cNvGrpSpPr>
          <p:nvPr/>
        </p:nvGrpSpPr>
        <p:grpSpPr>
          <a:xfrm>
            <a:off x="675254" y="2881112"/>
            <a:ext cx="16937492" cy="2731500"/>
            <a:chOff x="675254" y="3226142"/>
            <a:chExt cx="16937492" cy="2731500"/>
          </a:xfrm>
        </p:grpSpPr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84C4C5E7-28AA-8A6B-15C2-A4C324CF3DC6}"/>
                </a:ext>
              </a:extLst>
            </p:cNvPr>
            <p:cNvGrpSpPr/>
            <p:nvPr/>
          </p:nvGrpSpPr>
          <p:grpSpPr>
            <a:xfrm>
              <a:off x="675254" y="3226142"/>
              <a:ext cx="3767648" cy="2731500"/>
              <a:chOff x="675254" y="2656376"/>
              <a:chExt cx="3767648" cy="2731500"/>
            </a:xfrm>
          </p:grpSpPr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C577D916-A116-C045-E7B7-C8096791A730}"/>
                  </a:ext>
                </a:extLst>
              </p:cNvPr>
              <p:cNvGrpSpPr/>
              <p:nvPr/>
            </p:nvGrpSpPr>
            <p:grpSpPr>
              <a:xfrm>
                <a:off x="675254" y="4037967"/>
                <a:ext cx="3767648" cy="1349909"/>
                <a:chOff x="675254" y="4037967"/>
                <a:chExt cx="3767648" cy="1349909"/>
              </a:xfrm>
            </p:grpSpPr>
            <p:sp>
              <p:nvSpPr>
                <p:cNvPr id="15" name="갈매기형 수장[C] 14">
                  <a:extLst>
                    <a:ext uri="{FF2B5EF4-FFF2-40B4-BE49-F238E27FC236}">
                      <a16:creationId xmlns:a16="http://schemas.microsoft.com/office/drawing/2014/main" id="{36C76FB0-1861-D50C-5E07-EF455FC703C2}"/>
                    </a:ext>
                  </a:extLst>
                </p:cNvPr>
                <p:cNvSpPr/>
                <p:nvPr/>
              </p:nvSpPr>
              <p:spPr>
                <a:xfrm>
                  <a:off x="675254" y="4037967"/>
                  <a:ext cx="3767648" cy="1349909"/>
                </a:xfrm>
                <a:prstGeom prst="chevron">
                  <a:avLst/>
                </a:prstGeom>
                <a:solidFill>
                  <a:srgbClr val="7FB3D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AC121FF-BDA9-7ADC-782B-9C8062E16E06}"/>
                    </a:ext>
                  </a:extLst>
                </p:cNvPr>
                <p:cNvSpPr txBox="1"/>
                <p:nvPr/>
              </p:nvSpPr>
              <p:spPr>
                <a:xfrm>
                  <a:off x="1472101" y="4508279"/>
                  <a:ext cx="249029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입력 스트림 개방</a:t>
                  </a:r>
                </a:p>
              </p:txBody>
            </p:sp>
          </p:grp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0506C40B-EEFF-3E44-B6EF-1ADD1F663414}"/>
                  </a:ext>
                </a:extLst>
              </p:cNvPr>
              <p:cNvGrpSpPr/>
              <p:nvPr/>
            </p:nvGrpSpPr>
            <p:grpSpPr>
              <a:xfrm>
                <a:off x="1676400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FE136D23-0389-5BAD-211F-D38D783DD7B9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5C4607D6-55E0-9D6B-5550-F27F52775D51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2169413" y="1951111"/>
                  <a:chExt cx="1440000" cy="1440000"/>
                </a:xfrm>
              </p:grpSpPr>
              <p:sp>
                <p:nvSpPr>
                  <p:cNvPr id="54" name="타원 53">
                    <a:extLst>
                      <a:ext uri="{FF2B5EF4-FFF2-40B4-BE49-F238E27FC236}">
                        <a16:creationId xmlns:a16="http://schemas.microsoft.com/office/drawing/2014/main" id="{4BA2E61E-696E-C444-E692-BFE7CF885D0F}"/>
                      </a:ext>
                    </a:extLst>
                  </p:cNvPr>
                  <p:cNvSpPr/>
                  <p:nvPr/>
                </p:nvSpPr>
                <p:spPr>
                  <a:xfrm>
                    <a:off x="2169413" y="1951111"/>
                    <a:ext cx="1440000" cy="1440000"/>
                  </a:xfrm>
                  <a:prstGeom prst="ellipse">
                    <a:avLst/>
                  </a:prstGeom>
                  <a:solidFill>
                    <a:srgbClr val="7FB3D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10" name="그래픽 9" descr="문이 열려 있음 단색으로 채워진">
                    <a:extLst>
                      <a:ext uri="{FF2B5EF4-FFF2-40B4-BE49-F238E27FC236}">
                        <a16:creationId xmlns:a16="http://schemas.microsoft.com/office/drawing/2014/main" id="{D2271290-C5BE-722F-987E-8BE51B3471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32213" y="2213911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E16BE32A-8833-1478-465E-601F1BC98572}"/>
                </a:ext>
              </a:extLst>
            </p:cNvPr>
            <p:cNvGrpSpPr/>
            <p:nvPr/>
          </p:nvGrpSpPr>
          <p:grpSpPr>
            <a:xfrm>
              <a:off x="3964554" y="3226142"/>
              <a:ext cx="3767648" cy="2731500"/>
              <a:chOff x="3964554" y="2656376"/>
              <a:chExt cx="3767648" cy="2731500"/>
            </a:xfrm>
          </p:grpSpPr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7D511143-AADE-EFF3-31D6-95BEB2639934}"/>
                  </a:ext>
                </a:extLst>
              </p:cNvPr>
              <p:cNvGrpSpPr/>
              <p:nvPr/>
            </p:nvGrpSpPr>
            <p:grpSpPr>
              <a:xfrm>
                <a:off x="3964554" y="4037967"/>
                <a:ext cx="3767648" cy="1349909"/>
                <a:chOff x="3964554" y="4037967"/>
                <a:chExt cx="3767648" cy="1349909"/>
              </a:xfrm>
            </p:grpSpPr>
            <p:sp>
              <p:nvSpPr>
                <p:cNvPr id="18" name="갈매기형 수장[C] 17">
                  <a:extLst>
                    <a:ext uri="{FF2B5EF4-FFF2-40B4-BE49-F238E27FC236}">
                      <a16:creationId xmlns:a16="http://schemas.microsoft.com/office/drawing/2014/main" id="{848832B1-54D8-0E62-8315-D1902720ECB7}"/>
                    </a:ext>
                  </a:extLst>
                </p:cNvPr>
                <p:cNvSpPr/>
                <p:nvPr/>
              </p:nvSpPr>
              <p:spPr>
                <a:xfrm>
                  <a:off x="3964554" y="4037967"/>
                  <a:ext cx="3767648" cy="1349909"/>
                </a:xfrm>
                <a:prstGeom prst="chevron">
                  <a:avLst/>
                </a:prstGeom>
                <a:solidFill>
                  <a:srgbClr val="5DADE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8B44124-02E4-6428-B774-B86FD6DBB918}"/>
                    </a:ext>
                  </a:extLst>
                </p:cNvPr>
                <p:cNvSpPr txBox="1"/>
                <p:nvPr/>
              </p:nvSpPr>
              <p:spPr>
                <a:xfrm>
                  <a:off x="4792152" y="4508279"/>
                  <a:ext cx="234950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UDP </a:t>
                  </a:r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소켓 생성</a:t>
                  </a:r>
                </a:p>
              </p:txBody>
            </p:sp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11BEB2E0-4678-0A9A-7E37-E1BBCB841583}"/>
                  </a:ext>
                </a:extLst>
              </p:cNvPr>
              <p:cNvGrpSpPr/>
              <p:nvPr/>
            </p:nvGrpSpPr>
            <p:grpSpPr>
              <a:xfrm>
                <a:off x="5082352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D807051F-F912-C67D-9E60-80FC25C68EC1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4" name="그룹 63">
                  <a:extLst>
                    <a:ext uri="{FF2B5EF4-FFF2-40B4-BE49-F238E27FC236}">
                      <a16:creationId xmlns:a16="http://schemas.microsoft.com/office/drawing/2014/main" id="{59CF502C-40B2-854D-9634-A553E7CB7263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4094855" y="1687574"/>
                  <a:chExt cx="1440000" cy="1440000"/>
                </a:xfrm>
              </p:grpSpPr>
              <p:sp>
                <p:nvSpPr>
                  <p:cNvPr id="55" name="타원 54">
                    <a:extLst>
                      <a:ext uri="{FF2B5EF4-FFF2-40B4-BE49-F238E27FC236}">
                        <a16:creationId xmlns:a16="http://schemas.microsoft.com/office/drawing/2014/main" id="{D82F785C-0336-D6C0-39AA-0C2D64CCE8FD}"/>
                      </a:ext>
                    </a:extLst>
                  </p:cNvPr>
                  <p:cNvSpPr/>
                  <p:nvPr/>
                </p:nvSpPr>
                <p:spPr>
                  <a:xfrm>
                    <a:off x="4094855" y="1687574"/>
                    <a:ext cx="1440000" cy="1440000"/>
                  </a:xfrm>
                  <a:prstGeom prst="ellipse">
                    <a:avLst/>
                  </a:prstGeom>
                  <a:solidFill>
                    <a:srgbClr val="5DADE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52" name="그래픽 51" descr="소셜 네트워크 단색으로 채워진">
                    <a:extLst>
                      <a:ext uri="{FF2B5EF4-FFF2-40B4-BE49-F238E27FC236}">
                        <a16:creationId xmlns:a16="http://schemas.microsoft.com/office/drawing/2014/main" id="{95ACF7A7-9D64-EAD4-1374-9D2371B5D4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65471" y="1928796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9FE90EE-BE77-3C2A-84B8-D6AE91A15014}"/>
                </a:ext>
              </a:extLst>
            </p:cNvPr>
            <p:cNvGrpSpPr/>
            <p:nvPr/>
          </p:nvGrpSpPr>
          <p:grpSpPr>
            <a:xfrm>
              <a:off x="7253854" y="3226142"/>
              <a:ext cx="3780292" cy="2731500"/>
              <a:chOff x="7253854" y="2656376"/>
              <a:chExt cx="3780292" cy="2731500"/>
            </a:xfrm>
          </p:grpSpPr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3D59B519-243F-F4E2-5D65-6309C4C6C812}"/>
                  </a:ext>
                </a:extLst>
              </p:cNvPr>
              <p:cNvGrpSpPr/>
              <p:nvPr/>
            </p:nvGrpSpPr>
            <p:grpSpPr>
              <a:xfrm>
                <a:off x="7253854" y="4037967"/>
                <a:ext cx="3780292" cy="1349909"/>
                <a:chOff x="7253854" y="4037967"/>
                <a:chExt cx="3780292" cy="1349909"/>
              </a:xfrm>
            </p:grpSpPr>
            <p:sp>
              <p:nvSpPr>
                <p:cNvPr id="19" name="갈매기형 수장[C] 18">
                  <a:extLst>
                    <a:ext uri="{FF2B5EF4-FFF2-40B4-BE49-F238E27FC236}">
                      <a16:creationId xmlns:a16="http://schemas.microsoft.com/office/drawing/2014/main" id="{F060ECD6-4091-1216-A554-202E153C9EF8}"/>
                    </a:ext>
                  </a:extLst>
                </p:cNvPr>
                <p:cNvSpPr/>
                <p:nvPr/>
              </p:nvSpPr>
              <p:spPr>
                <a:xfrm>
                  <a:off x="7253854" y="4037967"/>
                  <a:ext cx="3780292" cy="1349909"/>
                </a:xfrm>
                <a:prstGeom prst="chevron">
                  <a:avLst/>
                </a:prstGeom>
                <a:solidFill>
                  <a:srgbClr val="3498D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4D488BA-00F2-7E9C-1030-030AF2314B02}"/>
                    </a:ext>
                  </a:extLst>
                </p:cNvPr>
                <p:cNvSpPr txBox="1"/>
                <p:nvPr/>
              </p:nvSpPr>
              <p:spPr>
                <a:xfrm>
                  <a:off x="7969250" y="4328279"/>
                  <a:ext cx="2349500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PCM </a:t>
                  </a:r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데이터 압축</a:t>
                  </a: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6A88801E-F02E-E446-4E6D-BA429A36DA58}"/>
                  </a:ext>
                </a:extLst>
              </p:cNvPr>
              <p:cNvGrpSpPr/>
              <p:nvPr/>
            </p:nvGrpSpPr>
            <p:grpSpPr>
              <a:xfrm>
                <a:off x="8274186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CCF08EF2-DA31-4588-E332-463EF3370DEC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5" name="그룹 64">
                  <a:extLst>
                    <a:ext uri="{FF2B5EF4-FFF2-40B4-BE49-F238E27FC236}">
                      <a16:creationId xmlns:a16="http://schemas.microsoft.com/office/drawing/2014/main" id="{F6664D9D-2137-97B7-D67D-2DCC78C487E6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6672578" y="2308950"/>
                  <a:chExt cx="1440000" cy="1440000"/>
                </a:xfrm>
              </p:grpSpPr>
              <p:sp>
                <p:nvSpPr>
                  <p:cNvPr id="56" name="타원 55">
                    <a:extLst>
                      <a:ext uri="{FF2B5EF4-FFF2-40B4-BE49-F238E27FC236}">
                        <a16:creationId xmlns:a16="http://schemas.microsoft.com/office/drawing/2014/main" id="{81AEC587-4093-F42C-F1C2-7F60BC16C13D}"/>
                      </a:ext>
                    </a:extLst>
                  </p:cNvPr>
                  <p:cNvSpPr/>
                  <p:nvPr/>
                </p:nvSpPr>
                <p:spPr>
                  <a:xfrm>
                    <a:off x="6672578" y="2308950"/>
                    <a:ext cx="1440000" cy="1440000"/>
                  </a:xfrm>
                  <a:prstGeom prst="ellipse">
                    <a:avLst/>
                  </a:prstGeom>
                  <a:solidFill>
                    <a:srgbClr val="3498D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46" name="그래픽 45" descr="바구니에 든 계란 단색으로 채워진">
                    <a:extLst>
                      <a:ext uri="{FF2B5EF4-FFF2-40B4-BE49-F238E27FC236}">
                        <a16:creationId xmlns:a16="http://schemas.microsoft.com/office/drawing/2014/main" id="{3A8979D5-A4FB-1773-3546-D75F5D5B23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35378" y="2571750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9C162885-F16B-9733-3A23-FC3067FFE69F}"/>
                </a:ext>
              </a:extLst>
            </p:cNvPr>
            <p:cNvGrpSpPr/>
            <p:nvPr/>
          </p:nvGrpSpPr>
          <p:grpSpPr>
            <a:xfrm>
              <a:off x="10543153" y="3226142"/>
              <a:ext cx="3767647" cy="2731500"/>
              <a:chOff x="10543153" y="2656376"/>
              <a:chExt cx="3767647" cy="2731500"/>
            </a:xfrm>
          </p:grpSpPr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7513A552-497D-A22B-5E17-C06F6EC5D8C4}"/>
                  </a:ext>
                </a:extLst>
              </p:cNvPr>
              <p:cNvGrpSpPr/>
              <p:nvPr/>
            </p:nvGrpSpPr>
            <p:grpSpPr>
              <a:xfrm>
                <a:off x="10543153" y="4037967"/>
                <a:ext cx="3767647" cy="1349909"/>
                <a:chOff x="10543153" y="4037967"/>
                <a:chExt cx="3767647" cy="1349909"/>
              </a:xfrm>
            </p:grpSpPr>
            <p:sp>
              <p:nvSpPr>
                <p:cNvPr id="20" name="갈매기형 수장[C] 19">
                  <a:extLst>
                    <a:ext uri="{FF2B5EF4-FFF2-40B4-BE49-F238E27FC236}">
                      <a16:creationId xmlns:a16="http://schemas.microsoft.com/office/drawing/2014/main" id="{D2937DF7-06BD-AC98-661B-6B1011F526E2}"/>
                    </a:ext>
                  </a:extLst>
                </p:cNvPr>
                <p:cNvSpPr/>
                <p:nvPr/>
              </p:nvSpPr>
              <p:spPr>
                <a:xfrm>
                  <a:off x="10543153" y="4037967"/>
                  <a:ext cx="3767647" cy="1349909"/>
                </a:xfrm>
                <a:prstGeom prst="chevron">
                  <a:avLst/>
                </a:prstGeom>
                <a:solidFill>
                  <a:srgbClr val="2980B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DC06636-6AF2-D45C-C7D9-D2B0814BE1D8}"/>
                    </a:ext>
                  </a:extLst>
                </p:cNvPr>
                <p:cNvSpPr txBox="1"/>
                <p:nvPr/>
              </p:nvSpPr>
              <p:spPr>
                <a:xfrm>
                  <a:off x="11297542" y="4328279"/>
                  <a:ext cx="2349500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패킷 이슈 시뮬레이션</a:t>
                  </a:r>
                </a:p>
              </p:txBody>
            </p:sp>
          </p:grp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BE756EAA-5754-8906-CA41-1D7AC38FDC7D}"/>
                  </a:ext>
                </a:extLst>
              </p:cNvPr>
              <p:cNvGrpSpPr/>
              <p:nvPr/>
            </p:nvGrpSpPr>
            <p:grpSpPr>
              <a:xfrm>
                <a:off x="11588020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91" name="타원 90">
                  <a:extLst>
                    <a:ext uri="{FF2B5EF4-FFF2-40B4-BE49-F238E27FC236}">
                      <a16:creationId xmlns:a16="http://schemas.microsoft.com/office/drawing/2014/main" id="{03E6D9DD-ED9C-5237-627A-B77EF0E5639A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6" name="그룹 65">
                  <a:extLst>
                    <a:ext uri="{FF2B5EF4-FFF2-40B4-BE49-F238E27FC236}">
                      <a16:creationId xmlns:a16="http://schemas.microsoft.com/office/drawing/2014/main" id="{E4229ABA-E1EE-500A-4F71-6EF3B0033DFB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9857542" y="2590800"/>
                  <a:chExt cx="1440000" cy="1440000"/>
                </a:xfrm>
              </p:grpSpPr>
              <p:sp>
                <p:nvSpPr>
                  <p:cNvPr id="57" name="타원 56">
                    <a:extLst>
                      <a:ext uri="{FF2B5EF4-FFF2-40B4-BE49-F238E27FC236}">
                        <a16:creationId xmlns:a16="http://schemas.microsoft.com/office/drawing/2014/main" id="{883EF1F5-3DB0-03C9-1567-9860082F098C}"/>
                      </a:ext>
                    </a:extLst>
                  </p:cNvPr>
                  <p:cNvSpPr/>
                  <p:nvPr/>
                </p:nvSpPr>
                <p:spPr>
                  <a:xfrm>
                    <a:off x="9857542" y="2590800"/>
                    <a:ext cx="1440000" cy="1440000"/>
                  </a:xfrm>
                  <a:prstGeom prst="ellipse">
                    <a:avLst/>
                  </a:prstGeom>
                  <a:solidFill>
                    <a:srgbClr val="2980B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50" name="그래픽 49" descr="경고 단색으로 채워진">
                    <a:extLst>
                      <a:ext uri="{FF2B5EF4-FFF2-40B4-BE49-F238E27FC236}">
                        <a16:creationId xmlns:a16="http://schemas.microsoft.com/office/drawing/2014/main" id="{6DDFF918-2D99-542D-8AFE-9444EE972D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120342" y="2782665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AF6DC20C-CF3C-21F6-B274-D091AB21A5B0}"/>
                </a:ext>
              </a:extLst>
            </p:cNvPr>
            <p:cNvGrpSpPr/>
            <p:nvPr/>
          </p:nvGrpSpPr>
          <p:grpSpPr>
            <a:xfrm>
              <a:off x="13832454" y="3226142"/>
              <a:ext cx="3780292" cy="2731500"/>
              <a:chOff x="13832454" y="2656376"/>
              <a:chExt cx="3780292" cy="2731500"/>
            </a:xfrm>
          </p:grpSpPr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D007BD5A-B37B-5B96-7727-87EF988C932A}"/>
                  </a:ext>
                </a:extLst>
              </p:cNvPr>
              <p:cNvGrpSpPr/>
              <p:nvPr/>
            </p:nvGrpSpPr>
            <p:grpSpPr>
              <a:xfrm>
                <a:off x="13832454" y="4037967"/>
                <a:ext cx="3780292" cy="1349909"/>
                <a:chOff x="13832454" y="4037967"/>
                <a:chExt cx="3780292" cy="1349909"/>
              </a:xfrm>
            </p:grpSpPr>
            <p:sp>
              <p:nvSpPr>
                <p:cNvPr id="21" name="갈매기형 수장[C] 20">
                  <a:extLst>
                    <a:ext uri="{FF2B5EF4-FFF2-40B4-BE49-F238E27FC236}">
                      <a16:creationId xmlns:a16="http://schemas.microsoft.com/office/drawing/2014/main" id="{89EEAEA8-DCEE-B48C-58FD-D8A4E1CC6578}"/>
                    </a:ext>
                  </a:extLst>
                </p:cNvPr>
                <p:cNvSpPr/>
                <p:nvPr/>
              </p:nvSpPr>
              <p:spPr>
                <a:xfrm>
                  <a:off x="13832454" y="4037967"/>
                  <a:ext cx="3780292" cy="1349909"/>
                </a:xfrm>
                <a:prstGeom prst="chevron">
                  <a:avLst/>
                </a:prstGeom>
                <a:solidFill>
                  <a:srgbClr val="1F587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531BB4A-A5DE-AE0A-F1BF-54E02AB3EA5F}"/>
                    </a:ext>
                  </a:extLst>
                </p:cNvPr>
                <p:cNvSpPr txBox="1"/>
                <p:nvPr/>
              </p:nvSpPr>
              <p:spPr>
                <a:xfrm>
                  <a:off x="14625937" y="4328279"/>
                  <a:ext cx="2349500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UDP </a:t>
                  </a:r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소켓을 통한 전송</a:t>
                  </a:r>
                </a:p>
              </p:txBody>
            </p:sp>
          </p:grp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C073B6F7-B501-127E-3912-F64DE16CD28E}"/>
                  </a:ext>
                </a:extLst>
              </p:cNvPr>
              <p:cNvGrpSpPr/>
              <p:nvPr/>
            </p:nvGrpSpPr>
            <p:grpSpPr>
              <a:xfrm>
                <a:off x="14923746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C20A402E-64CE-0DAB-548D-D240288E0FC9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AC08C24E-4A24-40A7-8208-A10C057A5BCD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13916750" y="1544950"/>
                  <a:chExt cx="1440000" cy="1440000"/>
                </a:xfrm>
              </p:grpSpPr>
              <p:sp>
                <p:nvSpPr>
                  <p:cNvPr id="58" name="타원 57">
                    <a:extLst>
                      <a:ext uri="{FF2B5EF4-FFF2-40B4-BE49-F238E27FC236}">
                        <a16:creationId xmlns:a16="http://schemas.microsoft.com/office/drawing/2014/main" id="{61240591-6568-2E94-5C02-D910B1751D35}"/>
                      </a:ext>
                    </a:extLst>
                  </p:cNvPr>
                  <p:cNvSpPr/>
                  <p:nvPr/>
                </p:nvSpPr>
                <p:spPr>
                  <a:xfrm>
                    <a:off x="13916750" y="1544950"/>
                    <a:ext cx="1440000" cy="1440000"/>
                  </a:xfrm>
                  <a:prstGeom prst="ellipse">
                    <a:avLst/>
                  </a:prstGeom>
                  <a:solidFill>
                    <a:srgbClr val="1F587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48" name="그래픽 47" descr="보내다 단색으로 채워진">
                    <a:extLst>
                      <a:ext uri="{FF2B5EF4-FFF2-40B4-BE49-F238E27FC236}">
                        <a16:creationId xmlns:a16="http://schemas.microsoft.com/office/drawing/2014/main" id="{887D8178-1FEB-475B-BABB-07A600CFC1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132750" y="1807750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0D1EB62-AD42-F279-E9A9-391A6416A82A}"/>
              </a:ext>
            </a:extLst>
          </p:cNvPr>
          <p:cNvGrpSpPr/>
          <p:nvPr/>
        </p:nvGrpSpPr>
        <p:grpSpPr>
          <a:xfrm>
            <a:off x="675254" y="6186753"/>
            <a:ext cx="16891597" cy="2737918"/>
            <a:chOff x="703161" y="3219724"/>
            <a:chExt cx="16891597" cy="273791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95D5E66-4883-AFEB-33F6-74300FBAD9B1}"/>
                </a:ext>
              </a:extLst>
            </p:cNvPr>
            <p:cNvGrpSpPr/>
            <p:nvPr/>
          </p:nvGrpSpPr>
          <p:grpSpPr>
            <a:xfrm>
              <a:off x="13827110" y="3222934"/>
              <a:ext cx="3767648" cy="2731500"/>
              <a:chOff x="675254" y="2656376"/>
              <a:chExt cx="3767648" cy="2731500"/>
            </a:xfrm>
          </p:grpSpPr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F1E84B39-9AA9-5EE6-51CE-26D3767BD818}"/>
                  </a:ext>
                </a:extLst>
              </p:cNvPr>
              <p:cNvGrpSpPr/>
              <p:nvPr/>
            </p:nvGrpSpPr>
            <p:grpSpPr>
              <a:xfrm>
                <a:off x="675254" y="4037967"/>
                <a:ext cx="3767648" cy="1349909"/>
                <a:chOff x="675254" y="4037967"/>
                <a:chExt cx="3767648" cy="1349909"/>
              </a:xfrm>
            </p:grpSpPr>
            <p:sp>
              <p:nvSpPr>
                <p:cNvPr id="121" name="갈매기형 수장[C] 14">
                  <a:extLst>
                    <a:ext uri="{FF2B5EF4-FFF2-40B4-BE49-F238E27FC236}">
                      <a16:creationId xmlns:a16="http://schemas.microsoft.com/office/drawing/2014/main" id="{3EEEBF02-4BB8-0F80-78F8-C5D31E3948AA}"/>
                    </a:ext>
                  </a:extLst>
                </p:cNvPr>
                <p:cNvSpPr/>
                <p:nvPr/>
              </p:nvSpPr>
              <p:spPr>
                <a:xfrm rot="10800000">
                  <a:off x="675254" y="4037967"/>
                  <a:ext cx="3767648" cy="1349909"/>
                </a:xfrm>
                <a:prstGeom prst="chevron">
                  <a:avLst/>
                </a:prstGeom>
                <a:solidFill>
                  <a:srgbClr val="7FB3D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FF5F9A1E-9082-AB8B-5379-2D0D32276B80}"/>
                    </a:ext>
                  </a:extLst>
                </p:cNvPr>
                <p:cNvSpPr txBox="1"/>
                <p:nvPr/>
              </p:nvSpPr>
              <p:spPr>
                <a:xfrm>
                  <a:off x="1201651" y="4508279"/>
                  <a:ext cx="249029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출력 스트림 개방</a:t>
                  </a:r>
                </a:p>
              </p:txBody>
            </p:sp>
          </p:grpSp>
          <p:grpSp>
            <p:nvGrpSpPr>
              <p:cNvPr id="116" name="그룹 115">
                <a:extLst>
                  <a:ext uri="{FF2B5EF4-FFF2-40B4-BE49-F238E27FC236}">
                    <a16:creationId xmlns:a16="http://schemas.microsoft.com/office/drawing/2014/main" id="{DBD7CA8E-940B-5561-A602-4AF876E1ABB9}"/>
                  </a:ext>
                </a:extLst>
              </p:cNvPr>
              <p:cNvGrpSpPr/>
              <p:nvPr/>
            </p:nvGrpSpPr>
            <p:grpSpPr>
              <a:xfrm>
                <a:off x="1676400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117" name="타원 116">
                  <a:extLst>
                    <a:ext uri="{FF2B5EF4-FFF2-40B4-BE49-F238E27FC236}">
                      <a16:creationId xmlns:a16="http://schemas.microsoft.com/office/drawing/2014/main" id="{3D8E0955-938D-0996-21E0-422DC6A5825F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18" name="그룹 117">
                  <a:extLst>
                    <a:ext uri="{FF2B5EF4-FFF2-40B4-BE49-F238E27FC236}">
                      <a16:creationId xmlns:a16="http://schemas.microsoft.com/office/drawing/2014/main" id="{BA9AAF27-49D0-7C84-93DA-F705592B4100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2169413" y="1951111"/>
                  <a:chExt cx="1440000" cy="1440000"/>
                </a:xfrm>
              </p:grpSpPr>
              <p:sp>
                <p:nvSpPr>
                  <p:cNvPr id="119" name="타원 118">
                    <a:extLst>
                      <a:ext uri="{FF2B5EF4-FFF2-40B4-BE49-F238E27FC236}">
                        <a16:creationId xmlns:a16="http://schemas.microsoft.com/office/drawing/2014/main" id="{D047605C-C4FB-EE66-8ED5-D0B1286C695C}"/>
                      </a:ext>
                    </a:extLst>
                  </p:cNvPr>
                  <p:cNvSpPr/>
                  <p:nvPr/>
                </p:nvSpPr>
                <p:spPr>
                  <a:xfrm>
                    <a:off x="2169413" y="1951111"/>
                    <a:ext cx="1440000" cy="1440000"/>
                  </a:xfrm>
                  <a:prstGeom prst="ellipse">
                    <a:avLst/>
                  </a:prstGeom>
                  <a:solidFill>
                    <a:srgbClr val="7FB3D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120" name="그래픽 119" descr="문이 열려 있음 단색으로 채워진">
                    <a:extLst>
                      <a:ext uri="{FF2B5EF4-FFF2-40B4-BE49-F238E27FC236}">
                        <a16:creationId xmlns:a16="http://schemas.microsoft.com/office/drawing/2014/main" id="{7E7E579D-6BFE-0DDB-9EB8-40EDED07E0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32213" y="2213911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7596446-BE0B-CCF0-8940-0333400730F3}"/>
                </a:ext>
              </a:extLst>
            </p:cNvPr>
            <p:cNvGrpSpPr/>
            <p:nvPr/>
          </p:nvGrpSpPr>
          <p:grpSpPr>
            <a:xfrm>
              <a:off x="10552445" y="3222934"/>
              <a:ext cx="3767648" cy="2731500"/>
              <a:chOff x="3964554" y="2656376"/>
              <a:chExt cx="3767648" cy="2731500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DED42BF3-57EF-EBBB-383D-34C8A8B34200}"/>
                  </a:ext>
                </a:extLst>
              </p:cNvPr>
              <p:cNvGrpSpPr/>
              <p:nvPr/>
            </p:nvGrpSpPr>
            <p:grpSpPr>
              <a:xfrm>
                <a:off x="3964554" y="4037967"/>
                <a:ext cx="3767648" cy="1349909"/>
                <a:chOff x="3964554" y="4037967"/>
                <a:chExt cx="3767648" cy="1349909"/>
              </a:xfrm>
            </p:grpSpPr>
            <p:sp>
              <p:nvSpPr>
                <p:cNvPr id="89" name="갈매기형 수장[C] 17">
                  <a:extLst>
                    <a:ext uri="{FF2B5EF4-FFF2-40B4-BE49-F238E27FC236}">
                      <a16:creationId xmlns:a16="http://schemas.microsoft.com/office/drawing/2014/main" id="{5A7813EE-6899-C6FE-0C98-89F5DD2B8D58}"/>
                    </a:ext>
                  </a:extLst>
                </p:cNvPr>
                <p:cNvSpPr/>
                <p:nvPr/>
              </p:nvSpPr>
              <p:spPr>
                <a:xfrm rot="10800000">
                  <a:off x="3964554" y="4037967"/>
                  <a:ext cx="3767648" cy="1349909"/>
                </a:xfrm>
                <a:prstGeom prst="chevron">
                  <a:avLst/>
                </a:prstGeom>
                <a:solidFill>
                  <a:srgbClr val="5DADE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878AAA51-1C5C-CE32-98CE-287715508B09}"/>
                    </a:ext>
                  </a:extLst>
                </p:cNvPr>
                <p:cNvSpPr txBox="1"/>
                <p:nvPr/>
              </p:nvSpPr>
              <p:spPr>
                <a:xfrm>
                  <a:off x="4565216" y="4508279"/>
                  <a:ext cx="234950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UDP </a:t>
                  </a:r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소켓 생성</a:t>
                  </a:r>
                </a:p>
              </p:txBody>
            </p:sp>
          </p:grpSp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FE61FA0F-701E-A4ED-98F6-9B11404B243A}"/>
                  </a:ext>
                </a:extLst>
              </p:cNvPr>
              <p:cNvGrpSpPr/>
              <p:nvPr/>
            </p:nvGrpSpPr>
            <p:grpSpPr>
              <a:xfrm>
                <a:off x="5082352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52D741E2-4659-4D6B-9267-BEC321CF71A7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86" name="그룹 85">
                  <a:extLst>
                    <a:ext uri="{FF2B5EF4-FFF2-40B4-BE49-F238E27FC236}">
                      <a16:creationId xmlns:a16="http://schemas.microsoft.com/office/drawing/2014/main" id="{8AD584A0-BC00-03AC-7502-C1BAEA51C55B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4094855" y="1687574"/>
                  <a:chExt cx="1440000" cy="1440000"/>
                </a:xfrm>
              </p:grpSpPr>
              <p:sp>
                <p:nvSpPr>
                  <p:cNvPr id="87" name="타원 86">
                    <a:extLst>
                      <a:ext uri="{FF2B5EF4-FFF2-40B4-BE49-F238E27FC236}">
                        <a16:creationId xmlns:a16="http://schemas.microsoft.com/office/drawing/2014/main" id="{24E55308-1493-A452-F4F8-C40BC6D7DC24}"/>
                      </a:ext>
                    </a:extLst>
                  </p:cNvPr>
                  <p:cNvSpPr/>
                  <p:nvPr/>
                </p:nvSpPr>
                <p:spPr>
                  <a:xfrm>
                    <a:off x="4094855" y="1687574"/>
                    <a:ext cx="1440000" cy="1440000"/>
                  </a:xfrm>
                  <a:prstGeom prst="ellipse">
                    <a:avLst/>
                  </a:prstGeom>
                  <a:solidFill>
                    <a:srgbClr val="5DADE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88" name="그래픽 87" descr="소셜 네트워크 단색으로 채워진">
                    <a:extLst>
                      <a:ext uri="{FF2B5EF4-FFF2-40B4-BE49-F238E27FC236}">
                        <a16:creationId xmlns:a16="http://schemas.microsoft.com/office/drawing/2014/main" id="{6BE1CED2-70EC-EAEB-E563-5DA6531346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65471" y="1928796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B9972F4-E762-81B4-B340-7CB798AB3216}"/>
                </a:ext>
              </a:extLst>
            </p:cNvPr>
            <p:cNvGrpSpPr/>
            <p:nvPr/>
          </p:nvGrpSpPr>
          <p:grpSpPr>
            <a:xfrm>
              <a:off x="7265136" y="3226142"/>
              <a:ext cx="3780292" cy="2731500"/>
              <a:chOff x="7253854" y="2656376"/>
              <a:chExt cx="3780292" cy="2731500"/>
            </a:xfrm>
          </p:grpSpPr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545C0C7B-1757-42D0-4EC9-8D9C1BCD0FDF}"/>
                  </a:ext>
                </a:extLst>
              </p:cNvPr>
              <p:cNvGrpSpPr/>
              <p:nvPr/>
            </p:nvGrpSpPr>
            <p:grpSpPr>
              <a:xfrm>
                <a:off x="7253854" y="4037967"/>
                <a:ext cx="3780292" cy="1349909"/>
                <a:chOff x="7253854" y="4037967"/>
                <a:chExt cx="3780292" cy="1349909"/>
              </a:xfrm>
            </p:grpSpPr>
            <p:sp>
              <p:nvSpPr>
                <p:cNvPr id="81" name="갈매기형 수장[C] 18">
                  <a:extLst>
                    <a:ext uri="{FF2B5EF4-FFF2-40B4-BE49-F238E27FC236}">
                      <a16:creationId xmlns:a16="http://schemas.microsoft.com/office/drawing/2014/main" id="{BD54A650-C8E5-8DF1-CA4E-3CAAB14CE243}"/>
                    </a:ext>
                  </a:extLst>
                </p:cNvPr>
                <p:cNvSpPr/>
                <p:nvPr/>
              </p:nvSpPr>
              <p:spPr>
                <a:xfrm rot="10800000">
                  <a:off x="7253854" y="4037967"/>
                  <a:ext cx="3780292" cy="1349909"/>
                </a:xfrm>
                <a:prstGeom prst="chevron">
                  <a:avLst/>
                </a:prstGeom>
                <a:solidFill>
                  <a:srgbClr val="3498D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B26561EE-0A95-7D5F-4497-DDA711D07404}"/>
                    </a:ext>
                  </a:extLst>
                </p:cNvPr>
                <p:cNvSpPr txBox="1"/>
                <p:nvPr/>
              </p:nvSpPr>
              <p:spPr>
                <a:xfrm>
                  <a:off x="7969250" y="4328279"/>
                  <a:ext cx="2349500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ADPCM </a:t>
                  </a:r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데이터 재조립</a:t>
                  </a:r>
                </a:p>
              </p:txBody>
            </p:sp>
          </p:grp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18B0092D-11F0-9D01-A9AA-AEFE86768C54}"/>
                  </a:ext>
                </a:extLst>
              </p:cNvPr>
              <p:cNvGrpSpPr/>
              <p:nvPr/>
            </p:nvGrpSpPr>
            <p:grpSpPr>
              <a:xfrm>
                <a:off x="8274186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514077ED-EE9B-BD72-F8E7-2662AC3FE737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78" name="그룹 77">
                  <a:extLst>
                    <a:ext uri="{FF2B5EF4-FFF2-40B4-BE49-F238E27FC236}">
                      <a16:creationId xmlns:a16="http://schemas.microsoft.com/office/drawing/2014/main" id="{D06A7B92-6D5F-0FE1-0D22-E9277AB49207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6672578" y="2308950"/>
                  <a:chExt cx="1440000" cy="1440000"/>
                </a:xfrm>
              </p:grpSpPr>
              <p:sp>
                <p:nvSpPr>
                  <p:cNvPr id="79" name="타원 78">
                    <a:extLst>
                      <a:ext uri="{FF2B5EF4-FFF2-40B4-BE49-F238E27FC236}">
                        <a16:creationId xmlns:a16="http://schemas.microsoft.com/office/drawing/2014/main" id="{97F7B87A-C682-FC7F-70D4-1A4721F6D8B9}"/>
                      </a:ext>
                    </a:extLst>
                  </p:cNvPr>
                  <p:cNvSpPr/>
                  <p:nvPr/>
                </p:nvSpPr>
                <p:spPr>
                  <a:xfrm>
                    <a:off x="6672578" y="2308950"/>
                    <a:ext cx="1440000" cy="1440000"/>
                  </a:xfrm>
                  <a:prstGeom prst="ellipse">
                    <a:avLst/>
                  </a:prstGeom>
                  <a:solidFill>
                    <a:srgbClr val="3498D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80" name="그래픽 79" descr="바구니에 든 계란 단색으로 채워진">
                    <a:extLst>
                      <a:ext uri="{FF2B5EF4-FFF2-40B4-BE49-F238E27FC236}">
                        <a16:creationId xmlns:a16="http://schemas.microsoft.com/office/drawing/2014/main" id="{F19F05E9-0D43-0445-D431-DD19C6B3AF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35378" y="2571750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B516EE3-1964-AE67-AFCA-9B5707F4B1A6}"/>
                </a:ext>
              </a:extLst>
            </p:cNvPr>
            <p:cNvGrpSpPr/>
            <p:nvPr/>
          </p:nvGrpSpPr>
          <p:grpSpPr>
            <a:xfrm>
              <a:off x="3990471" y="3222933"/>
              <a:ext cx="3767647" cy="2731500"/>
              <a:chOff x="10543153" y="2656376"/>
              <a:chExt cx="3767647" cy="2731500"/>
            </a:xfrm>
          </p:grpSpPr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998B74DC-BBFC-F0EC-ACE8-3C36732F6CDD}"/>
                  </a:ext>
                </a:extLst>
              </p:cNvPr>
              <p:cNvGrpSpPr/>
              <p:nvPr/>
            </p:nvGrpSpPr>
            <p:grpSpPr>
              <a:xfrm>
                <a:off x="10543153" y="4037967"/>
                <a:ext cx="3767647" cy="1349909"/>
                <a:chOff x="10543153" y="4037967"/>
                <a:chExt cx="3767647" cy="1349909"/>
              </a:xfrm>
            </p:grpSpPr>
            <p:sp>
              <p:nvSpPr>
                <p:cNvPr id="62" name="갈매기형 수장[C] 19">
                  <a:extLst>
                    <a:ext uri="{FF2B5EF4-FFF2-40B4-BE49-F238E27FC236}">
                      <a16:creationId xmlns:a16="http://schemas.microsoft.com/office/drawing/2014/main" id="{9DE587FF-1101-D38E-FBDE-33B3CB315D6A}"/>
                    </a:ext>
                  </a:extLst>
                </p:cNvPr>
                <p:cNvSpPr/>
                <p:nvPr/>
              </p:nvSpPr>
              <p:spPr>
                <a:xfrm rot="10800000">
                  <a:off x="10543153" y="4037967"/>
                  <a:ext cx="3767647" cy="1349909"/>
                </a:xfrm>
                <a:prstGeom prst="chevron">
                  <a:avLst/>
                </a:prstGeom>
                <a:solidFill>
                  <a:srgbClr val="2980B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12F3C16-5BB5-727A-5595-2985C3E89156}"/>
                    </a:ext>
                  </a:extLst>
                </p:cNvPr>
                <p:cNvSpPr txBox="1"/>
                <p:nvPr/>
              </p:nvSpPr>
              <p:spPr>
                <a:xfrm>
                  <a:off x="11297542" y="4328279"/>
                  <a:ext cx="2349500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패킷 이슈 시뮬레이션</a:t>
                  </a:r>
                </a:p>
              </p:txBody>
            </p:sp>
          </p:grp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00E6E8E6-F4CC-7825-6308-C0A01FE9C24E}"/>
                  </a:ext>
                </a:extLst>
              </p:cNvPr>
              <p:cNvGrpSpPr/>
              <p:nvPr/>
            </p:nvGrpSpPr>
            <p:grpSpPr>
              <a:xfrm>
                <a:off x="11588020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BB3C11FE-3144-8897-BFE5-F8F94CF1606A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9" name="그룹 58">
                  <a:extLst>
                    <a:ext uri="{FF2B5EF4-FFF2-40B4-BE49-F238E27FC236}">
                      <a16:creationId xmlns:a16="http://schemas.microsoft.com/office/drawing/2014/main" id="{76F50F1D-2403-82F0-CF46-2714E1C00484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9857542" y="2590800"/>
                  <a:chExt cx="1440000" cy="1440000"/>
                </a:xfrm>
              </p:grpSpPr>
              <p:sp>
                <p:nvSpPr>
                  <p:cNvPr id="60" name="타원 59">
                    <a:extLst>
                      <a:ext uri="{FF2B5EF4-FFF2-40B4-BE49-F238E27FC236}">
                        <a16:creationId xmlns:a16="http://schemas.microsoft.com/office/drawing/2014/main" id="{F453D0C9-6B89-9A44-A90B-28746D8277D6}"/>
                      </a:ext>
                    </a:extLst>
                  </p:cNvPr>
                  <p:cNvSpPr/>
                  <p:nvPr/>
                </p:nvSpPr>
                <p:spPr>
                  <a:xfrm>
                    <a:off x="9857542" y="2590800"/>
                    <a:ext cx="1440000" cy="1440000"/>
                  </a:xfrm>
                  <a:prstGeom prst="ellipse">
                    <a:avLst/>
                  </a:prstGeom>
                  <a:solidFill>
                    <a:srgbClr val="2980B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61" name="그래픽 60" descr="경고 단색으로 채워진">
                    <a:extLst>
                      <a:ext uri="{FF2B5EF4-FFF2-40B4-BE49-F238E27FC236}">
                        <a16:creationId xmlns:a16="http://schemas.microsoft.com/office/drawing/2014/main" id="{13732B6D-1801-6EB8-2D86-8F03F65D5A4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120342" y="2782665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27173DA-BBF3-3C17-E680-19CA0205489C}"/>
                </a:ext>
              </a:extLst>
            </p:cNvPr>
            <p:cNvGrpSpPr/>
            <p:nvPr/>
          </p:nvGrpSpPr>
          <p:grpSpPr>
            <a:xfrm>
              <a:off x="703161" y="3219724"/>
              <a:ext cx="3780292" cy="2731500"/>
              <a:chOff x="13832454" y="2656376"/>
              <a:chExt cx="3780292" cy="2731500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E892F546-D55C-1918-ACBF-46E36E010E72}"/>
                  </a:ext>
                </a:extLst>
              </p:cNvPr>
              <p:cNvGrpSpPr/>
              <p:nvPr/>
            </p:nvGrpSpPr>
            <p:grpSpPr>
              <a:xfrm>
                <a:off x="13832454" y="4037967"/>
                <a:ext cx="3780292" cy="1349909"/>
                <a:chOff x="13832454" y="4037967"/>
                <a:chExt cx="3780292" cy="1349909"/>
              </a:xfrm>
            </p:grpSpPr>
            <p:sp>
              <p:nvSpPr>
                <p:cNvPr id="45" name="갈매기형 수장[C] 20">
                  <a:extLst>
                    <a:ext uri="{FF2B5EF4-FFF2-40B4-BE49-F238E27FC236}">
                      <a16:creationId xmlns:a16="http://schemas.microsoft.com/office/drawing/2014/main" id="{F327112C-A72C-1C41-F320-0E067CAEAD73}"/>
                    </a:ext>
                  </a:extLst>
                </p:cNvPr>
                <p:cNvSpPr/>
                <p:nvPr/>
              </p:nvSpPr>
              <p:spPr>
                <a:xfrm rot="10800000">
                  <a:off x="13832454" y="4037967"/>
                  <a:ext cx="3780292" cy="1349909"/>
                </a:xfrm>
                <a:prstGeom prst="chevron">
                  <a:avLst/>
                </a:prstGeom>
                <a:solidFill>
                  <a:srgbClr val="1F587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461296E-4F51-07A9-FDD8-84B31AEDD725}"/>
                    </a:ext>
                  </a:extLst>
                </p:cNvPr>
                <p:cNvSpPr txBox="1"/>
                <p:nvPr/>
              </p:nvSpPr>
              <p:spPr>
                <a:xfrm>
                  <a:off x="14625937" y="4328279"/>
                  <a:ext cx="2349500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ADPCM</a:t>
                  </a:r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 데이터 압축 해제</a:t>
                  </a: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0735FB43-001D-8666-BBC6-14BB5BB9F960}"/>
                  </a:ext>
                </a:extLst>
              </p:cNvPr>
              <p:cNvGrpSpPr/>
              <p:nvPr/>
            </p:nvGrpSpPr>
            <p:grpSpPr>
              <a:xfrm>
                <a:off x="14923746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9FCFECD7-EA48-BD79-A13F-E6606D5AA9DE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2" name="그룹 41">
                  <a:extLst>
                    <a:ext uri="{FF2B5EF4-FFF2-40B4-BE49-F238E27FC236}">
                      <a16:creationId xmlns:a16="http://schemas.microsoft.com/office/drawing/2014/main" id="{5C480E02-AB6C-2D43-3404-ED4D1BB909B5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13916750" y="1544950"/>
                  <a:chExt cx="1440000" cy="1440000"/>
                </a:xfrm>
              </p:grpSpPr>
              <p:sp>
                <p:nvSpPr>
                  <p:cNvPr id="43" name="타원 42">
                    <a:extLst>
                      <a:ext uri="{FF2B5EF4-FFF2-40B4-BE49-F238E27FC236}">
                        <a16:creationId xmlns:a16="http://schemas.microsoft.com/office/drawing/2014/main" id="{D95FA868-F9A5-0453-59D3-94D591458CCF}"/>
                      </a:ext>
                    </a:extLst>
                  </p:cNvPr>
                  <p:cNvSpPr/>
                  <p:nvPr/>
                </p:nvSpPr>
                <p:spPr>
                  <a:xfrm>
                    <a:off x="13916750" y="1544950"/>
                    <a:ext cx="1440000" cy="1440000"/>
                  </a:xfrm>
                  <a:prstGeom prst="ellipse">
                    <a:avLst/>
                  </a:prstGeom>
                  <a:solidFill>
                    <a:srgbClr val="1F587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44" name="그래픽 43" descr="보내다 단색으로 채워진">
                    <a:extLst>
                      <a:ext uri="{FF2B5EF4-FFF2-40B4-BE49-F238E27FC236}">
                        <a16:creationId xmlns:a16="http://schemas.microsoft.com/office/drawing/2014/main" id="{D93B3A54-1152-B3BE-34BC-E4BBB6D4C6D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132750" y="1807750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</p:grpSp>
      <p:sp>
        <p:nvSpPr>
          <p:cNvPr id="31" name="TextBox 10">
            <a:extLst>
              <a:ext uri="{FF2B5EF4-FFF2-40B4-BE49-F238E27FC236}">
                <a16:creationId xmlns:a16="http://schemas.microsoft.com/office/drawing/2014/main" id="{E468B708-1078-9167-A66D-10DC909B990D}"/>
              </a:ext>
            </a:extLst>
          </p:cNvPr>
          <p:cNvSpPr txBox="1"/>
          <p:nvPr/>
        </p:nvSpPr>
        <p:spPr>
          <a:xfrm>
            <a:off x="546100" y="2705100"/>
            <a:ext cx="111125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3500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송신자</a:t>
            </a:r>
            <a:endParaRPr lang="ko-KR" sz="3500" b="0" i="0" u="none" strike="noStrike" dirty="0">
              <a:solidFill>
                <a:srgbClr val="50505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3" name="TextBox 10">
            <a:extLst>
              <a:ext uri="{FF2B5EF4-FFF2-40B4-BE49-F238E27FC236}">
                <a16:creationId xmlns:a16="http://schemas.microsoft.com/office/drawing/2014/main" id="{C81ADDCB-8C0E-54AC-3C99-A404B54563D6}"/>
              </a:ext>
            </a:extLst>
          </p:cNvPr>
          <p:cNvSpPr txBox="1"/>
          <p:nvPr/>
        </p:nvSpPr>
        <p:spPr>
          <a:xfrm>
            <a:off x="546100" y="6057900"/>
            <a:ext cx="111125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3500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수신자</a:t>
            </a:r>
            <a:endParaRPr lang="ko-KR" sz="3500" b="0" i="0" u="none" strike="noStrike" dirty="0">
              <a:solidFill>
                <a:srgbClr val="50505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80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</a:t>
            </a:r>
            <a:r>
              <a:rPr lang="en-US" dirty="0">
                <a:solidFill>
                  <a:srgbClr val="4FA8CA"/>
                </a:solidFill>
                <a:latin typeface="나눔스퀘어OTF" panose="020B0600000101010101" pitchFamily="34" charset="-127"/>
              </a:rPr>
              <a:t>6</a:t>
            </a:r>
            <a:endParaRPr lang="en-US" sz="1800" b="0" i="0" u="none" strike="noStrike" dirty="0">
              <a:solidFill>
                <a:srgbClr val="4FA8CA"/>
              </a:solidFill>
              <a:latin typeface="나눔스퀘어OTF" panose="020B0600000101010101" pitchFamily="34" charset="-127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b="0" i="0" u="none" strike="noStrike" dirty="0" err="1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스펙트로그램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8D6AF5B-EF57-5480-D38C-04EE5A868112}"/>
              </a:ext>
            </a:extLst>
          </p:cNvPr>
          <p:cNvGrpSpPr/>
          <p:nvPr/>
        </p:nvGrpSpPr>
        <p:grpSpPr>
          <a:xfrm>
            <a:off x="3562350" y="7675850"/>
            <a:ext cx="11163300" cy="1506250"/>
            <a:chOff x="3441700" y="7353300"/>
            <a:chExt cx="11163300" cy="1506250"/>
          </a:xfrm>
        </p:grpSpPr>
        <p:pic>
          <p:nvPicPr>
            <p:cNvPr id="32" name="Picture 15">
              <a:extLst>
                <a:ext uri="{FF2B5EF4-FFF2-40B4-BE49-F238E27FC236}">
                  <a16:creationId xmlns:a16="http://schemas.microsoft.com/office/drawing/2014/main" id="{0EDBD263-EEC4-B922-6886-9DD5C3EBF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83000" y="7353300"/>
              <a:ext cx="10922000" cy="1506250"/>
            </a:xfrm>
            <a:prstGeom prst="rect">
              <a:avLst/>
            </a:prstGeom>
          </p:spPr>
        </p:pic>
        <p:pic>
          <p:nvPicPr>
            <p:cNvPr id="33" name="Picture 18">
              <a:extLst>
                <a:ext uri="{FF2B5EF4-FFF2-40B4-BE49-F238E27FC236}">
                  <a16:creationId xmlns:a16="http://schemas.microsoft.com/office/drawing/2014/main" id="{188EF6F1-4EC9-5884-D547-4B3C9B4A3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41700" y="7886700"/>
              <a:ext cx="444500" cy="444500"/>
            </a:xfrm>
            <a:prstGeom prst="rect">
              <a:avLst/>
            </a:prstGeom>
          </p:spPr>
        </p:pic>
        <p:sp>
          <p:nvSpPr>
            <p:cNvPr id="34" name="TextBox 7">
              <a:extLst>
                <a:ext uri="{FF2B5EF4-FFF2-40B4-BE49-F238E27FC236}">
                  <a16:creationId xmlns:a16="http://schemas.microsoft.com/office/drawing/2014/main" id="{D5397A9B-D1D5-95AD-5C86-E9EA074FA175}"/>
                </a:ext>
              </a:extLst>
            </p:cNvPr>
            <p:cNvSpPr txBox="1"/>
            <p:nvPr/>
          </p:nvSpPr>
          <p:spPr>
            <a:xfrm>
              <a:off x="4309806" y="7734300"/>
              <a:ext cx="9385300" cy="7112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342900" lvl="0" indent="-342900" algn="l">
                <a:lnSpc>
                  <a:spcPct val="116199"/>
                </a:lnSpc>
                <a:buClr>
                  <a:schemeClr val="bg1"/>
                </a:buClr>
                <a:buFont typeface="Arial"/>
                <a:buChar char="●"/>
              </a:pPr>
              <a:r>
                <a:rPr lang="ko-KR" altLang="en-US" sz="2400" dirty="0">
                  <a:solidFill>
                    <a:schemeClr val="bg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음성 인터넷 프로토콜 환경에서 </a:t>
              </a:r>
              <a:r>
                <a:rPr lang="ko-KR" altLang="en-US" sz="2400" dirty="0">
                  <a:solidFill>
                    <a:schemeClr val="bg1"/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패킷 이슈를 인위적으로 발생</a:t>
              </a:r>
              <a:r>
                <a:rPr lang="ko-KR" altLang="en-US" sz="2400" dirty="0">
                  <a:solidFill>
                    <a:schemeClr val="bg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시킴</a:t>
              </a:r>
              <a:endParaRPr lang="en-US" altLang="ko-KR" sz="24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marL="342900" lvl="0" indent="-342900" algn="l">
                <a:lnSpc>
                  <a:spcPct val="116199"/>
                </a:lnSpc>
                <a:buClr>
                  <a:schemeClr val="bg1"/>
                </a:buClr>
                <a:buFont typeface="Arial"/>
                <a:buChar char="●"/>
              </a:pPr>
              <a:r>
                <a:rPr lang="ko-KR" altLang="en-US" sz="2400" dirty="0">
                  <a:solidFill>
                    <a:schemeClr val="bg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이러한 과정을 반복해 테스트를 위한 </a:t>
              </a:r>
              <a:r>
                <a:rPr lang="ko-KR" altLang="en-US" sz="2400" dirty="0">
                  <a:solidFill>
                    <a:schemeClr val="bg1"/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정상 및 비정상 음성 샘플을 확보</a:t>
              </a:r>
              <a:r>
                <a:rPr lang="ko-KR" altLang="en-US" sz="2400" dirty="0">
                  <a:solidFill>
                    <a:schemeClr val="bg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함</a:t>
              </a:r>
              <a:endParaRPr lang="en-US" sz="2400" b="0" i="0" u="none" strike="noStrike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5910BB8-C243-5BD3-F089-64C5023A73CE}"/>
              </a:ext>
            </a:extLst>
          </p:cNvPr>
          <p:cNvGrpSpPr/>
          <p:nvPr/>
        </p:nvGrpSpPr>
        <p:grpSpPr>
          <a:xfrm>
            <a:off x="9358264" y="3443152"/>
            <a:ext cx="8015336" cy="3805668"/>
            <a:chOff x="9358264" y="3090432"/>
            <a:chExt cx="8015336" cy="3805668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9EF56344-CB58-D70A-70F8-E994EF3CD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58264" y="3090432"/>
              <a:ext cx="8015336" cy="3805668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A4ECC42-4868-AB5A-170C-B80E4ABDDE66}"/>
                </a:ext>
              </a:extLst>
            </p:cNvPr>
            <p:cNvSpPr/>
            <p:nvPr/>
          </p:nvSpPr>
          <p:spPr>
            <a:xfrm>
              <a:off x="11557000" y="3389954"/>
              <a:ext cx="1473200" cy="3081600"/>
            </a:xfrm>
            <a:prstGeom prst="rect">
              <a:avLst/>
            </a:prstGeom>
            <a:noFill/>
            <a:ln w="88900">
              <a:solidFill>
                <a:srgbClr val="00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1B3B54C-1E40-6419-84C4-7D5FC85A85CF}"/>
              </a:ext>
            </a:extLst>
          </p:cNvPr>
          <p:cNvGrpSpPr/>
          <p:nvPr/>
        </p:nvGrpSpPr>
        <p:grpSpPr>
          <a:xfrm>
            <a:off x="914400" y="3414872"/>
            <a:ext cx="8088056" cy="3862228"/>
            <a:chOff x="914400" y="3016805"/>
            <a:chExt cx="8088056" cy="3862228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D1CFA68-A935-50B4-2F36-02244FC8F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14400" y="3016805"/>
              <a:ext cx="8088056" cy="3862228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66A62DD-D2FE-0784-CFCD-2F71E029088E}"/>
                </a:ext>
              </a:extLst>
            </p:cNvPr>
            <p:cNvSpPr/>
            <p:nvPr/>
          </p:nvSpPr>
          <p:spPr>
            <a:xfrm>
              <a:off x="3149600" y="3379696"/>
              <a:ext cx="1473200" cy="3081600"/>
            </a:xfrm>
            <a:prstGeom prst="rect">
              <a:avLst/>
            </a:prstGeom>
            <a:noFill/>
            <a:ln w="88900">
              <a:solidFill>
                <a:srgbClr val="00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1F36326-1F5D-2CD0-9AC2-51493DFDDC79}"/>
              </a:ext>
            </a:extLst>
          </p:cNvPr>
          <p:cNvSpPr txBox="1"/>
          <p:nvPr/>
        </p:nvSpPr>
        <p:spPr>
          <a:xfrm>
            <a:off x="3550263" y="2768600"/>
            <a:ext cx="2514137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3200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Normal Data</a:t>
            </a:r>
            <a:endParaRPr lang="ko-KR" sz="3200" b="0" i="0" u="none" strike="noStrike" dirty="0">
              <a:solidFill>
                <a:srgbClr val="50505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4A306F9-DC72-6C6F-1533-B27538F2B413}"/>
              </a:ext>
            </a:extLst>
          </p:cNvPr>
          <p:cNvSpPr txBox="1"/>
          <p:nvPr/>
        </p:nvSpPr>
        <p:spPr>
          <a:xfrm>
            <a:off x="11768802" y="2764569"/>
            <a:ext cx="2956847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3200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Abnormal Data</a:t>
            </a:r>
            <a:endParaRPr lang="ko-KR" sz="3200" b="0" i="0" u="none" strike="noStrike" dirty="0">
              <a:solidFill>
                <a:srgbClr val="50505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8125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0FDBEA-25FC-59C6-11F8-AB24367F6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3315E0B-84FC-22BC-2546-AC4A9361B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11EEF8EB-E914-3FEE-E3DF-1E2AE80A9499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11AE8212-8A0E-2AB2-CCE8-753CB688C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F7D4BA32-D4A9-6FB7-6CC5-D2B67200DE56}"/>
              </a:ext>
            </a:extLst>
          </p:cNvPr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</a:t>
            </a:r>
            <a:r>
              <a:rPr lang="en-US" altLang="ko-KR" dirty="0">
                <a:solidFill>
                  <a:srgbClr val="4FA8CA"/>
                </a:solidFill>
                <a:latin typeface="나눔스퀘어OTF" panose="020B0600000101010101" pitchFamily="34" charset="-127"/>
              </a:rPr>
              <a:t>7</a:t>
            </a:r>
            <a:endParaRPr lang="en-US" sz="1800" b="0" i="0" u="none" strike="noStrike" dirty="0">
              <a:solidFill>
                <a:srgbClr val="4FA8CA"/>
              </a:solidFill>
              <a:latin typeface="나눔스퀘어OTF" panose="020B0600000101010101" pitchFamily="34" charset="-127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8A1CE9B-FAC9-FEC4-30F4-0DA90DE47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1C1654D6-A475-B7B5-AD8B-DB98387BCD58}"/>
              </a:ext>
            </a:extLst>
          </p:cNvPr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51CA7661-8E3F-53B0-471E-F85A1B5AB9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>
            <a:extLst>
              <a:ext uri="{FF2B5EF4-FFF2-40B4-BE49-F238E27FC236}">
                <a16:creationId xmlns:a16="http://schemas.microsoft.com/office/drawing/2014/main" id="{D6630AF2-744F-6DD2-A547-DE026E7DA891}"/>
              </a:ext>
            </a:extLst>
          </p:cNvPr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데이터 수집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AF2B2B70-D19C-3195-24D5-38834BCFB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478693"/>
              </p:ext>
            </p:extLst>
          </p:nvPr>
        </p:nvGraphicFramePr>
        <p:xfrm>
          <a:off x="2406650" y="3153764"/>
          <a:ext cx="13474700" cy="5562600"/>
        </p:xfrm>
        <a:graphic>
          <a:graphicData uri="http://schemas.openxmlformats.org/drawingml/2006/table">
            <a:tbl>
              <a:tblPr/>
              <a:tblGrid>
                <a:gridCol w="1898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8460">
                  <a:extLst>
                    <a:ext uri="{9D8B030D-6E8A-4147-A177-3AD203B41FA5}">
                      <a16:colId xmlns:a16="http://schemas.microsoft.com/office/drawing/2014/main" val="822659398"/>
                    </a:ext>
                  </a:extLst>
                </a:gridCol>
                <a:gridCol w="729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8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21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i="0" u="none" strike="noStrike" dirty="0">
                          <a:solidFill>
                            <a:srgbClr val="FFFFFF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데이터 종류</a:t>
                      </a:r>
                      <a:endParaRPr lang="en-US" altLang="ko-KR" sz="2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A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21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i="0" u="none" strike="noStrike" dirty="0">
                          <a:solidFill>
                            <a:srgbClr val="FFFFFF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이상 여부</a:t>
                      </a:r>
                      <a:endParaRPr lang="en-US" altLang="ko-KR" sz="2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A8C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ko-KR" altLang="en-US" sz="2000" b="0" i="0" u="none" strike="noStrike" dirty="0">
                          <a:solidFill>
                            <a:srgbClr val="FFFFFF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데이터 특성</a:t>
                      </a:r>
                      <a:endParaRPr 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A8C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ko-KR" sz="1800" b="0" i="0" u="none" strike="noStrike" dirty="0">
                          <a:solidFill>
                            <a:srgbClr val="FFFFFF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비고</a:t>
                      </a:r>
                      <a:endParaRPr 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A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pPr lvl="0" algn="ctr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2400" b="0" i="0" u="none" strike="noStrike" dirty="0">
                          <a:solidFill>
                            <a:srgbClr val="4FA8CA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러닝</a:t>
                      </a:r>
                      <a:endParaRPr lang="en-US" altLang="ko-KR" sz="2400" b="0" i="0" u="none" strike="noStrike" dirty="0">
                        <a:solidFill>
                          <a:srgbClr val="4FA8CA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lvl="0" algn="ctr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2400" b="0" i="0" u="none" strike="noStrike" dirty="0">
                          <a:solidFill>
                            <a:srgbClr val="4FA8CA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데이터</a:t>
                      </a:r>
                      <a:endParaRPr 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B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i="0" u="none" strike="noStrike" dirty="0">
                          <a:solidFill>
                            <a:srgbClr val="4FA8CA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정상</a:t>
                      </a:r>
                      <a:endParaRPr lang="en-US" altLang="ko-KR" sz="24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BF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defRPr/>
                      </a:pPr>
                      <a:r>
                        <a:rPr lang="en-US" sz="2200" b="0" i="0" u="none" strike="noStrike" dirty="0">
                          <a:solidFill>
                            <a:srgbClr val="50505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    - </a:t>
                      </a:r>
                      <a:r>
                        <a:rPr lang="ko-KR" altLang="en-US" sz="2200" b="0" i="0" u="none" strike="noStrike" dirty="0" err="1">
                          <a:solidFill>
                            <a:srgbClr val="50505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오토인코더</a:t>
                      </a:r>
                      <a:r>
                        <a:rPr lang="ko-KR" altLang="en-US" sz="2200" b="0" i="0" u="none" strike="noStrike" dirty="0">
                          <a:solidFill>
                            <a:srgbClr val="50505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모델의 학습을 위해 확보</a:t>
                      </a:r>
                      <a:endParaRPr lang="en-US" altLang="ko-KR" sz="2200" b="0" i="0" u="none" strike="noStrike" dirty="0">
                        <a:solidFill>
                          <a:srgbClr val="505050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lvl="0" algn="l">
                        <a:lnSpc>
                          <a:spcPct val="120000"/>
                        </a:lnSpc>
                        <a:defRPr/>
                      </a:pPr>
                      <a:r>
                        <a:rPr lang="en-US" sz="2200" b="0" i="0" u="none" strike="noStrike" dirty="0">
                          <a:solidFill>
                            <a:srgbClr val="50505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 - </a:t>
                      </a:r>
                      <a:r>
                        <a:rPr lang="ko-KR" altLang="en-US" sz="2200" b="0" i="0" u="none" strike="noStrike" dirty="0">
                          <a:solidFill>
                            <a:srgbClr val="50505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노이즈가 없는 정상 음성 데이터</a:t>
                      </a:r>
                      <a:endParaRPr lang="en-US" sz="2200" b="0" i="0" u="none" strike="noStrike" dirty="0">
                        <a:solidFill>
                          <a:srgbClr val="505050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20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13,500</a:t>
                      </a:r>
                      <a:r>
                        <a:rPr lang="ko-KR" altLang="en-US" sz="20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개</a:t>
                      </a:r>
                      <a:endParaRPr lang="en-US" altLang="ko-KR" sz="2000" b="0" i="0" u="none" strike="noStrike" dirty="0">
                        <a:solidFill>
                          <a:srgbClr val="8D8D8D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0"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2400" b="0" i="0" u="none" strike="noStrike" dirty="0">
                          <a:solidFill>
                            <a:srgbClr val="4FA8CA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테스트</a:t>
                      </a:r>
                      <a:endParaRPr lang="en-US" altLang="ko-KR" sz="2400" b="0" i="0" u="none" strike="noStrike" dirty="0">
                        <a:solidFill>
                          <a:srgbClr val="4FA8CA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lvl="0" algn="ctr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2400" b="0" i="0" u="none" strike="noStrike" dirty="0">
                          <a:solidFill>
                            <a:srgbClr val="4FA8CA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데이터</a:t>
                      </a:r>
                      <a:endParaRPr lang="en-US" altLang="ko-KR" sz="2400" b="0" i="0" u="none" strike="noStrike" dirty="0">
                        <a:solidFill>
                          <a:srgbClr val="4FA8CA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BF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2400" b="0" i="0" u="none" strike="noStrike" dirty="0">
                          <a:solidFill>
                            <a:srgbClr val="4FA8CA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정상</a:t>
                      </a:r>
                      <a:endParaRPr lang="en-US" altLang="ko-KR" sz="2400" b="0" i="0" u="none" strike="noStrike" dirty="0">
                        <a:solidFill>
                          <a:srgbClr val="4FA8CA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BF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2200" b="0" i="0" u="none" strike="noStrike" dirty="0">
                          <a:solidFill>
                            <a:srgbClr val="50505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    - </a:t>
                      </a:r>
                      <a:r>
                        <a:rPr lang="ko-KR" altLang="en-US" sz="2200" b="0" i="0" u="none" strike="noStrike" dirty="0" err="1">
                          <a:solidFill>
                            <a:srgbClr val="50505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오토인코더</a:t>
                      </a:r>
                      <a:r>
                        <a:rPr lang="ko-KR" altLang="en-US" sz="2200" b="0" i="0" u="none" strike="noStrike" dirty="0">
                          <a:solidFill>
                            <a:srgbClr val="50505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모델의 테스트를 위해 확보 및 생성</a:t>
                      </a:r>
                      <a:endParaRPr lang="en-US" altLang="ko-KR" sz="2200" b="0" i="0" u="none" strike="noStrike" dirty="0">
                        <a:solidFill>
                          <a:srgbClr val="505050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lvl="0" algn="l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2200" b="0" i="0" u="none" strike="noStrike" dirty="0">
                          <a:solidFill>
                            <a:srgbClr val="50505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 </a:t>
                      </a:r>
                      <a:r>
                        <a:rPr lang="en-US" altLang="ko-KR" sz="2200" b="0" i="0" u="none" strike="noStrike" dirty="0">
                          <a:solidFill>
                            <a:srgbClr val="50505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- </a:t>
                      </a:r>
                      <a:r>
                        <a:rPr lang="ko-KR" altLang="en-US" sz="2200" b="0" i="0" u="none" strike="noStrike" dirty="0">
                          <a:solidFill>
                            <a:srgbClr val="50505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노이즈가 없는 정상 음성 데이터</a:t>
                      </a:r>
                      <a:endParaRPr lang="en-US" altLang="ko-KR" sz="2200" b="0" i="0" u="none" strike="noStrike" dirty="0">
                        <a:solidFill>
                          <a:srgbClr val="505050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20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481</a:t>
                      </a:r>
                      <a:r>
                        <a:rPr lang="ko-KR" altLang="en-US" sz="20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개</a:t>
                      </a:r>
                      <a:endParaRPr lang="en-US" altLang="ko-KR" sz="8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38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2400" b="0" i="0" u="none" strike="noStrike" dirty="0">
                          <a:solidFill>
                            <a:srgbClr val="4FA8CA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비정상</a:t>
                      </a:r>
                      <a:endParaRPr lang="en-US" altLang="ko-KR" sz="2400" b="0" i="0" u="none" strike="noStrike" dirty="0">
                        <a:solidFill>
                          <a:srgbClr val="4FA8CA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BF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2200" b="0" i="0" u="none" strike="noStrike" dirty="0">
                          <a:solidFill>
                            <a:srgbClr val="50505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    - </a:t>
                      </a:r>
                      <a:r>
                        <a:rPr lang="ko-KR" altLang="en-US" sz="2200" b="0" i="0" u="none" strike="noStrike" dirty="0" err="1">
                          <a:solidFill>
                            <a:srgbClr val="50505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오토인코더</a:t>
                      </a:r>
                      <a:r>
                        <a:rPr lang="ko-KR" altLang="en-US" sz="2200" b="0" i="0" u="none" strike="noStrike" dirty="0">
                          <a:solidFill>
                            <a:srgbClr val="50505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모델의 테스트를 위해 확보 및 생성</a:t>
                      </a:r>
                      <a:endParaRPr lang="en-US" altLang="ko-KR" sz="2200" b="0" i="0" u="none" strike="noStrike" dirty="0">
                        <a:solidFill>
                          <a:srgbClr val="505050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lvl="0" algn="l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2200" b="0" i="0" u="none" strike="noStrike" dirty="0">
                          <a:solidFill>
                            <a:srgbClr val="50505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 - </a:t>
                      </a:r>
                      <a:r>
                        <a:rPr lang="ko-KR" altLang="en-US" sz="2200" b="0" i="0" u="none" strike="noStrike" dirty="0">
                          <a:solidFill>
                            <a:srgbClr val="50505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인위적으로 노이즈를 삽입한 비정상 음성 데이터</a:t>
                      </a:r>
                      <a:endParaRPr lang="en-US" altLang="ko-KR" sz="2200" b="0" i="0" u="none" strike="noStrike" dirty="0">
                        <a:solidFill>
                          <a:srgbClr val="505050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461</a:t>
                      </a:r>
                      <a:r>
                        <a:rPr lang="ko-KR" altLang="en-US" sz="20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개</a:t>
                      </a:r>
                      <a:endParaRPr lang="ko-KR" altLang="en-US" dirty="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327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947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2D48B4-A3CC-E553-DABB-E46589B29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38C2525-BED3-A372-F341-0E657B935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280EBA88-0333-D75F-8417-E294AFFE0D1A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842FB237-9751-C671-E4D3-DACE0A3F8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00B27541-D23B-BD7A-081B-5BA5E001E34C}"/>
              </a:ext>
            </a:extLst>
          </p:cNvPr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</a:t>
            </a:r>
            <a:r>
              <a:rPr lang="en-US" altLang="ko-KR" dirty="0">
                <a:solidFill>
                  <a:srgbClr val="4FA8CA"/>
                </a:solidFill>
                <a:latin typeface="나눔스퀘어OTF" panose="020B0600000101010101" pitchFamily="34" charset="-127"/>
              </a:rPr>
              <a:t>8</a:t>
            </a:r>
            <a:endParaRPr lang="en-US" sz="1800" b="0" i="0" u="none" strike="noStrike" dirty="0">
              <a:solidFill>
                <a:srgbClr val="4FA8CA"/>
              </a:solidFill>
              <a:latin typeface="나눔스퀘어OTF" panose="020B0600000101010101" pitchFamily="34" charset="-127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E65D3E3-7370-92CD-53A5-8D32193A63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678396C2-53C1-12BE-F398-B43889635B20}"/>
              </a:ext>
            </a:extLst>
          </p:cNvPr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39B7F5F6-A4B5-1E1A-90CF-E671E2D935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>
            <a:extLst>
              <a:ext uri="{FF2B5EF4-FFF2-40B4-BE49-F238E27FC236}">
                <a16:creationId xmlns:a16="http://schemas.microsoft.com/office/drawing/2014/main" id="{E998FAA5-4428-EFA6-D300-34E50DBF2434}"/>
              </a:ext>
            </a:extLst>
          </p:cNvPr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b="0" i="0" u="none" strike="noStrike" dirty="0" err="1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오토인코더</a:t>
            </a:r>
            <a:r>
              <a:rPr lang="ko-KR" altLang="en-US" sz="60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0E0B7E3-AF4C-2448-B83A-C95F53A6DA1A}"/>
              </a:ext>
            </a:extLst>
          </p:cNvPr>
          <p:cNvGrpSpPr>
            <a:grpSpLocks noChangeAspect="1"/>
          </p:cNvGrpSpPr>
          <p:nvPr/>
        </p:nvGrpSpPr>
        <p:grpSpPr>
          <a:xfrm>
            <a:off x="2987402" y="3083700"/>
            <a:ext cx="12338596" cy="5796000"/>
            <a:chOff x="1031836" y="2207666"/>
            <a:chExt cx="9440261" cy="4434516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6FE1DFF9-5745-3430-0542-6B62F995C289}"/>
                </a:ext>
              </a:extLst>
            </p:cNvPr>
            <p:cNvGrpSpPr/>
            <p:nvPr/>
          </p:nvGrpSpPr>
          <p:grpSpPr>
            <a:xfrm>
              <a:off x="1031836" y="2207666"/>
              <a:ext cx="3636148" cy="4434516"/>
              <a:chOff x="1224522" y="2221134"/>
              <a:chExt cx="3636148" cy="4434516"/>
            </a:xfrm>
          </p:grpSpPr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689AE51D-258D-58C2-EE52-37C6633E11C8}"/>
                  </a:ext>
                </a:extLst>
              </p:cNvPr>
              <p:cNvGrpSpPr/>
              <p:nvPr/>
            </p:nvGrpSpPr>
            <p:grpSpPr>
              <a:xfrm>
                <a:off x="1494717" y="2538232"/>
                <a:ext cx="3128572" cy="3803940"/>
                <a:chOff x="1652033" y="2017122"/>
                <a:chExt cx="3128572" cy="3803940"/>
              </a:xfrm>
            </p:grpSpPr>
            <p:grpSp>
              <p:nvGrpSpPr>
                <p:cNvPr id="103" name="그룹 102">
                  <a:extLst>
                    <a:ext uri="{FF2B5EF4-FFF2-40B4-BE49-F238E27FC236}">
                      <a16:creationId xmlns:a16="http://schemas.microsoft.com/office/drawing/2014/main" id="{F5C03BCB-015B-5F41-77EA-7D90FAB3F5C7}"/>
                    </a:ext>
                  </a:extLst>
                </p:cNvPr>
                <p:cNvGrpSpPr/>
                <p:nvPr/>
              </p:nvGrpSpPr>
              <p:grpSpPr>
                <a:xfrm>
                  <a:off x="1652033" y="2017122"/>
                  <a:ext cx="646675" cy="3803940"/>
                  <a:chOff x="1719535" y="2483467"/>
                  <a:chExt cx="646675" cy="3803940"/>
                </a:xfrm>
              </p:grpSpPr>
              <p:sp>
                <p:nvSpPr>
                  <p:cNvPr id="113" name="모서리가 둥근 직사각형 337">
                    <a:extLst>
                      <a:ext uri="{FF2B5EF4-FFF2-40B4-BE49-F238E27FC236}">
                        <a16:creationId xmlns:a16="http://schemas.microsoft.com/office/drawing/2014/main" id="{518A929A-E718-CB5A-F7CF-7B43E26D6517}"/>
                      </a:ext>
                    </a:extLst>
                  </p:cNvPr>
                  <p:cNvSpPr/>
                  <p:nvPr/>
                </p:nvSpPr>
                <p:spPr>
                  <a:xfrm>
                    <a:off x="1755503" y="2483467"/>
                    <a:ext cx="574740" cy="3803940"/>
                  </a:xfrm>
                  <a:prstGeom prst="roundRect">
                    <a:avLst/>
                  </a:prstGeom>
                  <a:noFill/>
                  <a:ln w="444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9539EA88-A76F-34E2-273D-78EEEAF2661C}"/>
                      </a:ext>
                    </a:extLst>
                  </p:cNvPr>
                  <p:cNvSpPr txBox="1"/>
                  <p:nvPr/>
                </p:nvSpPr>
                <p:spPr>
                  <a:xfrm>
                    <a:off x="1719535" y="4200771"/>
                    <a:ext cx="6466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ko-KR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rPr>
                      <a:t>128</a:t>
                    </a:r>
                  </a:p>
                </p:txBody>
              </p:sp>
            </p:grpSp>
            <p:grpSp>
              <p:nvGrpSpPr>
                <p:cNvPr id="104" name="그룹 103">
                  <a:extLst>
                    <a:ext uri="{FF2B5EF4-FFF2-40B4-BE49-F238E27FC236}">
                      <a16:creationId xmlns:a16="http://schemas.microsoft.com/office/drawing/2014/main" id="{1AF9873F-93CD-1851-CC7A-B57622DB37E6}"/>
                    </a:ext>
                  </a:extLst>
                </p:cNvPr>
                <p:cNvGrpSpPr/>
                <p:nvPr/>
              </p:nvGrpSpPr>
              <p:grpSpPr>
                <a:xfrm>
                  <a:off x="2551267" y="2410247"/>
                  <a:ext cx="574740" cy="3017681"/>
                  <a:chOff x="1755503" y="2483467"/>
                  <a:chExt cx="574740" cy="3803940"/>
                </a:xfrm>
              </p:grpSpPr>
              <p:sp>
                <p:nvSpPr>
                  <p:cNvPr id="111" name="모서리가 둥근 직사각형 337">
                    <a:extLst>
                      <a:ext uri="{FF2B5EF4-FFF2-40B4-BE49-F238E27FC236}">
                        <a16:creationId xmlns:a16="http://schemas.microsoft.com/office/drawing/2014/main" id="{E51E3B5C-0CF2-86B4-FB68-CC7805A70E3C}"/>
                      </a:ext>
                    </a:extLst>
                  </p:cNvPr>
                  <p:cNvSpPr/>
                  <p:nvPr/>
                </p:nvSpPr>
                <p:spPr>
                  <a:xfrm>
                    <a:off x="1755503" y="2483467"/>
                    <a:ext cx="574740" cy="3803940"/>
                  </a:xfrm>
                  <a:prstGeom prst="roundRect">
                    <a:avLst/>
                  </a:prstGeom>
                  <a:noFill/>
                  <a:ln w="444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AAC54F92-183E-D8C9-C0EC-B11C36600BD7}"/>
                      </a:ext>
                    </a:extLst>
                  </p:cNvPr>
                  <p:cNvSpPr txBox="1"/>
                  <p:nvPr/>
                </p:nvSpPr>
                <p:spPr>
                  <a:xfrm>
                    <a:off x="1768060" y="4131845"/>
                    <a:ext cx="549625" cy="46556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ko-KR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rPr>
                      <a:t>64</a:t>
                    </a:r>
                  </a:p>
                </p:txBody>
              </p:sp>
            </p:grpSp>
            <p:grpSp>
              <p:nvGrpSpPr>
                <p:cNvPr id="105" name="그룹 104">
                  <a:extLst>
                    <a:ext uri="{FF2B5EF4-FFF2-40B4-BE49-F238E27FC236}">
                      <a16:creationId xmlns:a16="http://schemas.microsoft.com/office/drawing/2014/main" id="{7E3CFD67-6B79-C94F-333A-F7C91C0D4DF0}"/>
                    </a:ext>
                  </a:extLst>
                </p:cNvPr>
                <p:cNvGrpSpPr/>
                <p:nvPr/>
              </p:nvGrpSpPr>
              <p:grpSpPr>
                <a:xfrm>
                  <a:off x="3378566" y="2791863"/>
                  <a:ext cx="574740" cy="2221429"/>
                  <a:chOff x="1755503" y="2483467"/>
                  <a:chExt cx="574740" cy="3803940"/>
                </a:xfrm>
              </p:grpSpPr>
              <p:sp>
                <p:nvSpPr>
                  <p:cNvPr id="109" name="모서리가 둥근 직사각형 337">
                    <a:extLst>
                      <a:ext uri="{FF2B5EF4-FFF2-40B4-BE49-F238E27FC236}">
                        <a16:creationId xmlns:a16="http://schemas.microsoft.com/office/drawing/2014/main" id="{D34E9EC1-9BCB-0A53-DB9F-FC25D521F190}"/>
                      </a:ext>
                    </a:extLst>
                  </p:cNvPr>
                  <p:cNvSpPr/>
                  <p:nvPr/>
                </p:nvSpPr>
                <p:spPr>
                  <a:xfrm>
                    <a:off x="1755503" y="2483467"/>
                    <a:ext cx="574740" cy="3803940"/>
                  </a:xfrm>
                  <a:prstGeom prst="roundRect">
                    <a:avLst/>
                  </a:prstGeom>
                  <a:noFill/>
                  <a:ln w="444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EA318DF1-C5D6-EE8E-6293-FB3E763423F0}"/>
                      </a:ext>
                    </a:extLst>
                  </p:cNvPr>
                  <p:cNvSpPr txBox="1"/>
                  <p:nvPr/>
                </p:nvSpPr>
                <p:spPr>
                  <a:xfrm>
                    <a:off x="1799881" y="4094398"/>
                    <a:ext cx="494707" cy="6324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ko-KR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rPr>
                      <a:t>32</a:t>
                    </a:r>
                  </a:p>
                </p:txBody>
              </p:sp>
            </p:grpSp>
            <p:grpSp>
              <p:nvGrpSpPr>
                <p:cNvPr id="106" name="그룹 105">
                  <a:extLst>
                    <a:ext uri="{FF2B5EF4-FFF2-40B4-BE49-F238E27FC236}">
                      <a16:creationId xmlns:a16="http://schemas.microsoft.com/office/drawing/2014/main" id="{C60F4210-7735-C2D1-8C52-D2B52EF8244D}"/>
                    </a:ext>
                  </a:extLst>
                </p:cNvPr>
                <p:cNvGrpSpPr/>
                <p:nvPr/>
              </p:nvGrpSpPr>
              <p:grpSpPr>
                <a:xfrm>
                  <a:off x="4205865" y="3122917"/>
                  <a:ext cx="574740" cy="1588730"/>
                  <a:chOff x="1755503" y="2483467"/>
                  <a:chExt cx="574740" cy="3803940"/>
                </a:xfrm>
              </p:grpSpPr>
              <p:sp>
                <p:nvSpPr>
                  <p:cNvPr id="107" name="모서리가 둥근 직사각형 337">
                    <a:extLst>
                      <a:ext uri="{FF2B5EF4-FFF2-40B4-BE49-F238E27FC236}">
                        <a16:creationId xmlns:a16="http://schemas.microsoft.com/office/drawing/2014/main" id="{547F9019-E496-DEDB-18C8-1356638272E8}"/>
                      </a:ext>
                    </a:extLst>
                  </p:cNvPr>
                  <p:cNvSpPr/>
                  <p:nvPr/>
                </p:nvSpPr>
                <p:spPr>
                  <a:xfrm>
                    <a:off x="1755503" y="2483467"/>
                    <a:ext cx="574740" cy="3803940"/>
                  </a:xfrm>
                  <a:prstGeom prst="roundRect">
                    <a:avLst/>
                  </a:prstGeom>
                  <a:noFill/>
                  <a:ln w="444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25B3CE94-3C4A-88E4-9D1A-CF7434F59FBA}"/>
                      </a:ext>
                    </a:extLst>
                  </p:cNvPr>
                  <p:cNvSpPr txBox="1"/>
                  <p:nvPr/>
                </p:nvSpPr>
                <p:spPr>
                  <a:xfrm>
                    <a:off x="1765811" y="3943286"/>
                    <a:ext cx="554123" cy="8843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ko-KR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rPr>
                      <a:t>16</a:t>
                    </a:r>
                  </a:p>
                </p:txBody>
              </p:sp>
            </p:grpSp>
          </p:grpSp>
          <p:sp>
            <p:nvSpPr>
              <p:cNvPr id="101" name="모서리가 둥근 직사각형 337">
                <a:extLst>
                  <a:ext uri="{FF2B5EF4-FFF2-40B4-BE49-F238E27FC236}">
                    <a16:creationId xmlns:a16="http://schemas.microsoft.com/office/drawing/2014/main" id="{51B5D7F2-61E7-CF3C-1261-700984B6A370}"/>
                  </a:ext>
                </a:extLst>
              </p:cNvPr>
              <p:cNvSpPr/>
              <p:nvPr/>
            </p:nvSpPr>
            <p:spPr>
              <a:xfrm>
                <a:off x="1224522" y="2221134"/>
                <a:ext cx="3636148" cy="4434516"/>
              </a:xfrm>
              <a:prstGeom prst="roundRect">
                <a:avLst/>
              </a:prstGeom>
              <a:noFill/>
              <a:ln w="444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A8DFBAF-31EE-3B0C-9640-A1817017A45E}"/>
                  </a:ext>
                </a:extLst>
              </p:cNvPr>
              <p:cNvSpPr txBox="1"/>
              <p:nvPr/>
            </p:nvSpPr>
            <p:spPr>
              <a:xfrm>
                <a:off x="2202432" y="2305388"/>
                <a:ext cx="16803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2400" dirty="0"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Encoder</a:t>
                </a: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12DF124F-5773-7FD6-4364-AAA341864634}"/>
                </a:ext>
              </a:extLst>
            </p:cNvPr>
            <p:cNvGrpSpPr/>
            <p:nvPr/>
          </p:nvGrpSpPr>
          <p:grpSpPr>
            <a:xfrm>
              <a:off x="6835949" y="2207666"/>
              <a:ext cx="3636148" cy="4434516"/>
              <a:chOff x="3745083" y="425209"/>
              <a:chExt cx="3636148" cy="4434516"/>
            </a:xfrm>
          </p:grpSpPr>
          <p:sp>
            <p:nvSpPr>
              <p:cNvPr id="85" name="모서리가 둥근 직사각형 337">
                <a:extLst>
                  <a:ext uri="{FF2B5EF4-FFF2-40B4-BE49-F238E27FC236}">
                    <a16:creationId xmlns:a16="http://schemas.microsoft.com/office/drawing/2014/main" id="{1151A377-C392-3E71-7F14-31E804A80229}"/>
                  </a:ext>
                </a:extLst>
              </p:cNvPr>
              <p:cNvSpPr/>
              <p:nvPr/>
            </p:nvSpPr>
            <p:spPr>
              <a:xfrm>
                <a:off x="3745083" y="425209"/>
                <a:ext cx="3636148" cy="4434516"/>
              </a:xfrm>
              <a:prstGeom prst="roundRect">
                <a:avLst/>
              </a:prstGeom>
              <a:noFill/>
              <a:ln w="444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9445E112-990A-4D46-A35B-836CD7761A80}"/>
                  </a:ext>
                </a:extLst>
              </p:cNvPr>
              <p:cNvGrpSpPr/>
              <p:nvPr/>
            </p:nvGrpSpPr>
            <p:grpSpPr>
              <a:xfrm flipH="1">
                <a:off x="3998957" y="740497"/>
                <a:ext cx="3128400" cy="3803940"/>
                <a:chOff x="1652033" y="2017122"/>
                <a:chExt cx="3128572" cy="3803940"/>
              </a:xfrm>
            </p:grpSpPr>
            <p:grpSp>
              <p:nvGrpSpPr>
                <p:cNvPr id="88" name="그룹 87">
                  <a:extLst>
                    <a:ext uri="{FF2B5EF4-FFF2-40B4-BE49-F238E27FC236}">
                      <a16:creationId xmlns:a16="http://schemas.microsoft.com/office/drawing/2014/main" id="{65C41943-A20E-C66A-C515-FD87FF6BF034}"/>
                    </a:ext>
                  </a:extLst>
                </p:cNvPr>
                <p:cNvGrpSpPr/>
                <p:nvPr/>
              </p:nvGrpSpPr>
              <p:grpSpPr>
                <a:xfrm>
                  <a:off x="1652033" y="2017122"/>
                  <a:ext cx="646675" cy="3803940"/>
                  <a:chOff x="1719535" y="2483467"/>
                  <a:chExt cx="646675" cy="3803940"/>
                </a:xfrm>
              </p:grpSpPr>
              <p:sp>
                <p:nvSpPr>
                  <p:cNvPr id="98" name="모서리가 둥근 직사각형 337">
                    <a:extLst>
                      <a:ext uri="{FF2B5EF4-FFF2-40B4-BE49-F238E27FC236}">
                        <a16:creationId xmlns:a16="http://schemas.microsoft.com/office/drawing/2014/main" id="{F573A5BC-A1AB-B305-74AF-A3745C111994}"/>
                      </a:ext>
                    </a:extLst>
                  </p:cNvPr>
                  <p:cNvSpPr/>
                  <p:nvPr/>
                </p:nvSpPr>
                <p:spPr>
                  <a:xfrm>
                    <a:off x="1755503" y="2483467"/>
                    <a:ext cx="574740" cy="3803940"/>
                  </a:xfrm>
                  <a:prstGeom prst="roundRect">
                    <a:avLst/>
                  </a:prstGeom>
                  <a:noFill/>
                  <a:ln w="444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33DC42F0-5A1D-6A7B-FB28-C10F3112D893}"/>
                      </a:ext>
                    </a:extLst>
                  </p:cNvPr>
                  <p:cNvSpPr txBox="1"/>
                  <p:nvPr/>
                </p:nvSpPr>
                <p:spPr>
                  <a:xfrm>
                    <a:off x="1719535" y="4200771"/>
                    <a:ext cx="6466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ko-KR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rPr>
                      <a:t>128</a:t>
                    </a:r>
                  </a:p>
                </p:txBody>
              </p:sp>
            </p:grpSp>
            <p:grpSp>
              <p:nvGrpSpPr>
                <p:cNvPr id="89" name="그룹 88">
                  <a:extLst>
                    <a:ext uri="{FF2B5EF4-FFF2-40B4-BE49-F238E27FC236}">
                      <a16:creationId xmlns:a16="http://schemas.microsoft.com/office/drawing/2014/main" id="{65E6BEB3-52D4-42C8-2FE7-0FFD3F576241}"/>
                    </a:ext>
                  </a:extLst>
                </p:cNvPr>
                <p:cNvGrpSpPr/>
                <p:nvPr/>
              </p:nvGrpSpPr>
              <p:grpSpPr>
                <a:xfrm>
                  <a:off x="2551267" y="2410247"/>
                  <a:ext cx="574740" cy="3017681"/>
                  <a:chOff x="1755503" y="2483467"/>
                  <a:chExt cx="574740" cy="3803940"/>
                </a:xfrm>
              </p:grpSpPr>
              <p:sp>
                <p:nvSpPr>
                  <p:cNvPr id="96" name="모서리가 둥근 직사각형 337">
                    <a:extLst>
                      <a:ext uri="{FF2B5EF4-FFF2-40B4-BE49-F238E27FC236}">
                        <a16:creationId xmlns:a16="http://schemas.microsoft.com/office/drawing/2014/main" id="{1ABA6370-9008-A400-EF69-3EE60FBE5715}"/>
                      </a:ext>
                    </a:extLst>
                  </p:cNvPr>
                  <p:cNvSpPr/>
                  <p:nvPr/>
                </p:nvSpPr>
                <p:spPr>
                  <a:xfrm>
                    <a:off x="1755503" y="2483467"/>
                    <a:ext cx="574740" cy="3803940"/>
                  </a:xfrm>
                  <a:prstGeom prst="roundRect">
                    <a:avLst/>
                  </a:prstGeom>
                  <a:noFill/>
                  <a:ln w="444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0E9D54A3-6085-C4F1-8267-B7DE3BF85632}"/>
                      </a:ext>
                    </a:extLst>
                  </p:cNvPr>
                  <p:cNvSpPr txBox="1"/>
                  <p:nvPr/>
                </p:nvSpPr>
                <p:spPr>
                  <a:xfrm>
                    <a:off x="1768060" y="4131845"/>
                    <a:ext cx="549625" cy="46556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ko-KR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rPr>
                      <a:t>64</a:t>
                    </a:r>
                  </a:p>
                </p:txBody>
              </p:sp>
            </p:grpSp>
            <p:grpSp>
              <p:nvGrpSpPr>
                <p:cNvPr id="90" name="그룹 89">
                  <a:extLst>
                    <a:ext uri="{FF2B5EF4-FFF2-40B4-BE49-F238E27FC236}">
                      <a16:creationId xmlns:a16="http://schemas.microsoft.com/office/drawing/2014/main" id="{750665EA-B2AC-BD37-1F5A-C3EFDD2C5A6D}"/>
                    </a:ext>
                  </a:extLst>
                </p:cNvPr>
                <p:cNvGrpSpPr/>
                <p:nvPr/>
              </p:nvGrpSpPr>
              <p:grpSpPr>
                <a:xfrm>
                  <a:off x="3378566" y="2791863"/>
                  <a:ext cx="574740" cy="2221429"/>
                  <a:chOff x="1755503" y="2483467"/>
                  <a:chExt cx="574740" cy="3803940"/>
                </a:xfrm>
              </p:grpSpPr>
              <p:sp>
                <p:nvSpPr>
                  <p:cNvPr id="94" name="모서리가 둥근 직사각형 337">
                    <a:extLst>
                      <a:ext uri="{FF2B5EF4-FFF2-40B4-BE49-F238E27FC236}">
                        <a16:creationId xmlns:a16="http://schemas.microsoft.com/office/drawing/2014/main" id="{23E3627D-D0C3-62D0-D45C-3F062830AECD}"/>
                      </a:ext>
                    </a:extLst>
                  </p:cNvPr>
                  <p:cNvSpPr/>
                  <p:nvPr/>
                </p:nvSpPr>
                <p:spPr>
                  <a:xfrm>
                    <a:off x="1755503" y="2483467"/>
                    <a:ext cx="574740" cy="3803940"/>
                  </a:xfrm>
                  <a:prstGeom prst="roundRect">
                    <a:avLst/>
                  </a:prstGeom>
                  <a:noFill/>
                  <a:ln w="444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143589A2-44EC-8BD4-A52A-C7A8E39D24E7}"/>
                      </a:ext>
                    </a:extLst>
                  </p:cNvPr>
                  <p:cNvSpPr txBox="1"/>
                  <p:nvPr/>
                </p:nvSpPr>
                <p:spPr>
                  <a:xfrm>
                    <a:off x="1799881" y="4094398"/>
                    <a:ext cx="494707" cy="6324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ko-KR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rPr>
                      <a:t>32</a:t>
                    </a:r>
                  </a:p>
                </p:txBody>
              </p:sp>
            </p:grpSp>
            <p:grpSp>
              <p:nvGrpSpPr>
                <p:cNvPr id="91" name="그룹 90">
                  <a:extLst>
                    <a:ext uri="{FF2B5EF4-FFF2-40B4-BE49-F238E27FC236}">
                      <a16:creationId xmlns:a16="http://schemas.microsoft.com/office/drawing/2014/main" id="{188A4E7E-CD93-4960-62ED-BACD3F2FE7FE}"/>
                    </a:ext>
                  </a:extLst>
                </p:cNvPr>
                <p:cNvGrpSpPr/>
                <p:nvPr/>
              </p:nvGrpSpPr>
              <p:grpSpPr>
                <a:xfrm>
                  <a:off x="4205865" y="3122917"/>
                  <a:ext cx="574740" cy="1588730"/>
                  <a:chOff x="1755503" y="2483467"/>
                  <a:chExt cx="574740" cy="3803940"/>
                </a:xfrm>
              </p:grpSpPr>
              <p:sp>
                <p:nvSpPr>
                  <p:cNvPr id="92" name="모서리가 둥근 직사각형 337">
                    <a:extLst>
                      <a:ext uri="{FF2B5EF4-FFF2-40B4-BE49-F238E27FC236}">
                        <a16:creationId xmlns:a16="http://schemas.microsoft.com/office/drawing/2014/main" id="{F3205405-9B8A-8A2B-163A-9C53D946C6C6}"/>
                      </a:ext>
                    </a:extLst>
                  </p:cNvPr>
                  <p:cNvSpPr/>
                  <p:nvPr/>
                </p:nvSpPr>
                <p:spPr>
                  <a:xfrm>
                    <a:off x="1755503" y="2483467"/>
                    <a:ext cx="574740" cy="3803940"/>
                  </a:xfrm>
                  <a:prstGeom prst="roundRect">
                    <a:avLst/>
                  </a:prstGeom>
                  <a:noFill/>
                  <a:ln w="444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026D29FB-89BB-8786-5764-7E14F2A97782}"/>
                      </a:ext>
                    </a:extLst>
                  </p:cNvPr>
                  <p:cNvSpPr txBox="1"/>
                  <p:nvPr/>
                </p:nvSpPr>
                <p:spPr>
                  <a:xfrm>
                    <a:off x="1765811" y="3943286"/>
                    <a:ext cx="554123" cy="8843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ko-KR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rPr>
                      <a:t>16</a:t>
                    </a:r>
                  </a:p>
                </p:txBody>
              </p:sp>
            </p:grpSp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9784266-80C7-CBF6-6B70-C418E07986D6}"/>
                  </a:ext>
                </a:extLst>
              </p:cNvPr>
              <p:cNvSpPr txBox="1"/>
              <p:nvPr/>
            </p:nvSpPr>
            <p:spPr>
              <a:xfrm>
                <a:off x="4722993" y="508558"/>
                <a:ext cx="16803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2400" dirty="0"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Decoder</a:t>
                </a:r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BD346761-CD83-28A1-F976-7A1FA41CFBD2}"/>
                </a:ext>
              </a:extLst>
            </p:cNvPr>
            <p:cNvGrpSpPr/>
            <p:nvPr/>
          </p:nvGrpSpPr>
          <p:grpSpPr>
            <a:xfrm>
              <a:off x="4908948" y="3010921"/>
              <a:ext cx="1689620" cy="1862898"/>
              <a:chOff x="4908948" y="3010921"/>
              <a:chExt cx="1689620" cy="1862898"/>
            </a:xfrm>
          </p:grpSpPr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5E3FE8FB-7406-0DD2-527E-C2986CB90A50}"/>
                  </a:ext>
                </a:extLst>
              </p:cNvPr>
              <p:cNvGrpSpPr/>
              <p:nvPr/>
            </p:nvGrpSpPr>
            <p:grpSpPr>
              <a:xfrm>
                <a:off x="5464597" y="3976030"/>
                <a:ext cx="574740" cy="897789"/>
                <a:chOff x="1755503" y="2483467"/>
                <a:chExt cx="574740" cy="3803940"/>
              </a:xfrm>
            </p:grpSpPr>
            <p:sp>
              <p:nvSpPr>
                <p:cNvPr id="83" name="모서리가 둥근 직사각형 337">
                  <a:extLst>
                    <a:ext uri="{FF2B5EF4-FFF2-40B4-BE49-F238E27FC236}">
                      <a16:creationId xmlns:a16="http://schemas.microsoft.com/office/drawing/2014/main" id="{51F000C7-5202-7E82-4AC7-65FE5AF52CEB}"/>
                    </a:ext>
                  </a:extLst>
                </p:cNvPr>
                <p:cNvSpPr/>
                <p:nvPr/>
              </p:nvSpPr>
              <p:spPr>
                <a:xfrm>
                  <a:off x="1755503" y="2483467"/>
                  <a:ext cx="574740" cy="3803940"/>
                </a:xfrm>
                <a:prstGeom prst="roundRect">
                  <a:avLst/>
                </a:prstGeom>
                <a:noFill/>
                <a:ln w="444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78B0D85A-FFA1-8CA5-CD06-9A9CA2F7D599}"/>
                    </a:ext>
                  </a:extLst>
                </p:cNvPr>
                <p:cNvSpPr txBox="1"/>
                <p:nvPr/>
              </p:nvSpPr>
              <p:spPr>
                <a:xfrm>
                  <a:off x="1829243" y="3603003"/>
                  <a:ext cx="427259" cy="15648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dirty="0"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8</a:t>
                  </a:r>
                </a:p>
              </p:txBody>
            </p:sp>
          </p:grp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465577C-07A5-6E34-3FD4-51F199211A1D}"/>
                  </a:ext>
                </a:extLst>
              </p:cNvPr>
              <p:cNvSpPr txBox="1"/>
              <p:nvPr/>
            </p:nvSpPr>
            <p:spPr>
              <a:xfrm>
                <a:off x="4908948" y="3010921"/>
                <a:ext cx="168032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2400" dirty="0"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Latent</a:t>
                </a:r>
              </a:p>
              <a:p>
                <a:pPr algn="ctr"/>
                <a:r>
                  <a:rPr kumimoji="1" lang="en-US" altLang="ko-KR" sz="2400" dirty="0"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Space</a:t>
                </a:r>
              </a:p>
            </p:txBody>
          </p:sp>
          <p:sp>
            <p:nvSpPr>
              <p:cNvPr id="81" name="오른쪽 화살표[R] 343">
                <a:extLst>
                  <a:ext uri="{FF2B5EF4-FFF2-40B4-BE49-F238E27FC236}">
                    <a16:creationId xmlns:a16="http://schemas.microsoft.com/office/drawing/2014/main" id="{F9543F6F-61C4-F335-3713-C104A38D7517}"/>
                  </a:ext>
                </a:extLst>
              </p:cNvPr>
              <p:cNvSpPr/>
              <p:nvPr/>
            </p:nvSpPr>
            <p:spPr>
              <a:xfrm>
                <a:off x="4920214" y="4323903"/>
                <a:ext cx="290509" cy="198422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2" name="오른쪽 화살표[R] 343">
                <a:extLst>
                  <a:ext uri="{FF2B5EF4-FFF2-40B4-BE49-F238E27FC236}">
                    <a16:creationId xmlns:a16="http://schemas.microsoft.com/office/drawing/2014/main" id="{4095C12C-9213-7800-0A00-B7323AE2C876}"/>
                  </a:ext>
                </a:extLst>
              </p:cNvPr>
              <p:cNvSpPr/>
              <p:nvPr/>
            </p:nvSpPr>
            <p:spPr>
              <a:xfrm>
                <a:off x="6308059" y="4309198"/>
                <a:ext cx="290509" cy="198422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7313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4358E7-1135-65DD-BD4D-8C5DD2786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C519C9D-4EE6-95F7-ECAB-0B4E2A08B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450B75CC-6187-7017-48B2-51AB74A81A50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1D0246C2-D3B6-AF82-F442-80077CC18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9B6DDFB1-BE64-B384-7F23-60016F3FE3AE}"/>
              </a:ext>
            </a:extLst>
          </p:cNvPr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</a:t>
            </a:r>
            <a:r>
              <a:rPr lang="en-US" altLang="ko-KR" dirty="0">
                <a:solidFill>
                  <a:srgbClr val="4FA8CA"/>
                </a:solidFill>
                <a:latin typeface="나눔스퀘어OTF" panose="020B0600000101010101" pitchFamily="34" charset="-127"/>
              </a:rPr>
              <a:t>9</a:t>
            </a:r>
            <a:endParaRPr lang="en-US" sz="1800" b="0" i="0" u="none" strike="noStrike" dirty="0">
              <a:solidFill>
                <a:srgbClr val="4FA8CA"/>
              </a:solidFill>
              <a:latin typeface="나눔스퀘어OTF" panose="020B0600000101010101" pitchFamily="34" charset="-127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51992C3-F456-0A0D-0AEB-87010C2C12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3A9AB0E9-FD80-7669-A1B8-D659C6510BF9}"/>
              </a:ext>
            </a:extLst>
          </p:cNvPr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C274E40F-2A8A-B65B-20B9-B704D42B41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>
            <a:extLst>
              <a:ext uri="{FF2B5EF4-FFF2-40B4-BE49-F238E27FC236}">
                <a16:creationId xmlns:a16="http://schemas.microsoft.com/office/drawing/2014/main" id="{652165B3-0BAF-7BCD-C2DD-13C1502AD6FC}"/>
              </a:ext>
            </a:extLst>
          </p:cNvPr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b="0" i="0" u="none" strike="noStrike" dirty="0" err="1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오토인코더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2BDCC17A-C609-8370-912C-C0C292B454B5}"/>
              </a:ext>
            </a:extLst>
          </p:cNvPr>
          <p:cNvSpPr txBox="1"/>
          <p:nvPr/>
        </p:nvSpPr>
        <p:spPr>
          <a:xfrm>
            <a:off x="2120900" y="7721600"/>
            <a:ext cx="14427200" cy="1282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16199"/>
              </a:lnSpc>
              <a:buClr>
                <a:srgbClr val="505050"/>
              </a:buClr>
              <a:buFont typeface="Arial"/>
              <a:buChar char="●"/>
            </a:pPr>
            <a:r>
              <a:rPr lang="ko-KR" altLang="en-US" sz="2000" b="0" i="0" u="none" strike="noStrike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입력 데이터의 샘플 수는 </a:t>
            </a:r>
            <a:r>
              <a:rPr lang="en-US" altLang="ko-KR" sz="2000" b="0" i="0" u="none" strike="noStrike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97</a:t>
            </a:r>
            <a:r>
              <a:rPr lang="ko-KR" altLang="en-US" sz="2000" b="0" i="0" u="none" strike="noStrike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개이고</a:t>
            </a:r>
            <a:r>
              <a:rPr lang="en-US" altLang="ko-KR" sz="2000" b="0" i="0" u="none" strike="noStrike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000" b="0" i="0" u="none" strike="noStrike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각 샘플의 특징 벡터 차원은 </a:t>
            </a:r>
            <a:r>
              <a:rPr lang="en-US" altLang="ko-KR" sz="2000" b="0" i="0" u="none" strike="noStrike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320</a:t>
            </a:r>
            <a:r>
              <a:rPr lang="ko-KR" altLang="en-US" sz="2000" b="0" i="0" u="none" strike="noStrike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임</a:t>
            </a:r>
            <a:endParaRPr lang="en-US" altLang="ko-KR" sz="2000" b="0" i="0" u="none" strike="noStrike" dirty="0">
              <a:solidFill>
                <a:srgbClr val="50505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lvl="0" indent="-342900" algn="l">
              <a:lnSpc>
                <a:spcPct val="116199"/>
              </a:lnSpc>
              <a:buClr>
                <a:srgbClr val="505050"/>
              </a:buClr>
              <a:buFont typeface="Arial"/>
              <a:buChar char="●"/>
            </a:pPr>
            <a:r>
              <a:rPr lang="ko-KR" altLang="en-US" sz="2000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패킷 이슈가 포함된 입력 데이터를 재구성하며</a:t>
            </a:r>
            <a:r>
              <a:rPr lang="en-US" altLang="ko-KR" sz="2000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000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일부 이슈는 완벽히 복원하진 못함</a:t>
            </a:r>
            <a:endParaRPr lang="en-US" altLang="ko-KR" sz="2000" dirty="0">
              <a:solidFill>
                <a:srgbClr val="50505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lvl="0" indent="-342900" algn="l">
              <a:lnSpc>
                <a:spcPct val="116199"/>
              </a:lnSpc>
              <a:buClr>
                <a:srgbClr val="505050"/>
              </a:buClr>
              <a:buFont typeface="Arial"/>
              <a:buChar char="●"/>
            </a:pPr>
            <a:r>
              <a:rPr lang="ko-KR" altLang="en-US" sz="2000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출력 데이터와의 재구성 오차를 통해 에러율을 측정하여 이상 여부를 판별함</a:t>
            </a:r>
            <a:endParaRPr lang="en-US" altLang="ko-KR" sz="2000" dirty="0">
              <a:solidFill>
                <a:srgbClr val="50505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4A00153B-12F8-2F33-EE26-2A9D5FF6F970}"/>
              </a:ext>
            </a:extLst>
          </p:cNvPr>
          <p:cNvSpPr txBox="1"/>
          <p:nvPr/>
        </p:nvSpPr>
        <p:spPr>
          <a:xfrm>
            <a:off x="2146300" y="6972300"/>
            <a:ext cx="111125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3500" b="0" i="0" u="none" strike="noStrike" dirty="0" err="1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오토인코더</a:t>
            </a:r>
            <a:r>
              <a:rPr lang="ko-KR" altLang="en-US" sz="3500" b="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입출력 데이터 </a:t>
            </a:r>
            <a:r>
              <a:rPr lang="ko-KR" altLang="en-US" sz="3500" b="0" i="0" u="none" strike="noStrike" dirty="0" err="1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텐서</a:t>
            </a:r>
            <a:endParaRPr lang="ko-KR" sz="3500" b="0" i="0" u="none" strike="noStrike" dirty="0">
              <a:solidFill>
                <a:srgbClr val="50505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E9FEF63-5515-3F8A-57B3-D49BAD35937D}"/>
              </a:ext>
            </a:extLst>
          </p:cNvPr>
          <p:cNvGrpSpPr/>
          <p:nvPr/>
        </p:nvGrpSpPr>
        <p:grpSpPr>
          <a:xfrm>
            <a:off x="486600" y="3303200"/>
            <a:ext cx="17314800" cy="2643102"/>
            <a:chOff x="486600" y="3620700"/>
            <a:chExt cx="17314800" cy="2643102"/>
          </a:xfrm>
        </p:grpSpPr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8DA4DCE9-C13C-B467-23C9-F583A1E6DDBD}"/>
                </a:ext>
              </a:extLst>
            </p:cNvPr>
            <p:cNvSpPr txBox="1"/>
            <p:nvPr/>
          </p:nvSpPr>
          <p:spPr>
            <a:xfrm>
              <a:off x="2428875" y="5905500"/>
              <a:ext cx="1974850" cy="358302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ko-KR" altLang="en-US" sz="2200" b="0" i="0" u="none" strike="noStrike" dirty="0">
                  <a:solidFill>
                    <a:srgbClr val="4FA8CA"/>
                  </a:solidFill>
                  <a:highlight>
                    <a:srgbClr val="F7FBFD"/>
                  </a:highlight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정상 데이터 </a:t>
              </a:r>
              <a:r>
                <a:rPr lang="ko-KR" altLang="en-US" sz="2200" b="0" i="0" u="none" strike="noStrike" dirty="0" err="1">
                  <a:solidFill>
                    <a:srgbClr val="4FA8CA"/>
                  </a:solidFill>
                  <a:highlight>
                    <a:srgbClr val="F7FBFD"/>
                  </a:highlight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텐서</a:t>
              </a:r>
              <a:endParaRPr lang="ko-KR" sz="2200" b="0" i="0" u="none" strike="noStrike" dirty="0">
                <a:solidFill>
                  <a:srgbClr val="4FA8CA"/>
                </a:solidFill>
                <a:highlight>
                  <a:srgbClr val="F7FBFD"/>
                </a:highlight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15" name="TextBox 12">
              <a:extLst>
                <a:ext uri="{FF2B5EF4-FFF2-40B4-BE49-F238E27FC236}">
                  <a16:creationId xmlns:a16="http://schemas.microsoft.com/office/drawing/2014/main" id="{F4EF994F-E9DB-7A65-68A5-5000E818B8A0}"/>
                </a:ext>
              </a:extLst>
            </p:cNvPr>
            <p:cNvSpPr txBox="1"/>
            <p:nvPr/>
          </p:nvSpPr>
          <p:spPr>
            <a:xfrm>
              <a:off x="8048625" y="5905500"/>
              <a:ext cx="2190750" cy="358302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ko-KR" altLang="en-US" sz="2200" b="0" i="0" u="none" strike="noStrike" dirty="0">
                  <a:solidFill>
                    <a:srgbClr val="4FA8CA"/>
                  </a:solidFill>
                  <a:highlight>
                    <a:srgbClr val="F7FBFD"/>
                  </a:highlight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비정상 데이터 </a:t>
              </a:r>
              <a:r>
                <a:rPr lang="ko-KR" altLang="en-US" sz="2200" b="0" i="0" u="none" strike="noStrike" dirty="0" err="1">
                  <a:solidFill>
                    <a:srgbClr val="4FA8CA"/>
                  </a:solidFill>
                  <a:highlight>
                    <a:srgbClr val="F7FBFD"/>
                  </a:highlight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텐서</a:t>
              </a:r>
              <a:endParaRPr lang="ko-KR" altLang="ko-KR" sz="2200" b="0" i="0" u="none" strike="noStrike" dirty="0">
                <a:solidFill>
                  <a:srgbClr val="4FA8CA"/>
                </a:solidFill>
                <a:highlight>
                  <a:srgbClr val="F7FBFD"/>
                </a:highlight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pic>
          <p:nvPicPr>
            <p:cNvPr id="23" name="그림 2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ADB819EC-C9B1-BEE4-74EE-A50AAD3059FB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00" y="3620700"/>
              <a:ext cx="5580000" cy="1980000"/>
            </a:xfrm>
            <a:prstGeom prst="rect">
              <a:avLst/>
            </a:prstGeom>
          </p:spPr>
        </p:pic>
        <p:pic>
          <p:nvPicPr>
            <p:cNvPr id="25" name="그림 24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CF43B0CD-511C-D577-7BF4-085DEE726331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4000" y="3620700"/>
              <a:ext cx="5580000" cy="1980000"/>
            </a:xfrm>
            <a:prstGeom prst="rect">
              <a:avLst/>
            </a:prstGeom>
          </p:spPr>
        </p:pic>
        <p:pic>
          <p:nvPicPr>
            <p:cNvPr id="28" name="그림 27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CA8DCB87-CD7A-6C1C-44FE-5ED2714F1D0C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21400" y="3620700"/>
              <a:ext cx="5580000" cy="1980000"/>
            </a:xfrm>
            <a:prstGeom prst="rect">
              <a:avLst/>
            </a:prstGeom>
          </p:spPr>
        </p:pic>
        <p:sp>
          <p:nvSpPr>
            <p:cNvPr id="33" name="TextBox 12">
              <a:extLst>
                <a:ext uri="{FF2B5EF4-FFF2-40B4-BE49-F238E27FC236}">
                  <a16:creationId xmlns:a16="http://schemas.microsoft.com/office/drawing/2014/main" id="{A048240E-811B-E31C-506F-9F9F1B285FD3}"/>
                </a:ext>
              </a:extLst>
            </p:cNvPr>
            <p:cNvSpPr txBox="1"/>
            <p:nvPr/>
          </p:nvSpPr>
          <p:spPr>
            <a:xfrm>
              <a:off x="13258800" y="5905500"/>
              <a:ext cx="4540250" cy="35830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ko-KR" altLang="en-US" sz="2200" b="0" i="0" u="none" strike="noStrike" dirty="0">
                  <a:solidFill>
                    <a:srgbClr val="4FA8CA"/>
                  </a:solidFill>
                  <a:highlight>
                    <a:srgbClr val="F7FBFD"/>
                  </a:highlight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비정상 데이터를 재구성한 </a:t>
              </a:r>
              <a:r>
                <a:rPr lang="ko-KR" altLang="en-US" sz="2200" b="0" i="0" u="none" strike="noStrike" dirty="0" err="1">
                  <a:solidFill>
                    <a:srgbClr val="4FA8CA"/>
                  </a:solidFill>
                  <a:highlight>
                    <a:srgbClr val="F7FBFD"/>
                  </a:highlight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텐서</a:t>
              </a:r>
              <a:endParaRPr lang="ko-KR" altLang="ko-KR" sz="2200" b="0" i="0" u="none" strike="noStrike" dirty="0">
                <a:solidFill>
                  <a:srgbClr val="4FA8CA"/>
                </a:solidFill>
                <a:highlight>
                  <a:srgbClr val="F7FBFD"/>
                </a:highlight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2C8491-67B2-3C26-94E2-7D6FF6A19C2A}"/>
              </a:ext>
            </a:extLst>
          </p:cNvPr>
          <p:cNvSpPr/>
          <p:nvPr/>
        </p:nvSpPr>
        <p:spPr>
          <a:xfrm>
            <a:off x="6324600" y="4333402"/>
            <a:ext cx="5652000" cy="622300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571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2943</TotalTime>
  <Words>689</Words>
  <Application>Microsoft Office PowerPoint</Application>
  <PresentationFormat>사용자 지정</PresentationFormat>
  <Paragraphs>182</Paragraphs>
  <Slides>17</Slides>
  <Notes>7</Notes>
  <HiddenSlides>0</HiddenSlides>
  <MMClips>2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나눔스퀘어OTF</vt:lpstr>
      <vt:lpstr>나눔스퀘어OTF Bold</vt:lpstr>
      <vt:lpstr>맑은 고딕</vt:lpstr>
      <vt:lpstr>Cambria Math</vt:lpstr>
      <vt:lpstr>나눔스퀘어OTF ExtraBold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유진 박</cp:lastModifiedBy>
  <cp:revision>598</cp:revision>
  <dcterms:created xsi:type="dcterms:W3CDTF">2006-08-16T00:00:00Z</dcterms:created>
  <dcterms:modified xsi:type="dcterms:W3CDTF">2024-11-12T15:40:11Z</dcterms:modified>
</cp:coreProperties>
</file>