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9" r:id="rId4"/>
    <p:sldId id="266" r:id="rId5"/>
    <p:sldId id="277" r:id="rId6"/>
    <p:sldId id="270" r:id="rId7"/>
    <p:sldId id="273" r:id="rId8"/>
    <p:sldId id="272" r:id="rId9"/>
    <p:sldId id="274" r:id="rId10"/>
    <p:sldId id="278" r:id="rId11"/>
  </p:sldIdLst>
  <p:sldSz cx="18288000" cy="10287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나눔스퀘어OTF" panose="020B0600000101010101" pitchFamily="34" charset="-127"/>
      <p:regular r:id="rId17"/>
    </p:embeddedFont>
    <p:embeddedFont>
      <p:font typeface="나눔스퀘어OTF Bold" panose="020B0600000101010101" pitchFamily="34" charset="-127"/>
      <p:bold r:id="rId18"/>
    </p:embeddedFont>
    <p:embeddedFont>
      <p:font typeface="나눔스퀘어OTF ExtraBold" panose="020B0600000101010101" pitchFamily="34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9FB"/>
    <a:srgbClr val="505050"/>
    <a:srgbClr val="4F636A"/>
    <a:srgbClr val="D6E8ED"/>
    <a:srgbClr val="4F9DAF"/>
    <a:srgbClr val="A0CAD4"/>
    <a:srgbClr val="B5D5E1"/>
    <a:srgbClr val="EBF4F7"/>
    <a:srgbClr val="4FA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E23F-0963-4EF6-B7CE-8CE97820575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DA73-4ED6-44C5-A384-B89D26EC9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기존의 </a:t>
            </a:r>
            <a:r>
              <a:rPr lang="en-US" altLang="ko-K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Zlib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라이브러리에서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ADPCM 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방식으로 압축 방식을 전환한 후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데이터 전송 중 일부 구간에서 패킷 손실이 발생하였습니다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특히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출력 파일의 약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0.9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초에서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1.3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초 사이의 구간에서 데이터가 완전히 손실되었고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1.3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초에서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1.5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초 사이의 구간에서는 일부 신호가 손실되었습니다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이로 인해 출력 웨이브폼은 입력 웨이브폼에 비해 왜곡된 신호를 나타냈습니다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2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5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AE01-508B-4645-B501-C4993A34EDE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1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AE01-508B-4645-B501-C4993A34EDE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506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AAE01-508B-4645-B501-C4993A34EDE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49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72390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0"/>
            <a:ext cx="86106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175000"/>
            <a:ext cx="5410200" cy="508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91300" y="2933700"/>
            <a:ext cx="5143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3600" b="0" i="0" u="none" strike="noStrike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실증적 </a:t>
            </a:r>
            <a:r>
              <a:rPr lang="en-US" altLang="ko-KR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SW </a:t>
            </a:r>
            <a:r>
              <a:rPr lang="ko-KR" altLang="en-US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프로젝트</a:t>
            </a:r>
            <a:endParaRPr lang="en-US" sz="3600" b="0" i="0" u="none" strike="noStrike" spc="-200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1333500"/>
            <a:ext cx="10477500" cy="762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디지털화된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오디오를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네트워크로</a:t>
            </a:r>
            <a:endParaRPr lang="en-US" sz="6600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전송시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  <a:endParaRPr lang="en-US" sz="6600" b="0" i="0" u="none" strike="noStrike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700" y="5613400"/>
            <a:ext cx="228600" cy="22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88100" y="6743700"/>
            <a:ext cx="54864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Detection Error In C</a:t>
            </a:r>
            <a:r>
              <a:rPr lang="en-US" sz="2000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ommunication</a:t>
            </a: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System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3A0334C-BB5F-3370-F6CD-89A0E645E181}"/>
              </a:ext>
            </a:extLst>
          </p:cNvPr>
          <p:cNvSpPr txBox="1"/>
          <p:nvPr/>
        </p:nvSpPr>
        <p:spPr>
          <a:xfrm>
            <a:off x="3063875" y="8420100"/>
            <a:ext cx="1219835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1924351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정성윤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1924362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박유진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1923846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강태원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1934285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전민재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4" y="2192029"/>
            <a:ext cx="5730342" cy="5730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36" y="3141332"/>
            <a:ext cx="3848995" cy="38489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97715" y="4038856"/>
            <a:ext cx="5851163" cy="12772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000"/>
              </a:lnSpc>
            </a:pPr>
            <a:r>
              <a:rPr lang="en-US" sz="7203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89" y="4573918"/>
            <a:ext cx="2847911" cy="26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02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압축 방식 변경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51C404C4-36A8-EE2D-EC64-C6343F756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917" y="5600700"/>
            <a:ext cx="930166" cy="749300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C17FAEA8-696B-47E7-083D-EB5ADADB2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3111500"/>
            <a:ext cx="6210300" cy="5943600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3FC38E8-2AE9-997F-5FE4-E1E9D319E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400" y="4165600"/>
            <a:ext cx="5829300" cy="467360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26D1B22E-176F-C6E3-1C90-F453F2D01D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5100" y="5181600"/>
            <a:ext cx="5461000" cy="127000"/>
          </a:xfrm>
          <a:prstGeom prst="rect">
            <a:avLst/>
          </a:prstGeom>
        </p:spPr>
      </p:pic>
      <p:sp>
        <p:nvSpPr>
          <p:cNvPr id="32" name="TextBox 14">
            <a:extLst>
              <a:ext uri="{FF2B5EF4-FFF2-40B4-BE49-F238E27FC236}">
                <a16:creationId xmlns:a16="http://schemas.microsoft.com/office/drawing/2014/main" id="{C3799D4F-A2B4-4735-7BEC-E67DADD4E8DA}"/>
              </a:ext>
            </a:extLst>
          </p:cNvPr>
          <p:cNvSpPr txBox="1"/>
          <p:nvPr/>
        </p:nvSpPr>
        <p:spPr>
          <a:xfrm>
            <a:off x="2400300" y="3314700"/>
            <a:ext cx="56769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ZLIB </a:t>
            </a:r>
            <a:r>
              <a:rPr lang="ko-KR" alt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라이브러리</a:t>
            </a:r>
            <a:endParaRPr lang="en-US" sz="3600" b="0" i="0" u="none" strike="noStrike" dirty="0">
              <a:solidFill>
                <a:srgbClr val="FFFFF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503632F9-9CE3-6A3E-748A-C196B821ACBF}"/>
              </a:ext>
            </a:extLst>
          </p:cNvPr>
          <p:cNvSpPr txBox="1"/>
          <p:nvPr/>
        </p:nvSpPr>
        <p:spPr>
          <a:xfrm>
            <a:off x="2997200" y="4457700"/>
            <a:ext cx="4635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텍스트 데이터 압축 방식</a:t>
            </a:r>
            <a:endParaRPr lang="en-US" sz="27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A03B2EB5-A614-85E8-E62C-4773DD936B9B}"/>
              </a:ext>
            </a:extLst>
          </p:cNvPr>
          <p:cNvSpPr txBox="1"/>
          <p:nvPr/>
        </p:nvSpPr>
        <p:spPr>
          <a:xfrm>
            <a:off x="2730500" y="5829300"/>
            <a:ext cx="5054600" cy="2463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3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무손실 압축 알고리즘으로</a:t>
            </a:r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다양한 유형의 데이터를 압축할 수 있으며 원본 데이터를 정확히 복원할 수 있음</a:t>
            </a:r>
            <a:endParaRPr lang="en-US" altLang="ko-KR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-203200" algn="l">
              <a:lnSpc>
                <a:spcPct val="130000"/>
              </a:lnSpc>
              <a:buClr>
                <a:srgbClr val="505050"/>
              </a:buClr>
              <a:buFont typeface="Arial"/>
              <a:buChar char="●"/>
            </a:pPr>
            <a:endParaRPr lang="en-US" altLang="ko-KR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-203200" algn="l">
              <a:lnSpc>
                <a:spcPct val="13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오디오 데이터와 같은 특정 유형의 데이터에 대해 압축 비율이 낮을 수 있으며</a:t>
            </a:r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실시간 처리에는 부적합함</a:t>
            </a:r>
            <a:endParaRPr lang="en-US" sz="21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5" name="Picture 17">
            <a:extLst>
              <a:ext uri="{FF2B5EF4-FFF2-40B4-BE49-F238E27FC236}">
                <a16:creationId xmlns:a16="http://schemas.microsoft.com/office/drawing/2014/main" id="{06816A84-DCFF-70D2-D05F-F91632F4C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3000" y="3111500"/>
            <a:ext cx="6210300" cy="5943600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2FB56540-C7D1-735B-409D-9F51998F0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0800" y="4165600"/>
            <a:ext cx="5829300" cy="4686300"/>
          </a:xfrm>
          <a:prstGeom prst="rect">
            <a:avLst/>
          </a:prstGeom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A7992C7A-A611-4624-06D1-7981C4180A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00" y="5181600"/>
            <a:ext cx="5499100" cy="127000"/>
          </a:xfrm>
          <a:prstGeom prst="rect">
            <a:avLst/>
          </a:prstGeom>
        </p:spPr>
      </p:pic>
      <p:sp>
        <p:nvSpPr>
          <p:cNvPr id="38" name="TextBox 20">
            <a:extLst>
              <a:ext uri="{FF2B5EF4-FFF2-40B4-BE49-F238E27FC236}">
                <a16:creationId xmlns:a16="http://schemas.microsoft.com/office/drawing/2014/main" id="{995111E6-31E2-93CC-2FF9-F1FD034CCD8D}"/>
              </a:ext>
            </a:extLst>
          </p:cNvPr>
          <p:cNvSpPr txBox="1"/>
          <p:nvPr/>
        </p:nvSpPr>
        <p:spPr>
          <a:xfrm>
            <a:off x="10287000" y="3314700"/>
            <a:ext cx="56769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ADPCM </a:t>
            </a:r>
            <a:r>
              <a:rPr lang="ko-KR" alt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코덱</a:t>
            </a:r>
            <a:endParaRPr lang="en-US" sz="3600" b="0" i="0" u="none" strike="noStrike" dirty="0">
              <a:solidFill>
                <a:srgbClr val="FFFFF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12B8F898-F759-A99E-2106-1278D9E98B9F}"/>
              </a:ext>
            </a:extLst>
          </p:cNvPr>
          <p:cNvSpPr txBox="1"/>
          <p:nvPr/>
        </p:nvSpPr>
        <p:spPr>
          <a:xfrm>
            <a:off x="10896600" y="4470400"/>
            <a:ext cx="4635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오디오 데이터 압축 방식</a:t>
            </a:r>
            <a:endParaRPr lang="en-US" sz="27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FE2010FA-2F5D-5206-C5C5-12A1E8792E54}"/>
              </a:ext>
            </a:extLst>
          </p:cNvPr>
          <p:cNvSpPr txBox="1"/>
          <p:nvPr/>
        </p:nvSpPr>
        <p:spPr>
          <a:xfrm>
            <a:off x="10604500" y="5791200"/>
            <a:ext cx="5003800" cy="2463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3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손실 압축 알고리즘으로</a:t>
            </a:r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음성 데이터를 효율적으로 압축하고 실시간 음성 전송에 적합함</a:t>
            </a:r>
            <a:endParaRPr lang="en-US" altLang="ko-KR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-203200" algn="l">
              <a:lnSpc>
                <a:spcPct val="130000"/>
              </a:lnSpc>
              <a:buClr>
                <a:srgbClr val="505050"/>
              </a:buClr>
              <a:buFont typeface="Arial"/>
              <a:buChar char="●"/>
            </a:pPr>
            <a:endParaRPr lang="en-US" altLang="ko-KR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-203200" algn="l">
              <a:lnSpc>
                <a:spcPct val="13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원본 음성의 품질을 유지하면서 높은 압축 비율을 제공하지만</a:t>
            </a:r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일반 데이터 압축에는 부적합함</a:t>
            </a:r>
            <a:endParaRPr lang="en-US" sz="21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2" name="그래픽 41" descr="팟캐스트 단색으로 채워진">
            <a:extLst>
              <a:ext uri="{FF2B5EF4-FFF2-40B4-BE49-F238E27FC236}">
                <a16:creationId xmlns:a16="http://schemas.microsoft.com/office/drawing/2014/main" id="{2AFA1B9D-06EA-E5A8-05A0-A4E36FAF29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06958" y="3206750"/>
            <a:ext cx="914400" cy="914400"/>
          </a:xfrm>
          <a:prstGeom prst="rect">
            <a:avLst/>
          </a:prstGeom>
        </p:spPr>
      </p:pic>
      <p:pic>
        <p:nvPicPr>
          <p:cNvPr id="44" name="그래픽 43" descr="말풍선 단색으로 채워진">
            <a:extLst>
              <a:ext uri="{FF2B5EF4-FFF2-40B4-BE49-F238E27FC236}">
                <a16:creationId xmlns:a16="http://schemas.microsoft.com/office/drawing/2014/main" id="{08774BC8-74DA-5724-0717-40B580D53A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40000" y="3251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4E266236-0C39-AE2B-C77F-23007B6C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03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압축 방식 변경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E10772E-86AE-E08D-D0F0-D1732F9FA777}"/>
              </a:ext>
            </a:extLst>
          </p:cNvPr>
          <p:cNvGrpSpPr/>
          <p:nvPr/>
        </p:nvGrpSpPr>
        <p:grpSpPr>
          <a:xfrm>
            <a:off x="2133600" y="3279140"/>
            <a:ext cx="6743700" cy="2641600"/>
            <a:chOff x="2133600" y="3263900"/>
            <a:chExt cx="6743700" cy="2641600"/>
          </a:xfrm>
        </p:grpSpPr>
        <p:pic>
          <p:nvPicPr>
            <p:cNvPr id="9" name="Picture 13">
              <a:extLst>
                <a:ext uri="{FF2B5EF4-FFF2-40B4-BE49-F238E27FC236}">
                  <a16:creationId xmlns:a16="http://schemas.microsoft.com/office/drawing/2014/main" id="{6352166F-7E91-4AC3-F0F4-425276F3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3263900"/>
              <a:ext cx="787400" cy="787400"/>
            </a:xfrm>
            <a:prstGeom prst="rect">
              <a:avLst/>
            </a:prstGeom>
          </p:spPr>
        </p:pic>
        <p:pic>
          <p:nvPicPr>
            <p:cNvPr id="10" name="Picture 14">
              <a:extLst>
                <a:ext uri="{FF2B5EF4-FFF2-40B4-BE49-F238E27FC236}">
                  <a16:creationId xmlns:a16="http://schemas.microsoft.com/office/drawing/2014/main" id="{8C7D18EE-EA1B-41B7-0793-55C4CC968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5200" y="3263900"/>
              <a:ext cx="6629400" cy="787400"/>
            </a:xfrm>
            <a:prstGeom prst="rect">
              <a:avLst/>
            </a:prstGeom>
          </p:spPr>
        </p:pic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89BC8B40-7294-E325-C033-6334888F2849}"/>
                </a:ext>
              </a:extLst>
            </p:cNvPr>
            <p:cNvSpPr txBox="1"/>
            <p:nvPr/>
          </p:nvSpPr>
          <p:spPr>
            <a:xfrm>
              <a:off x="2146300" y="336550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01</a:t>
              </a: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FF843C54-33EB-6D43-E372-4CF4CA6DA86F}"/>
                </a:ext>
              </a:extLst>
            </p:cNvPr>
            <p:cNvSpPr txBox="1"/>
            <p:nvPr/>
          </p:nvSpPr>
          <p:spPr>
            <a:xfrm>
              <a:off x="3187700" y="3299460"/>
              <a:ext cx="40132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전문성 및 효율성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D8914A66-8EEE-146D-1A8B-0901AED808CF}"/>
                </a:ext>
              </a:extLst>
            </p:cNvPr>
            <p:cNvSpPr txBox="1"/>
            <p:nvPr/>
          </p:nvSpPr>
          <p:spPr>
            <a:xfrm>
              <a:off x="2235200" y="4330700"/>
              <a:ext cx="6642100" cy="157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ADPCM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은 음성 데이터 압축에 최적화되어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Zlib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보다 더 전문적이고 효율적임</a:t>
              </a:r>
              <a:endParaRPr lang="en-US" sz="220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CA11975-CA1C-AD17-3EAF-43FD2E2C4905}"/>
              </a:ext>
            </a:extLst>
          </p:cNvPr>
          <p:cNvGrpSpPr/>
          <p:nvPr/>
        </p:nvGrpSpPr>
        <p:grpSpPr>
          <a:xfrm>
            <a:off x="2133600" y="6504940"/>
            <a:ext cx="6756300" cy="2652700"/>
            <a:chOff x="2133600" y="6489700"/>
            <a:chExt cx="6756300" cy="2652700"/>
          </a:xfrm>
        </p:grpSpPr>
        <p:pic>
          <p:nvPicPr>
            <p:cNvPr id="14" name="Picture 19">
              <a:extLst>
                <a:ext uri="{FF2B5EF4-FFF2-40B4-BE49-F238E27FC236}">
                  <a16:creationId xmlns:a16="http://schemas.microsoft.com/office/drawing/2014/main" id="{6F3F4AAD-3774-AD95-4CBA-63D12840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6489700"/>
              <a:ext cx="787400" cy="787400"/>
            </a:xfrm>
            <a:prstGeom prst="rect">
              <a:avLst/>
            </a:prstGeom>
          </p:spPr>
        </p:pic>
        <p:pic>
          <p:nvPicPr>
            <p:cNvPr id="15" name="Picture 20">
              <a:extLst>
                <a:ext uri="{FF2B5EF4-FFF2-40B4-BE49-F238E27FC236}">
                  <a16:creationId xmlns:a16="http://schemas.microsoft.com/office/drawing/2014/main" id="{97034DE5-7BFA-8652-9AF8-B05EA1B59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5200" y="6489700"/>
              <a:ext cx="6616700" cy="787400"/>
            </a:xfrm>
            <a:prstGeom prst="rect">
              <a:avLst/>
            </a:prstGeom>
          </p:spPr>
        </p:pic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20FD3BAC-B58A-5BD4-ACF0-20F24E1F466B}"/>
                </a:ext>
              </a:extLst>
            </p:cNvPr>
            <p:cNvSpPr txBox="1"/>
            <p:nvPr/>
          </p:nvSpPr>
          <p:spPr>
            <a:xfrm>
              <a:off x="2159000" y="659130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03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1F6F3603-137D-DC76-D347-04F9F6348E67}"/>
                </a:ext>
              </a:extLst>
            </p:cNvPr>
            <p:cNvSpPr txBox="1"/>
            <p:nvPr/>
          </p:nvSpPr>
          <p:spPr>
            <a:xfrm>
              <a:off x="3200400" y="6518760"/>
              <a:ext cx="32004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스피치 코덱 활용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" name="TextBox 23">
              <a:extLst>
                <a:ext uri="{FF2B5EF4-FFF2-40B4-BE49-F238E27FC236}">
                  <a16:creationId xmlns:a16="http://schemas.microsoft.com/office/drawing/2014/main" id="{A35E6E31-5627-FC41-3E7B-3F2656E7EF5D}"/>
                </a:ext>
              </a:extLst>
            </p:cNvPr>
            <p:cNvSpPr txBox="1"/>
            <p:nvPr/>
          </p:nvSpPr>
          <p:spPr>
            <a:xfrm>
              <a:off x="2247900" y="7569200"/>
              <a:ext cx="6642000" cy="1573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ADPCM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은 실시간 음성 데이터 처리에 적합하여 낮은 지연 시간과 실시간 압축 및 해제가 가능하여 통신 시스템에 널리 사용됨</a:t>
              </a:r>
              <a:endParaRPr lang="en-US" sz="220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C175548-87CE-5720-E1DF-85820FE7616B}"/>
              </a:ext>
            </a:extLst>
          </p:cNvPr>
          <p:cNvGrpSpPr/>
          <p:nvPr/>
        </p:nvGrpSpPr>
        <p:grpSpPr>
          <a:xfrm>
            <a:off x="9367522" y="3279140"/>
            <a:ext cx="6743700" cy="2641600"/>
            <a:chOff x="9367522" y="3294380"/>
            <a:chExt cx="6743700" cy="2641600"/>
          </a:xfrm>
        </p:grpSpPr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id="{3BD4CBB4-C357-08CD-C705-CE737A78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7522" y="3294380"/>
              <a:ext cx="787400" cy="787400"/>
            </a:xfrm>
            <a:prstGeom prst="rect">
              <a:avLst/>
            </a:prstGeom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id="{0D65A3DA-5525-39CA-0338-E9A028DD1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69122" y="3294380"/>
              <a:ext cx="6629400" cy="787400"/>
            </a:xfrm>
            <a:prstGeom prst="rect">
              <a:avLst/>
            </a:prstGeom>
          </p:spPr>
        </p:pic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55524332-862B-7B4C-C807-989CC58EB052}"/>
                </a:ext>
              </a:extLst>
            </p:cNvPr>
            <p:cNvSpPr txBox="1"/>
            <p:nvPr/>
          </p:nvSpPr>
          <p:spPr>
            <a:xfrm>
              <a:off x="9380222" y="339598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02</a:t>
              </a:r>
            </a:p>
          </p:txBody>
        </p: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BA998950-1161-DB8B-20BD-1A3D4114BC99}"/>
                </a:ext>
              </a:extLst>
            </p:cNvPr>
            <p:cNvSpPr txBox="1"/>
            <p:nvPr/>
          </p:nvSpPr>
          <p:spPr>
            <a:xfrm>
              <a:off x="10421622" y="3329940"/>
              <a:ext cx="40132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복원 가능성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0" name="TextBox 17">
              <a:extLst>
                <a:ext uri="{FF2B5EF4-FFF2-40B4-BE49-F238E27FC236}">
                  <a16:creationId xmlns:a16="http://schemas.microsoft.com/office/drawing/2014/main" id="{4B91566D-9EB4-D10A-A637-4B953B017832}"/>
                </a:ext>
              </a:extLst>
            </p:cNvPr>
            <p:cNvSpPr txBox="1"/>
            <p:nvPr/>
          </p:nvSpPr>
          <p:spPr>
            <a:xfrm>
              <a:off x="9469122" y="4361180"/>
              <a:ext cx="6642100" cy="157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ADPCM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은 샘플 간 차이를 저장하여 패킷 손실 시 일부 데이터 복원이 가능하지만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en-US" altLang="ko-KR" sz="22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Zlib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는 그렇지 않음</a:t>
              </a:r>
              <a:endParaRPr lang="en-US" sz="220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E79F607-DE78-4812-93DC-7C1B56065F9E}"/>
              </a:ext>
            </a:extLst>
          </p:cNvPr>
          <p:cNvGrpSpPr/>
          <p:nvPr/>
        </p:nvGrpSpPr>
        <p:grpSpPr>
          <a:xfrm>
            <a:off x="9367522" y="6504940"/>
            <a:ext cx="6756300" cy="2652700"/>
            <a:chOff x="9367522" y="6520180"/>
            <a:chExt cx="6756300" cy="2652700"/>
          </a:xfrm>
        </p:grpSpPr>
        <p:pic>
          <p:nvPicPr>
            <p:cNvPr id="51" name="Picture 19">
              <a:extLst>
                <a:ext uri="{FF2B5EF4-FFF2-40B4-BE49-F238E27FC236}">
                  <a16:creationId xmlns:a16="http://schemas.microsoft.com/office/drawing/2014/main" id="{7886D299-5832-0649-98E7-7AABA7E1E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7522" y="6520180"/>
              <a:ext cx="787400" cy="787400"/>
            </a:xfrm>
            <a:prstGeom prst="rect">
              <a:avLst/>
            </a:prstGeom>
          </p:spPr>
        </p:pic>
        <p:pic>
          <p:nvPicPr>
            <p:cNvPr id="52" name="Picture 20">
              <a:extLst>
                <a:ext uri="{FF2B5EF4-FFF2-40B4-BE49-F238E27FC236}">
                  <a16:creationId xmlns:a16="http://schemas.microsoft.com/office/drawing/2014/main" id="{D815FC4E-3AEA-DF96-7E04-32C21CF7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9122" y="6520180"/>
              <a:ext cx="6616700" cy="787400"/>
            </a:xfrm>
            <a:prstGeom prst="rect">
              <a:avLst/>
            </a:prstGeom>
          </p:spPr>
        </p:pic>
        <p:sp>
          <p:nvSpPr>
            <p:cNvPr id="53" name="TextBox 21">
              <a:extLst>
                <a:ext uri="{FF2B5EF4-FFF2-40B4-BE49-F238E27FC236}">
                  <a16:creationId xmlns:a16="http://schemas.microsoft.com/office/drawing/2014/main" id="{DA042A1C-0053-9179-996E-F6146257DB84}"/>
                </a:ext>
              </a:extLst>
            </p:cNvPr>
            <p:cNvSpPr txBox="1"/>
            <p:nvPr/>
          </p:nvSpPr>
          <p:spPr>
            <a:xfrm>
              <a:off x="9392922" y="662178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04</a:t>
              </a:r>
            </a:p>
          </p:txBody>
        </p:sp>
        <p:sp>
          <p:nvSpPr>
            <p:cNvPr id="54" name="TextBox 22">
              <a:extLst>
                <a:ext uri="{FF2B5EF4-FFF2-40B4-BE49-F238E27FC236}">
                  <a16:creationId xmlns:a16="http://schemas.microsoft.com/office/drawing/2014/main" id="{995B24E3-8E30-5C98-6E26-9F62EF2186A6}"/>
                </a:ext>
              </a:extLst>
            </p:cNvPr>
            <p:cNvSpPr txBox="1"/>
            <p:nvPr/>
          </p:nvSpPr>
          <p:spPr>
            <a:xfrm>
              <a:off x="10434322" y="6549240"/>
              <a:ext cx="2921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실제 적용 사례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5" name="TextBox 23">
              <a:extLst>
                <a:ext uri="{FF2B5EF4-FFF2-40B4-BE49-F238E27FC236}">
                  <a16:creationId xmlns:a16="http://schemas.microsoft.com/office/drawing/2014/main" id="{9D51B151-D589-3C6F-5FAA-1AA7F68C1A9C}"/>
                </a:ext>
              </a:extLst>
            </p:cNvPr>
            <p:cNvSpPr txBox="1"/>
            <p:nvPr/>
          </p:nvSpPr>
          <p:spPr>
            <a:xfrm>
              <a:off x="9481822" y="7599680"/>
              <a:ext cx="6642000" cy="1573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ADPCM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은 많은 음성 통신 및 스트리밍 시스템에서 사용되며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본 프로젝트에서도 안정적이고 효율적인 음성 데이터 전송을 지원함</a:t>
              </a:r>
              <a:endParaRPr lang="en-US" sz="220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00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04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250" y="1778000"/>
            <a:ext cx="61595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403975" y="1524000"/>
            <a:ext cx="548005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신호 왜곡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0" name="그림 9" descr="라인, 그래프, 도표, 스크린샷이(가) 표시된 사진">
            <a:extLst>
              <a:ext uri="{FF2B5EF4-FFF2-40B4-BE49-F238E27FC236}">
                <a16:creationId xmlns:a16="http://schemas.microsoft.com/office/drawing/2014/main" id="{84FE45E1-36C7-9ADE-3AB2-095B2987CA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38" y="2844800"/>
            <a:ext cx="15712723" cy="6212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33264F-AF95-0586-DACD-965F3F6DCAD3}"/>
              </a:ext>
            </a:extLst>
          </p:cNvPr>
          <p:cNvSpPr/>
          <p:nvPr/>
        </p:nvSpPr>
        <p:spPr>
          <a:xfrm>
            <a:off x="5562600" y="6286500"/>
            <a:ext cx="3180326" cy="2197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603FD6-7628-DCFA-FABC-A5A034260AD5}"/>
              </a:ext>
            </a:extLst>
          </p:cNvPr>
          <p:cNvSpPr/>
          <p:nvPr/>
        </p:nvSpPr>
        <p:spPr>
          <a:xfrm>
            <a:off x="5562000" y="3222000"/>
            <a:ext cx="3180326" cy="2197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05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250" y="1778000"/>
            <a:ext cx="61595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403975" y="1524000"/>
            <a:ext cx="548005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신호 왜곡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028CA74A-8E01-5570-2A8A-CF69705D5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87700" y="5715000"/>
            <a:ext cx="546100" cy="444500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59FBF158-5E9F-8734-BB83-9EF1E82EF3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100" y="3086100"/>
            <a:ext cx="10922000" cy="2667000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7730FD8C-A372-40C8-9CA0-76781C1949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1400" y="3225800"/>
            <a:ext cx="2324100" cy="2324100"/>
          </a:xfrm>
          <a:prstGeom prst="rect">
            <a:avLst/>
          </a:prstGeom>
        </p:spPr>
      </p:pic>
      <p:sp>
        <p:nvSpPr>
          <p:cNvPr id="30" name="TextBox 12">
            <a:extLst>
              <a:ext uri="{FF2B5EF4-FFF2-40B4-BE49-F238E27FC236}">
                <a16:creationId xmlns:a16="http://schemas.microsoft.com/office/drawing/2014/main" id="{9E8758B0-BD10-4AE7-7A75-C8DE953E3EBF}"/>
              </a:ext>
            </a:extLst>
          </p:cNvPr>
          <p:cNvSpPr txBox="1"/>
          <p:nvPr/>
        </p:nvSpPr>
        <p:spPr>
          <a:xfrm>
            <a:off x="2451100" y="3822700"/>
            <a:ext cx="20574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900" b="0" i="0" u="none" strike="noStrike" spc="-300" dirty="0" err="1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원인</a:t>
            </a:r>
            <a:endParaRPr lang="en-US" sz="4900" b="0" i="0" u="none" strike="noStrike" spc="-300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A52A53F5-5616-B9D2-584B-2E4EFD3971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8100" y="6184900"/>
            <a:ext cx="10922000" cy="2667000"/>
          </a:xfrm>
          <a:prstGeom prst="rect">
            <a:avLst/>
          </a:prstGeom>
        </p:spPr>
      </p:pic>
      <p:pic>
        <p:nvPicPr>
          <p:cNvPr id="34" name="Picture 16">
            <a:extLst>
              <a:ext uri="{FF2B5EF4-FFF2-40B4-BE49-F238E27FC236}">
                <a16:creationId xmlns:a16="http://schemas.microsoft.com/office/drawing/2014/main" id="{E79011AA-5A5A-E9C8-50CE-F1A45910BB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1400" y="6362700"/>
            <a:ext cx="2324100" cy="2324100"/>
          </a:xfrm>
          <a:prstGeom prst="rect">
            <a:avLst/>
          </a:prstGeom>
        </p:spPr>
      </p:pic>
      <p:pic>
        <p:nvPicPr>
          <p:cNvPr id="35" name="Picture 17">
            <a:extLst>
              <a:ext uri="{FF2B5EF4-FFF2-40B4-BE49-F238E27FC236}">
                <a16:creationId xmlns:a16="http://schemas.microsoft.com/office/drawing/2014/main" id="{EA566410-B77A-2A76-8C2C-E62FE1F758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2200" y="4191000"/>
            <a:ext cx="444500" cy="444500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D057D6F6-FF00-5697-33A3-81A147F3F5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2200" y="7264400"/>
            <a:ext cx="444500" cy="444500"/>
          </a:xfrm>
          <a:prstGeom prst="rect">
            <a:avLst/>
          </a:prstGeom>
        </p:spPr>
      </p:pic>
      <p:sp>
        <p:nvSpPr>
          <p:cNvPr id="37" name="TextBox 19">
            <a:extLst>
              <a:ext uri="{FF2B5EF4-FFF2-40B4-BE49-F238E27FC236}">
                <a16:creationId xmlns:a16="http://schemas.microsoft.com/office/drawing/2014/main" id="{1DC80573-1DD6-64B0-1D7B-5275F2DA9B09}"/>
              </a:ext>
            </a:extLst>
          </p:cNvPr>
          <p:cNvSpPr txBox="1"/>
          <p:nvPr/>
        </p:nvSpPr>
        <p:spPr>
          <a:xfrm>
            <a:off x="2451100" y="6921500"/>
            <a:ext cx="20574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900" b="0" i="0" u="none" strike="noStrike" spc="-400" dirty="0" err="1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결과</a:t>
            </a:r>
            <a:endParaRPr lang="en-US" sz="4900" b="0" i="0" u="none" strike="noStrike" spc="-400" dirty="0">
              <a:solidFill>
                <a:srgbClr val="FFFFF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847928DF-EF1B-A02E-CD3D-8145690B23CF}"/>
              </a:ext>
            </a:extLst>
          </p:cNvPr>
          <p:cNvSpPr txBox="1"/>
          <p:nvPr/>
        </p:nvSpPr>
        <p:spPr>
          <a:xfrm>
            <a:off x="5867400" y="3924300"/>
            <a:ext cx="9144000" cy="92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</a:pPr>
            <a:r>
              <a:rPr lang="en-US" sz="2400" dirty="0" err="1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Zlib</a:t>
            </a:r>
            <a:r>
              <a:rPr lang="en-US" sz="24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라이브러리를 활용하여 압축하는 방식에서 </a:t>
            </a:r>
            <a:r>
              <a:rPr lang="en-US" altLang="ko-KR" sz="24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ADPCM </a:t>
            </a:r>
            <a:r>
              <a:rPr lang="ko-KR" altLang="en-US" sz="24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코덱을 활용하여 압축하는 방식으로 변경함</a:t>
            </a:r>
            <a:endParaRPr lang="en-US" sz="24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4BB9DB63-BAC7-3BC1-97CD-B62CAE8F7A0E}"/>
              </a:ext>
            </a:extLst>
          </p:cNvPr>
          <p:cNvSpPr txBox="1"/>
          <p:nvPr/>
        </p:nvSpPr>
        <p:spPr>
          <a:xfrm>
            <a:off x="2882900" y="4648200"/>
            <a:ext cx="12065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CAUSE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3B08456A-3A85-6162-0C69-E77115AA88DC}"/>
              </a:ext>
            </a:extLst>
          </p:cNvPr>
          <p:cNvSpPr txBox="1"/>
          <p:nvPr/>
        </p:nvSpPr>
        <p:spPr>
          <a:xfrm>
            <a:off x="2882900" y="7747000"/>
            <a:ext cx="12065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RESULT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BAAA5DF8-5178-5289-B918-9FA5CFCE83BC}"/>
              </a:ext>
            </a:extLst>
          </p:cNvPr>
          <p:cNvSpPr txBox="1"/>
          <p:nvPr/>
        </p:nvSpPr>
        <p:spPr>
          <a:xfrm>
            <a:off x="5816600" y="64897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압축 과정에서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전체 손실이 아닌 일부 손실도 발생함으로써 압축 후 오디오 신호의 진폭이 약간 줄어드는 문제가 발생할 수 있음</a:t>
            </a:r>
            <a:endParaRPr lang="en-US" sz="24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8006556-A79E-01BA-55E4-C634DEC3CF11}"/>
              </a:ext>
            </a:extLst>
          </p:cNvPr>
          <p:cNvSpPr txBox="1"/>
          <p:nvPr/>
        </p:nvSpPr>
        <p:spPr>
          <a:xfrm>
            <a:off x="5829300" y="7734300"/>
            <a:ext cx="9423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en-US" altLang="ko-KR" sz="24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ADPCM</a:t>
            </a:r>
            <a:r>
              <a:rPr lang="ko-KR" altLang="en-US" sz="24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샘플 간 차이를 저장하는 방식이기 때문에 패킷 손실 시 이후 데이터 복원이 어려워 진폭 변동이 발생할 수 있음</a:t>
            </a:r>
            <a:endParaRPr lang="en-US" sz="24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27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D31C453-14B7-0D7A-BADF-A251658B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3B4CCD-83FA-2579-32D3-095C9240F715}"/>
              </a:ext>
            </a:extLst>
          </p:cNvPr>
          <p:cNvGrpSpPr/>
          <p:nvPr/>
        </p:nvGrpSpPr>
        <p:grpSpPr>
          <a:xfrm>
            <a:off x="9330573" y="2824451"/>
            <a:ext cx="8243356" cy="2320452"/>
            <a:chOff x="8801100" y="6134100"/>
            <a:chExt cx="8243356" cy="2320452"/>
          </a:xfrm>
        </p:grpSpPr>
        <p:sp>
          <p:nvSpPr>
            <p:cNvPr id="11" name="TextBox 11"/>
            <p:cNvSpPr txBox="1"/>
            <p:nvPr/>
          </p:nvSpPr>
          <p:spPr>
            <a:xfrm>
              <a:off x="9759255" y="6154449"/>
              <a:ext cx="45593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그래프 분석</a:t>
              </a:r>
              <a:endParaRPr lang="en-US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627656" y="7336952"/>
              <a:ext cx="7416800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30000"/>
                </a:lnSpc>
              </a:pPr>
              <a:r>
                <a:rPr lang="ko-KR" altLang="en-US" sz="2200" b="1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정상 데이터</a:t>
              </a:r>
              <a:r>
                <a:rPr lang="en-US" altLang="ko-KR" sz="2200" b="1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파란 막대가 주로 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0.7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에서 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1.1 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사이에 분포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함</a:t>
              </a:r>
              <a:endParaRPr lang="en-US" altLang="ko-KR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30000"/>
                </a:lnSpc>
              </a:pPr>
              <a:endParaRPr lang="en-US" sz="10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30000"/>
                </a:lnSpc>
              </a:pPr>
              <a:r>
                <a:rPr lang="ko-KR" altLang="en-US" sz="22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비정상 데이터</a:t>
              </a:r>
              <a:r>
                <a:rPr lang="en-US" altLang="ko-KR" sz="22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주황 막대도 비슷한 범위에 분포되어 있지만</a:t>
              </a:r>
              <a:r>
                <a:rPr lang="en-US" altLang="ko-KR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 수가  상대적으로 적음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CF9419D-90EC-EF2B-B50D-313AF1AF9FE5}"/>
                </a:ext>
              </a:extLst>
            </p:cNvPr>
            <p:cNvGrpSpPr/>
            <p:nvPr/>
          </p:nvGrpSpPr>
          <p:grpSpPr>
            <a:xfrm>
              <a:off x="8801100" y="6134100"/>
              <a:ext cx="787400" cy="787400"/>
              <a:chOff x="8801100" y="5321300"/>
              <a:chExt cx="787400" cy="787400"/>
            </a:xfrm>
          </p:grpSpPr>
          <p:pic>
            <p:nvPicPr>
              <p:cNvPr id="21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3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Convolution Autoencoder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1E2128-B66F-13D8-AAC5-9A4083F12F7B}"/>
              </a:ext>
            </a:extLst>
          </p:cNvPr>
          <p:cNvGrpSpPr/>
          <p:nvPr/>
        </p:nvGrpSpPr>
        <p:grpSpPr>
          <a:xfrm>
            <a:off x="528797" y="2531117"/>
            <a:ext cx="8069451" cy="7236787"/>
            <a:chOff x="553849" y="2531117"/>
            <a:chExt cx="8069451" cy="723678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3544C11-74C0-5219-F856-5BE5542CDAA7}"/>
                </a:ext>
              </a:extLst>
            </p:cNvPr>
            <p:cNvGrpSpPr/>
            <p:nvPr/>
          </p:nvGrpSpPr>
          <p:grpSpPr>
            <a:xfrm>
              <a:off x="553849" y="2531117"/>
              <a:ext cx="8069451" cy="7236787"/>
              <a:chOff x="287149" y="2531117"/>
              <a:chExt cx="8069451" cy="7236787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sp>
            <p:nvSpPr>
              <p:cNvPr id="25" name="TextBox 25"/>
              <p:cNvSpPr txBox="1"/>
              <p:nvPr/>
            </p:nvSpPr>
            <p:spPr>
              <a:xfrm>
                <a:off x="1163288" y="8648700"/>
                <a:ext cx="5448622" cy="61268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2000" b="0" i="0" strike="noStrike" dirty="0">
                    <a:solidFill>
                      <a:schemeClr val="tx1">
                        <a:alpha val="70196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재구성 오류 </a:t>
                </a:r>
                <a:r>
                  <a:rPr lang="en-US" altLang="ko-KR" sz="2000" b="0" i="0" strike="noStrike" dirty="0">
                    <a:solidFill>
                      <a:schemeClr val="tx1">
                        <a:alpha val="70196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(</a:t>
                </a:r>
                <a:r>
                  <a:rPr lang="ko-KR" altLang="en-US" sz="2000" b="0" i="0" strike="noStrike" dirty="0">
                    <a:solidFill>
                      <a:schemeClr val="tx1">
                        <a:alpha val="70196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입출력 데이터 간 차이</a:t>
                </a:r>
                <a:r>
                  <a:rPr lang="en-US" altLang="ko-KR" sz="2000" b="0" i="0" strike="noStrike" dirty="0">
                    <a:solidFill>
                      <a:schemeClr val="tx1">
                        <a:alpha val="70196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)</a:t>
                </a:r>
                <a:endParaRPr lang="en-US" sz="2000" b="0" i="0" strike="noStrike" dirty="0">
                  <a:solidFill>
                    <a:schemeClr val="tx1">
                      <a:alpha val="70196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D6C3410C-31CD-5B97-186B-8E41442BB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3861" y="2746416"/>
                <a:ext cx="6127476" cy="594986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571F41-9AA6-EC1A-8BC6-E60CF8B23A85}"/>
                  </a:ext>
                </a:extLst>
              </p:cNvPr>
              <p:cNvSpPr txBox="1"/>
              <p:nvPr/>
            </p:nvSpPr>
            <p:spPr>
              <a:xfrm>
                <a:off x="967060" y="9304444"/>
                <a:ext cx="5689948" cy="46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2000" b="0" i="0" strike="noStrike" dirty="0">
                    <a:solidFill>
                      <a:schemeClr val="tx1">
                        <a:alpha val="70196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재구성 오류 분포 그래프</a:t>
                </a:r>
                <a:endParaRPr lang="en-US" altLang="ko-KR" sz="2000" b="0" i="0" strike="noStrike" dirty="0">
                  <a:solidFill>
                    <a:schemeClr val="tx1">
                      <a:alpha val="70196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DD8706-3373-42E0-59EA-3BE034121E86}"/>
                </a:ext>
              </a:extLst>
            </p:cNvPr>
            <p:cNvSpPr txBox="1"/>
            <p:nvPr/>
          </p:nvSpPr>
          <p:spPr>
            <a:xfrm>
              <a:off x="570978" y="5397500"/>
              <a:ext cx="492443" cy="3098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 수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68BF0B-8E0C-BA85-5486-A15AE958FF62}"/>
              </a:ext>
            </a:extLst>
          </p:cNvPr>
          <p:cNvGrpSpPr/>
          <p:nvPr/>
        </p:nvGrpSpPr>
        <p:grpSpPr>
          <a:xfrm>
            <a:off x="9324148" y="5948999"/>
            <a:ext cx="7742651" cy="2389688"/>
            <a:chOff x="8957849" y="3134812"/>
            <a:chExt cx="7742651" cy="2389688"/>
          </a:xfrm>
        </p:grpSpPr>
        <p:sp>
          <p:nvSpPr>
            <p:cNvPr id="9" name="TextBox 9"/>
            <p:cNvSpPr txBox="1"/>
            <p:nvPr/>
          </p:nvSpPr>
          <p:spPr>
            <a:xfrm>
              <a:off x="9924517" y="3167513"/>
              <a:ext cx="45593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그래프 해석</a:t>
              </a:r>
              <a:endParaRPr lang="en-US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56A920B1-E614-EE40-0859-9005A732ABE7}"/>
                </a:ext>
              </a:extLst>
            </p:cNvPr>
            <p:cNvSpPr txBox="1"/>
            <p:nvPr/>
          </p:nvSpPr>
          <p:spPr>
            <a:xfrm>
              <a:off x="9804400" y="4762500"/>
              <a:ext cx="6896100" cy="762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30000"/>
                </a:lnSpc>
              </a:pP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현재 그래프에서는 정상 데이터와 비정상 데이터의 분포 차이가 명확하지 않음</a:t>
              </a:r>
              <a:endParaRPr lang="en-US" altLang="ko-KR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30000"/>
                </a:lnSpc>
              </a:pPr>
              <a:endParaRPr lang="en-US" sz="10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30000"/>
                </a:lnSpc>
              </a:pP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모델이 정상 데이터와 비정상 데이터를 구분하는 데 어려움을 겪고 있음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BDE02E3-2923-F7F0-265F-146D88D70854}"/>
                </a:ext>
              </a:extLst>
            </p:cNvPr>
            <p:cNvGrpSpPr/>
            <p:nvPr/>
          </p:nvGrpSpPr>
          <p:grpSpPr>
            <a:xfrm>
              <a:off x="8957849" y="3134812"/>
              <a:ext cx="787400" cy="787400"/>
              <a:chOff x="8788400" y="3314700"/>
              <a:chExt cx="787400" cy="787400"/>
            </a:xfrm>
          </p:grpSpPr>
          <p:pic>
            <p:nvPicPr>
              <p:cNvPr id="35" name="Picture 19">
                <a:extLst>
                  <a:ext uri="{FF2B5EF4-FFF2-40B4-BE49-F238E27FC236}">
                    <a16:creationId xmlns:a16="http://schemas.microsoft.com/office/drawing/2014/main" id="{196C8F38-5A49-393C-A0F5-EE24DDC16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8400" y="33147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36" name="Picture 22">
                <a:extLst>
                  <a:ext uri="{FF2B5EF4-FFF2-40B4-BE49-F238E27FC236}">
                    <a16:creationId xmlns:a16="http://schemas.microsoft.com/office/drawing/2014/main" id="{903FBA66-8C56-BF39-1ACA-A74CC2F0C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4600" y="3340100"/>
                <a:ext cx="660400" cy="660400"/>
              </a:xfrm>
              <a:prstGeom prst="rect">
                <a:avLst/>
              </a:prstGeom>
            </p:spPr>
          </p:pic>
        </p:grpSp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BADFD29F-49DB-BCD4-A652-8F7E128D2A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47285FD-E33F-A6FB-0BF9-5DF739F2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5AD528-028E-D33F-E601-674347D6BA5D}"/>
              </a:ext>
            </a:extLst>
          </p:cNvPr>
          <p:cNvGrpSpPr/>
          <p:nvPr/>
        </p:nvGrpSpPr>
        <p:grpSpPr>
          <a:xfrm>
            <a:off x="9372907" y="2552700"/>
            <a:ext cx="7340600" cy="2168476"/>
            <a:chOff x="9327835" y="2700715"/>
            <a:chExt cx="7340600" cy="216847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10CC4F3-38E6-38D1-F39F-9C7CFDACA291}"/>
                </a:ext>
              </a:extLst>
            </p:cNvPr>
            <p:cNvGrpSpPr/>
            <p:nvPr/>
          </p:nvGrpSpPr>
          <p:grpSpPr>
            <a:xfrm>
              <a:off x="9333862" y="2700715"/>
              <a:ext cx="6731000" cy="787400"/>
              <a:chOff x="2120900" y="3257550"/>
              <a:chExt cx="6731000" cy="78740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9C3EC6E-352C-6C97-A14A-D4FB48FD433D}"/>
                  </a:ext>
                </a:extLst>
              </p:cNvPr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09CBB338-EA5B-F147-16C2-A63B7C3C2FAE}"/>
                    </a:ext>
                  </a:extLst>
                </p:cNvPr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9" name="Picture 13">
                    <a:extLst>
                      <a:ext uri="{FF2B5EF4-FFF2-40B4-BE49-F238E27FC236}">
                        <a16:creationId xmlns:a16="http://schemas.microsoft.com/office/drawing/2014/main" id="{BCC5B428-CAE3-6D56-4FDC-74DA6F1AEF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14">
                    <a:extLst>
                      <a:ext uri="{FF2B5EF4-FFF2-40B4-BE49-F238E27FC236}">
                        <a16:creationId xmlns:a16="http://schemas.microsoft.com/office/drawing/2014/main" id="{F5426AA5-A1A9-AAD5-6862-E718F5AE30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8" name="TextBox 15">
                  <a:extLst>
                    <a:ext uri="{FF2B5EF4-FFF2-40B4-BE49-F238E27FC236}">
                      <a16:creationId xmlns:a16="http://schemas.microsoft.com/office/drawing/2014/main" id="{863E6D0F-3352-B76B-D42B-EA02975A913F}"/>
                    </a:ext>
                  </a:extLst>
                </p:cNvPr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20000"/>
                    </a:lnSpc>
                  </a:pPr>
                  <a:r>
                    <a:rPr lang="en-US" sz="3200" b="0" i="0" u="none" strike="noStrike" spc="-100" dirty="0">
                      <a:solidFill>
                        <a:srgbClr val="FFFFFF"/>
                      </a:solidFill>
                      <a:latin typeface="나눔스퀘어OTF" panose="020B0600000101010101" pitchFamily="34" charset="-127"/>
                    </a:rPr>
                    <a:t>01</a:t>
                  </a:r>
                </a:p>
              </p:txBody>
            </p:sp>
          </p:grpSp>
          <p:sp>
            <p:nvSpPr>
              <p:cNvPr id="46" name="TextBox 16">
                <a:extLst>
                  <a:ext uri="{FF2B5EF4-FFF2-40B4-BE49-F238E27FC236}">
                    <a16:creationId xmlns:a16="http://schemas.microsoft.com/office/drawing/2014/main" id="{11BFB17F-27AC-5C51-B577-7797F13DD86A}"/>
                  </a:ext>
                </a:extLst>
              </p:cNvPr>
              <p:cNvSpPr txBox="1"/>
              <p:nvPr/>
            </p:nvSpPr>
            <p:spPr>
              <a:xfrm>
                <a:off x="3187700" y="3292243"/>
                <a:ext cx="4013200" cy="6223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20000"/>
                  </a:lnSpc>
                </a:pPr>
                <a:r>
                  <a:rPr lang="ko-KR" altLang="en-US" sz="3500" b="0" i="0" u="none" strike="noStrike" dirty="0">
                    <a:solidFill>
                      <a:srgbClr val="505050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정확도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43" name="TextBox 17">
              <a:extLst>
                <a:ext uri="{FF2B5EF4-FFF2-40B4-BE49-F238E27FC236}">
                  <a16:creationId xmlns:a16="http://schemas.microsoft.com/office/drawing/2014/main" id="{104C8F50-FB98-D8E4-3034-9F57037BC5BB}"/>
                </a:ext>
              </a:extLst>
            </p:cNvPr>
            <p:cNvSpPr txBox="1"/>
            <p:nvPr/>
          </p:nvSpPr>
          <p:spPr>
            <a:xfrm>
              <a:off x="9424161" y="3469845"/>
              <a:ext cx="6642100" cy="5301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전체 샘플 중에서 올바르게 예측한 비율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2E6EF71-0473-FEE4-E970-90B489B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27835" y="4107191"/>
              <a:ext cx="7340600" cy="7620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CAB25E-15DF-4B4B-8D54-698405AD6012}"/>
              </a:ext>
            </a:extLst>
          </p:cNvPr>
          <p:cNvGrpSpPr/>
          <p:nvPr/>
        </p:nvGrpSpPr>
        <p:grpSpPr>
          <a:xfrm>
            <a:off x="9372907" y="4991100"/>
            <a:ext cx="7496336" cy="2169606"/>
            <a:chOff x="9372907" y="4974916"/>
            <a:chExt cx="7496336" cy="2169606"/>
          </a:xfrm>
        </p:grpSpPr>
        <p:sp>
          <p:nvSpPr>
            <p:cNvPr id="14" name="TextBox 23">
              <a:extLst>
                <a:ext uri="{FF2B5EF4-FFF2-40B4-BE49-F238E27FC236}">
                  <a16:creationId xmlns:a16="http://schemas.microsoft.com/office/drawing/2014/main" id="{0FBD063F-5B59-0174-C82B-68BD9B377624}"/>
                </a:ext>
              </a:extLst>
            </p:cNvPr>
            <p:cNvSpPr txBox="1"/>
            <p:nvPr/>
          </p:nvSpPr>
          <p:spPr>
            <a:xfrm>
              <a:off x="9452443" y="5744314"/>
              <a:ext cx="7416800" cy="54445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으로 예측한 샘플 중 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제 이상인 샘플의 비율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31A24D-D0CC-F8C7-628D-A65EA16E7FD4}"/>
                </a:ext>
              </a:extLst>
            </p:cNvPr>
            <p:cNvGrpSpPr/>
            <p:nvPr/>
          </p:nvGrpSpPr>
          <p:grpSpPr>
            <a:xfrm>
              <a:off x="9399383" y="4974916"/>
              <a:ext cx="6731000" cy="787400"/>
              <a:chOff x="2120900" y="3257550"/>
              <a:chExt cx="6731000" cy="78740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12E37240-C593-B9FC-DB35-8E38FD0A4E6A}"/>
                  </a:ext>
                </a:extLst>
              </p:cNvPr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ED6A6655-0098-64DE-AFD8-BE06D01445AF}"/>
                    </a:ext>
                  </a:extLst>
                </p:cNvPr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0" name="Picture 13">
                    <a:extLst>
                      <a:ext uri="{FF2B5EF4-FFF2-40B4-BE49-F238E27FC236}">
                        <a16:creationId xmlns:a16="http://schemas.microsoft.com/office/drawing/2014/main" id="{93BFF56D-D1E6-42A5-5E45-95C719E7BB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14">
                    <a:extLst>
                      <a:ext uri="{FF2B5EF4-FFF2-40B4-BE49-F238E27FC236}">
                        <a16:creationId xmlns:a16="http://schemas.microsoft.com/office/drawing/2014/main" id="{6A172AED-1E2D-50E4-BB15-6F798811AD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TextBox 15">
                  <a:extLst>
                    <a:ext uri="{FF2B5EF4-FFF2-40B4-BE49-F238E27FC236}">
                      <a16:creationId xmlns:a16="http://schemas.microsoft.com/office/drawing/2014/main" id="{4593A8F3-0136-4CF3-DFE5-5FA61DC01232}"/>
                    </a:ext>
                  </a:extLst>
                </p:cNvPr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20000"/>
                    </a:lnSpc>
                  </a:pPr>
                  <a:r>
                    <a:rPr lang="en-US" sz="3200" b="0" i="0" u="none" strike="noStrike" spc="-100" dirty="0">
                      <a:solidFill>
                        <a:srgbClr val="FFFFFF"/>
                      </a:solidFill>
                      <a:latin typeface="나눔스퀘어OTF" panose="020B0600000101010101" pitchFamily="34" charset="-127"/>
                    </a:rPr>
                    <a:t>0</a:t>
                  </a:r>
                  <a:r>
                    <a:rPr lang="en-US" altLang="ko-KR" sz="3200" b="0" i="0" u="none" strike="noStrike" spc="-100" dirty="0">
                      <a:solidFill>
                        <a:srgbClr val="FFFFFF"/>
                      </a:solidFill>
                      <a:latin typeface="나눔스퀘어OTF" panose="020B0600000101010101" pitchFamily="34" charset="-127"/>
                    </a:rPr>
                    <a:t>2</a:t>
                  </a:r>
                  <a:endParaRPr lang="en-US" sz="3200" b="0" i="0" u="none" strike="noStrike" spc="-100" dirty="0">
                    <a:solidFill>
                      <a:srgbClr val="FFFFFF"/>
                    </a:solidFill>
                    <a:latin typeface="나눔스퀘어OTF" panose="020B0600000101010101" pitchFamily="34" charset="-127"/>
                  </a:endParaRPr>
                </a:p>
              </p:txBody>
            </p:sp>
          </p:grpSp>
          <p:sp>
            <p:nvSpPr>
              <p:cNvPr id="37" name="TextBox 16">
                <a:extLst>
                  <a:ext uri="{FF2B5EF4-FFF2-40B4-BE49-F238E27FC236}">
                    <a16:creationId xmlns:a16="http://schemas.microsoft.com/office/drawing/2014/main" id="{D4A31237-AB27-9700-5683-E6A7D12C0A8E}"/>
                  </a:ext>
                </a:extLst>
              </p:cNvPr>
              <p:cNvSpPr txBox="1"/>
              <p:nvPr/>
            </p:nvSpPr>
            <p:spPr>
              <a:xfrm>
                <a:off x="3187700" y="3286634"/>
                <a:ext cx="4013200" cy="6223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20000"/>
                  </a:lnSpc>
                </a:pPr>
                <a:r>
                  <a:rPr lang="ko-KR" altLang="en-US" sz="3500" b="0" i="0" u="none" strike="noStrike" dirty="0">
                    <a:solidFill>
                      <a:srgbClr val="505050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정밀도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F11F9C9-FE12-03C9-B244-FE4C11C47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72907" y="6395222"/>
              <a:ext cx="5451529" cy="7493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6E3572-E1E7-9BF1-BD64-85A9E6EAC745}"/>
              </a:ext>
            </a:extLst>
          </p:cNvPr>
          <p:cNvGrpSpPr/>
          <p:nvPr/>
        </p:nvGrpSpPr>
        <p:grpSpPr>
          <a:xfrm>
            <a:off x="9378934" y="7433049"/>
            <a:ext cx="7478040" cy="2053851"/>
            <a:chOff x="9378934" y="7134141"/>
            <a:chExt cx="7478040" cy="2053851"/>
          </a:xfrm>
        </p:grpSpPr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68C24421-1438-9072-D1FE-70EFDE38A630}"/>
                </a:ext>
              </a:extLst>
            </p:cNvPr>
            <p:cNvSpPr txBox="1"/>
            <p:nvPr/>
          </p:nvSpPr>
          <p:spPr>
            <a:xfrm>
              <a:off x="9440174" y="7911160"/>
              <a:ext cx="7416800" cy="6164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실제 이상인 샘플 중 이상으로 올바르게 예측한 비율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4738508-BD5D-2B49-F9EF-11E962FFD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11445" y="8425992"/>
              <a:ext cx="4914900" cy="762000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FEC20D3-5F8A-022D-34F3-9BCE5F696FFA}"/>
                </a:ext>
              </a:extLst>
            </p:cNvPr>
            <p:cNvGrpSpPr/>
            <p:nvPr/>
          </p:nvGrpSpPr>
          <p:grpSpPr>
            <a:xfrm>
              <a:off x="9378934" y="7134141"/>
              <a:ext cx="6751449" cy="801871"/>
              <a:chOff x="2120900" y="3243079"/>
              <a:chExt cx="6751449" cy="80187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AE762A4-1375-CF2D-9CC1-9CDBA181EC53}"/>
                  </a:ext>
                </a:extLst>
              </p:cNvPr>
              <p:cNvGrpSpPr/>
              <p:nvPr/>
            </p:nvGrpSpPr>
            <p:grpSpPr>
              <a:xfrm>
                <a:off x="2120900" y="3243079"/>
                <a:ext cx="6751449" cy="801871"/>
                <a:chOff x="2120900" y="3243079"/>
                <a:chExt cx="6751449" cy="801871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6AEBCD52-8AFB-5E74-5674-0500B5857395}"/>
                    </a:ext>
                  </a:extLst>
                </p:cNvPr>
                <p:cNvGrpSpPr/>
                <p:nvPr/>
              </p:nvGrpSpPr>
              <p:grpSpPr>
                <a:xfrm>
                  <a:off x="2120900" y="3243079"/>
                  <a:ext cx="6751449" cy="801871"/>
                  <a:chOff x="2133600" y="3249429"/>
                  <a:chExt cx="6751449" cy="801871"/>
                </a:xfrm>
              </p:grpSpPr>
              <p:pic>
                <p:nvPicPr>
                  <p:cNvPr id="34" name="Picture 13">
                    <a:extLst>
                      <a:ext uri="{FF2B5EF4-FFF2-40B4-BE49-F238E27FC236}">
                        <a16:creationId xmlns:a16="http://schemas.microsoft.com/office/drawing/2014/main" id="{192CB2F7-1184-877F-5733-F7B15AE55F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14">
                    <a:extLst>
                      <a:ext uri="{FF2B5EF4-FFF2-40B4-BE49-F238E27FC236}">
                        <a16:creationId xmlns:a16="http://schemas.microsoft.com/office/drawing/2014/main" id="{29780177-20DC-B3FF-6DD8-9E2E46E749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255649" y="3249429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Box 15">
                  <a:extLst>
                    <a:ext uri="{FF2B5EF4-FFF2-40B4-BE49-F238E27FC236}">
                      <a16:creationId xmlns:a16="http://schemas.microsoft.com/office/drawing/2014/main" id="{5EE1BEDC-B472-4A6D-55F9-65D7FE8A0177}"/>
                    </a:ext>
                  </a:extLst>
                </p:cNvPr>
                <p:cNvSpPr txBox="1"/>
                <p:nvPr/>
              </p:nvSpPr>
              <p:spPr>
                <a:xfrm>
                  <a:off x="2146300" y="331573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20000"/>
                    </a:lnSpc>
                  </a:pPr>
                  <a:r>
                    <a:rPr lang="en-US" sz="3200" b="0" i="0" u="none" strike="noStrike" spc="-100" dirty="0">
                      <a:solidFill>
                        <a:srgbClr val="FFFFFF"/>
                      </a:solidFill>
                      <a:latin typeface="나눔스퀘어OTF" panose="020B0600000101010101" pitchFamily="34" charset="-127"/>
                    </a:rPr>
                    <a:t>0</a:t>
                  </a:r>
                  <a:r>
                    <a:rPr lang="en-US" altLang="ko-KR" sz="3200" b="0" i="0" u="none" strike="noStrike" spc="-100" dirty="0">
                      <a:solidFill>
                        <a:srgbClr val="FFFFFF"/>
                      </a:solidFill>
                      <a:latin typeface="나눔스퀘어OTF" panose="020B0600000101010101" pitchFamily="34" charset="-127"/>
                    </a:rPr>
                    <a:t>3</a:t>
                  </a:r>
                  <a:endParaRPr lang="en-US" sz="3200" b="0" i="0" u="none" strike="noStrike" spc="-100" dirty="0">
                    <a:solidFill>
                      <a:srgbClr val="FFFFFF"/>
                    </a:solidFill>
                    <a:latin typeface="나눔스퀘어OTF" panose="020B0600000101010101" pitchFamily="34" charset="-127"/>
                  </a:endParaRPr>
                </a:p>
              </p:txBody>
            </p:sp>
          </p:grpSp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9FF36FB8-904D-2C35-8590-A0CB6F770C99}"/>
                  </a:ext>
                </a:extLst>
              </p:cNvPr>
              <p:cNvSpPr txBox="1"/>
              <p:nvPr/>
            </p:nvSpPr>
            <p:spPr>
              <a:xfrm>
                <a:off x="3187700" y="3297138"/>
                <a:ext cx="4013200" cy="6223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20000"/>
                  </a:lnSpc>
                </a:pPr>
                <a:r>
                  <a:rPr lang="ko-KR" altLang="en-US" sz="3500" b="0" i="0" u="none" strike="noStrike" dirty="0" err="1">
                    <a:solidFill>
                      <a:srgbClr val="505050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재현율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23EC7DF6-4358-F69E-34F6-1D05AEC9E32F}"/>
              </a:ext>
            </a:extLst>
          </p:cNvPr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Convolution Autoencoder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200DB3DC-B483-91EA-F23C-AAB7E13A3B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890B0DF-296C-CDE7-A591-8C6FC7BAEEBD}"/>
              </a:ext>
            </a:extLst>
          </p:cNvPr>
          <p:cNvGrpSpPr/>
          <p:nvPr/>
        </p:nvGrpSpPr>
        <p:grpSpPr>
          <a:xfrm>
            <a:off x="528449" y="2531117"/>
            <a:ext cx="8069451" cy="6762018"/>
            <a:chOff x="528449" y="2531117"/>
            <a:chExt cx="8069451" cy="67620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5AA8CD6-9EC8-718D-8BD0-CA004BA9DDAA}"/>
                </a:ext>
              </a:extLst>
            </p:cNvPr>
            <p:cNvGrpSpPr/>
            <p:nvPr/>
          </p:nvGrpSpPr>
          <p:grpSpPr>
            <a:xfrm>
              <a:off x="5284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8FF998-66FE-6343-2C7E-0E15C6776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5292" y="2846895"/>
                <a:ext cx="6097779" cy="567158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EC7A85-975C-29DF-6EED-DE2D37D2BF3B}"/>
                </a:ext>
              </a:extLst>
            </p:cNvPr>
            <p:cNvSpPr txBox="1"/>
            <p:nvPr/>
          </p:nvSpPr>
          <p:spPr>
            <a:xfrm>
              <a:off x="1272382" y="8640000"/>
              <a:ext cx="5562600" cy="463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ko-KR" altLang="en-US" sz="2000" b="0" i="0" strike="noStrike" dirty="0">
                  <a:solidFill>
                    <a:schemeClr val="tx1">
                      <a:alpha val="70196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혼동 행렬</a:t>
              </a:r>
              <a:endParaRPr lang="en-US" altLang="ko-KR" sz="2000" b="0" i="0" strike="noStrike" dirty="0">
                <a:solidFill>
                  <a:schemeClr val="tx1">
                    <a:alpha val="70196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35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D398A83-46F7-4DC0-CCF1-1EFEC84D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B014F0-6007-B7BC-39A1-6AAEA1DE3B67}"/>
              </a:ext>
            </a:extLst>
          </p:cNvPr>
          <p:cNvGrpSpPr/>
          <p:nvPr/>
        </p:nvGrpSpPr>
        <p:grpSpPr>
          <a:xfrm>
            <a:off x="9505304" y="6015854"/>
            <a:ext cx="7890527" cy="1947046"/>
            <a:chOff x="9017000" y="3302000"/>
            <a:chExt cx="7890527" cy="1947046"/>
          </a:xfrm>
        </p:grpSpPr>
        <p:sp>
          <p:nvSpPr>
            <p:cNvPr id="9" name="TextBox 9"/>
            <p:cNvSpPr txBox="1"/>
            <p:nvPr/>
          </p:nvSpPr>
          <p:spPr>
            <a:xfrm>
              <a:off x="9982200" y="3302000"/>
              <a:ext cx="45593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성능 평가 결과</a:t>
              </a:r>
              <a:endParaRPr lang="en-US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011427" y="4487046"/>
              <a:ext cx="6896100" cy="762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30000"/>
                </a:lnSpc>
              </a:pP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정확도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70% ,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정밀도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33%, </a:t>
              </a:r>
              <a:r>
                <a:rPr lang="ko-KR" altLang="en-US" sz="22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재현률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7%</a:t>
              </a:r>
            </a:p>
            <a:p>
              <a:pPr lvl="0" algn="l">
                <a:lnSpc>
                  <a:spcPct val="130000"/>
                </a:lnSpc>
              </a:pPr>
              <a:endParaRPr lang="en-US" altLang="ko-KR" sz="1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30000"/>
                </a:lnSpc>
              </a:pP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모델이 정상 샘플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은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잘 예측하지만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</a:p>
            <a:p>
              <a:pPr lvl="0" algn="l">
                <a:lnSpc>
                  <a:spcPct val="130000"/>
                </a:lnSpc>
              </a:pP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비정상 샘플은 잘 예측하지 못하는 경향이 있음</a:t>
              </a:r>
              <a:endParaRPr lang="en-US" altLang="ko-KR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E3F2427-97B0-0C7E-108E-A246A97964CF}"/>
                </a:ext>
              </a:extLst>
            </p:cNvPr>
            <p:cNvGrpSpPr/>
            <p:nvPr/>
          </p:nvGrpSpPr>
          <p:grpSpPr>
            <a:xfrm>
              <a:off x="9017000" y="3314700"/>
              <a:ext cx="787400" cy="787400"/>
              <a:chOff x="8788400" y="3314700"/>
              <a:chExt cx="787400" cy="787400"/>
            </a:xfrm>
          </p:grpSpPr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8400" y="33147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2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9200" y="3340100"/>
                <a:ext cx="660400" cy="660400"/>
              </a:xfrm>
              <a:prstGeom prst="rect">
                <a:avLst/>
              </a:prstGeom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63B3267-DC5F-65B9-F5CB-BC5AB3504A02}"/>
              </a:ext>
            </a:extLst>
          </p:cNvPr>
          <p:cNvGrpSpPr/>
          <p:nvPr/>
        </p:nvGrpSpPr>
        <p:grpSpPr>
          <a:xfrm>
            <a:off x="9473045" y="2881172"/>
            <a:ext cx="8433955" cy="2094209"/>
            <a:chOff x="9748982" y="5391795"/>
            <a:chExt cx="8433955" cy="2094209"/>
          </a:xfrm>
        </p:grpSpPr>
        <p:sp>
          <p:nvSpPr>
            <p:cNvPr id="11" name="TextBox 11"/>
            <p:cNvSpPr txBox="1"/>
            <p:nvPr/>
          </p:nvSpPr>
          <p:spPr>
            <a:xfrm>
              <a:off x="10728037" y="5391795"/>
              <a:ext cx="53213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혼동 행렬의 구조</a:t>
              </a:r>
              <a:endParaRPr lang="en-US" altLang="ko-KR" sz="35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766137" y="6368404"/>
              <a:ext cx="7416800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30000"/>
                </a:lnSpc>
              </a:pP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True Negative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(36)	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-&gt;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정상</a:t>
              </a:r>
              <a:endParaRPr lang="en-US" altLang="ko-KR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30000"/>
                </a:lnSpc>
              </a:pP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False Positive 	 (2)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-&gt;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이상</a:t>
              </a:r>
              <a:endParaRPr lang="en-US" altLang="ko-KR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30000"/>
                </a:lnSpc>
              </a:pP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False Negative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(13)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-&gt;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정상</a:t>
              </a:r>
              <a:endParaRPr lang="en-US" altLang="ko-KR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30000"/>
                </a:lnSpc>
              </a:pP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True Positive 	 (1)	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-&gt;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이상</a:t>
              </a:r>
              <a:endParaRPr lang="en-US" altLang="ko-KR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1733836-4EAF-382D-9E97-BBD6CBF06D79}"/>
                </a:ext>
              </a:extLst>
            </p:cNvPr>
            <p:cNvGrpSpPr/>
            <p:nvPr/>
          </p:nvGrpSpPr>
          <p:grpSpPr>
            <a:xfrm>
              <a:off x="9748982" y="5423731"/>
              <a:ext cx="787400" cy="787400"/>
              <a:chOff x="8801100" y="5321300"/>
              <a:chExt cx="787400" cy="787400"/>
            </a:xfrm>
          </p:grpSpPr>
          <p:pic>
            <p:nvPicPr>
              <p:cNvPr id="21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3" name="Picture 2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B54C2A9D-EEA0-532D-2C7C-85122868DA51}"/>
              </a:ext>
            </a:extLst>
          </p:cNvPr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Convolution Autoencoder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E320116D-A92A-B11F-5FCE-53E956E37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A76ED5-5B29-85C1-8C58-94E1CCBFF822}"/>
              </a:ext>
            </a:extLst>
          </p:cNvPr>
          <p:cNvGrpSpPr/>
          <p:nvPr/>
        </p:nvGrpSpPr>
        <p:grpSpPr>
          <a:xfrm>
            <a:off x="528449" y="2531117"/>
            <a:ext cx="8069451" cy="6762018"/>
            <a:chOff x="528449" y="2531117"/>
            <a:chExt cx="8069451" cy="67620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28D71A4-AAB9-7B1F-89A3-93C6359FCE4F}"/>
                </a:ext>
              </a:extLst>
            </p:cNvPr>
            <p:cNvGrpSpPr/>
            <p:nvPr/>
          </p:nvGrpSpPr>
          <p:grpSpPr>
            <a:xfrm>
              <a:off x="5284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8FF998-66FE-6343-2C7E-0E15C6776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5292" y="2846895"/>
                <a:ext cx="6097779" cy="5671586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26F878-2B5B-7554-F200-25618184A460}"/>
                </a:ext>
              </a:extLst>
            </p:cNvPr>
            <p:cNvSpPr txBox="1"/>
            <p:nvPr/>
          </p:nvSpPr>
          <p:spPr>
            <a:xfrm>
              <a:off x="1272382" y="8640000"/>
              <a:ext cx="5562600" cy="463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ko-KR" altLang="en-US" sz="2000" b="0" i="0" strike="noStrike" dirty="0">
                  <a:solidFill>
                    <a:schemeClr val="tx1">
                      <a:alpha val="70196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혼동 행렬</a:t>
              </a:r>
              <a:endParaRPr lang="en-US" altLang="ko-KR" sz="2000" b="0" i="0" strike="noStrike" dirty="0">
                <a:solidFill>
                  <a:schemeClr val="tx1">
                    <a:alpha val="70196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89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64A56FE-6DE4-287E-6F67-55E883C4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400" y="2908300"/>
            <a:ext cx="13919200" cy="2959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674100" y="5842000"/>
            <a:ext cx="977900" cy="165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3124461"/>
            <a:ext cx="241300" cy="241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52703" y="5314950"/>
            <a:ext cx="241300" cy="2413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390900" y="3810000"/>
            <a:ext cx="117221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30000"/>
              </a:lnSpc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현재 모델의 정확도는 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70%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비교적 높지만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정밀도와 재현율이 낮아 비정상 샘플을 많이 놓치고 있음</a:t>
            </a:r>
            <a:endParaRPr lang="en-US" altLang="ko-KR" sz="2400" b="0" i="0" u="none" strike="noStrike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0" algn="l">
              <a:lnSpc>
                <a:spcPct val="130000"/>
              </a:lnSpc>
            </a:pPr>
            <a:endParaRPr lang="en-US" altLang="ko-KR" sz="1200" b="0" i="0" u="none" strike="noStrike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0" algn="l">
              <a:lnSpc>
                <a:spcPct val="130000"/>
              </a:lnSpc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정상 데이터와 비정상 데이터를 구분하는 데 어려움을 겪고 있음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9843" y="7167497"/>
            <a:ext cx="457200" cy="40005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333750" y="7162104"/>
            <a:ext cx="11633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ko-KR" altLang="en-US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효과적인 </a:t>
            </a:r>
            <a:r>
              <a:rPr lang="ko-KR" altLang="en-US" sz="2400" b="0" i="0" u="none" strike="noStrike" dirty="0" err="1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오토인코더를</a:t>
            </a:r>
            <a:r>
              <a:rPr lang="ko-KR" altLang="en-US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구상하기 위해</a:t>
            </a:r>
            <a:r>
              <a:rPr lang="en-US" altLang="ko-KR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정상 데이터와 비정상 데이터의 재구성 오류 분포가 분명히 구분해야 되고</a:t>
            </a:r>
            <a:r>
              <a:rPr lang="en-US" altLang="ko-KR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성능 개선을 해야 </a:t>
            </a:r>
            <a:r>
              <a:rPr lang="ko-KR" altLang="en-US" sz="24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함</a:t>
            </a:r>
            <a:endParaRPr lang="en-US" altLang="ko-KR" sz="24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9844" y="8477250"/>
            <a:ext cx="457199" cy="400049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288343" y="8477250"/>
            <a:ext cx="13169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0000"/>
              </a:lnSpc>
            </a:pPr>
            <a:r>
              <a:rPr lang="ko-KR" altLang="en-US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아키텍처 조정</a:t>
            </a:r>
            <a:r>
              <a:rPr lang="en-US" altLang="ko-KR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 많은 데이터 확보</a:t>
            </a:r>
            <a:r>
              <a:rPr lang="en-US" altLang="ko-KR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 err="1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하이퍼</a:t>
            </a:r>
            <a:r>
              <a:rPr lang="ko-KR" altLang="en-US" sz="24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파라미터 튜닝 등의 방법을 </a:t>
            </a:r>
            <a:r>
              <a:rPr lang="ko-KR" altLang="en-US" sz="24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사용해야 함</a:t>
            </a:r>
            <a:endParaRPr lang="en-US" altLang="ko-KR" sz="24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결론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C76E719-4797-394E-2A66-E49B12EB86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565</Words>
  <Application>Microsoft Office PowerPoint</Application>
  <PresentationFormat>사용자 지정</PresentationFormat>
  <Paragraphs>103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Consolas</vt:lpstr>
      <vt:lpstr>나눔스퀘어OTF Bold</vt:lpstr>
      <vt:lpstr>나눔스퀘어OTF</vt:lpstr>
      <vt:lpstr>Arial</vt:lpstr>
      <vt:lpstr>나눔스퀘어OTF ExtraBold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유진 박</cp:lastModifiedBy>
  <cp:revision>100</cp:revision>
  <dcterms:created xsi:type="dcterms:W3CDTF">2006-08-16T00:00:00Z</dcterms:created>
  <dcterms:modified xsi:type="dcterms:W3CDTF">2024-06-03T08:31:48Z</dcterms:modified>
</cp:coreProperties>
</file>