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8" r:id="rId4"/>
    <p:sldId id="299" r:id="rId5"/>
    <p:sldId id="281" r:id="rId6"/>
    <p:sldId id="287" r:id="rId7"/>
    <p:sldId id="288" r:id="rId8"/>
    <p:sldId id="283" r:id="rId9"/>
    <p:sldId id="289" r:id="rId10"/>
    <p:sldId id="280" r:id="rId11"/>
    <p:sldId id="291" r:id="rId12"/>
    <p:sldId id="292" r:id="rId13"/>
    <p:sldId id="258" r:id="rId14"/>
    <p:sldId id="259" r:id="rId15"/>
    <p:sldId id="261" r:id="rId16"/>
    <p:sldId id="293" r:id="rId17"/>
    <p:sldId id="278" r:id="rId18"/>
  </p:sldIdLst>
  <p:sldSz cx="18288000" cy="10287000"/>
  <p:notesSz cx="6858000" cy="9144000"/>
  <p:embeddedFontLst>
    <p:embeddedFont>
      <p:font typeface="나눔스퀘어OTF" panose="020B0600000101010101" pitchFamily="34" charset="-127"/>
      <p:regular r:id="rId20"/>
    </p:embeddedFont>
    <p:embeddedFont>
      <p:font typeface="나눔스퀘어OTF Bold" panose="020B0600000101010101" pitchFamily="34" charset="-127"/>
      <p:bold r:id="rId21"/>
    </p:embeddedFont>
    <p:embeddedFont>
      <p:font typeface="나눔스퀘어OTF ExtraBold" panose="020B0600000101010101" pitchFamily="34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7"/>
    <a:srgbClr val="9F9F9F"/>
    <a:srgbClr val="7C7C7C"/>
    <a:srgbClr val="FFFFFF"/>
    <a:srgbClr val="4EA8CA"/>
    <a:srgbClr val="505050"/>
    <a:srgbClr val="5DADE2"/>
    <a:srgbClr val="1F587F"/>
    <a:srgbClr val="2980B9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r>
              <a:rPr lang="en-US"/>
              <a:t>Mean Squared Error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1.22</c:v>
                </c:pt>
                <c:pt idx="1">
                  <c:v>3.73</c:v>
                </c:pt>
                <c:pt idx="2">
                  <c:v>1.68</c:v>
                </c:pt>
                <c:pt idx="3">
                  <c:v>3.15</c:v>
                </c:pt>
                <c:pt idx="4">
                  <c:v>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37-4D00-8970-A87819E1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Reconstruction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1.0900000000000001</c:v>
                </c:pt>
                <c:pt idx="1">
                  <c:v>3.61</c:v>
                </c:pt>
                <c:pt idx="2">
                  <c:v>1.01</c:v>
                </c:pt>
                <c:pt idx="3">
                  <c:v>2.77</c:v>
                </c:pt>
                <c:pt idx="4">
                  <c:v>2.74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7-4D00-8970-A87819E1B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736191"/>
        <c:axId val="638726591"/>
      </c:lineChart>
      <c:catAx>
        <c:axId val="63873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26591"/>
        <c:crosses val="autoZero"/>
        <c:auto val="1"/>
        <c:lblAlgn val="ctr"/>
        <c:lblOffset val="100"/>
        <c:noMultiLvlLbl val="0"/>
      </c:catAx>
      <c:valAx>
        <c:axId val="63872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3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나눔스퀘어OTF" panose="020B0600000101010101" pitchFamily="34" charset="-127"/>
          <a:ea typeface="나눔스퀘어OTF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r>
              <a:rPr lang="en-US"/>
              <a:t>Mean Absolute Error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7.54</c:v>
                </c:pt>
                <c:pt idx="1">
                  <c:v>12.52</c:v>
                </c:pt>
                <c:pt idx="2">
                  <c:v>8.94</c:v>
                </c:pt>
                <c:pt idx="3">
                  <c:v>15.53</c:v>
                </c:pt>
                <c:pt idx="4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D2-458F-9DD5-3201684B77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Reconsturction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6.02</c:v>
                </c:pt>
                <c:pt idx="1">
                  <c:v>14.1</c:v>
                </c:pt>
                <c:pt idx="2">
                  <c:v>6.35</c:v>
                </c:pt>
                <c:pt idx="3">
                  <c:v>13.23</c:v>
                </c:pt>
                <c:pt idx="4">
                  <c:v>13.06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D2-458F-9DD5-3201684B7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736191"/>
        <c:axId val="638726591"/>
      </c:lineChart>
      <c:catAx>
        <c:axId val="63873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26591"/>
        <c:crosses val="autoZero"/>
        <c:auto val="1"/>
        <c:lblAlgn val="ctr"/>
        <c:lblOffset val="100"/>
        <c:noMultiLvlLbl val="0"/>
      </c:catAx>
      <c:valAx>
        <c:axId val="63872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3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나눔스퀘어OTF" panose="020B0600000101010101" pitchFamily="34" charset="-127"/>
          <a:ea typeface="나눔스퀘어OTF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39"/>
              </a:lnSpc>
              <a:defRPr/>
            </a:pP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422575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15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6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55.png"/><Relationship Id="rId9" Type="http://schemas.openxmlformats.org/officeDocument/2006/relationships/image" Target="../media/image67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56.png"/><Relationship Id="rId4" Type="http://schemas.openxmlformats.org/officeDocument/2006/relationships/image" Target="../media/image5.png"/><Relationship Id="rId9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5.pn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6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5.pn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5.png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0" y="4140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6233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262D364-20C9-F840-1845-ABC1B2EF7C87}"/>
              </a:ext>
            </a:extLst>
          </p:cNvPr>
          <p:cNvSpPr txBox="1"/>
          <p:nvPr/>
        </p:nvSpPr>
        <p:spPr>
          <a:xfrm>
            <a:off x="8161338" y="7937500"/>
            <a:ext cx="1965325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컴퓨터공학과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10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오디오 특징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1" name="Picture 9">
            <a:extLst>
              <a:ext uri="{FF2B5EF4-FFF2-40B4-BE49-F238E27FC236}">
                <a16:creationId xmlns:a16="http://schemas.microsoft.com/office/drawing/2014/main" id="{3AD0ADB1-E554-D531-0469-1E20D223A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1100" y="4991100"/>
            <a:ext cx="241300" cy="241300"/>
          </a:xfrm>
          <a:prstGeom prst="rect">
            <a:avLst/>
          </a:prstGeom>
        </p:spPr>
      </p:pic>
      <p:graphicFrame>
        <p:nvGraphicFramePr>
          <p:cNvPr id="52" name="Table 10">
            <a:extLst>
              <a:ext uri="{FF2B5EF4-FFF2-40B4-BE49-F238E27FC236}">
                <a16:creationId xmlns:a16="http://schemas.microsoft.com/office/drawing/2014/main" id="{AB6C231F-FF50-D9B3-B2CA-D7C8C339A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59243"/>
              </p:ext>
            </p:extLst>
          </p:nvPr>
        </p:nvGraphicFramePr>
        <p:xfrm>
          <a:off x="2133600" y="3098800"/>
          <a:ext cx="13474700" cy="5588000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시간 도메인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세부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내용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  <a:endParaRPr lang="en-US" sz="11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에너지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신호의 세기 또는 크기를 나타내는 값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주어진 시간 구간에서 신호의 제곱합을 통해 계산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0.02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6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0.1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3844"/>
                  </a:ext>
                </a:extLst>
              </a:tr>
              <a:tr h="84455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영점 교차율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신호가 시간 축에서 영점을 몇 번 교차하는지 나타내는 비율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잡음 검출이나 성대 활동 여부를 판단하는 데 유용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0.15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0.5</a:t>
                      </a:r>
                      <a:endParaRPr lang="en-US" altLang="ko-KR" sz="7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96881"/>
                  </a:ext>
                </a:extLst>
              </a:tr>
              <a:tr h="7747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기본 주파수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신호의 기본적인 주기성을 나타내는 주파수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보통 음성의 톤을 결정짓는 주요 요소로 사용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남성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120 Hz,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여성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200 Hz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100 Hz ~ 300 Hz</a:t>
                      </a:r>
                      <a:endParaRPr lang="en-US" altLang="ko-KR" sz="7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0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8157705-AF95-7F75-2ADF-CAC1786A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800" b="0" i="0" u="none" strike="noStrike" dirty="0">
                <a:solidFill>
                  <a:srgbClr val="4FA8CA"/>
                </a:solidFill>
                <a:latin typeface="나눔스퀘어OTF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512189" y="2988373"/>
            <a:ext cx="7936609" cy="2578362"/>
            <a:chOff x="1512189" y="2988373"/>
            <a:chExt cx="7936609" cy="2578362"/>
          </a:xfrm>
        </p:grpSpPr>
        <p:sp>
          <p:nvSpPr>
            <p:cNvPr id="10" name="TextBox 3"/>
            <p:cNvSpPr txBox="1"/>
            <p:nvPr/>
          </p:nvSpPr>
          <p:spPr>
            <a:xfrm>
              <a:off x="2294163" y="3819525"/>
              <a:ext cx="715463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buSzPct val="75000"/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불량 검출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 감지 등 정상 상태가 아닌 모든 상태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물체 등의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이상을 감지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기술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4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보유한 데이터에 따라 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준지도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비지도 학습</a:t>
              </a:r>
              <a:r>
                <a:rPr lang="ko-KR" altLang="en-US" sz="2400" dirty="0">
                  <a:solidFill>
                    <a:srgbClr val="00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으로 분류</a:t>
              </a:r>
              <a:endParaRPr lang="ko-KR" altLang="en-US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002280"/>
              <a:ext cx="5181600" cy="624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12189" y="2988373"/>
              <a:ext cx="787400" cy="787400"/>
              <a:chOff x="9302410" y="2667053"/>
              <a:chExt cx="787400" cy="787400"/>
            </a:xfrm>
          </p:grpSpPr>
          <p:pic>
            <p:nvPicPr>
              <p:cNvPr id="31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9302410" y="2667053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9410700" y="2790825"/>
                <a:ext cx="532066" cy="532066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55728B-D9F0-5BA2-02CF-7511B41B8567}"/>
              </a:ext>
            </a:extLst>
          </p:cNvPr>
          <p:cNvGrpSpPr/>
          <p:nvPr/>
        </p:nvGrpSpPr>
        <p:grpSpPr>
          <a:xfrm>
            <a:off x="1498600" y="6259708"/>
            <a:ext cx="8864600" cy="2610810"/>
            <a:chOff x="1498600" y="5803900"/>
            <a:chExt cx="8864600" cy="2610810"/>
          </a:xfrm>
        </p:grpSpPr>
        <p:sp>
          <p:nvSpPr>
            <p:cNvPr id="24" name="TextBox 3"/>
            <p:cNvSpPr txBox="1"/>
            <p:nvPr/>
          </p:nvSpPr>
          <p:spPr>
            <a:xfrm>
              <a:off x="2298985" y="6667500"/>
              <a:ext cx="806421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정상적인 데이터만 있는 데이터셋에서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모델을 학습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방식</a:t>
              </a:r>
            </a:p>
            <a:p>
              <a:pPr lvl="0">
                <a:lnSpc>
                  <a:spcPct val="120000"/>
                </a:lnSpc>
                <a:defRPr/>
              </a:pP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비지도 학습 모델은 레이블이 지정되지 않은 데이터의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고유한 구조를 발견하기 위해 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자체적으로 작동</a:t>
              </a:r>
              <a:endPara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2438400" y="5981700"/>
              <a:ext cx="2506436" cy="45127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3500" spc="-45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비지도 학습</a:t>
              </a:r>
              <a:endParaRPr lang="en-US" sz="3500" spc="-45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498600" y="5803900"/>
              <a:ext cx="787400" cy="787400"/>
              <a:chOff x="1498600" y="5803900"/>
              <a:chExt cx="787400" cy="787400"/>
            </a:xfrm>
          </p:grpSpPr>
          <p:pic>
            <p:nvPicPr>
              <p:cNvPr id="37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1498600" y="5803900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581150" y="5886527"/>
                <a:ext cx="609523" cy="609523"/>
              </a:xfrm>
              <a:prstGeom prst="rect">
                <a:avLst/>
              </a:prstGeom>
            </p:spPr>
          </p:pic>
        </p:grp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82200" y="3094392"/>
            <a:ext cx="75946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17922DD-1EE5-107A-0D04-F392B875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248900" y="3775773"/>
            <a:ext cx="7630858" cy="4159758"/>
            <a:chOff x="11422378" y="2738102"/>
            <a:chExt cx="6769574" cy="50348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422378" y="2738102"/>
              <a:ext cx="6769574" cy="491891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12232" y="7325952"/>
              <a:ext cx="1932967" cy="44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" altLang="ko-KR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Autoencoder</a:t>
              </a:r>
              <a:r>
                <a:rPr lang="ko-KR" altLang="en-US" sz="1600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구성</a:t>
              </a:r>
              <a:endParaRPr kumimoji="1"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2189" y="2988373"/>
            <a:ext cx="8774811" cy="4597420"/>
            <a:chOff x="1512189" y="2988373"/>
            <a:chExt cx="8774811" cy="4597420"/>
          </a:xfrm>
        </p:grpSpPr>
        <p:sp>
          <p:nvSpPr>
            <p:cNvPr id="18" name="TextBox 6"/>
            <p:cNvSpPr txBox="1"/>
            <p:nvPr/>
          </p:nvSpPr>
          <p:spPr>
            <a:xfrm>
              <a:off x="2520315" y="3168396"/>
              <a:ext cx="4283923" cy="45127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en-US" altLang="ko-KR" sz="3500" spc="-45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Autoencoder</a:t>
              </a:r>
            </a:p>
          </p:txBody>
        </p:sp>
        <p:sp>
          <p:nvSpPr>
            <p:cNvPr id="21" name="TextBox 3"/>
            <p:cNvSpPr txBox="1"/>
            <p:nvPr/>
          </p:nvSpPr>
          <p:spPr>
            <a:xfrm>
              <a:off x="2057400" y="3952875"/>
              <a:ext cx="8229600" cy="363291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200" i="0" dirty="0" err="1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오토인코더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Autoencoder)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란 비지도 학습에서 사용되는 인공신경망 알고리즘으로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입력이 들어왔을 때의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해당 입력 데이터를 최대한 압축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시킨 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다시 본래의 입력 형태로 복원 시키는 신경망</a:t>
              </a:r>
              <a:endParaRPr lang="en-US" altLang="ko-KR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Encoder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Input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데이터를 압축하는 부분</a:t>
              </a:r>
            </a:p>
            <a:p>
              <a:pPr>
                <a:lnSpc>
                  <a:spcPct val="120000"/>
                </a:lnSpc>
                <a:defRPr/>
              </a:pPr>
              <a:endParaRPr lang="ko-KR" altLang="en-US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Decoder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복원하는 부분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l" defTabSz="232257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Latent Vector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잠재 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벡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터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):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 과정에서 추출한 의미 있는 데이터</a:t>
              </a:r>
            </a:p>
          </p:txBody>
        </p:sp>
        <p:pic>
          <p:nvPicPr>
            <p:cNvPr id="28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12189" y="2988373"/>
              <a:ext cx="787400" cy="787400"/>
            </a:xfrm>
            <a:prstGeom prst="rect">
              <a:avLst/>
            </a:prstGeom>
            <a:noFill/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1127" y="3132627"/>
            <a:ext cx="609523" cy="609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7A15B94-88D1-7514-8497-F948B246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2514600" y="3162300"/>
            <a:ext cx="4572000" cy="4512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3500" spc="-45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 이유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67350" y="3162300"/>
            <a:ext cx="7353300" cy="425958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512189" y="2988373"/>
            <a:ext cx="787400" cy="787400"/>
            <a:chOff x="1508125" y="3000375"/>
            <a:chExt cx="787400" cy="787400"/>
          </a:xfrm>
        </p:grpSpPr>
        <p:pic>
          <p:nvPicPr>
            <p:cNvPr id="30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08125" y="3000375"/>
              <a:ext cx="787400" cy="787400"/>
            </a:xfrm>
            <a:prstGeom prst="rect">
              <a:avLst/>
            </a:prstGeom>
            <a:noFill/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28775" y="3127057"/>
              <a:ext cx="538717" cy="5387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BD296D-2B16-9A27-97DA-4DABA9628178}"/>
              </a:ext>
            </a:extLst>
          </p:cNvPr>
          <p:cNvGrpSpPr/>
          <p:nvPr/>
        </p:nvGrpSpPr>
        <p:grpSpPr>
          <a:xfrm>
            <a:off x="2743200" y="7581900"/>
            <a:ext cx="14020800" cy="2215991"/>
            <a:chOff x="2971800" y="7626203"/>
            <a:chExt cx="13182600" cy="2215991"/>
          </a:xfrm>
        </p:grpSpPr>
        <p:sp>
          <p:nvSpPr>
            <p:cNvPr id="10" name="TextBox 3"/>
            <p:cNvSpPr txBox="1"/>
            <p:nvPr/>
          </p:nvSpPr>
          <p:spPr>
            <a:xfrm>
              <a:off x="3437031" y="7626203"/>
              <a:ext cx="12717369" cy="221599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기존 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Anomaly Detection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관한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연구들은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비지도 학습 기반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의 이상 탐지 알고리즘에 관한 연구에 집중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됨</a:t>
              </a:r>
              <a:endPara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데이터의 양이 많을수록 더 높은 성능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을 보이므로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데이터의 수집과 분석이 확대됨에 따라 그 성능은 계속해서 향상될 것이라 생각하여 선정함</a:t>
              </a: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4827DCB3-6346-2967-D534-5FA93699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1800" y="7668000"/>
              <a:ext cx="304800" cy="266700"/>
            </a:xfrm>
            <a:prstGeom prst="rect">
              <a:avLst/>
            </a:prstGeom>
          </p:spPr>
        </p:pic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59624DF5-3138-26AC-F8FD-F59205BD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4258" y="8540603"/>
              <a:ext cx="304800" cy="266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3165406-269B-00AC-F704-9EE89F31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8797" y="2531117"/>
            <a:ext cx="8069451" cy="6762018"/>
            <a:chOff x="553849" y="2531117"/>
            <a:chExt cx="8069451" cy="6762018"/>
          </a:xfrm>
        </p:grpSpPr>
        <p:grpSp>
          <p:nvGrpSpPr>
            <p:cNvPr id="18" name="그룹 17"/>
            <p:cNvGrpSpPr/>
            <p:nvPr/>
          </p:nvGrpSpPr>
          <p:grpSpPr>
            <a:xfrm>
              <a:off x="5538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5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(</a:t>
                </a: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입출력 데이터 간 차이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)</a:t>
                </a:r>
                <a:endParaRPr lang="en-US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0978" y="5397500"/>
              <a:ext cx="492443" cy="30988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000" dirty="0">
                  <a:latin typeface="나눔스퀘어OTF"/>
                  <a:ea typeface="나눔스퀘어OTF"/>
                </a:rPr>
                <a:t>샘플 수</a:t>
              </a:r>
            </a:p>
          </p:txBody>
        </p:sp>
      </p:grp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A21646-7D51-E741-B7AE-B1FC091C5CE7}"/>
              </a:ext>
            </a:extLst>
          </p:cNvPr>
          <p:cNvGrpSpPr/>
          <p:nvPr/>
        </p:nvGrpSpPr>
        <p:grpSpPr>
          <a:xfrm>
            <a:off x="8857107" y="2556319"/>
            <a:ext cx="9144508" cy="2177605"/>
            <a:chOff x="8801100" y="6134100"/>
            <a:chExt cx="9144508" cy="2177605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83BC52F0-1E91-295A-E231-6B253C61818D}"/>
                </a:ext>
              </a:extLst>
            </p:cNvPr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latin typeface="나눔스퀘어OTF Bold"/>
                  <a:ea typeface="나눔스퀘어OTF Bold"/>
                </a:rPr>
                <a:t>그래프 분석</a:t>
              </a:r>
              <a:endParaRPr lang="en-US" sz="3500" b="0" i="0" u="none" strike="noStrike" dirty="0">
                <a:latin typeface="나눔스퀘어OTF Bold"/>
                <a:ea typeface="나눔스퀘어OTF Bold"/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CB4CC194-7B37-9D9F-95A2-41CD024831E2}"/>
                </a:ext>
              </a:extLst>
            </p:cNvPr>
            <p:cNvSpPr txBox="1"/>
            <p:nvPr/>
          </p:nvSpPr>
          <p:spPr>
            <a:xfrm>
              <a:off x="9665208" y="6865304"/>
              <a:ext cx="8280400" cy="144640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데이터</a:t>
              </a:r>
              <a:r>
                <a:rPr lang="en-US" altLang="ko-KR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재구성 오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차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가 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주로 </a:t>
              </a:r>
              <a:r>
                <a:rPr lang="en-US" altLang="ko-KR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 </a:t>
              </a:r>
              <a:r>
                <a:rPr lang="en-US" altLang="ko-KR" sz="2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~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30 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사이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분포</a:t>
              </a:r>
            </a:p>
            <a:p>
              <a:pPr lvl="0" algn="l">
                <a:lnSpc>
                  <a:spcPct val="130000"/>
                </a:lnSpc>
                <a:defRPr/>
              </a:pPr>
              <a:endParaRPr 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재구성 오차가 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 </a:t>
              </a: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</a:t>
              </a:r>
              <a:r>
                <a:rPr lang="ko-KR" altLang="en-US" sz="2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의</a:t>
              </a: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값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분포</a:t>
              </a:r>
              <a:endParaRPr lang="en-US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5E66D28-B660-1625-0AA3-B3DF413C97A3}"/>
                </a:ext>
              </a:extLst>
            </p:cNvPr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35" name="Picture 21">
                <a:extLst>
                  <a:ext uri="{FF2B5EF4-FFF2-40B4-BE49-F238E27FC236}">
                    <a16:creationId xmlns:a16="http://schemas.microsoft.com/office/drawing/2014/main" id="{D70A1DDE-100F-41CD-0972-71B595ED89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41" name="Picture 23">
                <a:extLst>
                  <a:ext uri="{FF2B5EF4-FFF2-40B4-BE49-F238E27FC236}">
                    <a16:creationId xmlns:a16="http://schemas.microsoft.com/office/drawing/2014/main" id="{C97712AF-8567-BEB8-D498-83170C501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DCE8EFA-E0BD-3AC3-DB65-78C1BF6F02A6}"/>
              </a:ext>
            </a:extLst>
          </p:cNvPr>
          <p:cNvGrpSpPr/>
          <p:nvPr/>
        </p:nvGrpSpPr>
        <p:grpSpPr>
          <a:xfrm>
            <a:off x="8890000" y="5422900"/>
            <a:ext cx="8712200" cy="4147116"/>
            <a:chOff x="8890000" y="5422900"/>
            <a:chExt cx="8712200" cy="414711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17739EA-F754-E2F8-7C13-6F04041A196C}"/>
                </a:ext>
              </a:extLst>
            </p:cNvPr>
            <p:cNvGrpSpPr/>
            <p:nvPr/>
          </p:nvGrpSpPr>
          <p:grpSpPr>
            <a:xfrm>
              <a:off x="8907022" y="5457868"/>
              <a:ext cx="8695178" cy="4112147"/>
              <a:chOff x="9034054" y="3160212"/>
              <a:chExt cx="7711998" cy="4112147"/>
            </a:xfrm>
          </p:grpSpPr>
          <p:sp>
            <p:nvSpPr>
              <p:cNvPr id="45" name="TextBox 9">
                <a:extLst>
                  <a:ext uri="{FF2B5EF4-FFF2-40B4-BE49-F238E27FC236}">
                    <a16:creationId xmlns:a16="http://schemas.microsoft.com/office/drawing/2014/main" id="{A0BF2A87-1AF2-EBB2-1E25-B79BA2E7ECDB}"/>
                  </a:ext>
                </a:extLst>
              </p:cNvPr>
              <p:cNvSpPr txBox="1"/>
              <p:nvPr/>
            </p:nvSpPr>
            <p:spPr>
              <a:xfrm>
                <a:off x="9924517" y="3167513"/>
                <a:ext cx="45593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dirty="0">
                    <a:latin typeface="나눔스퀘어OTF Bold"/>
                    <a:ea typeface="나눔스퀘어OTF Bold"/>
                  </a:rPr>
                  <a:t>그래프 해석</a:t>
                </a:r>
                <a:endParaRPr lang="en-US" sz="3500" b="0" i="0" u="none" strike="noStrike" dirty="0"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46" name="TextBox 10">
                <a:extLst>
                  <a:ext uri="{FF2B5EF4-FFF2-40B4-BE49-F238E27FC236}">
                    <a16:creationId xmlns:a16="http://schemas.microsoft.com/office/drawing/2014/main" id="{C624C64D-FC56-0174-F60E-8CF1A6E261BF}"/>
                  </a:ext>
                </a:extLst>
              </p:cNvPr>
              <p:cNvSpPr txBox="1"/>
              <p:nvPr/>
            </p:nvSpPr>
            <p:spPr>
              <a:xfrm>
                <a:off x="9849952" y="3836443"/>
                <a:ext cx="6896100" cy="343591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정상 데이터</a:t>
                </a:r>
                <a:r>
                  <a:rPr lang="en-US" altLang="ko-KR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  <a:r>
                  <a:rPr lang="en-US" altLang="ko-KR" sz="2200" b="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대부분 낮은 재구성 오차를 보임</a:t>
                </a:r>
                <a:endPara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 lvl="0" algn="l">
                  <a:lnSpc>
                    <a:spcPct val="130000"/>
                  </a:lnSpc>
                  <a:defRPr/>
                </a:pPr>
                <a:endParaRPr lang="en-US" altLang="ko-KR" sz="10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비정상 데이터</a:t>
                </a:r>
                <a:r>
                  <a:rPr lang="en-US" altLang="ko-KR" sz="2200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매우 높은 재구성 오차를 보임</a:t>
                </a:r>
                <a:endPara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컨볼루션</a:t>
                </a: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sz="22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오토인코더</a:t>
                </a: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모델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을 통해 비정상 데이터를</a:t>
                </a:r>
                <a:endPara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성공적으로 탐지할 수 있음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을 알 수 있음</a:t>
                </a:r>
                <a:endParaRPr 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47" name="Picture 22">
                <a:extLst>
                  <a:ext uri="{FF2B5EF4-FFF2-40B4-BE49-F238E27FC236}">
                    <a16:creationId xmlns:a16="http://schemas.microsoft.com/office/drawing/2014/main" id="{F23FFC59-AF08-7BD7-36E9-E03D5F75E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9034054" y="3160212"/>
                <a:ext cx="660400" cy="660400"/>
              </a:xfrm>
              <a:prstGeom prst="rect">
                <a:avLst/>
              </a:prstGeom>
            </p:spPr>
          </p:pic>
        </p:grpSp>
        <p:pic>
          <p:nvPicPr>
            <p:cNvPr id="44" name="Picture 21">
              <a:extLst>
                <a:ext uri="{FF2B5EF4-FFF2-40B4-BE49-F238E27FC236}">
                  <a16:creationId xmlns:a16="http://schemas.microsoft.com/office/drawing/2014/main" id="{9E7E1DBA-6450-0A69-88BF-B94C9EA46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890000" y="5422900"/>
              <a:ext cx="787400" cy="7874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2CF5879-596F-0805-6396-DA5C7FE03E93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369" y="3026600"/>
            <a:ext cx="63720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5223DFE-38BA-FE6B-8A27-74023CF7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53571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9378934" y="2552700"/>
            <a:ext cx="6732399" cy="1299301"/>
            <a:chOff x="9333862" y="2700715"/>
            <a:chExt cx="6732399" cy="1299301"/>
          </a:xfrm>
        </p:grpSpPr>
        <p:grpSp>
          <p:nvGrpSpPr>
            <p:cNvPr id="42" name="그룹 41"/>
            <p:cNvGrpSpPr/>
            <p:nvPr/>
          </p:nvGrpSpPr>
          <p:grpSpPr>
            <a:xfrm>
              <a:off x="9333862" y="2700715"/>
              <a:ext cx="6731000" cy="787400"/>
              <a:chOff x="2120900" y="3257550"/>
              <a:chExt cx="6731000" cy="78740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9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8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01</a:t>
                  </a:r>
                </a:p>
              </p:txBody>
            </p:sp>
          </p:grpSp>
          <p:sp>
            <p:nvSpPr>
              <p:cNvPr id="46" name="TextBox 16"/>
              <p:cNvSpPr txBox="1"/>
              <p:nvPr/>
            </p:nvSpPr>
            <p:spPr>
              <a:xfrm>
                <a:off x="3187700" y="3292243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정확도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  <p:sp>
          <p:nvSpPr>
            <p:cNvPr id="43" name="TextBox 17"/>
            <p:cNvSpPr txBox="1"/>
            <p:nvPr/>
          </p:nvSpPr>
          <p:spPr>
            <a:xfrm>
              <a:off x="9424161" y="3469845"/>
              <a:ext cx="6642100" cy="53017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전체 샘플 중에서 올바르게 예측한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9383" y="4991100"/>
            <a:ext cx="7469860" cy="1313850"/>
            <a:chOff x="9399383" y="4974916"/>
            <a:chExt cx="7469860" cy="1313850"/>
          </a:xfrm>
        </p:grpSpPr>
        <p:sp>
          <p:nvSpPr>
            <p:cNvPr id="14" name="TextBox 23"/>
            <p:cNvSpPr txBox="1"/>
            <p:nvPr/>
          </p:nvSpPr>
          <p:spPr>
            <a:xfrm>
              <a:off x="9452443" y="5744314"/>
              <a:ext cx="7416800" cy="54445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비정상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으로 예측한 샘플 중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제로 비정상인 샘플 비율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399383" y="4974916"/>
              <a:ext cx="6731000" cy="787400"/>
              <a:chOff x="2120900" y="3257550"/>
              <a:chExt cx="6731000" cy="7874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0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2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7" name="TextBox 16"/>
              <p:cNvSpPr txBox="1"/>
              <p:nvPr/>
            </p:nvSpPr>
            <p:spPr>
              <a:xfrm>
                <a:off x="3187700" y="3286634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정밀도</a:t>
                </a:r>
                <a:endParaRPr 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9378934" y="7433049"/>
            <a:ext cx="7486666" cy="1393451"/>
            <a:chOff x="9378934" y="7134141"/>
            <a:chExt cx="7486666" cy="1393451"/>
          </a:xfrm>
        </p:grpSpPr>
        <p:sp>
          <p:nvSpPr>
            <p:cNvPr id="25" name="TextBox 23"/>
            <p:cNvSpPr txBox="1"/>
            <p:nvPr/>
          </p:nvSpPr>
          <p:spPr>
            <a:xfrm>
              <a:off x="9448800" y="7911160"/>
              <a:ext cx="7416800" cy="61643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실제 비정상인 샘플 중 모델이 올바르게 예측한 비율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378934" y="7134141"/>
              <a:ext cx="6751449" cy="801871"/>
              <a:chOff x="2120900" y="3243079"/>
              <a:chExt cx="6751449" cy="80187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120900" y="3243079"/>
                <a:ext cx="6751449" cy="801871"/>
                <a:chOff x="2120900" y="3243079"/>
                <a:chExt cx="6751449" cy="801871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2120900" y="3243079"/>
                  <a:ext cx="6751449" cy="801871"/>
                  <a:chOff x="2133600" y="3249429"/>
                  <a:chExt cx="6751449" cy="801871"/>
                </a:xfrm>
              </p:grpSpPr>
              <p:pic>
                <p:nvPicPr>
                  <p:cNvPr id="3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55649" y="3249429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15"/>
                <p:cNvSpPr txBox="1"/>
                <p:nvPr/>
              </p:nvSpPr>
              <p:spPr>
                <a:xfrm>
                  <a:off x="2146300" y="331573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3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0" name="TextBox 16"/>
              <p:cNvSpPr txBox="1"/>
              <p:nvPr/>
            </p:nvSpPr>
            <p:spPr>
              <a:xfrm>
                <a:off x="3187700" y="3297138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 err="1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재현율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sp>
        <p:nvSpPr>
          <p:cNvPr id="2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64596" y="2558143"/>
            <a:ext cx="8069451" cy="6762018"/>
            <a:chOff x="528449" y="2531117"/>
            <a:chExt cx="8069451" cy="6762018"/>
          </a:xfrm>
        </p:grpSpPr>
        <p:grpSp>
          <p:nvGrpSpPr>
            <p:cNvPr id="10" name="그룹 9"/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7345" y="3014079"/>
                <a:ext cx="6220508" cy="5474790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2000" b="0" i="0" strike="noStrike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rPr>
                <a:t>혼동 행렬</a:t>
              </a:r>
              <a:endParaRPr lang="en-US" altLang="ko-KR" sz="2000" b="0" i="0" strike="noStrike">
                <a:solidFill>
                  <a:schemeClr val="tx1">
                    <a:alpha val="70200"/>
                  </a:schemeClr>
                </a:solidFill>
                <a:latin typeface="나눔스퀘어OTF"/>
                <a:ea typeface="나눔스퀘어OTF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0B6BFD9-22FE-594A-2505-883CE3AA6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0000" y="3969530"/>
            <a:ext cx="8285231" cy="8022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1B9FB2C-1EAD-A9D6-FA74-69F4DF3736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0000" y="6426648"/>
            <a:ext cx="4737100" cy="8001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31331D8-FFF5-413D-C51D-02EBB79A1E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0000" y="8951861"/>
            <a:ext cx="43307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94125" y="6470651"/>
            <a:ext cx="3371850" cy="4910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200" dirty="0">
                <a:solidFill>
                  <a:srgbClr val="4FA8CA"/>
                </a:solidFill>
                <a:highlight>
                  <a:srgbClr val="F7FBFD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원본 파일과 노이즈 섞인 파일</a:t>
            </a:r>
            <a:endParaRPr lang="ko-KR" sz="2200" b="0" i="0" u="none" strike="noStrike" dirty="0">
              <a:solidFill>
                <a:srgbClr val="4FA8CA"/>
              </a:solidFill>
              <a:highlight>
                <a:srgbClr val="F7FBFD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41050" y="6470649"/>
            <a:ext cx="3581400" cy="491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200" b="0" i="0" u="none" strike="noStrike" dirty="0">
                <a:solidFill>
                  <a:srgbClr val="4FA8CA"/>
                </a:solidFill>
                <a:highlight>
                  <a:srgbClr val="F7FBFD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재구성 파일과 노이즈 섞인 파일</a:t>
            </a:r>
            <a:endParaRPr lang="ko-KR" sz="2200" b="0" i="0" u="none" strike="noStrike" dirty="0">
              <a:solidFill>
                <a:srgbClr val="4FA8CA"/>
              </a:solidFill>
              <a:highlight>
                <a:srgbClr val="F7FBFD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DEB9EC11-296A-F825-2A01-2CE66560621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9AA892F3-A476-D637-D1FE-09715ECC82CF}"/>
              </a:ext>
            </a:extLst>
          </p:cNvPr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A1946D37-DF1A-4CD7-E3AA-E1AB8E909681}"/>
              </a:ext>
            </a:extLst>
          </p:cNvPr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신뢰성 검증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4E82EFD2-56EB-E74E-21BB-9D76679C12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3CE2898-FEDD-7D9B-DAFD-8C2D0CBF4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536442"/>
              </p:ext>
            </p:extLst>
          </p:nvPr>
        </p:nvGraphicFramePr>
        <p:xfrm>
          <a:off x="2160000" y="2883600"/>
          <a:ext cx="66420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15">
            <a:extLst>
              <a:ext uri="{FF2B5EF4-FFF2-40B4-BE49-F238E27FC236}">
                <a16:creationId xmlns:a16="http://schemas.microsoft.com/office/drawing/2014/main" id="{385DCCD3-F289-A7C4-4D03-FA8A393E0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00" y="7734300"/>
            <a:ext cx="10922000" cy="1506250"/>
          </a:xfrm>
          <a:prstGeom prst="rect">
            <a:avLst/>
          </a:prstGeom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7468914A-C14E-8492-ABCD-A3929E9D6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1700" y="8267700"/>
            <a:ext cx="444500" cy="444500"/>
          </a:xfrm>
          <a:prstGeom prst="rect">
            <a:avLst/>
          </a:prstGeom>
        </p:spPr>
      </p:pic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3CE2898-FEDD-7D9B-DAFD-8C2D0CBF4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85366"/>
              </p:ext>
            </p:extLst>
          </p:nvPr>
        </p:nvGraphicFramePr>
        <p:xfrm>
          <a:off x="9410400" y="2883600"/>
          <a:ext cx="66420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4645E4-6509-C96B-EF53-DC896E8B49DD}"/>
              </a:ext>
            </a:extLst>
          </p:cNvPr>
          <p:cNvGrpSpPr/>
          <p:nvPr/>
        </p:nvGrpSpPr>
        <p:grpSpPr>
          <a:xfrm>
            <a:off x="1683587" y="4092044"/>
            <a:ext cx="476413" cy="1506250"/>
            <a:chOff x="9309961" y="5137150"/>
            <a:chExt cx="476413" cy="1506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65C8D8-012F-CBAE-5BAD-75A9B69BAA07}"/>
                </a:ext>
              </a:extLst>
            </p:cNvPr>
            <p:cNvSpPr txBox="1"/>
            <p:nvPr/>
          </p:nvSpPr>
          <p:spPr>
            <a:xfrm>
              <a:off x="9324709" y="5137150"/>
              <a:ext cx="461665" cy="15062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0574AB-7F3F-A2DA-9DFA-BA6F1DDD9958}"/>
                </a:ext>
              </a:extLst>
            </p:cNvPr>
            <p:cNvSpPr txBox="1"/>
            <p:nvPr/>
          </p:nvSpPr>
          <p:spPr>
            <a:xfrm>
              <a:off x="9309961" y="5930833"/>
              <a:ext cx="46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(%)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E898FAE-85B2-17BD-0B67-5A3692A33621}"/>
              </a:ext>
            </a:extLst>
          </p:cNvPr>
          <p:cNvGrpSpPr/>
          <p:nvPr/>
        </p:nvGrpSpPr>
        <p:grpSpPr>
          <a:xfrm>
            <a:off x="9061287" y="4098785"/>
            <a:ext cx="476413" cy="1506250"/>
            <a:chOff x="9309961" y="5137150"/>
            <a:chExt cx="476413" cy="15062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959A1F-2720-16C1-7B7B-A921A345BA7B}"/>
                </a:ext>
              </a:extLst>
            </p:cNvPr>
            <p:cNvSpPr txBox="1"/>
            <p:nvPr/>
          </p:nvSpPr>
          <p:spPr>
            <a:xfrm>
              <a:off x="9324709" y="5137150"/>
              <a:ext cx="461665" cy="15062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4952B2-4108-B248-D7B3-62870CAD821E}"/>
                </a:ext>
              </a:extLst>
            </p:cNvPr>
            <p:cNvSpPr txBox="1"/>
            <p:nvPr/>
          </p:nvSpPr>
          <p:spPr>
            <a:xfrm>
              <a:off x="9309961" y="5930833"/>
              <a:ext cx="46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(%)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025900" y="8089900"/>
            <a:ext cx="103759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chemeClr val="bg1"/>
              </a:buClr>
              <a:buFont typeface="Arial"/>
              <a:buChar char="●"/>
            </a:pP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노이즈가 섞인 데이터에 대해 비교적 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안정적인 재구성 성능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보여주고 있음</a:t>
            </a:r>
            <a:endParaRPr lang="en-US" altLang="ko-KR" sz="2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chemeClr val="bg1"/>
              </a:buClr>
              <a:buFont typeface="Arial"/>
              <a:buChar char="●"/>
            </a:pPr>
            <a:r>
              <a:rPr lang="en-US" altLang="ko-KR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MSE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MAE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차이가 크지 않다는 점에서 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높은 신뢰성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보임</a:t>
            </a:r>
            <a:endParaRPr lang="en-US" sz="2400" b="0" i="0" u="none" strike="noStrike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B385AC-87D4-EFDF-C58D-655B82FDA6A5}"/>
              </a:ext>
            </a:extLst>
          </p:cNvPr>
          <p:cNvGrpSpPr/>
          <p:nvPr/>
        </p:nvGrpSpPr>
        <p:grpSpPr>
          <a:xfrm>
            <a:off x="1638300" y="3924300"/>
            <a:ext cx="4851400" cy="1598500"/>
            <a:chOff x="1638300" y="3924300"/>
            <a:chExt cx="4851400" cy="15985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3975100"/>
              <a:ext cx="787400" cy="78740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6383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79700" y="3924300"/>
              <a:ext cx="37846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51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인터컴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시스템을 사용하여 음성 통신을 디지털 형식으로 전환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1851AA-AD90-9711-A050-FA1C6B10B3B1}"/>
              </a:ext>
            </a:extLst>
          </p:cNvPr>
          <p:cNvGrpSpPr/>
          <p:nvPr/>
        </p:nvGrpSpPr>
        <p:grpSpPr>
          <a:xfrm>
            <a:off x="6807200" y="3937000"/>
            <a:ext cx="4851400" cy="1598500"/>
            <a:chOff x="6807200" y="3937000"/>
            <a:chExt cx="4851400" cy="15985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3975100"/>
              <a:ext cx="787400" cy="78740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68072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848600" y="3937000"/>
              <a:ext cx="3721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874000" y="46355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오디오 신호를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8kHz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샘플링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레이트와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해상도로 디지털 변환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E7C6B-24BD-E65D-02B2-ABFEF46B7D2C}"/>
              </a:ext>
            </a:extLst>
          </p:cNvPr>
          <p:cNvGrpSpPr/>
          <p:nvPr/>
        </p:nvGrpSpPr>
        <p:grpSpPr>
          <a:xfrm>
            <a:off x="12128500" y="3924300"/>
            <a:ext cx="4851400" cy="1598500"/>
            <a:chOff x="12128500" y="3924300"/>
            <a:chExt cx="4851400" cy="15985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3900" y="3975100"/>
              <a:ext cx="787400" cy="7874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21285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169900" y="3924300"/>
              <a:ext cx="3594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28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31953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VoIP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프로토콜을 통해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IP </a:t>
              </a:r>
              <a:r>
                <a:rPr lang="ko-KR" altLang="en-US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상태에서 패킷으로 전송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B0CCC7-2E38-73C2-F939-6BFC0B9BE0E7}"/>
              </a:ext>
            </a:extLst>
          </p:cNvPr>
          <p:cNvGrpSpPr/>
          <p:nvPr/>
        </p:nvGrpSpPr>
        <p:grpSpPr>
          <a:xfrm>
            <a:off x="1651000" y="6680200"/>
            <a:ext cx="4838700" cy="1611200"/>
            <a:chOff x="1651000" y="6680200"/>
            <a:chExt cx="4838700" cy="16112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6731000"/>
              <a:ext cx="787400" cy="787400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6510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92400" y="6680200"/>
              <a:ext cx="34925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051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전송 과정에서 발생할 수 있는 패킷 손실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순서 등의 이슈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CB9377-8F5A-4C46-7D01-4A0964F7CF67}"/>
              </a:ext>
            </a:extLst>
          </p:cNvPr>
          <p:cNvGrpSpPr/>
          <p:nvPr/>
        </p:nvGrpSpPr>
        <p:grpSpPr>
          <a:xfrm>
            <a:off x="6819900" y="6692900"/>
            <a:ext cx="4838700" cy="1598500"/>
            <a:chOff x="6819900" y="6692900"/>
            <a:chExt cx="4838700" cy="159850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6743700"/>
              <a:ext cx="787400" cy="78740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68199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05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861300" y="6692900"/>
              <a:ext cx="34798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8740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기계 학습 모델을 사용하여 통신 중 발생하는 이상 패킷을 실시간으로 감지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0B6E30-BDDB-48F6-226C-707ABCDE4661}"/>
              </a:ext>
            </a:extLst>
          </p:cNvPr>
          <p:cNvGrpSpPr/>
          <p:nvPr/>
        </p:nvGrpSpPr>
        <p:grpSpPr>
          <a:xfrm>
            <a:off x="12141200" y="6692900"/>
            <a:ext cx="4838700" cy="1598500"/>
            <a:chOff x="12141200" y="6692900"/>
            <a:chExt cx="4838700" cy="1598500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6600" y="6731000"/>
              <a:ext cx="787400" cy="78740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21412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3182600" y="6692900"/>
              <a:ext cx="3556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31953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감지된 이상 현상을 분석하여 통신 에러율을 계산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63700" y="5829300"/>
            <a:ext cx="4165600" cy="1397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2128500" y="5829300"/>
            <a:ext cx="4165600" cy="139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900" y="5880100"/>
            <a:ext cx="4178300" cy="25400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F030CFD-350C-BE60-01A0-0D2D65F26504}"/>
              </a:ext>
            </a:extLst>
          </p:cNvPr>
          <p:cNvSpPr/>
          <p:nvPr/>
        </p:nvSpPr>
        <p:spPr>
          <a:xfrm>
            <a:off x="2058268" y="3618586"/>
            <a:ext cx="4191000" cy="4810227"/>
          </a:xfrm>
          <a:custGeom>
            <a:avLst/>
            <a:gdLst/>
            <a:ahLst/>
            <a:cxnLst/>
            <a:rect l="l" t="t" r="r" b="b"/>
            <a:pathLst>
              <a:path w="2732056" h="3156787">
                <a:moveTo>
                  <a:pt x="0" y="0"/>
                </a:moveTo>
                <a:lnTo>
                  <a:pt x="2732056" y="0"/>
                </a:lnTo>
                <a:lnTo>
                  <a:pt x="2732056" y="3156787"/>
                </a:lnTo>
                <a:lnTo>
                  <a:pt x="0" y="3156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D323C175-1C86-4B09-2191-54D19356C384}"/>
              </a:ext>
            </a:extLst>
          </p:cNvPr>
          <p:cNvSpPr txBox="1"/>
          <p:nvPr/>
        </p:nvSpPr>
        <p:spPr>
          <a:xfrm>
            <a:off x="9157864" y="3300173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소개 및 문제 정의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1BD6060D-DFC2-2AB3-ABE8-CF7B9BC52D56}"/>
              </a:ext>
            </a:extLst>
          </p:cNvPr>
          <p:cNvSpPr txBox="1"/>
          <p:nvPr/>
        </p:nvSpPr>
        <p:spPr>
          <a:xfrm>
            <a:off x="8470900" y="4011284"/>
            <a:ext cx="7425521" cy="159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함정 및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잠수함에서는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효율적인 통신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중요한데</a:t>
            </a:r>
            <a:r>
              <a: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 소음과 같은 노이즈로 인해 </a:t>
            </a:r>
            <a:r>
              <a:rPr lang="ko-KR" altLang="en-US" sz="240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품질이 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떨어지면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정확한 정보 전달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어려움이 있음</a:t>
            </a:r>
            <a:endParaRPr lang="en-US" altLang="ko-KR" sz="2400" b="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4" name="TextBox 30">
            <a:extLst>
              <a:ext uri="{FF2B5EF4-FFF2-40B4-BE49-F238E27FC236}">
                <a16:creationId xmlns:a16="http://schemas.microsoft.com/office/drawing/2014/main" id="{B8E89849-A879-ACBB-7C40-B7074B752A91}"/>
              </a:ext>
            </a:extLst>
          </p:cNvPr>
          <p:cNvSpPr txBox="1"/>
          <p:nvPr/>
        </p:nvSpPr>
        <p:spPr>
          <a:xfrm>
            <a:off x="9157864" y="6209645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문제의 중요성 및 필요성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98E54405-BC99-A44A-3BCC-840C2DE3C272}"/>
              </a:ext>
            </a:extLst>
          </p:cNvPr>
          <p:cNvSpPr txBox="1"/>
          <p:nvPr/>
        </p:nvSpPr>
        <p:spPr>
          <a:xfrm>
            <a:off x="8470900" y="6920756"/>
            <a:ext cx="7425521" cy="159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함정 내에서 정확하고 안정적인 통신 시스템이 이루어지지 않으면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생명과 안전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위협받을 수 있으며</a:t>
            </a:r>
            <a:r>
              <a: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오류는 곧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심각한 사고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이어질 수 있음</a:t>
            </a:r>
            <a:endParaRPr lang="en-US" altLang="ko-KR" sz="24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AutoShape 4" descr="A minimalistic illustration similar to the style of a light bulb icon, but instead of a light bulb, it features a sleek communication device like a headset or walkie-talkie inside a simple, clean circle. The design uses thin lines and soft pastel colors to create a professional and modern aesthetic, focused on communication clarity and technology.">
            <a:extLst>
              <a:ext uri="{FF2B5EF4-FFF2-40B4-BE49-F238E27FC236}">
                <a16:creationId xmlns:a16="http://schemas.microsoft.com/office/drawing/2014/main" id="{E0FCF6D8-E7F0-2635-BF41-E79EB48E9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래픽 10" descr="강의실 단색으로 채워진">
            <a:extLst>
              <a:ext uri="{FF2B5EF4-FFF2-40B4-BE49-F238E27FC236}">
                <a16:creationId xmlns:a16="http://schemas.microsoft.com/office/drawing/2014/main" id="{CA81828C-253B-E493-6BCA-001F3E78D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7800" y="3121689"/>
            <a:ext cx="720000" cy="720000"/>
          </a:xfrm>
          <a:prstGeom prst="rect">
            <a:avLst/>
          </a:prstGeom>
        </p:spPr>
      </p:pic>
      <p:pic>
        <p:nvPicPr>
          <p:cNvPr id="13" name="그래픽 12" descr="고객 리뷰 단색으로 채워진">
            <a:extLst>
              <a:ext uri="{FF2B5EF4-FFF2-40B4-BE49-F238E27FC236}">
                <a16:creationId xmlns:a16="http://schemas.microsoft.com/office/drawing/2014/main" id="{0B125854-9C21-27DC-BA5D-8C54E0561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800" y="60237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04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180B2E-4026-A35D-B2AE-9B78E1092606}"/>
              </a:ext>
            </a:extLst>
          </p:cNvPr>
          <p:cNvGrpSpPr/>
          <p:nvPr/>
        </p:nvGrpSpPr>
        <p:grpSpPr>
          <a:xfrm>
            <a:off x="3886200" y="3725750"/>
            <a:ext cx="12667800" cy="5392850"/>
            <a:chOff x="2743200" y="3528900"/>
            <a:chExt cx="12667800" cy="539285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EAF312E-A3E9-32E2-65B0-B5D672CDF7DA}"/>
                </a:ext>
              </a:extLst>
            </p:cNvPr>
            <p:cNvGrpSpPr/>
            <p:nvPr/>
          </p:nvGrpSpPr>
          <p:grpSpPr>
            <a:xfrm>
              <a:off x="2743200" y="4454125"/>
              <a:ext cx="3600000" cy="3600000"/>
              <a:chOff x="5317270" y="3843118"/>
              <a:chExt cx="3600000" cy="3600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25C06F7-14D7-3E70-CB8F-3F488BE1F3BB}"/>
                  </a:ext>
                </a:extLst>
              </p:cNvPr>
              <p:cNvSpPr/>
              <p:nvPr/>
            </p:nvSpPr>
            <p:spPr>
              <a:xfrm>
                <a:off x="5317270" y="3843118"/>
                <a:ext cx="3600000" cy="3600000"/>
              </a:xfrm>
              <a:prstGeom prst="ellipse">
                <a:avLst/>
              </a:prstGeom>
              <a:noFill/>
              <a:ln w="41275">
                <a:solidFill>
                  <a:srgbClr val="4EA8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래픽 10" descr="경고 단색으로 채워진">
                <a:extLst>
                  <a:ext uri="{FF2B5EF4-FFF2-40B4-BE49-F238E27FC236}">
                    <a16:creationId xmlns:a16="http://schemas.microsoft.com/office/drawing/2014/main" id="{18D96062-3861-8302-541F-6E61986C8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77270" y="44395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04282-8C50-F1D5-AC47-355A53F2E3DF}"/>
                  </a:ext>
                </a:extLst>
              </p:cNvPr>
              <p:cNvSpPr txBox="1"/>
              <p:nvPr/>
            </p:nvSpPr>
            <p:spPr>
              <a:xfrm>
                <a:off x="5850670" y="5751258"/>
                <a:ext cx="2621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 err="1">
                    <a:solidFill>
                      <a:srgbClr val="4EA8CA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에러율</a:t>
                </a:r>
                <a:r>
                  <a:rPr lang="ko-KR" altLang="en-US" sz="4000" b="1" dirty="0">
                    <a:solidFill>
                      <a:srgbClr val="4EA8CA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 검출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E8C54C5-B94F-F07F-68B0-524D17C8812C}"/>
                </a:ext>
              </a:extLst>
            </p:cNvPr>
            <p:cNvGrpSpPr/>
            <p:nvPr/>
          </p:nvGrpSpPr>
          <p:grpSpPr>
            <a:xfrm>
              <a:off x="7431535" y="3528900"/>
              <a:ext cx="7728946" cy="1477670"/>
              <a:chOff x="11169933" y="2921907"/>
              <a:chExt cx="7728946" cy="147767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E568B53-50B8-82D1-C34D-815D9C9E0B27}"/>
                  </a:ext>
                </a:extLst>
              </p:cNvPr>
              <p:cNvGrpSpPr/>
              <p:nvPr/>
            </p:nvGrpSpPr>
            <p:grpSpPr>
              <a:xfrm>
                <a:off x="11169933" y="2959577"/>
                <a:ext cx="1440000" cy="1440000"/>
                <a:chOff x="11169933" y="2959577"/>
                <a:chExt cx="1440000" cy="1440000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22C45DA1-EF9A-2768-2EB3-8579B874B88C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0" name="그래픽 19" descr="접착 밴드 단색으로 채워진">
                  <a:extLst>
                    <a:ext uri="{FF2B5EF4-FFF2-40B4-BE49-F238E27FC236}">
                      <a16:creationId xmlns:a16="http://schemas.microsoft.com/office/drawing/2014/main" id="{DE5BC85F-463F-266C-0105-5F9D5CA3E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32733" y="3222377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1768A4-47E4-803F-35BC-8F768D500D69}"/>
                  </a:ext>
                </a:extLst>
              </p:cNvPr>
              <p:cNvSpPr txBox="1"/>
              <p:nvPr/>
            </p:nvSpPr>
            <p:spPr>
              <a:xfrm>
                <a:off x="12872733" y="2921907"/>
                <a:ext cx="37140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문제 해결과 개선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B321C8-4731-3105-89D6-1F94B067D322}"/>
                  </a:ext>
                </a:extLst>
              </p:cNvPr>
              <p:cNvSpPr txBox="1"/>
              <p:nvPr/>
            </p:nvSpPr>
            <p:spPr>
              <a:xfrm>
                <a:off x="12872732" y="3568135"/>
                <a:ext cx="60261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에러율을 파악함으로써 통신 시스템에서 발생하는 </a:t>
                </a:r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문제를 식별하고 이를 해결</a:t>
                </a:r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할 수 있음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0CEE53-D648-372C-74C8-10F82AB5979C}"/>
                </a:ext>
              </a:extLst>
            </p:cNvPr>
            <p:cNvGrpSpPr/>
            <p:nvPr/>
          </p:nvGrpSpPr>
          <p:grpSpPr>
            <a:xfrm>
              <a:off x="8400600" y="5510100"/>
              <a:ext cx="7010400" cy="1477225"/>
              <a:chOff x="10893603" y="5252879"/>
              <a:chExt cx="7010400" cy="147722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631CC4A-81B9-9C67-5D42-5677DEF3CE91}"/>
                  </a:ext>
                </a:extLst>
              </p:cNvPr>
              <p:cNvGrpSpPr/>
              <p:nvPr/>
            </p:nvGrpSpPr>
            <p:grpSpPr>
              <a:xfrm>
                <a:off x="10893603" y="5252879"/>
                <a:ext cx="7010400" cy="1477225"/>
                <a:chOff x="11169933" y="2929173"/>
                <a:chExt cx="7010400" cy="1477225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85CA678-1D96-DADA-B1E3-C9C8E1F92B37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4FFFFA-232D-F8BF-21E4-411F2B261AA4}"/>
                    </a:ext>
                  </a:extLst>
                </p:cNvPr>
                <p:cNvSpPr txBox="1"/>
                <p:nvPr/>
              </p:nvSpPr>
              <p:spPr>
                <a:xfrm>
                  <a:off x="12872733" y="2929173"/>
                  <a:ext cx="3714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  <a:cs typeface="Malgun Gothic Semilight" panose="020B0502040204020203" pitchFamily="50" charset="-127"/>
                    </a:rPr>
                    <a:t>예측과 예방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F22197-5A9C-9E74-E27C-EE36943507F5}"/>
                    </a:ext>
                  </a:extLst>
                </p:cNvPr>
                <p:cNvSpPr txBox="1"/>
                <p:nvPr/>
              </p:nvSpPr>
              <p:spPr>
                <a:xfrm>
                  <a:off x="12872733" y="3575401"/>
                  <a:ext cx="5307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에러율의 추세를 분석하여 미래에 발생할 수 있는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문제를 예측하고 예방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할 수 있음</a:t>
                  </a:r>
                  <a:endParaRPr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endParaRPr>
                </a:p>
              </p:txBody>
            </p:sp>
          </p:grpSp>
          <p:pic>
            <p:nvPicPr>
              <p:cNvPr id="23" name="그래픽 22" descr="바늘 단색으로 채워진">
                <a:extLst>
                  <a:ext uri="{FF2B5EF4-FFF2-40B4-BE49-F238E27FC236}">
                    <a16:creationId xmlns:a16="http://schemas.microsoft.com/office/drawing/2014/main" id="{3CBC3891-F6CD-EF42-7D8D-FDC4CD0D6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156403" y="55445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453C20B-B658-0A9E-233A-03F7EF34B392}"/>
                </a:ext>
              </a:extLst>
            </p:cNvPr>
            <p:cNvGrpSpPr/>
            <p:nvPr/>
          </p:nvGrpSpPr>
          <p:grpSpPr>
            <a:xfrm>
              <a:off x="7425780" y="7444525"/>
              <a:ext cx="7223220" cy="1477225"/>
              <a:chOff x="10167909" y="7093444"/>
              <a:chExt cx="7223220" cy="147722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4165034-8722-7C2A-EC0F-7EF0074DF4E4}"/>
                  </a:ext>
                </a:extLst>
              </p:cNvPr>
              <p:cNvGrpSpPr/>
              <p:nvPr/>
            </p:nvGrpSpPr>
            <p:grpSpPr>
              <a:xfrm>
                <a:off x="10167909" y="7093444"/>
                <a:ext cx="7223220" cy="1477225"/>
                <a:chOff x="11169933" y="2933556"/>
                <a:chExt cx="7223220" cy="1477225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01B02A8-8EFB-A40A-239B-3903D27694EF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6C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CCEFB81-BDEC-0641-904E-41D5B891CBE9}"/>
                    </a:ext>
                  </a:extLst>
                </p:cNvPr>
                <p:cNvSpPr txBox="1"/>
                <p:nvPr/>
              </p:nvSpPr>
              <p:spPr>
                <a:xfrm>
                  <a:off x="12872733" y="2933556"/>
                  <a:ext cx="3714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  <a:cs typeface="Malgun Gothic Semilight" panose="020B0502040204020203" pitchFamily="50" charset="-127"/>
                    </a:rPr>
                    <a:t>시스템 최적화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8756DF9-561E-32CE-922E-22265360C6EA}"/>
                    </a:ext>
                  </a:extLst>
                </p:cNvPr>
                <p:cNvSpPr txBox="1"/>
                <p:nvPr/>
              </p:nvSpPr>
              <p:spPr>
                <a:xfrm>
                  <a:off x="12872733" y="3579784"/>
                  <a:ext cx="55204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에러율</a:t>
                  </a:r>
                  <a:r>
                    <a:rPr lang="ko-KR" alt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을 분석하여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통신 시스템의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</a:rPr>
                    <a:t>성능을 최적화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할 수 있음</a:t>
                  </a:r>
                  <a:endParaRPr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endParaRPr>
                </a:p>
              </p:txBody>
            </p:sp>
          </p:grpSp>
          <p:pic>
            <p:nvPicPr>
              <p:cNvPr id="29" name="그래픽 28" descr="불 켜기 단색으로 채워진">
                <a:extLst>
                  <a:ext uri="{FF2B5EF4-FFF2-40B4-BE49-F238E27FC236}">
                    <a16:creationId xmlns:a16="http://schemas.microsoft.com/office/drawing/2014/main" id="{78257B3D-A294-8331-BF6E-74E59CEFC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430179" y="7385680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33" name="직선 연결선 122">
              <a:extLst>
                <a:ext uri="{FF2B5EF4-FFF2-40B4-BE49-F238E27FC236}">
                  <a16:creationId xmlns:a16="http://schemas.microsoft.com/office/drawing/2014/main" id="{7C0E8FFC-0ED0-698B-9B8F-427C1157A70C}"/>
                </a:ext>
              </a:extLst>
            </p:cNvPr>
            <p:cNvCxnSpPr>
              <a:stCxn id="24" idx="2"/>
              <a:endCxn id="10" idx="6"/>
            </p:cNvCxnSpPr>
            <p:nvPr/>
          </p:nvCxnSpPr>
          <p:spPr>
            <a:xfrm flipH="1" flipV="1">
              <a:off x="6343200" y="6254125"/>
              <a:ext cx="2057400" cy="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124">
              <a:extLst>
                <a:ext uri="{FF2B5EF4-FFF2-40B4-BE49-F238E27FC236}">
                  <a16:creationId xmlns:a16="http://schemas.microsoft.com/office/drawing/2014/main" id="{3CA50ADF-A5F0-7DF2-A2D0-D4E66F374907}"/>
                </a:ext>
              </a:extLst>
            </p:cNvPr>
            <p:cNvCxnSpPr>
              <a:stCxn id="18" idx="2"/>
              <a:endCxn id="10" idx="7"/>
            </p:cNvCxnSpPr>
            <p:nvPr/>
          </p:nvCxnSpPr>
          <p:spPr>
            <a:xfrm flipH="1">
              <a:off x="5815992" y="4286570"/>
              <a:ext cx="1615543" cy="6947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128">
              <a:extLst>
                <a:ext uri="{FF2B5EF4-FFF2-40B4-BE49-F238E27FC236}">
                  <a16:creationId xmlns:a16="http://schemas.microsoft.com/office/drawing/2014/main" id="{2DDC2779-9067-D71C-A4EE-ADD039B5C409}"/>
                </a:ext>
              </a:extLst>
            </p:cNvPr>
            <p:cNvCxnSpPr>
              <a:stCxn id="10" idx="5"/>
              <a:endCxn id="30" idx="2"/>
            </p:cNvCxnSpPr>
            <p:nvPr/>
          </p:nvCxnSpPr>
          <p:spPr>
            <a:xfrm>
              <a:off x="5815992" y="7526917"/>
              <a:ext cx="1609788" cy="6636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0">
            <a:extLst>
              <a:ext uri="{FF2B5EF4-FFF2-40B4-BE49-F238E27FC236}">
                <a16:creationId xmlns:a16="http://schemas.microsoft.com/office/drawing/2014/main" id="{731977F1-B770-703C-0CD0-A61BF6405C64}"/>
              </a:ext>
            </a:extLst>
          </p:cNvPr>
          <p:cNvSpPr txBox="1"/>
          <p:nvPr/>
        </p:nvSpPr>
        <p:spPr>
          <a:xfrm>
            <a:off x="1242451" y="3022794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altLang="ko-KR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Q. </a:t>
            </a: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에러율을 알 수 있게 된다면 </a:t>
            </a:r>
            <a:r>
              <a:rPr lang="en-US" altLang="ko-KR" sz="4000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9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05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ADPCM </a:t>
            </a: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7F5E590-005C-C266-9B05-CC787DF0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917" y="4883150"/>
            <a:ext cx="930166" cy="7493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36AEFA-AD5A-D1C3-E84D-2DCB568FABA5}"/>
              </a:ext>
            </a:extLst>
          </p:cNvPr>
          <p:cNvGrpSpPr/>
          <p:nvPr/>
        </p:nvGrpSpPr>
        <p:grpSpPr>
          <a:xfrm>
            <a:off x="10033000" y="2933700"/>
            <a:ext cx="6210300" cy="4648200"/>
            <a:chOff x="10033000" y="3111500"/>
            <a:chExt cx="6210300" cy="4648200"/>
          </a:xfrm>
        </p:grpSpPr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1963A7C9-3E60-9E64-A90F-28B1D475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33000" y="3111500"/>
              <a:ext cx="6210300" cy="4648200"/>
            </a:xfrm>
            <a:prstGeom prst="rect">
              <a:avLst/>
            </a:prstGeom>
          </p:spPr>
        </p:pic>
        <p:pic>
          <p:nvPicPr>
            <p:cNvPr id="36" name="Picture 18">
              <a:extLst>
                <a:ext uri="{FF2B5EF4-FFF2-40B4-BE49-F238E27FC236}">
                  <a16:creationId xmlns:a16="http://schemas.microsoft.com/office/drawing/2014/main" id="{702A6E3F-D9F9-196A-0CDF-F4CCC66E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0800" y="4165599"/>
              <a:ext cx="5829300" cy="3425583"/>
            </a:xfrm>
            <a:prstGeom prst="rect">
              <a:avLst/>
            </a:prstGeom>
          </p:spPr>
        </p:pic>
        <p:pic>
          <p:nvPicPr>
            <p:cNvPr id="37" name="Picture 19">
              <a:extLst>
                <a:ext uri="{FF2B5EF4-FFF2-40B4-BE49-F238E27FC236}">
                  <a16:creationId xmlns:a16="http://schemas.microsoft.com/office/drawing/2014/main" id="{A1C3E312-DC33-B99F-0090-2CD0800D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60000" y="5181600"/>
              <a:ext cx="5499100" cy="127000"/>
            </a:xfrm>
            <a:prstGeom prst="rect">
              <a:avLst/>
            </a:prstGeom>
          </p:spPr>
        </p:pic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893038CD-0F4A-695D-7486-FADED4DAA213}"/>
                </a:ext>
              </a:extLst>
            </p:cNvPr>
            <p:cNvSpPr txBox="1"/>
            <p:nvPr/>
          </p:nvSpPr>
          <p:spPr>
            <a:xfrm>
              <a:off x="102870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ADPCM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코덱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714CD72-00F5-0FA1-C77F-EDED118E0760}"/>
                </a:ext>
              </a:extLst>
            </p:cNvPr>
            <p:cNvSpPr txBox="1"/>
            <p:nvPr/>
          </p:nvSpPr>
          <p:spPr>
            <a:xfrm>
              <a:off x="10896600" y="44704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A3CB737E-3DE5-55FE-48F5-2F6C9CA1BA71}"/>
                </a:ext>
              </a:extLst>
            </p:cNvPr>
            <p:cNvSpPr txBox="1"/>
            <p:nvPr/>
          </p:nvSpPr>
          <p:spPr>
            <a:xfrm>
              <a:off x="10604500" y="5448300"/>
              <a:ext cx="50038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원본 음성의 품질을 유지하면서 높은 압축 비율을 제공하지만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일반 데이터 압축에는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2" name="그래픽 41" descr="팟캐스트 단색으로 채워진">
              <a:extLst>
                <a:ext uri="{FF2B5EF4-FFF2-40B4-BE49-F238E27FC236}">
                  <a16:creationId xmlns:a16="http://schemas.microsoft.com/office/drawing/2014/main" id="{5B92D3CC-F5A0-E31D-95A3-E6690FFA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6958" y="320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4D2559-DA3D-8333-E61B-0E1CF262439A}"/>
              </a:ext>
            </a:extLst>
          </p:cNvPr>
          <p:cNvGrpSpPr/>
          <p:nvPr/>
        </p:nvGrpSpPr>
        <p:grpSpPr>
          <a:xfrm>
            <a:off x="2133600" y="2933700"/>
            <a:ext cx="6210300" cy="4648200"/>
            <a:chOff x="2133600" y="3111500"/>
            <a:chExt cx="6210300" cy="4648200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962FF4CE-BED0-7F46-B2ED-7B1F4C8F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3600" y="3111500"/>
              <a:ext cx="6210300" cy="4648200"/>
            </a:xfrm>
            <a:prstGeom prst="rect">
              <a:avLst/>
            </a:prstGeom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37EA7E02-3A4B-8406-7ABE-98DCD837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11400" y="4165600"/>
              <a:ext cx="5829300" cy="3416300"/>
            </a:xfrm>
            <a:prstGeom prst="rect">
              <a:avLst/>
            </a:prstGeom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30931438-56FA-0DAA-F5AE-27258124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05100" y="5181600"/>
              <a:ext cx="5461000" cy="127000"/>
            </a:xfrm>
            <a:prstGeom prst="rect">
              <a:avLst/>
            </a:prstGeom>
          </p:spPr>
        </p:pic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A72DECF8-6B11-9EB9-951F-AA17BAA58FF2}"/>
                </a:ext>
              </a:extLst>
            </p:cNvPr>
            <p:cNvSpPr txBox="1"/>
            <p:nvPr/>
          </p:nvSpPr>
          <p:spPr>
            <a:xfrm>
              <a:off x="24003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ZLIB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라이브러리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136229CF-E268-95EC-5A3F-16FC6D3EB657}"/>
                </a:ext>
              </a:extLst>
            </p:cNvPr>
            <p:cNvSpPr txBox="1"/>
            <p:nvPr/>
          </p:nvSpPr>
          <p:spPr>
            <a:xfrm>
              <a:off x="2997200" y="44577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텍스트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B7CB82B6-BEC0-FAD0-1796-1A6EA560CBAE}"/>
                </a:ext>
              </a:extLst>
            </p:cNvPr>
            <p:cNvSpPr txBox="1"/>
            <p:nvPr/>
          </p:nvSpPr>
          <p:spPr>
            <a:xfrm>
              <a:off x="2730500" y="5486400"/>
              <a:ext cx="50546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indent="-203200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오디오 데이터와 같은 특정 유형의 데이터에 대해 압축 비율이 낮을 수 있으며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 처리에는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4" name="그래픽 43" descr="말풍선 단색으로 채워진">
              <a:extLst>
                <a:ext uri="{FF2B5EF4-FFF2-40B4-BE49-F238E27FC236}">
                  <a16:creationId xmlns:a16="http://schemas.microsoft.com/office/drawing/2014/main" id="{DBDC2292-96EA-6BA7-80AD-D65553C1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40000" y="325120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15">
            <a:extLst>
              <a:ext uri="{FF2B5EF4-FFF2-40B4-BE49-F238E27FC236}">
                <a16:creationId xmlns:a16="http://schemas.microsoft.com/office/drawing/2014/main" id="{E2043CA2-2A2B-8D5B-06E5-C9C29729D3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2997" y="7886700"/>
            <a:ext cx="10302006" cy="1331247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4148035-0B0B-37FD-4348-C09B4CDDAF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8106" y="8330073"/>
            <a:ext cx="414488" cy="444500"/>
          </a:xfrm>
          <a:prstGeom prst="rect">
            <a:avLst/>
          </a:prstGeom>
        </p:spPr>
      </p:pic>
      <p:sp>
        <p:nvSpPr>
          <p:cNvPr id="51" name="TextBox 13">
            <a:extLst>
              <a:ext uri="{FF2B5EF4-FFF2-40B4-BE49-F238E27FC236}">
                <a16:creationId xmlns:a16="http://schemas.microsoft.com/office/drawing/2014/main" id="{BB158F94-796C-11A3-AB74-A01AB1966121}"/>
              </a:ext>
            </a:extLst>
          </p:cNvPr>
          <p:cNvSpPr txBox="1"/>
          <p:nvPr/>
        </p:nvSpPr>
        <p:spPr>
          <a:xfrm>
            <a:off x="4744509" y="8105673"/>
            <a:ext cx="8798982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  <a:buClr>
                <a:srgbClr val="F2F9FB"/>
              </a:buClr>
            </a:pP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ADPCM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코덱이 </a:t>
            </a:r>
            <a:r>
              <a:rPr lang="ko-KR" altLang="en-US" sz="240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음성 데이터 압축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최적화되어 전문적이고 효율적이며</a:t>
            </a: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처리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적합하여 본 프로젝트에서 더 나은 성능을 제공하기 때문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203C4-FCC1-30DD-AE79-8E0CEEF1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6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F46EA1-609F-8744-7E4E-ED20807ED9B3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CDA7F10-0067-5A11-40D6-79273C609B72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53FA5D-C4D6-3329-DBC1-BE4470F26409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ADF1526-00F0-C0E8-EB25-3211615AB697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EC9944-AACE-B401-9C9B-283B5E1203FA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입력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8445CBA-52B7-A211-CBE7-20D654306F25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F230A1D2-2A6D-78AE-E77E-C843700047DB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5" name="갈매기형 수장[C] 14">
                  <a:extLst>
                    <a:ext uri="{FF2B5EF4-FFF2-40B4-BE49-F238E27FC236}">
                      <a16:creationId xmlns:a16="http://schemas.microsoft.com/office/drawing/2014/main" id="{19FB970F-CB84-234A-D239-2A4D2CBEB739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5613F-BB01-64F7-495A-E2031568E482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입력 스트림 개방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38C3E84F-5FAB-1485-01E8-7D01B08DFD93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EE7DD33-1FA7-CE58-6959-121D375A66B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8060CEA-C2FE-5E53-EDCB-FE4FD75B4AB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E3793D5C-1E4D-976C-3E5D-AC7D28254B98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" name="그래픽 9" descr="문이 열려 있음 단색으로 채워진">
                    <a:extLst>
                      <a:ext uri="{FF2B5EF4-FFF2-40B4-BE49-F238E27FC236}">
                        <a16:creationId xmlns:a16="http://schemas.microsoft.com/office/drawing/2014/main" id="{6CE78600-A9EE-8991-03E2-9E1E68313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403992C-3BA4-C353-71EB-ADBB43F14859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B8B0D11-2329-EC59-0A40-613E4FDC862F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18" name="갈매기형 수장[C] 17">
                  <a:extLst>
                    <a:ext uri="{FF2B5EF4-FFF2-40B4-BE49-F238E27FC236}">
                      <a16:creationId xmlns:a16="http://schemas.microsoft.com/office/drawing/2014/main" id="{84571EC5-8FE2-1A3A-6AD2-FF71DD36B6A2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FDCA6A-E6FC-52B1-3AAD-F079F61E9204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166D273-D5EE-A0D6-8A0F-8E72595C7D8A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CFEEFFA8-F1D4-BAF6-3B1B-5D182DA389F4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CB85D7EA-82DA-27F9-B950-1602BA4713F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912A86D-F321-5F8E-F795-87C8004BFDE9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2" name="그래픽 51" descr="소셜 네트워크 단색으로 채워진">
                    <a:extLst>
                      <a:ext uri="{FF2B5EF4-FFF2-40B4-BE49-F238E27FC236}">
                        <a16:creationId xmlns:a16="http://schemas.microsoft.com/office/drawing/2014/main" id="{75D3F671-CEEE-2346-587D-34DED7D7E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49A9F036-5ABE-4FDA-6A21-C7D24A31C8D9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910081B-7E29-DB1B-35E2-5E416771FDC3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19" name="갈매기형 수장[C] 18">
                  <a:extLst>
                    <a:ext uri="{FF2B5EF4-FFF2-40B4-BE49-F238E27FC236}">
                      <a16:creationId xmlns:a16="http://schemas.microsoft.com/office/drawing/2014/main" id="{1DF79414-3A22-529A-D27B-63310E7EC03E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D22989-F09D-AFE7-3A31-FB24843D1DBD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압축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1439D1CD-3FA4-893C-DF2F-BC2BC4A2F31D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92148E-FD6C-6DB0-E470-89EE752EDFF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F2975C72-87E7-7E3C-7BBD-28B431CD9FC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B98C235D-4DE5-DB03-E5BC-BC9E27D502E5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6" name="그래픽 45" descr="바구니에 든 계란 단색으로 채워진">
                    <a:extLst>
                      <a:ext uri="{FF2B5EF4-FFF2-40B4-BE49-F238E27FC236}">
                        <a16:creationId xmlns:a16="http://schemas.microsoft.com/office/drawing/2014/main" id="{229523DF-0033-6637-A609-E77585A3F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F92638-CD5B-E3EE-11AB-43E8A77AC76B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C2D0829-6271-7ADB-0CC3-2C62672700EB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20" name="갈매기형 수장[C] 19">
                  <a:extLst>
                    <a:ext uri="{FF2B5EF4-FFF2-40B4-BE49-F238E27FC236}">
                      <a16:creationId xmlns:a16="http://schemas.microsoft.com/office/drawing/2014/main" id="{8DB8079E-9416-33A0-8D51-A46F0ADAA38D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CCD366-7F8F-07F3-BD7A-C279D2E708BF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B4604A5-817B-607E-9E04-91E43649EE33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B24697E-7A5A-D0E5-1CED-D54A37BE53A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309C4B62-1224-F8F9-A063-62B461F929E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6E3DD5D-1311-9926-E36C-F69F9C7B54C6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0" name="그래픽 49" descr="경고 단색으로 채워진">
                    <a:extLst>
                      <a:ext uri="{FF2B5EF4-FFF2-40B4-BE49-F238E27FC236}">
                        <a16:creationId xmlns:a16="http://schemas.microsoft.com/office/drawing/2014/main" id="{269EB15D-31F6-1CFA-C68C-C47F29797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1F6B49F-273C-F543-FE56-F3FBDE6811D0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86040E08-2586-D899-0735-A7EE04C66082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21" name="갈매기형 수장[C] 20">
                  <a:extLst>
                    <a:ext uri="{FF2B5EF4-FFF2-40B4-BE49-F238E27FC236}">
                      <a16:creationId xmlns:a16="http://schemas.microsoft.com/office/drawing/2014/main" id="{02833F38-27D4-90EC-4CFA-B3C69F6CDC95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B100B2-E137-5374-A9DF-046012646623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소켓을 통한 전송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C5F4071-D125-186F-4810-9A63E6C710D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91531C4D-20F7-6B24-9F5B-D833B8D960E8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FB1B5771-A084-B7A6-F968-63D3FC0E828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D8ACA460-8F19-AEDC-F680-E15CC8E30F8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8" name="그래픽 47" descr="보내다 단색으로 채워진">
                    <a:extLst>
                      <a:ext uri="{FF2B5EF4-FFF2-40B4-BE49-F238E27FC236}">
                        <a16:creationId xmlns:a16="http://schemas.microsoft.com/office/drawing/2014/main" id="{906C6D0C-F015-BB91-26F3-D8BEAF13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B0C7F54-4165-DE92-740F-E8743A4D7ACE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A2350E2-B319-E9B4-CE53-B61A5527B98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D3465-1184-7885-7393-B564B0FF367A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C76DB3-B002-D7D3-9ED1-1729124DA665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7993E9D2-D133-1089-69B2-F71369D155B0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803ABD9-B0DF-1476-5000-AB666593D117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97176A-FB0A-61A3-D1E3-37DFA81EC940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C4D459-2573-5254-B7B7-67EB2E8ECB3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A14E79D-1956-C2AF-33E9-ADEB5FE8D2F2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CA971FC-143A-CD95-031B-381A00EEBFEF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E45C7B-24C9-523B-C184-13372A9B1C2D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79EBB-B4FF-A12D-C11D-6D4723B495F6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0AEE3BD-4DC7-34B1-827D-706EFCA6D688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53CDBDC-8902-BED7-91E8-AE931245DEB5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57FE0A7-58C4-7BFF-F0B0-F62A350F2B76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2B6E06C-FE97-C033-7608-6198D9F2966D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통해 데이터를 패킷 단위로 전송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6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4856CEB-04B6-9497-696F-38B1A04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7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01BBE7-BBA3-9B14-0817-BB79E3A4E84B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AFD2E41-7A51-ED1F-6333-69AAFD43B97E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18ECDAB-B3B9-397A-93A3-5C5C3EC0E661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62FFD77-4213-54F2-16BD-975E667CEAD6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39C1A-6C34-B116-5A49-0773B3BCF33C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출력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FFB60E-74AA-76C2-27FF-8248CDFE15A1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EB11094-962B-7E85-98B0-52724E3071E0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94" name="갈매기형 수장[C] 14">
                  <a:extLst>
                    <a:ext uri="{FF2B5EF4-FFF2-40B4-BE49-F238E27FC236}">
                      <a16:creationId xmlns:a16="http://schemas.microsoft.com/office/drawing/2014/main" id="{44369440-6B14-4019-7442-0327ED90AD1D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A41F03-7D36-9A77-534E-BA7B8AC7975C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출력 스트림 개방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775F2D2-CB1F-9931-2439-20825D86050B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D3267-CB53-4BDF-765E-BFC63804827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8ACBF7E-1882-5C99-3D2A-478C0C085B3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3E67D024-F12C-4F2A-C604-19735136E3B2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3" name="그래픽 92" descr="문이 열려 있음 단색으로 채워진">
                    <a:extLst>
                      <a:ext uri="{FF2B5EF4-FFF2-40B4-BE49-F238E27FC236}">
                        <a16:creationId xmlns:a16="http://schemas.microsoft.com/office/drawing/2014/main" id="{EEA03E04-E446-E589-6ABD-0B0C0F0ED0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B33D4-AC9D-1EF1-C50A-052A44D2D448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780E1AF-5CCB-6209-2FD7-D2F4EECA5E72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86" name="갈매기형 수장[C] 17">
                  <a:extLst>
                    <a:ext uri="{FF2B5EF4-FFF2-40B4-BE49-F238E27FC236}">
                      <a16:creationId xmlns:a16="http://schemas.microsoft.com/office/drawing/2014/main" id="{6BE0B8C1-FA79-42FD-A577-F5326F80F9A6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E8D347-6463-8265-DB46-E8FE2024952C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F240AAB0-7F62-B40D-B55B-A67CBD6511C9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4B3A5093-B4FB-482E-78E7-0667E02FBAA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65B58567-8DDF-4423-C6A6-FB034F788A4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A4D1A5C2-5FA2-C9E8-36D6-CD651628B411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5" name="그래픽 84" descr="소셜 네트워크 단색으로 채워진">
                    <a:extLst>
                      <a:ext uri="{FF2B5EF4-FFF2-40B4-BE49-F238E27FC236}">
                        <a16:creationId xmlns:a16="http://schemas.microsoft.com/office/drawing/2014/main" id="{9E63C545-F714-459F-0EF7-571BD38D5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D8FD2D-C17E-DC92-F196-1F141E01A67E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A238443-5651-23C5-5E3D-A37C2905E506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78" name="갈매기형 수장[C] 18">
                  <a:extLst>
                    <a:ext uri="{FF2B5EF4-FFF2-40B4-BE49-F238E27FC236}">
                      <a16:creationId xmlns:a16="http://schemas.microsoft.com/office/drawing/2014/main" id="{07E5E331-3060-EBCC-45B7-448EC50378F4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93DC2F-69F3-8984-F0A3-DD231DD9A13B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</a:t>
                  </a:r>
                  <a:r>
                    <a:rPr kumimoji="1" lang="ko-KR" altLang="en-US" sz="2400" dirty="0" err="1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재조립</a:t>
                  </a:r>
                  <a:endParaRPr kumimoji="1" lang="ko-KR" altLang="en-US" sz="24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FFA519C-C5A9-8C7E-34B9-2252C51F3720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3E5A6A04-F094-8967-0C54-C6320046E37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CE8D870-E295-712D-B1C8-A914495352F3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2BBACC9C-DBC9-BC95-2097-EDEA5A424D04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77" name="그래픽 76" descr="바구니에 든 계란 단색으로 채워진">
                    <a:extLst>
                      <a:ext uri="{FF2B5EF4-FFF2-40B4-BE49-F238E27FC236}">
                        <a16:creationId xmlns:a16="http://schemas.microsoft.com/office/drawing/2014/main" id="{D95DFE6D-4717-4FFD-336E-5C2A9589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2CC947-94FA-E046-05AC-CAB77F4F7AEF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A04212C-9021-2EF1-BD23-5306B18E07BC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70" name="갈매기형 수장[C] 19">
                  <a:extLst>
                    <a:ext uri="{FF2B5EF4-FFF2-40B4-BE49-F238E27FC236}">
                      <a16:creationId xmlns:a16="http://schemas.microsoft.com/office/drawing/2014/main" id="{F34111FC-27BD-0458-A569-2EDE7449AA2B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0270AA5-02E1-CE09-591E-56B16FFBA4F9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E6277F-AC1D-64D1-271B-6EAB2BE170C6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87C2C393-4126-E3AF-E71C-B41854FCDA4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1F20920D-C3D6-93B3-BA5E-F11F35129F4D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C37BB703-5191-4644-F5B0-A3F66DB92695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9" name="그래픽 68" descr="경고 단색으로 채워진">
                    <a:extLst>
                      <a:ext uri="{FF2B5EF4-FFF2-40B4-BE49-F238E27FC236}">
                        <a16:creationId xmlns:a16="http://schemas.microsoft.com/office/drawing/2014/main" id="{2B9B37BF-2571-B9BA-3F48-E4ACFE9D01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A6C6CB-D1FF-2FF6-A006-661085B0AB26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5A98581-CD90-AA5C-3844-7100AB533F7C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62" name="갈매기형 수장[C] 20">
                  <a:extLst>
                    <a:ext uri="{FF2B5EF4-FFF2-40B4-BE49-F238E27FC236}">
                      <a16:creationId xmlns:a16="http://schemas.microsoft.com/office/drawing/2014/main" id="{AFC8E5CD-3055-5273-37D9-0EE1B5586F56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9E1A9E7-03D4-6FE7-F15A-E36DB3DC4429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 데이터 압축 해제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F034B5C-C87A-91E5-41EE-6774E5F50DB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405F402-052B-1AB8-5C0C-DD2790047EE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CAAECE2-7A96-A1FE-370E-5BE6895EF7C4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3334141D-6591-EB4B-0E02-7ED6AB46F0F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그래픽 60" descr="보내다 단색으로 채워진">
                    <a:extLst>
                      <a:ext uri="{FF2B5EF4-FFF2-40B4-BE49-F238E27FC236}">
                        <a16:creationId xmlns:a16="http://schemas.microsoft.com/office/drawing/2014/main" id="{F75B8734-DD67-A0B7-09B2-87DF9F451B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EFB5FD7-C6E3-1D77-1E46-649703471998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55D472C-E8F6-8B18-B32D-641CDBD29EB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28C44E3-F46D-93AC-5C80-B2E7799639AB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CBD5B-447D-A1FC-2CA0-FFFC0DE33640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F496CA5-CCE1-A1AD-17AE-B08D3207B5FE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448ED1A-FA5A-6753-DA17-3CF92D39673A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98F328-DF21-EC94-F9F7-9EBC4B864377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0C4572-6E57-9887-E46C-6D3B68001B9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수신된 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</a:t>
                </a:r>
                <a:r>
                  <a:rPr lang="ko-KR" altLang="en-US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재조립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1D0F933-8949-354C-614F-D41F742B28F9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70EAD71-2913-4520-F01B-91C9BDF29206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DBD3AC7-9104-6D46-165F-807960F3C247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8451CE-2F1D-092D-F313-3FBD8FF74FD8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5FCB6E2-7245-0896-5AF6-854F3D06DED1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26A7B3F-38E1-F428-918A-78C286F0C39D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4DAD68C-5FB6-D79E-9C44-C6C110064A91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91E6A0-86F3-5BD1-ED1A-104D969AAE23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해제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0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8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입출력 샘플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EC2D3D6E-A6AD-D56F-0D9E-3E3BBD62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00" y="3086100"/>
            <a:ext cx="10922000" cy="2667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5AE5F0-7BB2-34CA-1ECC-2223081DC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0" y="6184900"/>
            <a:ext cx="109220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313FE2-C481-6543-5AA9-65CEBF88D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200" y="4191000"/>
            <a:ext cx="444500" cy="44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9877F-D23B-9798-0201-995510128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264400"/>
            <a:ext cx="444500" cy="4445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F4FB73-F6A5-2BAB-9B33-4EB16E78A537}"/>
              </a:ext>
            </a:extLst>
          </p:cNvPr>
          <p:cNvGrpSpPr/>
          <p:nvPr/>
        </p:nvGrpSpPr>
        <p:grpSpPr>
          <a:xfrm>
            <a:off x="2311400" y="3225800"/>
            <a:ext cx="2324100" cy="2324100"/>
            <a:chOff x="2311400" y="3225800"/>
            <a:chExt cx="2324100" cy="2324100"/>
          </a:xfrm>
        </p:grpSpPr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66D9BBC5-CD30-31AE-1477-5F3E6279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1400" y="3225800"/>
              <a:ext cx="2324100" cy="23241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34109A18-9409-F4F0-A435-BC8FE722CEC7}"/>
                </a:ext>
              </a:extLst>
            </p:cNvPr>
            <p:cNvSpPr txBox="1"/>
            <p:nvPr/>
          </p:nvSpPr>
          <p:spPr>
            <a:xfrm>
              <a:off x="2451100" y="3822700"/>
              <a:ext cx="2057400" cy="863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spc="-3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입력</a:t>
              </a:r>
              <a:endParaRPr lang="en-US" sz="4900" b="0" i="0" u="none" strike="noStrike" spc="-3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F5B63C-76EB-D84F-6B7F-D2FEE28919DA}"/>
                </a:ext>
              </a:extLst>
            </p:cNvPr>
            <p:cNvSpPr txBox="1"/>
            <p:nvPr/>
          </p:nvSpPr>
          <p:spPr>
            <a:xfrm>
              <a:off x="2882900" y="46482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INPUT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701142-04FD-D5CA-AB25-6F3C3FD6AF84}"/>
              </a:ext>
            </a:extLst>
          </p:cNvPr>
          <p:cNvGrpSpPr/>
          <p:nvPr/>
        </p:nvGrpSpPr>
        <p:grpSpPr>
          <a:xfrm>
            <a:off x="2311400" y="6362700"/>
            <a:ext cx="2324100" cy="2324100"/>
            <a:chOff x="2311400" y="6362700"/>
            <a:chExt cx="2324100" cy="23241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92884E-6AAE-3D15-E2EE-93AA9790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1400" y="6362700"/>
              <a:ext cx="2324100" cy="2324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60742-45A2-C092-2CDC-1587FA87555D}"/>
                </a:ext>
              </a:extLst>
            </p:cNvPr>
            <p:cNvSpPr txBox="1"/>
            <p:nvPr/>
          </p:nvSpPr>
          <p:spPr>
            <a:xfrm>
              <a:off x="2451100" y="6921500"/>
              <a:ext cx="2057400" cy="876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b="0" i="0" u="none" strike="noStrike" spc="-4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출력</a:t>
              </a:r>
              <a:endParaRPr lang="en-US" sz="4900" b="0" i="0" u="none" strike="noStrike" spc="-4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C5847-2353-2855-7BAC-5854FD7BCE88}"/>
                </a:ext>
              </a:extLst>
            </p:cNvPr>
            <p:cNvSpPr txBox="1"/>
            <p:nvPr/>
          </p:nvSpPr>
          <p:spPr>
            <a:xfrm>
              <a:off x="2882900" y="77470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OUTPUT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65DF788B-3B7D-63B0-4E2E-18AB461087E1}"/>
              </a:ext>
            </a:extLst>
          </p:cNvPr>
          <p:cNvSpPr txBox="1"/>
          <p:nvPr/>
        </p:nvSpPr>
        <p:spPr>
          <a:xfrm>
            <a:off x="5816600" y="66929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실제 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케이스로서 예측 값과의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 데이터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E51F321A-A513-A19C-CB3A-0FB55B42917E}"/>
              </a:ext>
            </a:extLst>
          </p:cNvPr>
          <p:cNvSpPr txBox="1"/>
          <p:nvPr/>
        </p:nvSpPr>
        <p:spPr>
          <a:xfrm>
            <a:off x="5829300" y="7480300"/>
            <a:ext cx="9423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예측된 통신 상태와 실제 통신 상태를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비교하고 분석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하기 위함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4F9525C-91AD-819C-B37E-6902F8CF4627}"/>
              </a:ext>
            </a:extLst>
          </p:cNvPr>
          <p:cNvSpPr txBox="1"/>
          <p:nvPr/>
        </p:nvSpPr>
        <p:spPr>
          <a:xfrm>
            <a:off x="5817600" y="36180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정상적인 통신 상황을 모델링하는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19B1E9A8-C6EB-F669-9A0D-02FD2A7CC385}"/>
              </a:ext>
            </a:extLst>
          </p:cNvPr>
          <p:cNvSpPr txBox="1"/>
          <p:nvPr/>
        </p:nvSpPr>
        <p:spPr>
          <a:xfrm>
            <a:off x="5817600" y="44064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패턴과 특성을 학습하여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정상적인 데이터 분포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파악하기 위함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12" name="그림 11" descr="그래프, 라인, 도표이(가) 표시된 사진&#10;&#10;자동 생성된 설명">
            <a:extLst>
              <a:ext uri="{FF2B5EF4-FFF2-40B4-BE49-F238E27FC236}">
                <a16:creationId xmlns:a16="http://schemas.microsoft.com/office/drawing/2014/main" id="{8EFAAE36-DD4E-6689-CABB-01CBA5B1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2603905"/>
            <a:ext cx="16185411" cy="638134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9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451482-66A1-9801-BEF9-CE0B5E4DC958}"/>
              </a:ext>
            </a:extLst>
          </p:cNvPr>
          <p:cNvSpPr/>
          <p:nvPr/>
        </p:nvSpPr>
        <p:spPr>
          <a:xfrm>
            <a:off x="8153400" y="2880000"/>
            <a:ext cx="2514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4B8061-F2B7-EFDB-8DC6-96E12F3CB292}"/>
              </a:ext>
            </a:extLst>
          </p:cNvPr>
          <p:cNvSpPr/>
          <p:nvPr/>
        </p:nvSpPr>
        <p:spPr>
          <a:xfrm>
            <a:off x="8153400" y="6048000"/>
            <a:ext cx="2108199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CAB63-CE43-D719-5363-745BD8A11029}"/>
              </a:ext>
            </a:extLst>
          </p:cNvPr>
          <p:cNvSpPr/>
          <p:nvPr/>
        </p:nvSpPr>
        <p:spPr>
          <a:xfrm>
            <a:off x="15316200" y="2880000"/>
            <a:ext cx="12192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7B30-30CC-CC45-B405-DD356F665826}"/>
              </a:ext>
            </a:extLst>
          </p:cNvPr>
          <p:cNvSpPr/>
          <p:nvPr/>
        </p:nvSpPr>
        <p:spPr>
          <a:xfrm>
            <a:off x="14935200" y="6048000"/>
            <a:ext cx="1752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2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861</Words>
  <Application>Microsoft Office PowerPoint</Application>
  <PresentationFormat>사용자 지정</PresentationFormat>
  <Paragraphs>208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나눔스퀘어OTF ExtraBold</vt:lpstr>
      <vt:lpstr>맑은 고딕</vt:lpstr>
      <vt:lpstr>나눔스퀘어OTF Bold</vt:lpstr>
      <vt:lpstr>나눔스퀘어OTF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370</cp:revision>
  <dcterms:created xsi:type="dcterms:W3CDTF">2006-08-16T00:00:00Z</dcterms:created>
  <dcterms:modified xsi:type="dcterms:W3CDTF">2024-10-17T13:09:58Z</dcterms:modified>
</cp:coreProperties>
</file>