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75563" autoAdjust="0"/>
  </p:normalViewPr>
  <p:slideViewPr>
    <p:cSldViewPr snapToGrid="0">
      <p:cViewPr varScale="1">
        <p:scale>
          <a:sx n="62" d="100"/>
          <a:sy n="62" d="100"/>
        </p:scale>
        <p:origin x="14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0100D-5C7E-9046-B003-75644C1D74BB}" type="datetimeFigureOut">
              <a:rPr kumimoji="1" lang="ko-Kore-KR" altLang="en-US" smtClean="0"/>
              <a:t>03/21/2024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CCF44-BC93-274C-BB7C-901AC66ABA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27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675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7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모델의 참고 모델입니다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 모델은 사용자에게 쇼핑몰의 옷을 추천해주는 모델입니다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모델은 먼저 </a:t>
            </a:r>
            <a:r>
              <a:rPr kumimoji="1" lang="en-US" altLang="ko-KR" dirty="0"/>
              <a:t>User-Item</a:t>
            </a:r>
            <a:r>
              <a:rPr kumimoji="1" lang="ko-KR" altLang="en-US" dirty="0"/>
              <a:t> 그래프에서 </a:t>
            </a:r>
            <a:r>
              <a:rPr kumimoji="1" lang="en-US" altLang="ko-KR" dirty="0"/>
              <a:t>GCN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user embedding, interacted item embedding, </a:t>
            </a:r>
            <a:r>
              <a:rPr kumimoji="1" lang="en-US" altLang="ko-KR" dirty="0" err="1"/>
              <a:t>uninteracted</a:t>
            </a:r>
            <a:r>
              <a:rPr kumimoji="1" lang="en-US" altLang="ko-KR" dirty="0"/>
              <a:t> item embedding</a:t>
            </a:r>
            <a:r>
              <a:rPr kumimoji="1" lang="ko-KR" altLang="en-US" dirty="0"/>
              <a:t>을 얻습니다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item embedding</a:t>
            </a:r>
            <a:r>
              <a:rPr kumimoji="1" lang="ko-KR" altLang="en-US" dirty="0"/>
              <a:t>을 강화하기 위해 옷을 설명해주는 텍스트와 이미지를 </a:t>
            </a:r>
            <a:r>
              <a:rPr kumimoji="1" lang="ko-KR" altLang="en-US" dirty="0" err="1"/>
              <a:t>임베딩으로</a:t>
            </a:r>
            <a:r>
              <a:rPr kumimoji="1" lang="ko-KR" altLang="en-US" dirty="0"/>
              <a:t> 변환시킨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 </a:t>
            </a:r>
            <a:r>
              <a:rPr kumimoji="1" lang="en-US" altLang="ko-KR" dirty="0"/>
              <a:t>embedding </a:t>
            </a:r>
            <a:r>
              <a:rPr kumimoji="1" lang="ko-KR" altLang="en-US" dirty="0"/>
              <a:t>뒤에 </a:t>
            </a:r>
            <a:r>
              <a:rPr kumimoji="1" lang="ko-KR" altLang="en-US" dirty="0" err="1"/>
              <a:t>이어붙여</a:t>
            </a:r>
            <a:r>
              <a:rPr kumimoji="1" lang="ko-KR" altLang="en-US" dirty="0"/>
              <a:t> 학습을 진행하였습니다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 </a:t>
            </a:r>
            <a:r>
              <a:rPr kumimoji="1" lang="en-US" altLang="ko-KR" dirty="0"/>
              <a:t>Interacted, </a:t>
            </a:r>
            <a:r>
              <a:rPr kumimoji="1" lang="en-US" altLang="ko-KR" dirty="0" err="1"/>
              <a:t>Uninteracted</a:t>
            </a:r>
            <a:r>
              <a:rPr kumimoji="1" lang="en-US" altLang="ko-KR" dirty="0"/>
              <a:t> Item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self attention</a:t>
            </a:r>
            <a:r>
              <a:rPr kumimoji="1" lang="ko-KR" altLang="en-US" dirty="0"/>
              <a:t>을 통해 그래프에서 얻은 아이템의 특징과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사이에 관련성과 중요도를 학습합니다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이 </a:t>
            </a:r>
            <a:r>
              <a:rPr kumimoji="1" lang="en-US" altLang="ko-KR" dirty="0"/>
              <a:t>attention weight</a:t>
            </a:r>
            <a:r>
              <a:rPr kumimoji="1" lang="ko-KR" altLang="en-US" dirty="0"/>
              <a:t>의 차를 통해 공통점을 제거함으로써 </a:t>
            </a:r>
            <a:r>
              <a:rPr kumimoji="1" lang="en-US" altLang="ko-KR" dirty="0"/>
              <a:t>interacted Item</a:t>
            </a:r>
            <a:r>
              <a:rPr kumimoji="1" lang="ko-KR" altLang="en-US" dirty="0"/>
              <a:t>에 대한 차별성을 강화합니다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저희는 이 모델에 몇가지 아이디어를 추가해 </a:t>
            </a:r>
            <a:r>
              <a:rPr kumimoji="1" lang="en-US" altLang="ko-KR" dirty="0"/>
              <a:t>POI</a:t>
            </a:r>
            <a:r>
              <a:rPr kumimoji="1" lang="ko-KR" altLang="en-US" dirty="0"/>
              <a:t> 추천 시스템 모델을 </a:t>
            </a:r>
            <a:r>
              <a:rPr kumimoji="1" lang="ko-KR" altLang="en-US"/>
              <a:t>구성하였습니다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레지쥴 커넥션 </a:t>
            </a:r>
            <a:r>
              <a:rPr kumimoji="1" lang="en-US" altLang="ko-KR"/>
              <a:t>(self attention </a:t>
            </a:r>
            <a:r>
              <a:rPr kumimoji="1" lang="ko-KR" altLang="en-US"/>
              <a:t>윗 부분 화살표</a:t>
            </a:r>
            <a:r>
              <a:rPr kumimoji="1" lang="en-US" altLang="ko-KR"/>
              <a:t>)</a:t>
            </a:r>
          </a:p>
          <a:p>
            <a:endParaRPr kumimoji="1" lang="en-US" altLang="ko-KR"/>
          </a:p>
          <a:p>
            <a:r>
              <a:rPr kumimoji="1" lang="ko-KR" altLang="en-US"/>
              <a:t>진짜 상관계수를 남긴 아이템 임베딩 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BPRloss</a:t>
            </a:r>
            <a:r>
              <a:rPr kumimoji="1" lang="ko-KR" altLang="en-US"/>
              <a:t>로 모델을 업데이트한다</a:t>
            </a:r>
            <a:r>
              <a:rPr kumimoji="1" lang="en-US" altLang="ko-KR"/>
              <a:t>. </a:t>
            </a:r>
          </a:p>
          <a:p>
            <a:endParaRPr kumimoji="1" lang="en-US" altLang="en-US"/>
          </a:p>
          <a:p>
            <a:r>
              <a:rPr kumimoji="1" lang="ko-KR" altLang="en-US"/>
              <a:t>피드포워드네트워크를 통과하면서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251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모델의 구조입니다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Base </a:t>
            </a:r>
            <a:r>
              <a:rPr kumimoji="1" lang="ko-Kore-KR" altLang="en-US" dirty="0"/>
              <a:t>모델과의</a:t>
            </a:r>
            <a:r>
              <a:rPr kumimoji="1" lang="ko-KR" altLang="en-US" dirty="0"/>
              <a:t> 차이점은 </a:t>
            </a:r>
            <a:r>
              <a:rPr kumimoji="1" lang="en-US" altLang="ko-KR" dirty="0"/>
              <a:t>Framework2,3</a:t>
            </a:r>
            <a:r>
              <a:rPr kumimoji="1" lang="ko-KR" altLang="en-US" dirty="0"/>
              <a:t>에 위치한 </a:t>
            </a:r>
            <a:r>
              <a:rPr kumimoji="1" lang="en-US" altLang="ko-KR" dirty="0"/>
              <a:t>POI-POI </a:t>
            </a:r>
            <a:r>
              <a:rPr kumimoji="1" lang="ko-KR" altLang="en-US" dirty="0"/>
              <a:t>그래프와 </a:t>
            </a:r>
            <a:r>
              <a:rPr kumimoji="1" lang="en-US" altLang="ko-KR" dirty="0"/>
              <a:t>User-User</a:t>
            </a:r>
            <a:r>
              <a:rPr kumimoji="1" lang="ko-KR" altLang="en-US" dirty="0"/>
              <a:t> 그래프가 추가되었다는 점과 상품 설명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가 아닌 리뷰 데이터를 사용하였다는 점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018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11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SBERT</a:t>
            </a:r>
            <a:r>
              <a:rPr lang="ko-KR" altLang="en-US"/>
              <a:t> 사용 관련 피드백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SBERT S2V </a:t>
            </a:r>
            <a:r>
              <a:rPr lang="ko-KR" altLang="en-US"/>
              <a:t>보다 모델이 무겁다</a:t>
            </a:r>
            <a:r>
              <a:rPr lang="en-US" altLang="ko-KR"/>
              <a:t>, </a:t>
            </a:r>
            <a:r>
              <a:rPr lang="ko-KR" altLang="en-US"/>
              <a:t>성능은 좋다</a:t>
            </a:r>
            <a:endParaRPr lang="en-US" altLang="ko-KR"/>
          </a:p>
          <a:p>
            <a:r>
              <a:rPr lang="en-US" altLang="ko-KR"/>
              <a:t>VGG</a:t>
            </a:r>
            <a:r>
              <a:rPr lang="ko-KR" altLang="en-US"/>
              <a:t>에 비해 </a:t>
            </a:r>
            <a:r>
              <a:rPr lang="en-US" altLang="ko-KR"/>
              <a:t>ResNet</a:t>
            </a:r>
            <a:r>
              <a:rPr lang="ko-KR" altLang="en-US"/>
              <a:t>은 모델도 가볍고 성능도 좋다</a:t>
            </a:r>
            <a:r>
              <a:rPr lang="en-US" altLang="ko-KR"/>
              <a:t>. &lt;&lt; </a:t>
            </a:r>
            <a:r>
              <a:rPr lang="ko-KR" altLang="en-US"/>
              <a:t>피드백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[</a:t>
            </a:r>
            <a:r>
              <a:rPr lang="ko-KR" altLang="en-US"/>
              <a:t>현재 고려중인 모델들</a:t>
            </a:r>
            <a:r>
              <a:rPr lang="en-US" altLang="ko-KR"/>
              <a:t>]</a:t>
            </a:r>
          </a:p>
          <a:p>
            <a:r>
              <a:rPr lang="ko-KR" altLang="en-US"/>
              <a:t>문장 임베딩 모델</a:t>
            </a:r>
            <a:r>
              <a:rPr lang="en-US" altLang="ko-KR"/>
              <a:t>: Sent2vec, SBERT</a:t>
            </a:r>
          </a:p>
          <a:p>
            <a:r>
              <a:rPr lang="ko-KR" altLang="en-US"/>
              <a:t>이미지 임베딩 모델 </a:t>
            </a:r>
            <a:r>
              <a:rPr lang="en-US" altLang="ko-KR"/>
              <a:t>: VGG, ResNet, ViT, EfficientNet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VGG: </a:t>
            </a:r>
            <a:r>
              <a:rPr lang="ko-KR" altLang="en-US"/>
              <a:t>무게</a:t>
            </a:r>
            <a:r>
              <a:rPr lang="en-US" altLang="ko-KR"/>
              <a:t>3, </a:t>
            </a:r>
            <a:r>
              <a:rPr lang="ko-KR" altLang="en-US"/>
              <a:t>성능</a:t>
            </a:r>
            <a:r>
              <a:rPr lang="en-US" altLang="ko-KR"/>
              <a:t>1</a:t>
            </a:r>
          </a:p>
          <a:p>
            <a:r>
              <a:rPr lang="en-US" altLang="ko-KR"/>
              <a:t>ResNet: </a:t>
            </a:r>
            <a:r>
              <a:rPr lang="ko-KR" altLang="en-US"/>
              <a:t>무게</a:t>
            </a:r>
            <a:r>
              <a:rPr lang="en-US" altLang="ko-KR"/>
              <a:t>2, </a:t>
            </a:r>
            <a:r>
              <a:rPr lang="ko-KR" altLang="en-US"/>
              <a:t>성능</a:t>
            </a:r>
            <a:r>
              <a:rPr lang="en-US" altLang="ko-KR"/>
              <a:t>3</a:t>
            </a:r>
          </a:p>
          <a:p>
            <a:r>
              <a:rPr lang="en-US" altLang="ko-KR"/>
              <a:t>ViT: </a:t>
            </a:r>
            <a:r>
              <a:rPr lang="ko-KR" altLang="en-US"/>
              <a:t>무게</a:t>
            </a:r>
            <a:r>
              <a:rPr lang="en-US" altLang="ko-KR"/>
              <a:t>5, </a:t>
            </a:r>
            <a:r>
              <a:rPr lang="ko-KR" altLang="en-US"/>
              <a:t>성능</a:t>
            </a:r>
            <a:r>
              <a:rPr lang="en-US" altLang="ko-KR"/>
              <a:t>5</a:t>
            </a:r>
          </a:p>
          <a:p>
            <a:r>
              <a:rPr lang="en-US" altLang="ko-KR"/>
              <a:t>EfficientNet: </a:t>
            </a:r>
            <a:r>
              <a:rPr lang="ko-KR" altLang="en-US"/>
              <a:t>무게</a:t>
            </a:r>
            <a:r>
              <a:rPr lang="en-US" altLang="ko-KR"/>
              <a:t>1, </a:t>
            </a:r>
            <a:r>
              <a:rPr lang="ko-KR" altLang="en-US"/>
              <a:t>성능 </a:t>
            </a:r>
            <a:r>
              <a:rPr lang="en-US" altLang="ko-KR"/>
              <a:t>4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636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설계한대로 논문 작성 해도 문제가 되지 않을까</a:t>
            </a:r>
            <a:r>
              <a:rPr lang="en-US" altLang="ko-KR"/>
              <a:t>?</a:t>
            </a:r>
          </a:p>
          <a:p>
            <a:r>
              <a:rPr lang="en-US" altLang="ko-KR"/>
              <a:t>POI</a:t>
            </a:r>
            <a:r>
              <a:rPr lang="ko-KR" altLang="en-US"/>
              <a:t>에서 카운터 펙터 사례 찾아봤을 땐 없었음 </a:t>
            </a:r>
            <a:r>
              <a:rPr lang="en-US" altLang="ko-KR"/>
              <a:t>(</a:t>
            </a:r>
            <a:r>
              <a:rPr lang="ko-KR" altLang="en-US"/>
              <a:t>아직까진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우리 모델이 큰데</a:t>
            </a:r>
            <a:r>
              <a:rPr lang="en-US" altLang="ko-KR"/>
              <a:t>, text</a:t>
            </a:r>
            <a:r>
              <a:rPr lang="ko-KR" altLang="en-US"/>
              <a:t>와 이미지를 학습할 장비를 빌릴 수 있는지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ＶＢＰＲ에　Ｖ자리에　텍스트로　바꿔서　＋　지역　임베딩　구현，결과，　잘　나오면　이미지　추가해서　해보기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SBERT</a:t>
            </a:r>
            <a:r>
              <a:rPr lang="ko-KR" altLang="en-US"/>
              <a:t> 사용 관련 피드백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SBERT S2V </a:t>
            </a:r>
            <a:r>
              <a:rPr lang="ko-KR" altLang="en-US"/>
              <a:t>보다 모델이 무겁다</a:t>
            </a:r>
            <a:r>
              <a:rPr lang="en-US" altLang="ko-KR"/>
              <a:t>, </a:t>
            </a:r>
            <a:r>
              <a:rPr lang="ko-KR" altLang="en-US"/>
              <a:t>성능은 좋다</a:t>
            </a:r>
            <a:endParaRPr lang="en-US" altLang="ko-KR"/>
          </a:p>
          <a:p>
            <a:r>
              <a:rPr lang="en-US" altLang="ko-KR"/>
              <a:t>VGG</a:t>
            </a:r>
            <a:r>
              <a:rPr lang="ko-KR" altLang="en-US"/>
              <a:t>에 비해 </a:t>
            </a:r>
            <a:r>
              <a:rPr lang="en-US" altLang="ko-KR"/>
              <a:t>ResNet</a:t>
            </a:r>
            <a:r>
              <a:rPr lang="ko-KR" altLang="en-US"/>
              <a:t>은 모델도 가볍고 성능도 좋다</a:t>
            </a:r>
            <a:r>
              <a:rPr lang="en-US" altLang="ko-KR"/>
              <a:t>. &lt;&lt; </a:t>
            </a:r>
            <a:r>
              <a:rPr lang="ko-KR" altLang="en-US"/>
              <a:t>피드백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문장 임베딩 모델</a:t>
            </a:r>
            <a:r>
              <a:rPr lang="en-US" altLang="ko-KR"/>
              <a:t>: Sent2vec, SBERT</a:t>
            </a:r>
          </a:p>
          <a:p>
            <a:r>
              <a:rPr lang="ko-KR" altLang="en-US"/>
              <a:t>이미지 임베딩 모델 </a:t>
            </a:r>
            <a:r>
              <a:rPr lang="en-US" altLang="ko-KR"/>
              <a:t>: VGG, ResNet, ViT, EfficientNet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전체적인 모델 설계 괜찮은지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CCF44-BC93-274C-BB7C-901AC66ABA1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82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3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0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1BC8-E10F-455C-8065-0378DC7595F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97E7-17F4-4320-A220-1AF23FBEB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#6. </a:t>
            </a:r>
            <a:r>
              <a:rPr lang="ko-KR" altLang="en-US" sz="3600" dirty="0"/>
              <a:t>컨텐츠 정보를 활용한 개인화 </a:t>
            </a:r>
            <a:r>
              <a:rPr lang="en-US" altLang="ko-KR" sz="3600" dirty="0"/>
              <a:t>POI (Points-Of-Interest) </a:t>
            </a:r>
            <a:r>
              <a:rPr lang="ko-KR" altLang="en-US" sz="3600" dirty="0"/>
              <a:t>시스템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Team6</a:t>
            </a:r>
            <a:br>
              <a:rPr lang="en-US" altLang="ko-KR" dirty="0"/>
            </a:br>
            <a:r>
              <a:rPr lang="ko-KR" altLang="en-US" dirty="0"/>
              <a:t>김진수</a:t>
            </a:r>
            <a:r>
              <a:rPr lang="en-US" altLang="ko-KR" dirty="0"/>
              <a:t>, </a:t>
            </a:r>
            <a:r>
              <a:rPr lang="ko-KR" altLang="en-US" dirty="0"/>
              <a:t>김태희</a:t>
            </a:r>
            <a:r>
              <a:rPr lang="en-US" altLang="ko-KR" dirty="0"/>
              <a:t>, </a:t>
            </a:r>
            <a:r>
              <a:rPr lang="ko-KR" altLang="en-US" dirty="0"/>
              <a:t>박동욱</a:t>
            </a:r>
            <a:r>
              <a:rPr lang="en-US" altLang="ko-KR" dirty="0"/>
              <a:t>, </a:t>
            </a:r>
            <a:r>
              <a:rPr lang="ko-KR" altLang="en-US" dirty="0" err="1"/>
              <a:t>최범규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96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8B259D-FF3D-E658-45FD-E356D6C5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5" y="962369"/>
            <a:ext cx="11210869" cy="49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4AA27E-0469-F9BF-EED1-C420A4B3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9" y="881070"/>
            <a:ext cx="11386441" cy="50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938"/>
            <a:ext cx="6127865" cy="50319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배경</a:t>
            </a:r>
            <a:endParaRPr lang="en-US" altLang="ko-KR" sz="2000" dirty="0"/>
          </a:p>
          <a:p>
            <a:pPr lvl="1"/>
            <a:r>
              <a:rPr lang="ko-KR" altLang="en-US" sz="1600" dirty="0"/>
              <a:t>여러 추천 시스템 종류 중 하나인 개인화 </a:t>
            </a:r>
            <a:r>
              <a:rPr lang="en-US" altLang="ko-KR" sz="1600" dirty="0"/>
              <a:t>POI(Point-of-Interest,</a:t>
            </a:r>
            <a:r>
              <a:rPr lang="ko-KR" altLang="en-US" sz="1600" dirty="0"/>
              <a:t> 관심 지점</a:t>
            </a:r>
            <a:r>
              <a:rPr lang="en-US" altLang="ko-KR" sz="1600" dirty="0"/>
              <a:t>) </a:t>
            </a:r>
            <a:r>
              <a:rPr lang="ko-KR" altLang="en-US" sz="1600" dirty="0"/>
              <a:t>추천 시스템은 </a:t>
            </a:r>
            <a:r>
              <a:rPr lang="en-US" altLang="ko-KR" sz="1600" dirty="0"/>
              <a:t>Collaborative Filtering</a:t>
            </a:r>
            <a:r>
              <a:rPr lang="ko-KR" altLang="en-US" sz="1600" dirty="0"/>
              <a:t>이 주류이나</a:t>
            </a:r>
            <a:r>
              <a:rPr lang="en-US" altLang="ko-KR" sz="1600" dirty="0"/>
              <a:t>, </a:t>
            </a:r>
            <a:r>
              <a:rPr lang="ko-KR" altLang="en-US" sz="1600" dirty="0"/>
              <a:t>리뷰</a:t>
            </a:r>
            <a:r>
              <a:rPr lang="en-US" altLang="ko-KR" sz="1600" dirty="0"/>
              <a:t>, </a:t>
            </a:r>
            <a:r>
              <a:rPr lang="ko-KR" altLang="en-US" sz="1600" dirty="0"/>
              <a:t>사진</a:t>
            </a:r>
            <a:r>
              <a:rPr lang="en-US" altLang="ko-KR" sz="1600" dirty="0"/>
              <a:t>, </a:t>
            </a:r>
            <a:r>
              <a:rPr lang="ko-KR" altLang="en-US" sz="1600" dirty="0"/>
              <a:t>거리 등 </a:t>
            </a:r>
            <a:r>
              <a:rPr lang="en-US" altLang="ko-KR" sz="1600" dirty="0"/>
              <a:t>POI</a:t>
            </a:r>
            <a:r>
              <a:rPr lang="ko-KR" altLang="en-US" sz="1600" dirty="0"/>
              <a:t>의 컨텐츠 정보를 사용하면 더 정확한 추천이 가능할 것으로 기대된다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ko-KR" altLang="en-US" sz="1600" dirty="0"/>
              <a:t>컨텐츠 정보를 활용하여 개인화된 </a:t>
            </a:r>
            <a:r>
              <a:rPr lang="en-US" altLang="ko-KR" sz="1600" dirty="0"/>
              <a:t>POI </a:t>
            </a:r>
            <a:r>
              <a:rPr lang="ko-KR" altLang="en-US" sz="1600" dirty="0"/>
              <a:t>추천 시스템을 개발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BPR(</a:t>
            </a:r>
            <a:r>
              <a:rPr lang="en-US" altLang="ko-KR" sz="1600" dirty="0" err="1"/>
              <a:t>Baysian</a:t>
            </a:r>
            <a:r>
              <a:rPr lang="en-US" altLang="ko-KR" sz="1600" dirty="0"/>
              <a:t> Personalized Ranking) </a:t>
            </a:r>
            <a:r>
              <a:rPr lang="ko-KR" altLang="en-US" sz="1600" dirty="0"/>
              <a:t>대비 </a:t>
            </a:r>
            <a:r>
              <a:rPr lang="en-US" altLang="ko-KR" sz="1600" dirty="0"/>
              <a:t>10% </a:t>
            </a:r>
            <a:r>
              <a:rPr lang="ko-KR" altLang="en-US" sz="1600" dirty="0"/>
              <a:t>이상의 성능 향상을 목표로 한다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필수 요구사항</a:t>
            </a:r>
            <a:endParaRPr lang="en-US" altLang="ko-KR" sz="2000" dirty="0"/>
          </a:p>
          <a:p>
            <a:pPr lvl="1"/>
            <a:r>
              <a:rPr lang="en-US" altLang="ko-KR" sz="1600" dirty="0"/>
              <a:t>BPR </a:t>
            </a:r>
            <a:r>
              <a:rPr lang="ko-KR" altLang="en-US" sz="1600" dirty="0"/>
              <a:t>구현 및 성능 측정</a:t>
            </a:r>
            <a:endParaRPr lang="en-US" altLang="ko-KR" sz="1600" dirty="0"/>
          </a:p>
          <a:p>
            <a:pPr lvl="1"/>
            <a:r>
              <a:rPr lang="en-US" altLang="ko-KR" sz="1600" dirty="0"/>
              <a:t>POI </a:t>
            </a:r>
            <a:r>
              <a:rPr lang="ko-KR" altLang="en-US" sz="1600" dirty="0"/>
              <a:t>지리 정보 활용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 리뷰 정보 활용</a:t>
            </a:r>
            <a:endParaRPr lang="en-US" altLang="ko-KR" sz="1600" dirty="0"/>
          </a:p>
          <a:p>
            <a:r>
              <a:rPr lang="ko-KR" altLang="en-US" sz="2000" dirty="0"/>
              <a:t>옵션 요구사항</a:t>
            </a:r>
            <a:endParaRPr lang="en-US" altLang="ko-KR" sz="2000" dirty="0"/>
          </a:p>
          <a:p>
            <a:pPr lvl="1"/>
            <a:r>
              <a:rPr lang="en-US" altLang="ko-KR" sz="1600" dirty="0"/>
              <a:t>Graph Attention Network</a:t>
            </a:r>
          </a:p>
          <a:p>
            <a:pPr lvl="1"/>
            <a:r>
              <a:rPr lang="ko-KR" altLang="en-US" sz="1600" dirty="0"/>
              <a:t>이미지 정보 활용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8" y="0"/>
            <a:ext cx="47148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6640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POI(Point-of-</a:t>
            </a:r>
            <a:r>
              <a:rPr lang="en-US" altLang="ko-KR" sz="2000" dirty="0" err="1"/>
              <a:t>interst</a:t>
            </a:r>
            <a:r>
              <a:rPr lang="en-US" altLang="ko-KR" sz="2000" dirty="0"/>
              <a:t>)</a:t>
            </a:r>
            <a:r>
              <a:rPr lang="ko-KR" altLang="en-US" sz="2000" dirty="0"/>
              <a:t> 추천 시스템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사용자의 위치</a:t>
            </a:r>
            <a:r>
              <a:rPr lang="en-US" altLang="ko-KR" sz="1600" dirty="0"/>
              <a:t>,</a:t>
            </a:r>
            <a:r>
              <a:rPr lang="ko-KR" altLang="en-US" sz="1600" dirty="0"/>
              <a:t> 선호도</a:t>
            </a:r>
            <a:r>
              <a:rPr lang="en-US" altLang="ko-KR" sz="1600" dirty="0"/>
              <a:t>,</a:t>
            </a:r>
            <a:r>
              <a:rPr lang="ko-KR" altLang="en-US" sz="1600" dirty="0"/>
              <a:t> 행동 패턴</a:t>
            </a:r>
            <a:r>
              <a:rPr lang="en-US" altLang="ko-KR" sz="1600" dirty="0"/>
              <a:t>,</a:t>
            </a:r>
            <a:r>
              <a:rPr lang="ko-KR" altLang="en-US" sz="1600" dirty="0"/>
              <a:t> 사회적 관계 등 다양한 데이터를 기반으로 사용자에게 관심 </a:t>
            </a:r>
            <a:r>
              <a:rPr lang="ko-KR" altLang="en-US" sz="1600" dirty="0" err="1"/>
              <a:t>있을만한</a:t>
            </a:r>
            <a:r>
              <a:rPr lang="ko-KR" altLang="en-US" sz="1600" dirty="0"/>
              <a:t> 위치나 장소</a:t>
            </a:r>
            <a:r>
              <a:rPr lang="en-US" altLang="ko-KR" sz="1600" dirty="0"/>
              <a:t>(POI)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추천해주는 시스템이다</a:t>
            </a:r>
            <a:r>
              <a:rPr lang="en-US" altLang="ko-KR" sz="1600" dirty="0"/>
              <a:t>.</a:t>
            </a:r>
            <a:endParaRPr lang="en-US" altLang="ko-KR" sz="1200" dirty="0"/>
          </a:p>
          <a:p>
            <a:r>
              <a:rPr lang="en-US" altLang="ko-KR" sz="2000" dirty="0"/>
              <a:t>Yelp Dataset</a:t>
            </a:r>
          </a:p>
          <a:p>
            <a:pPr lvl="1"/>
            <a:r>
              <a:rPr lang="en-US" altLang="ko-KR" sz="1600" dirty="0"/>
              <a:t>Yelp</a:t>
            </a:r>
            <a:r>
              <a:rPr lang="ko-KR" altLang="en-US" sz="1600" dirty="0"/>
              <a:t>에서 제공하는 대규모 비즈니스</a:t>
            </a:r>
            <a:r>
              <a:rPr lang="en-US" altLang="ko-KR" sz="1600" dirty="0"/>
              <a:t>,</a:t>
            </a:r>
            <a:r>
              <a:rPr lang="ko-KR" altLang="en-US" sz="1600" dirty="0"/>
              <a:t> 리뷰</a:t>
            </a:r>
            <a:r>
              <a:rPr lang="en-US" altLang="ko-KR" sz="1600" dirty="0"/>
              <a:t>,</a:t>
            </a:r>
            <a:r>
              <a:rPr lang="ko-KR" altLang="en-US" sz="1600" dirty="0"/>
              <a:t> 사용자 데이터셋이다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주로 레스토랑</a:t>
            </a:r>
            <a:r>
              <a:rPr lang="en-US" altLang="ko-KR" sz="1600" dirty="0"/>
              <a:t>,</a:t>
            </a:r>
            <a:r>
              <a:rPr lang="ko-KR" altLang="en-US" sz="1600" dirty="0"/>
              <a:t> 카페</a:t>
            </a:r>
            <a:r>
              <a:rPr lang="en-US" altLang="ko-KR" sz="1600" dirty="0"/>
              <a:t>,</a:t>
            </a:r>
            <a:r>
              <a:rPr lang="ko-KR" altLang="en-US" sz="1600" dirty="0"/>
              <a:t> 바 등 다양한 로컬 비즈니스에 대한 정보와 방문자 리뷰를 제공하는 소셜 네트워킹 사이트이다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이와 유사한 위치 기반 소셜 네트워킹 서비스로 </a:t>
            </a:r>
            <a:r>
              <a:rPr lang="en-US" altLang="ko-KR" sz="1600" dirty="0"/>
              <a:t>Foursquare, Gowalla </a:t>
            </a:r>
            <a:r>
              <a:rPr lang="ko-KR" altLang="en-US" sz="1600" dirty="0"/>
              <a:t>데이터셋이 존재한다</a:t>
            </a:r>
            <a:endParaRPr lang="en-US" altLang="ko-KR" sz="1600" dirty="0"/>
          </a:p>
          <a:p>
            <a:r>
              <a:rPr lang="en-US" altLang="ko-KR" sz="2000" dirty="0"/>
              <a:t>BPR(Bayesian Personalized Ranking)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개인화된 추천 시스템에서 주로 사용되는 알고리즘 중 하나로</a:t>
            </a:r>
            <a:r>
              <a:rPr lang="en-US" altLang="ko-KR" sz="1600" dirty="0"/>
              <a:t>, </a:t>
            </a:r>
            <a:r>
              <a:rPr lang="ko-KR" altLang="en-US" sz="1600" dirty="0"/>
              <a:t>클릭 여부와 같은 </a:t>
            </a:r>
            <a:r>
              <a:rPr lang="en-US" altLang="ko-KR" sz="1600" dirty="0"/>
              <a:t>implicit(</a:t>
            </a:r>
            <a:r>
              <a:rPr lang="ko-KR" altLang="en-US" sz="1600" dirty="0"/>
              <a:t>암묵적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feedback </a:t>
            </a:r>
            <a:r>
              <a:rPr lang="ko-KR" altLang="en-US" sz="1600" dirty="0"/>
              <a:t>데이터를 기반으로 사용자의 선호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비선호</a:t>
            </a:r>
            <a:r>
              <a:rPr lang="ko-KR" altLang="en-US" sz="1600" dirty="0"/>
              <a:t> 항목 </a:t>
            </a:r>
            <a:r>
              <a:rPr lang="ko-KR" altLang="en-US" sz="1600" dirty="0" err="1"/>
              <a:t>순의를</a:t>
            </a:r>
            <a:r>
              <a:rPr lang="ko-KR" altLang="en-US" sz="1600" dirty="0"/>
              <a:t> 학습하여 </a:t>
            </a:r>
            <a:r>
              <a:rPr lang="ko-KR" altLang="en-US" sz="1600" dirty="0" err="1"/>
              <a:t>맞춤화된</a:t>
            </a:r>
            <a:r>
              <a:rPr lang="ko-KR" altLang="en-US" sz="1600" dirty="0"/>
              <a:t> 순위를 제공한다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06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841"/>
            <a:ext cx="12070647" cy="5705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F31252-018E-47BA-F1B0-06FC436974AF}"/>
              </a:ext>
            </a:extLst>
          </p:cNvPr>
          <p:cNvSpPr txBox="1">
            <a:spLocks/>
          </p:cNvSpPr>
          <p:nvPr/>
        </p:nvSpPr>
        <p:spPr>
          <a:xfrm>
            <a:off x="76198" y="-43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참고 모델</a:t>
            </a:r>
          </a:p>
        </p:txBody>
      </p:sp>
    </p:spTree>
    <p:extLst>
      <p:ext uri="{BB962C8B-B14F-4D97-AF65-F5344CB8AC3E}">
        <p14:creationId xmlns:p14="http://schemas.microsoft.com/office/powerpoint/2010/main" val="42945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95" y="258450"/>
            <a:ext cx="8142721" cy="63411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2E6B11-2753-E793-5D00-437C1311D826}"/>
              </a:ext>
            </a:extLst>
          </p:cNvPr>
          <p:cNvSpPr txBox="1">
            <a:spLocks/>
          </p:cNvSpPr>
          <p:nvPr/>
        </p:nvSpPr>
        <p:spPr>
          <a:xfrm>
            <a:off x="76198" y="-43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Main Idea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273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0747" y="1413851"/>
                <a:ext cx="4707653" cy="49449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User-POI Graph : User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POI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Preference(</a:t>
                </a:r>
                <a:r>
                  <a:rPr lang="ko-KR" altLang="en-US" sz="1800" dirty="0"/>
                  <a:t>선호도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 포착 </a:t>
                </a:r>
                <a:endParaRPr lang="en-US" altLang="ko-KR" sz="1800" dirty="0"/>
              </a:p>
              <a:p>
                <a:pPr lvl="1"/>
                <a:r>
                  <a:rPr lang="en-US" altLang="ko-KR" sz="1400" dirty="0"/>
                  <a:t>ex) </a:t>
                </a:r>
                <a:r>
                  <a:rPr lang="ko-KR" altLang="en-US" sz="1400" dirty="0"/>
                  <a:t>사용자가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특정 유형의 레스토랑이나 문화  시설을 선호하는 경향 포착</a:t>
                </a:r>
                <a:endParaRPr lang="en-US" altLang="ko-KR" sz="1400" dirty="0"/>
              </a:p>
              <a:p>
                <a:r>
                  <a:rPr lang="en-US" altLang="ko-KR" sz="1800" dirty="0"/>
                  <a:t>POI-POI Graph : POI</a:t>
                </a:r>
                <a:r>
                  <a:rPr lang="ko-KR" altLang="en-US" sz="1800" dirty="0"/>
                  <a:t>간의 </a:t>
                </a:r>
                <a:r>
                  <a:rPr lang="en-US" altLang="ko-KR" sz="1800" dirty="0"/>
                  <a:t>Geographical Influence</a:t>
                </a:r>
                <a:r>
                  <a:rPr lang="ko-KR" altLang="en-US" sz="1800" dirty="0"/>
                  <a:t> 포착</a:t>
                </a:r>
                <a:r>
                  <a:rPr lang="en-US" altLang="ko-KR" sz="1800" dirty="0"/>
                  <a:t> </a:t>
                </a:r>
              </a:p>
              <a:p>
                <a:pPr lvl="1"/>
                <a:r>
                  <a:rPr lang="en-US" altLang="ko-KR" sz="1400" dirty="0"/>
                  <a:t>Edge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일정 거리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이내에 있는 </a:t>
                </a:r>
                <a:r>
                  <a:rPr lang="en-US" altLang="ko-KR" sz="1400" dirty="0"/>
                  <a:t>POI</a:t>
                </a:r>
                <a:r>
                  <a:rPr lang="ko-KR" altLang="en-US" sz="1400" dirty="0"/>
                  <a:t>끼리 연결</a:t>
                </a:r>
                <a:endParaRPr lang="en-US" altLang="ko-KR" sz="1400" dirty="0"/>
              </a:p>
              <a:p>
                <a:r>
                  <a:rPr lang="en-US" altLang="ko-KR" sz="2000" dirty="0"/>
                  <a:t>User-User Graph : User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Social Influence </a:t>
                </a:r>
                <a:r>
                  <a:rPr lang="ko-KR" altLang="en-US" sz="2000" dirty="0"/>
                  <a:t>포착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/>
                  <a:t>Friends </a:t>
                </a:r>
                <a:r>
                  <a:rPr lang="ko-KR" altLang="en-US" sz="1600" dirty="0"/>
                  <a:t>관계에 있는 </a:t>
                </a:r>
                <a:r>
                  <a:rPr lang="en-US" altLang="ko-KR" sz="1600" dirty="0"/>
                  <a:t>User</a:t>
                </a:r>
                <a:r>
                  <a:rPr lang="ko-KR" altLang="en-US" sz="1600" dirty="0"/>
                  <a:t>끼리 연결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∗_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획득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User-POI</a:t>
                </a:r>
                <a:r>
                  <a:rPr lang="ko-KR" altLang="en-US" sz="1400" dirty="0"/>
                  <a:t> 그래프와 </a:t>
                </a:r>
                <a:r>
                  <a:rPr lang="en-US" altLang="ko-KR" sz="1400" dirty="0"/>
                  <a:t>User-User</a:t>
                </a:r>
                <a:r>
                  <a:rPr lang="ko-KR" altLang="en-US" sz="1400" dirty="0"/>
                  <a:t> 그래프로 학습한 </a:t>
                </a:r>
                <a:r>
                  <a:rPr lang="en-US" altLang="ko-KR" sz="1400" dirty="0"/>
                  <a:t>user </a:t>
                </a:r>
                <a:r>
                  <a:rPr lang="ko-KR" altLang="en-US" sz="1400" dirty="0" err="1"/>
                  <a:t>임베딩의</a:t>
                </a:r>
                <a:r>
                  <a:rPr lang="ko-KR" altLang="en-US" sz="1400" dirty="0"/>
                  <a:t> 합</a:t>
                </a:r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User-POI</a:t>
                </a:r>
                <a:r>
                  <a:rPr lang="ko-KR" altLang="en-US" sz="1400" dirty="0"/>
                  <a:t> 그래프와 </a:t>
                </a:r>
                <a:r>
                  <a:rPr lang="en-US" altLang="ko-KR" sz="1400" dirty="0"/>
                  <a:t>POI-POI</a:t>
                </a:r>
                <a:r>
                  <a:rPr lang="ko-KR" altLang="en-US" sz="1400" dirty="0"/>
                  <a:t> 그래프로 학습한 방문했던 </a:t>
                </a:r>
                <a:r>
                  <a:rPr lang="en-US" altLang="ko-KR" sz="1400" dirty="0"/>
                  <a:t>POI </a:t>
                </a:r>
                <a:r>
                  <a:rPr lang="ko-KR" altLang="en-US" sz="1400" dirty="0" err="1"/>
                  <a:t>임베딩의</a:t>
                </a:r>
                <a:r>
                  <a:rPr lang="ko-KR" altLang="en-US" sz="1400" dirty="0"/>
                  <a:t> 합</a:t>
                </a:r>
                <a:r>
                  <a:rPr lang="en-US" altLang="ko-KR" sz="1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User-POI</a:t>
                </a:r>
                <a:r>
                  <a:rPr lang="ko-KR" altLang="en-US" sz="1400" dirty="0"/>
                  <a:t> 그래프와 </a:t>
                </a:r>
                <a:r>
                  <a:rPr lang="en-US" altLang="ko-KR" sz="1400" dirty="0"/>
                  <a:t>POI-POI</a:t>
                </a:r>
                <a:r>
                  <a:rPr lang="ko-KR" altLang="en-US" sz="1400" dirty="0"/>
                  <a:t> 그래프로 학습한 방문하지 않았던 </a:t>
                </a:r>
                <a:r>
                  <a:rPr lang="en-US" altLang="ko-KR" sz="1400" dirty="0"/>
                  <a:t>POI </a:t>
                </a:r>
                <a:r>
                  <a:rPr lang="ko-KR" altLang="en-US" sz="1400" dirty="0" err="1"/>
                  <a:t>임베딩의</a:t>
                </a:r>
                <a:r>
                  <a:rPr lang="ko-KR" altLang="en-US" sz="1400" dirty="0"/>
                  <a:t> 합</a:t>
                </a:r>
                <a:r>
                  <a:rPr lang="en-US" altLang="ko-KR" sz="1400" dirty="0"/>
                  <a:t>.</a:t>
                </a:r>
              </a:p>
              <a:p>
                <a:pPr lvl="1"/>
                <a:endParaRPr lang="en-US" altLang="ko-KR" sz="14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747" y="1413851"/>
                <a:ext cx="4707653" cy="4944908"/>
              </a:xfrm>
              <a:blipFill>
                <a:blip r:embed="rId3"/>
                <a:stretch>
                  <a:fillRect l="-1075" t="-10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296785"/>
            <a:ext cx="7056564" cy="4147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1249D-E742-C88B-9D1F-E867325CF5B6}"/>
              </a:ext>
            </a:extLst>
          </p:cNvPr>
          <p:cNvSpPr txBox="1"/>
          <p:nvPr/>
        </p:nvSpPr>
        <p:spPr>
          <a:xfrm>
            <a:off x="270747" y="499241"/>
            <a:ext cx="3195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Framework </a:t>
            </a:r>
            <a:r>
              <a:rPr kumimoji="1" lang="ko-KR" altLang="en-US" sz="3200" dirty="0"/>
              <a:t>설명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56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9697" y="3135983"/>
                <a:ext cx="10625853" cy="32963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POI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</a:t>
                </a:r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강화하기 위해 리뷰 데이터를 </a:t>
                </a:r>
                <a:r>
                  <a:rPr lang="ko-KR" altLang="en-US" sz="2400" dirty="0" err="1"/>
                  <a:t>임베딩으로</a:t>
                </a:r>
                <a:r>
                  <a:rPr lang="ko-KR" altLang="en-US" sz="2400" dirty="0"/>
                  <a:t> 사용한다</a:t>
                </a:r>
                <a:endParaRPr lang="en-US" altLang="ko-KR" sz="2400" dirty="0"/>
              </a:p>
              <a:p>
                <a:r>
                  <a:rPr lang="en-US" altLang="ko-KR" sz="1800" dirty="0"/>
                  <a:t>Interacted/</a:t>
                </a:r>
                <a:r>
                  <a:rPr lang="en-US" altLang="ko-KR" sz="1800" dirty="0" err="1"/>
                  <a:t>Uninteracted</a:t>
                </a:r>
                <a:r>
                  <a:rPr lang="en-US" altLang="ko-KR" sz="1800" dirty="0"/>
                  <a:t> POI</a:t>
                </a:r>
                <a:r>
                  <a:rPr lang="ko-KR" altLang="en-US" sz="1800" dirty="0"/>
                  <a:t>의 리뷰들로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/>
                  <a:t> 생성</a:t>
                </a:r>
                <a:endParaRPr lang="en-US" altLang="ko-KR" sz="1800" dirty="0"/>
              </a:p>
              <a:p>
                <a:pPr lvl="1"/>
                <a:r>
                  <a:rPr lang="ko-KR" altLang="en-US" sz="1400"/>
                  <a:t>문장을 </a:t>
                </a:r>
                <a:r>
                  <a:rPr lang="en-US" altLang="ko-KR" sz="1400"/>
                  <a:t>vector</a:t>
                </a:r>
                <a:r>
                  <a:rPr lang="ko-KR" altLang="en-US" sz="1400"/>
                  <a:t>로 변환하는 모델 </a:t>
                </a:r>
                <a:r>
                  <a:rPr lang="ko-KR" altLang="en-US" sz="1400" dirty="0"/>
                  <a:t>중 하나인 </a:t>
                </a:r>
                <a:r>
                  <a:rPr lang="en-US" altLang="ko-KR" sz="1400" dirty="0"/>
                  <a:t>SBERT(Sentence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BERT)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사용해 </a:t>
                </a:r>
                <a:r>
                  <a:rPr lang="en-US" altLang="ko-KR" sz="1400" dirty="0"/>
                  <a:t>POI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Review</a:t>
                </a:r>
                <a:r>
                  <a:rPr lang="ko-KR" altLang="en-US" sz="1400" dirty="0"/>
                  <a:t>들을 </a:t>
                </a:r>
                <a:r>
                  <a:rPr lang="en-US" altLang="ko-KR" sz="1400" dirty="0"/>
                  <a:t>Embedding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로 변경</a:t>
                </a:r>
                <a:r>
                  <a:rPr lang="en-US" altLang="ko-KR" sz="1400" dirty="0"/>
                  <a:t> </a:t>
                </a:r>
              </a:p>
              <a:p>
                <a:pPr lvl="1"/>
                <a:r>
                  <a:rPr lang="en-US" altLang="ko-KR" sz="1400" dirty="0"/>
                  <a:t>[</a:t>
                </a:r>
                <a:r>
                  <a:rPr lang="ko-KR" altLang="en-US" sz="1400" dirty="0"/>
                  <a:t>옵션</a:t>
                </a:r>
                <a:r>
                  <a:rPr lang="en-US" altLang="ko-KR" sz="1400"/>
                  <a:t>] </a:t>
                </a:r>
                <a:r>
                  <a:rPr lang="ko-KR" altLang="en-US" sz="1400"/>
                  <a:t>이미지를</a:t>
                </a:r>
                <a:r>
                  <a:rPr lang="en-US" altLang="ko-KR" sz="1400"/>
                  <a:t> vector</a:t>
                </a:r>
                <a:r>
                  <a:rPr lang="ko-KR" altLang="en-US" sz="1400"/>
                  <a:t>로 변환하는 모델인 </a:t>
                </a:r>
                <a:r>
                  <a:rPr lang="en-US" altLang="ko-KR" sz="1400"/>
                  <a:t>ResNet</a:t>
                </a:r>
                <a:r>
                  <a:rPr lang="ko-KR" altLang="en-US" sz="1400" dirty="0"/>
                  <a:t>을 사용해 임</a:t>
                </a:r>
                <a14:m>
                  <m:oMath xmlns:m="http://schemas.openxmlformats.org/officeDocument/2006/math">
                    <m:r>
                      <a:rPr lang="ko-KR" altLang="en-US" sz="1400" b="0" i="0" smtClean="0">
                        <a:latin typeface="Cambria Math" panose="02040503050406030204" pitchFamily="18" charset="0"/>
                      </a:rPr>
                      <m:t>베딩</m:t>
                    </m:r>
                    <m:r>
                      <a:rPr lang="ko-KR" alt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400" dirty="0"/>
                  <a:t>로 변경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ko-KR" altLang="en-US" sz="18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concatenate </a:t>
                </a:r>
                <a:r>
                  <a:rPr lang="ko-KR" altLang="en-US" sz="1800" dirty="0"/>
                  <a:t>후 </a:t>
                </a:r>
                <a:r>
                  <a:rPr lang="en-US" altLang="ko-KR" sz="1800" dirty="0"/>
                  <a:t>self attention </a:t>
                </a:r>
                <a:r>
                  <a:rPr lang="ko-KR" altLang="en-US" sz="1800" dirty="0"/>
                  <a:t>진행</a:t>
                </a:r>
                <a:endParaRPr lang="en-US" altLang="ko-KR" sz="1800" dirty="0"/>
              </a:p>
              <a:p>
                <a:pPr lvl="1"/>
                <a:r>
                  <a:rPr lang="en-US" altLang="ko-KR" sz="1400" dirty="0"/>
                  <a:t>POI </a:t>
                </a:r>
                <a:r>
                  <a:rPr lang="ko-KR" altLang="en-US" sz="1400" dirty="0"/>
                  <a:t>정보와 리뷰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이미지 정보 사이에 관련성을 파악하고 중요한 정보를 확인한다</a:t>
                </a:r>
                <a:endParaRPr lang="en-US" altLang="ko-KR" sz="1400" dirty="0"/>
              </a:p>
              <a:p>
                <a:pPr lvl="1"/>
                <a:r>
                  <a:rPr lang="ko-KR" altLang="en-US" sz="1400"/>
                  <a:t>방문했던 </a:t>
                </a:r>
                <a:r>
                  <a:rPr lang="en-US" altLang="ko-KR" sz="1400"/>
                  <a:t>POI</a:t>
                </a:r>
                <a:r>
                  <a:rPr lang="ko-KR" altLang="en-US" sz="1400"/>
                  <a:t>에서 방문하지 않았던 </a:t>
                </a:r>
                <a:r>
                  <a:rPr lang="en-US" altLang="ko-KR" sz="1400"/>
                  <a:t>POI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self-attention </a:t>
                </a:r>
                <a:r>
                  <a:rPr lang="ko-KR" altLang="en-US" sz="1400"/>
                  <a:t>출력 값을 빼주어 진짜 상관 계수만 남은 임베딩 값을 구합니다</a:t>
                </a:r>
                <a:r>
                  <a:rPr lang="en-US" altLang="ko-KR" sz="1400"/>
                  <a:t>. </a:t>
                </a:r>
              </a:p>
              <a:p>
                <a:r>
                  <a:rPr lang="en-US" altLang="ko-KR" sz="2200"/>
                  <a:t>Feed-Forward </a:t>
                </a:r>
                <a:r>
                  <a:rPr lang="en-US" altLang="ko-KR" sz="2200" dirty="0"/>
                  <a:t>Network</a:t>
                </a:r>
                <a:r>
                  <a:rPr lang="ko-KR" altLang="en-US" sz="2200" dirty="0"/>
                  <a:t>을 통과시켜 </a:t>
                </a:r>
                <a:r>
                  <a:rPr lang="en-US" altLang="ko-KR" sz="2200" dirty="0"/>
                  <a:t>output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dirty="0"/>
                  <a:t>획득</a:t>
                </a:r>
                <a:endParaRPr lang="en-US" altLang="ko-KR" sz="2200" dirty="0"/>
              </a:p>
              <a:p>
                <a:pPr lvl="1"/>
                <a:r>
                  <a:rPr lang="ko-KR" altLang="en-US" sz="1400" dirty="0"/>
                  <a:t>학습된 </a:t>
                </a:r>
                <a:r>
                  <a:rPr lang="ko-KR" altLang="en-US" sz="1400"/>
                  <a:t>데이터들로 최종 </a:t>
                </a:r>
                <a:r>
                  <a:rPr lang="en-US" altLang="ko-KR" sz="1400" dirty="0"/>
                  <a:t>Score </a:t>
                </a:r>
                <a:r>
                  <a:rPr lang="ko-KR" altLang="en-US" sz="1400" dirty="0"/>
                  <a:t>측정</a:t>
                </a:r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697" y="3135983"/>
                <a:ext cx="10625853" cy="3296348"/>
              </a:xfrm>
              <a:blipFill>
                <a:blip r:embed="rId3"/>
                <a:stretch>
                  <a:fillRect l="-803" t="-2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1277600" y="3956857"/>
            <a:ext cx="914400" cy="1695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4" y="251733"/>
            <a:ext cx="10998057" cy="28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역할 분배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579419"/>
            <a:ext cx="3433722" cy="1811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김진수 </a:t>
            </a:r>
            <a:r>
              <a:rPr lang="en-US" altLang="ko-KR" sz="2000" dirty="0"/>
              <a:t>: Image to Vector</a:t>
            </a:r>
          </a:p>
          <a:p>
            <a:pPr marL="0" indent="0">
              <a:buNone/>
            </a:pPr>
            <a:r>
              <a:rPr lang="ko-KR" altLang="en-US" sz="2000" dirty="0"/>
              <a:t>김태희 </a:t>
            </a:r>
            <a:r>
              <a:rPr lang="en-US" altLang="ko-KR" sz="2000" dirty="0"/>
              <a:t>: BPR</a:t>
            </a:r>
          </a:p>
          <a:p>
            <a:pPr marL="0" indent="0">
              <a:buNone/>
            </a:pPr>
            <a:r>
              <a:rPr lang="ko-KR" altLang="en-US" sz="2000" dirty="0"/>
              <a:t>박동욱 </a:t>
            </a:r>
            <a:r>
              <a:rPr lang="en-US" altLang="ko-KR" sz="2000" dirty="0"/>
              <a:t>: Light GCN</a:t>
            </a:r>
          </a:p>
          <a:p>
            <a:pPr marL="0" indent="0">
              <a:buNone/>
            </a:pPr>
            <a:r>
              <a:rPr lang="ko-KR" altLang="en-US" sz="2000" dirty="0" err="1"/>
              <a:t>최범규</a:t>
            </a:r>
            <a:r>
              <a:rPr lang="ko-KR" altLang="en-US" sz="2000" dirty="0"/>
              <a:t> </a:t>
            </a:r>
            <a:r>
              <a:rPr lang="en-US" altLang="ko-KR" sz="2000" dirty="0"/>
              <a:t>: Sentence to Vector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15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우려사항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199" y="4365481"/>
            <a:ext cx="5489029" cy="181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기존 모델 대비 추가된 아이디어가 적다</a:t>
            </a:r>
            <a:endParaRPr lang="en-US" altLang="ko-KR" sz="2000" dirty="0"/>
          </a:p>
          <a:p>
            <a:pPr lvl="1"/>
            <a:r>
              <a:rPr lang="ko-KR" altLang="en-US" sz="1600" dirty="0"/>
              <a:t>기존 모델과의 차이 </a:t>
            </a:r>
            <a:r>
              <a:rPr lang="en-US" altLang="ko-KR" sz="1600" dirty="0"/>
              <a:t>: POI-POI Graph, User-User Graph, Review text </a:t>
            </a:r>
            <a:r>
              <a:rPr lang="ko-KR" altLang="en-US" sz="1600" dirty="0"/>
              <a:t>사용 방법</a:t>
            </a:r>
            <a:endParaRPr lang="en-US" altLang="ko-KR" sz="1600" dirty="0"/>
          </a:p>
          <a:p>
            <a:r>
              <a:rPr lang="en-US" altLang="ko-KR" sz="2000" dirty="0"/>
              <a:t>text, Image </a:t>
            </a:r>
            <a:r>
              <a:rPr lang="ko-KR" altLang="en-US" sz="2000" dirty="0"/>
              <a:t>데이터를 </a:t>
            </a:r>
            <a:r>
              <a:rPr lang="ko-KR" altLang="en-US" sz="2000"/>
              <a:t>학습시킬 장비</a:t>
            </a:r>
            <a:endParaRPr lang="en-US" altLang="ko-KR" sz="2000"/>
          </a:p>
          <a:p>
            <a:r>
              <a:rPr lang="ko-KR" altLang="en-US" sz="2000"/>
              <a:t>임베딩 모델에 대한 고민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8" y="0"/>
            <a:ext cx="47148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353B01-8AC3-DDDE-5FF0-C6B808F2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4" y="867826"/>
            <a:ext cx="11266132" cy="47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816</Words>
  <Application>Microsoft Office PowerPoint</Application>
  <PresentationFormat>와이드스크린</PresentationFormat>
  <Paragraphs>115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Aptos</vt:lpstr>
      <vt:lpstr>Arial</vt:lpstr>
      <vt:lpstr>Cambria Math</vt:lpstr>
      <vt:lpstr>Office 테마</vt:lpstr>
      <vt:lpstr>#6. 컨텐츠 정보를 활용한 개인화 POI (Points-Of-Interest) 시스템 개발</vt:lpstr>
      <vt:lpstr>문제 정의</vt:lpstr>
      <vt:lpstr>개념 정리</vt:lpstr>
      <vt:lpstr>PowerPoint 프레젠테이션</vt:lpstr>
      <vt:lpstr>PowerPoint 프레젠테이션</vt:lpstr>
      <vt:lpstr>PowerPoint 프레젠테이션</vt:lpstr>
      <vt:lpstr>PowerPoint 프레젠테이션</vt:lpstr>
      <vt:lpstr>역할 분배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#6. 컨텐츠 정보를 활용한 개인화 POI (Points-Of-Interest) 시스템 개발</dc:title>
  <dc:creator>USER</dc:creator>
  <cp:lastModifiedBy>김진수</cp:lastModifiedBy>
  <cp:revision>42</cp:revision>
  <dcterms:created xsi:type="dcterms:W3CDTF">2024-03-20T07:06:52Z</dcterms:created>
  <dcterms:modified xsi:type="dcterms:W3CDTF">2024-03-21T12:05:01Z</dcterms:modified>
</cp:coreProperties>
</file>