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65" r:id="rId2"/>
    <p:sldId id="259" r:id="rId3"/>
    <p:sldId id="262" r:id="rId4"/>
    <p:sldId id="256" r:id="rId5"/>
    <p:sldId id="258" r:id="rId6"/>
    <p:sldId id="260"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CF532C-1447-4030-BF0D-1579620EF1FC}"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176FC2-8B86-4655-9D66-1019EE98946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75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CF532C-1447-4030-BF0D-1579620EF1FC}"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176FC2-8B86-4655-9D66-1019EE989462}" type="slidenum">
              <a:rPr lang="en-IN" smtClean="0"/>
              <a:t>‹#›</a:t>
            </a:fld>
            <a:endParaRPr lang="en-IN"/>
          </a:p>
        </p:txBody>
      </p:sp>
    </p:spTree>
    <p:extLst>
      <p:ext uri="{BB962C8B-B14F-4D97-AF65-F5344CB8AC3E}">
        <p14:creationId xmlns:p14="http://schemas.microsoft.com/office/powerpoint/2010/main" val="428810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CF532C-1447-4030-BF0D-1579620EF1FC}"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176FC2-8B86-4655-9D66-1019EE989462}" type="slidenum">
              <a:rPr lang="en-IN" smtClean="0"/>
              <a:t>‹#›</a:t>
            </a:fld>
            <a:endParaRPr lang="en-IN"/>
          </a:p>
        </p:txBody>
      </p:sp>
    </p:spTree>
    <p:extLst>
      <p:ext uri="{BB962C8B-B14F-4D97-AF65-F5344CB8AC3E}">
        <p14:creationId xmlns:p14="http://schemas.microsoft.com/office/powerpoint/2010/main" val="672666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CF532C-1447-4030-BF0D-1579620EF1FC}"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176FC2-8B86-4655-9D66-1019EE989462}" type="slidenum">
              <a:rPr lang="en-IN" smtClean="0"/>
              <a:t>‹#›</a:t>
            </a:fld>
            <a:endParaRPr lang="en-IN"/>
          </a:p>
        </p:txBody>
      </p:sp>
    </p:spTree>
    <p:extLst>
      <p:ext uri="{BB962C8B-B14F-4D97-AF65-F5344CB8AC3E}">
        <p14:creationId xmlns:p14="http://schemas.microsoft.com/office/powerpoint/2010/main" val="1544774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CF532C-1447-4030-BF0D-1579620EF1FC}"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176FC2-8B86-4655-9D66-1019EE98946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5655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CF532C-1447-4030-BF0D-1579620EF1FC}" type="datetimeFigureOut">
              <a:rPr lang="en-IN" smtClean="0"/>
              <a:t>24-12-2024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176FC2-8B86-4655-9D66-1019EE989462}" type="slidenum">
              <a:rPr lang="en-IN" smtClean="0"/>
              <a:t>‹#›</a:t>
            </a:fld>
            <a:endParaRPr lang="en-IN"/>
          </a:p>
        </p:txBody>
      </p:sp>
    </p:spTree>
    <p:extLst>
      <p:ext uri="{BB962C8B-B14F-4D97-AF65-F5344CB8AC3E}">
        <p14:creationId xmlns:p14="http://schemas.microsoft.com/office/powerpoint/2010/main" val="1096112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CF532C-1447-4030-BF0D-1579620EF1FC}" type="datetimeFigureOut">
              <a:rPr lang="en-IN" smtClean="0"/>
              <a:t>24-12-2024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176FC2-8B86-4655-9D66-1019EE989462}" type="slidenum">
              <a:rPr lang="en-IN" smtClean="0"/>
              <a:t>‹#›</a:t>
            </a:fld>
            <a:endParaRPr lang="en-IN"/>
          </a:p>
        </p:txBody>
      </p:sp>
    </p:spTree>
    <p:extLst>
      <p:ext uri="{BB962C8B-B14F-4D97-AF65-F5344CB8AC3E}">
        <p14:creationId xmlns:p14="http://schemas.microsoft.com/office/powerpoint/2010/main" val="2054642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CF532C-1447-4030-BF0D-1579620EF1FC}" type="datetimeFigureOut">
              <a:rPr lang="en-IN" smtClean="0"/>
              <a:t>24-12-2024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176FC2-8B86-4655-9D66-1019EE989462}" type="slidenum">
              <a:rPr lang="en-IN" smtClean="0"/>
              <a:t>‹#›</a:t>
            </a:fld>
            <a:endParaRPr lang="en-IN"/>
          </a:p>
        </p:txBody>
      </p:sp>
    </p:spTree>
    <p:extLst>
      <p:ext uri="{BB962C8B-B14F-4D97-AF65-F5344CB8AC3E}">
        <p14:creationId xmlns:p14="http://schemas.microsoft.com/office/powerpoint/2010/main" val="2527114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5CF532C-1447-4030-BF0D-1579620EF1FC}" type="datetimeFigureOut">
              <a:rPr lang="en-IN" smtClean="0"/>
              <a:t>24-12-2024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1176FC2-8B86-4655-9D66-1019EE989462}" type="slidenum">
              <a:rPr lang="en-IN" smtClean="0"/>
              <a:t>‹#›</a:t>
            </a:fld>
            <a:endParaRPr lang="en-IN"/>
          </a:p>
        </p:txBody>
      </p:sp>
    </p:spTree>
    <p:extLst>
      <p:ext uri="{BB962C8B-B14F-4D97-AF65-F5344CB8AC3E}">
        <p14:creationId xmlns:p14="http://schemas.microsoft.com/office/powerpoint/2010/main" val="1209899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5CF532C-1447-4030-BF0D-1579620EF1FC}" type="datetimeFigureOut">
              <a:rPr lang="en-IN" smtClean="0"/>
              <a:t>24-12-2024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1176FC2-8B86-4655-9D66-1019EE989462}" type="slidenum">
              <a:rPr lang="en-IN" smtClean="0"/>
              <a:t>‹#›</a:t>
            </a:fld>
            <a:endParaRPr lang="en-IN"/>
          </a:p>
        </p:txBody>
      </p:sp>
    </p:spTree>
    <p:extLst>
      <p:ext uri="{BB962C8B-B14F-4D97-AF65-F5344CB8AC3E}">
        <p14:creationId xmlns:p14="http://schemas.microsoft.com/office/powerpoint/2010/main" val="642657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CF532C-1447-4030-BF0D-1579620EF1FC}" type="datetimeFigureOut">
              <a:rPr lang="en-IN" smtClean="0"/>
              <a:t>24-12-2024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176FC2-8B86-4655-9D66-1019EE989462}" type="slidenum">
              <a:rPr lang="en-IN" smtClean="0"/>
              <a:t>‹#›</a:t>
            </a:fld>
            <a:endParaRPr lang="en-IN"/>
          </a:p>
        </p:txBody>
      </p:sp>
    </p:spTree>
    <p:extLst>
      <p:ext uri="{BB962C8B-B14F-4D97-AF65-F5344CB8AC3E}">
        <p14:creationId xmlns:p14="http://schemas.microsoft.com/office/powerpoint/2010/main" val="51352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5CF532C-1447-4030-BF0D-1579620EF1FC}" type="datetimeFigureOut">
              <a:rPr lang="en-IN" smtClean="0"/>
              <a:t>24-12-2024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1176FC2-8B86-4655-9D66-1019EE98946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54336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FA4E4-AE73-FEAE-BD0C-73F0B7FB09AC}"/>
              </a:ext>
            </a:extLst>
          </p:cNvPr>
          <p:cNvSpPr>
            <a:spLocks noGrp="1"/>
          </p:cNvSpPr>
          <p:nvPr>
            <p:ph type="title"/>
          </p:nvPr>
        </p:nvSpPr>
        <p:spPr>
          <a:xfrm>
            <a:off x="1123335" y="1949424"/>
            <a:ext cx="10515600" cy="1325563"/>
          </a:xfrm>
        </p:spPr>
        <p:txBody>
          <a:bodyPr/>
          <a:lstStyle/>
          <a:p>
            <a:r>
              <a:rPr lang="en-IN" dirty="0"/>
              <a:t>Student Performance Factors Presentation</a:t>
            </a:r>
          </a:p>
        </p:txBody>
      </p:sp>
    </p:spTree>
    <p:extLst>
      <p:ext uri="{BB962C8B-B14F-4D97-AF65-F5344CB8AC3E}">
        <p14:creationId xmlns:p14="http://schemas.microsoft.com/office/powerpoint/2010/main" val="4046551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EB045A-5727-363F-939C-1337833EF8C5}"/>
              </a:ext>
            </a:extLst>
          </p:cNvPr>
          <p:cNvPicPr>
            <a:picLocks noChangeAspect="1"/>
          </p:cNvPicPr>
          <p:nvPr/>
        </p:nvPicPr>
        <p:blipFill>
          <a:blip r:embed="rId2"/>
          <a:stretch>
            <a:fillRect/>
          </a:stretch>
        </p:blipFill>
        <p:spPr>
          <a:xfrm>
            <a:off x="2415381" y="129152"/>
            <a:ext cx="7033420" cy="4585416"/>
          </a:xfrm>
          <a:prstGeom prst="rect">
            <a:avLst/>
          </a:prstGeom>
        </p:spPr>
      </p:pic>
      <p:sp>
        <p:nvSpPr>
          <p:cNvPr id="9" name="TextBox 8">
            <a:extLst>
              <a:ext uri="{FF2B5EF4-FFF2-40B4-BE49-F238E27FC236}">
                <a16:creationId xmlns:a16="http://schemas.microsoft.com/office/drawing/2014/main" id="{6C23E970-C7E2-38F4-4B74-0E91AA9FAAFE}"/>
              </a:ext>
            </a:extLst>
          </p:cNvPr>
          <p:cNvSpPr txBox="1"/>
          <p:nvPr/>
        </p:nvSpPr>
        <p:spPr>
          <a:xfrm flipH="1">
            <a:off x="1177788" y="4635910"/>
            <a:ext cx="9981824" cy="1569660"/>
          </a:xfrm>
          <a:prstGeom prst="rect">
            <a:avLst/>
          </a:prstGeom>
          <a:noFill/>
        </p:spPr>
        <p:txBody>
          <a:bodyPr wrap="square" rtlCol="0">
            <a:spAutoFit/>
          </a:bodyPr>
          <a:lstStyle/>
          <a:p>
            <a:pPr marL="342900" indent="-342900">
              <a:buFont typeface="Wingdings" panose="05000000000000000000" pitchFamily="2" charset="2"/>
              <a:buChar char="§"/>
            </a:pPr>
            <a:r>
              <a:rPr lang="en-US" sz="2400" dirty="0"/>
              <a:t>The plot will show how many students with access to resources and without access belong to different type of school . Here we can observe that students belonging to public school having good access to recourses compared to private school.</a:t>
            </a:r>
            <a:endParaRPr lang="en-IN" sz="2400" dirty="0"/>
          </a:p>
        </p:txBody>
      </p:sp>
    </p:spTree>
    <p:extLst>
      <p:ext uri="{BB962C8B-B14F-4D97-AF65-F5344CB8AC3E}">
        <p14:creationId xmlns:p14="http://schemas.microsoft.com/office/powerpoint/2010/main" val="2108267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E4C517-2204-10D7-2C8C-85F245A4FA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6DBD05-748E-E38E-1252-D684CE40EB48}"/>
              </a:ext>
            </a:extLst>
          </p:cNvPr>
          <p:cNvSpPr>
            <a:spLocks noGrp="1"/>
          </p:cNvSpPr>
          <p:nvPr>
            <p:ph type="title"/>
          </p:nvPr>
        </p:nvSpPr>
        <p:spPr>
          <a:xfrm>
            <a:off x="724965" y="4555634"/>
            <a:ext cx="11157155" cy="913069"/>
          </a:xfrm>
        </p:spPr>
        <p:txBody>
          <a:bodyPr>
            <a:normAutofit fontScale="90000"/>
          </a:bodyPr>
          <a:lstStyle/>
          <a:p>
            <a:r>
              <a:rPr lang="en-US" dirty="0"/>
              <a:t> </a:t>
            </a:r>
            <a:br>
              <a:rPr lang="en-US" sz="1300" dirty="0"/>
            </a:br>
            <a:r>
              <a:rPr lang="en-US" sz="2700" b="1" dirty="0"/>
              <a:t>The above graph gives information regarding access to resources where schools generally have medium level of access to resources followed by high and low level. </a:t>
            </a:r>
            <a:endParaRPr lang="en-IN" dirty="0"/>
          </a:p>
        </p:txBody>
      </p:sp>
      <p:pic>
        <p:nvPicPr>
          <p:cNvPr id="5" name="Content Placeholder 4">
            <a:extLst>
              <a:ext uri="{FF2B5EF4-FFF2-40B4-BE49-F238E27FC236}">
                <a16:creationId xmlns:a16="http://schemas.microsoft.com/office/drawing/2014/main" id="{F6E36941-9F1A-19D0-49D3-2EEE4B1B943D}"/>
              </a:ext>
            </a:extLst>
          </p:cNvPr>
          <p:cNvPicPr>
            <a:picLocks noGrp="1" noChangeAspect="1"/>
          </p:cNvPicPr>
          <p:nvPr>
            <p:ph idx="1"/>
          </p:nvPr>
        </p:nvPicPr>
        <p:blipFill>
          <a:blip r:embed="rId2"/>
          <a:stretch>
            <a:fillRect/>
          </a:stretch>
        </p:blipFill>
        <p:spPr>
          <a:xfrm>
            <a:off x="3249233" y="750201"/>
            <a:ext cx="6437835" cy="3729613"/>
          </a:xfrm>
        </p:spPr>
      </p:pic>
    </p:spTree>
    <p:extLst>
      <p:ext uri="{BB962C8B-B14F-4D97-AF65-F5344CB8AC3E}">
        <p14:creationId xmlns:p14="http://schemas.microsoft.com/office/powerpoint/2010/main" val="2857096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765D-2CA9-B32C-EBBA-CCB81C64A9DD}"/>
              </a:ext>
            </a:extLst>
          </p:cNvPr>
          <p:cNvSpPr>
            <a:spLocks noGrp="1"/>
          </p:cNvSpPr>
          <p:nvPr>
            <p:ph type="ctrTitle"/>
          </p:nvPr>
        </p:nvSpPr>
        <p:spPr>
          <a:xfrm>
            <a:off x="1946787" y="5398239"/>
            <a:ext cx="9144000" cy="914399"/>
          </a:xfrm>
        </p:spPr>
        <p:txBody>
          <a:bodyPr>
            <a:normAutofit fontScale="90000"/>
          </a:bodyPr>
          <a:lstStyle/>
          <a:p>
            <a:r>
              <a:rPr lang="en-US" sz="2700" b="1" dirty="0"/>
              <a:t>The average exam score for each gender category. The height of the bars represents the mean score for each gender. Both gender performing equally good with respect to exam scores.</a:t>
            </a:r>
            <a:br>
              <a:rPr lang="en-US" sz="2700" b="1" dirty="0"/>
            </a:br>
            <a:endParaRPr lang="en-IN" sz="2700" b="1" dirty="0"/>
          </a:p>
        </p:txBody>
      </p:sp>
      <p:pic>
        <p:nvPicPr>
          <p:cNvPr id="5" name="Picture 4">
            <a:extLst>
              <a:ext uri="{FF2B5EF4-FFF2-40B4-BE49-F238E27FC236}">
                <a16:creationId xmlns:a16="http://schemas.microsoft.com/office/drawing/2014/main" id="{ACC02735-2370-7709-0BC1-4CD7F84E70FD}"/>
              </a:ext>
            </a:extLst>
          </p:cNvPr>
          <p:cNvPicPr>
            <a:picLocks noChangeAspect="1"/>
          </p:cNvPicPr>
          <p:nvPr/>
        </p:nvPicPr>
        <p:blipFill>
          <a:blip r:embed="rId2"/>
          <a:stretch>
            <a:fillRect/>
          </a:stretch>
        </p:blipFill>
        <p:spPr>
          <a:xfrm>
            <a:off x="3101080" y="276776"/>
            <a:ext cx="5989839" cy="4732430"/>
          </a:xfrm>
          <a:prstGeom prst="rect">
            <a:avLst/>
          </a:prstGeom>
        </p:spPr>
      </p:pic>
    </p:spTree>
    <p:extLst>
      <p:ext uri="{BB962C8B-B14F-4D97-AF65-F5344CB8AC3E}">
        <p14:creationId xmlns:p14="http://schemas.microsoft.com/office/powerpoint/2010/main" val="3026350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3F204-F79B-CC3C-ADE6-7D2F9B0DEB4F}"/>
              </a:ext>
            </a:extLst>
          </p:cNvPr>
          <p:cNvSpPr>
            <a:spLocks noGrp="1"/>
          </p:cNvSpPr>
          <p:nvPr>
            <p:ph type="title"/>
          </p:nvPr>
        </p:nvSpPr>
        <p:spPr>
          <a:xfrm>
            <a:off x="678426" y="4789828"/>
            <a:ext cx="11107994" cy="1513707"/>
          </a:xfrm>
        </p:spPr>
        <p:txBody>
          <a:bodyPr>
            <a:normAutofit fontScale="90000"/>
          </a:bodyPr>
          <a:lstStyle/>
          <a:p>
            <a:br>
              <a:rPr lang="en-US" sz="1050" dirty="0">
                <a:effectLst/>
                <a:latin typeface="var(--jp-cell-prompt-font-family)"/>
              </a:rPr>
            </a:br>
            <a:r>
              <a:rPr lang="en-US" sz="1050" dirty="0">
                <a:effectLst/>
                <a:latin typeface="var(--jp-cell-prompt-font-family)"/>
              </a:rPr>
              <a:t>  </a:t>
            </a:r>
            <a:r>
              <a:rPr lang="en-US" sz="2700" dirty="0">
                <a:latin typeface="var(--jp-cell-prompt-font-family)"/>
              </a:rPr>
              <a:t>F</a:t>
            </a:r>
            <a:r>
              <a:rPr lang="en-US" sz="2700" dirty="0">
                <a:effectLst/>
                <a:latin typeface="var(--jp-cell-prompt-font-family)"/>
              </a:rPr>
              <a:t>requency of each category in the </a:t>
            </a:r>
            <a:r>
              <a:rPr lang="en-US" sz="2700" dirty="0" err="1">
                <a:effectLst/>
                <a:latin typeface="var(--jp-cell-prompt-font-family)"/>
              </a:rPr>
              <a:t>Parental_Education_Level</a:t>
            </a:r>
            <a:r>
              <a:rPr lang="en-US" sz="2700" dirty="0">
                <a:effectLst/>
                <a:latin typeface="var(--jp-cell-prompt-font-family)"/>
              </a:rPr>
              <a:t> column. </a:t>
            </a:r>
            <a:r>
              <a:rPr lang="en-US" sz="2700" dirty="0">
                <a:latin typeface="var(--jp-cell-prompt-font-family)"/>
              </a:rPr>
              <a:t>We observed that parents belonging to high school background showing highest count as compared to college and postgraduate background.</a:t>
            </a:r>
            <a:br>
              <a:rPr lang="en-US" sz="2700" b="0" i="0" dirty="0">
                <a:effectLst/>
                <a:latin typeface="menlo"/>
              </a:rPr>
            </a:br>
            <a:endParaRPr lang="en-IN" sz="2700" dirty="0"/>
          </a:p>
        </p:txBody>
      </p:sp>
      <p:pic>
        <p:nvPicPr>
          <p:cNvPr id="5" name="Picture 4">
            <a:extLst>
              <a:ext uri="{FF2B5EF4-FFF2-40B4-BE49-F238E27FC236}">
                <a16:creationId xmlns:a16="http://schemas.microsoft.com/office/drawing/2014/main" id="{7729E7A5-FE6F-7B8F-9396-91842DB71307}"/>
              </a:ext>
            </a:extLst>
          </p:cNvPr>
          <p:cNvPicPr>
            <a:picLocks noChangeAspect="1"/>
          </p:cNvPicPr>
          <p:nvPr/>
        </p:nvPicPr>
        <p:blipFill>
          <a:blip r:embed="rId2"/>
          <a:stretch>
            <a:fillRect/>
          </a:stretch>
        </p:blipFill>
        <p:spPr>
          <a:xfrm>
            <a:off x="2500433" y="92810"/>
            <a:ext cx="6424217" cy="4549534"/>
          </a:xfrm>
          <a:prstGeom prst="rect">
            <a:avLst/>
          </a:prstGeom>
        </p:spPr>
      </p:pic>
    </p:spTree>
    <p:extLst>
      <p:ext uri="{BB962C8B-B14F-4D97-AF65-F5344CB8AC3E}">
        <p14:creationId xmlns:p14="http://schemas.microsoft.com/office/powerpoint/2010/main" val="2896958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6EDABC-C548-F614-29AE-AD905FAEA8DC}"/>
              </a:ext>
            </a:extLst>
          </p:cNvPr>
          <p:cNvSpPr>
            <a:spLocks noGrp="1"/>
          </p:cNvSpPr>
          <p:nvPr>
            <p:ph idx="1"/>
          </p:nvPr>
        </p:nvSpPr>
        <p:spPr>
          <a:xfrm>
            <a:off x="710382" y="4672472"/>
            <a:ext cx="10515600" cy="1032387"/>
          </a:xfrm>
        </p:spPr>
        <p:txBody>
          <a:bodyPr>
            <a:noAutofit/>
          </a:bodyPr>
          <a:lstStyle/>
          <a:p>
            <a:r>
              <a:rPr lang="en-US" sz="2400" dirty="0">
                <a:latin typeface="Century" panose="02040604050505020304" pitchFamily="18" charset="0"/>
                <a:cs typeface="Times New Roman" panose="02020603050405020304" pitchFamily="18" charset="0"/>
              </a:rPr>
              <a:t>The plot will show the relative popularity of each extracurricular activity. It identifies which activities are more popular and which are less popular based on the height of the bars.</a:t>
            </a:r>
            <a:endParaRPr lang="en-IN" sz="2400" dirty="0">
              <a:latin typeface="Century" panose="020406040505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719B28F-89B0-0B4B-0A8B-C7C0385EBFC6}"/>
              </a:ext>
            </a:extLst>
          </p:cNvPr>
          <p:cNvPicPr>
            <a:picLocks noChangeAspect="1"/>
          </p:cNvPicPr>
          <p:nvPr/>
        </p:nvPicPr>
        <p:blipFill>
          <a:blip r:embed="rId2"/>
          <a:stretch>
            <a:fillRect/>
          </a:stretch>
        </p:blipFill>
        <p:spPr>
          <a:xfrm>
            <a:off x="2331073" y="382040"/>
            <a:ext cx="6408975" cy="4290432"/>
          </a:xfrm>
          <a:prstGeom prst="rect">
            <a:avLst/>
          </a:prstGeom>
        </p:spPr>
      </p:pic>
    </p:spTree>
    <p:extLst>
      <p:ext uri="{BB962C8B-B14F-4D97-AF65-F5344CB8AC3E}">
        <p14:creationId xmlns:p14="http://schemas.microsoft.com/office/powerpoint/2010/main" val="3428546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109962-4BE9-EA84-1CBB-FC5DDECE18F7}"/>
              </a:ext>
            </a:extLst>
          </p:cNvPr>
          <p:cNvSpPr>
            <a:spLocks noGrp="1"/>
          </p:cNvSpPr>
          <p:nvPr>
            <p:ph idx="1"/>
          </p:nvPr>
        </p:nvSpPr>
        <p:spPr>
          <a:xfrm>
            <a:off x="612058" y="4562168"/>
            <a:ext cx="11186652" cy="1309994"/>
          </a:xfrm>
        </p:spPr>
        <p:txBody>
          <a:bodyPr>
            <a:normAutofit fontScale="92500"/>
          </a:bodyPr>
          <a:lstStyle/>
          <a:p>
            <a:r>
              <a:rPr lang="en-US" dirty="0">
                <a:latin typeface="Aptos Narrow" panose="020B0004020202020204" pitchFamily="34" charset="0"/>
              </a:rPr>
              <a:t>-How attendance correlates with exam performance (exam scores) and whether there are any gender-based patterns</a:t>
            </a:r>
          </a:p>
          <a:p>
            <a:r>
              <a:rPr lang="en-US" dirty="0">
                <a:latin typeface="Aptos Narrow" panose="020B0004020202020204" pitchFamily="34" charset="0"/>
              </a:rPr>
              <a:t> -Whether more attendance leads to better exam scores. </a:t>
            </a:r>
          </a:p>
          <a:p>
            <a:r>
              <a:rPr lang="en-US" dirty="0">
                <a:latin typeface="Aptos Narrow" panose="020B0004020202020204" pitchFamily="34" charset="0"/>
              </a:rPr>
              <a:t>-Whether gender has an impact on the relationship between attendance and exam scores.-</a:t>
            </a:r>
            <a:endParaRPr lang="en-IN" dirty="0">
              <a:latin typeface="Aptos Narrow" panose="020B0004020202020204" pitchFamily="34" charset="0"/>
            </a:endParaRPr>
          </a:p>
        </p:txBody>
      </p:sp>
      <p:pic>
        <p:nvPicPr>
          <p:cNvPr id="7" name="Picture 6">
            <a:extLst>
              <a:ext uri="{FF2B5EF4-FFF2-40B4-BE49-F238E27FC236}">
                <a16:creationId xmlns:a16="http://schemas.microsoft.com/office/drawing/2014/main" id="{D804B5A1-B029-82FC-AF48-5004681FD01B}"/>
              </a:ext>
            </a:extLst>
          </p:cNvPr>
          <p:cNvPicPr>
            <a:picLocks noChangeAspect="1"/>
          </p:cNvPicPr>
          <p:nvPr/>
        </p:nvPicPr>
        <p:blipFill>
          <a:blip r:embed="rId2"/>
          <a:stretch>
            <a:fillRect/>
          </a:stretch>
        </p:blipFill>
        <p:spPr>
          <a:xfrm>
            <a:off x="2210129" y="162047"/>
            <a:ext cx="6591871" cy="4267570"/>
          </a:xfrm>
          <a:prstGeom prst="rect">
            <a:avLst/>
          </a:prstGeom>
        </p:spPr>
      </p:pic>
    </p:spTree>
    <p:extLst>
      <p:ext uri="{BB962C8B-B14F-4D97-AF65-F5344CB8AC3E}">
        <p14:creationId xmlns:p14="http://schemas.microsoft.com/office/powerpoint/2010/main" val="776627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B4D64-0CFE-E28D-8ACD-5C2357823BE9}"/>
              </a:ext>
            </a:extLst>
          </p:cNvPr>
          <p:cNvSpPr>
            <a:spLocks noGrp="1"/>
          </p:cNvSpPr>
          <p:nvPr>
            <p:ph idx="1"/>
          </p:nvPr>
        </p:nvSpPr>
        <p:spPr>
          <a:xfrm>
            <a:off x="1113503" y="4807974"/>
            <a:ext cx="10515600" cy="1113350"/>
          </a:xfrm>
        </p:spPr>
        <p:txBody>
          <a:bodyPr>
            <a:normAutofit/>
          </a:bodyPr>
          <a:lstStyle/>
          <a:p>
            <a:r>
              <a:rPr lang="en-US" sz="2400" dirty="0"/>
              <a:t>-It gives the count plot where each bar represents the count of observations for each </a:t>
            </a:r>
            <a:r>
              <a:rPr lang="en-US" sz="2400" dirty="0" err="1"/>
              <a:t>Motivation_Level</a:t>
            </a:r>
            <a:r>
              <a:rPr lang="en-US" sz="2400" dirty="0"/>
              <a:t> category and gives highest count of medium level </a:t>
            </a:r>
            <a:r>
              <a:rPr lang="en-US" sz="2400"/>
              <a:t>motivation category.</a:t>
            </a:r>
            <a:endParaRPr lang="en-IN" sz="2400" dirty="0"/>
          </a:p>
        </p:txBody>
      </p:sp>
      <p:pic>
        <p:nvPicPr>
          <p:cNvPr id="6" name="Picture 5">
            <a:extLst>
              <a:ext uri="{FF2B5EF4-FFF2-40B4-BE49-F238E27FC236}">
                <a16:creationId xmlns:a16="http://schemas.microsoft.com/office/drawing/2014/main" id="{F6E02150-7EE5-7EFA-669D-28A8D61749C3}"/>
              </a:ext>
            </a:extLst>
          </p:cNvPr>
          <p:cNvPicPr>
            <a:picLocks noChangeAspect="1"/>
          </p:cNvPicPr>
          <p:nvPr/>
        </p:nvPicPr>
        <p:blipFill>
          <a:blip r:embed="rId2"/>
          <a:stretch>
            <a:fillRect/>
          </a:stretch>
        </p:blipFill>
        <p:spPr>
          <a:xfrm>
            <a:off x="2327983" y="314440"/>
            <a:ext cx="6828112" cy="4419983"/>
          </a:xfrm>
          <a:prstGeom prst="rect">
            <a:avLst/>
          </a:prstGeom>
        </p:spPr>
      </p:pic>
    </p:spTree>
    <p:extLst>
      <p:ext uri="{BB962C8B-B14F-4D97-AF65-F5344CB8AC3E}">
        <p14:creationId xmlns:p14="http://schemas.microsoft.com/office/powerpoint/2010/main" val="2433896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2858D0-73A0-F82C-6450-18E9C08D846C}"/>
              </a:ext>
            </a:extLst>
          </p:cNvPr>
          <p:cNvSpPr>
            <a:spLocks noGrp="1"/>
          </p:cNvSpPr>
          <p:nvPr>
            <p:ph idx="1"/>
          </p:nvPr>
        </p:nvSpPr>
        <p:spPr>
          <a:xfrm>
            <a:off x="838200" y="5132439"/>
            <a:ext cx="10515600" cy="1044524"/>
          </a:xfrm>
        </p:spPr>
        <p:txBody>
          <a:bodyPr>
            <a:normAutofit fontScale="85000" lnSpcReduction="10000"/>
          </a:bodyPr>
          <a:lstStyle/>
          <a:p>
            <a:r>
              <a:rPr lang="en-US" sz="3400" dirty="0"/>
              <a:t> </a:t>
            </a:r>
            <a:r>
              <a:rPr lang="en-US" sz="2600" dirty="0"/>
              <a:t>count plot that visualizes how peer influence is distributed across different genders. It groups the bars by peer influence categories, separates them by gender using different colors, and adds labels to display the count of observations for each category</a:t>
            </a:r>
            <a:r>
              <a:rPr lang="en-US" dirty="0"/>
              <a:t>.</a:t>
            </a:r>
            <a:endParaRPr lang="en-IN" dirty="0"/>
          </a:p>
        </p:txBody>
      </p:sp>
      <p:pic>
        <p:nvPicPr>
          <p:cNvPr id="5" name="Picture 4">
            <a:extLst>
              <a:ext uri="{FF2B5EF4-FFF2-40B4-BE49-F238E27FC236}">
                <a16:creationId xmlns:a16="http://schemas.microsoft.com/office/drawing/2014/main" id="{A7D56B14-C744-DE52-615C-7106667B3E7E}"/>
              </a:ext>
            </a:extLst>
          </p:cNvPr>
          <p:cNvPicPr>
            <a:picLocks noChangeAspect="1"/>
          </p:cNvPicPr>
          <p:nvPr/>
        </p:nvPicPr>
        <p:blipFill>
          <a:blip r:embed="rId2"/>
          <a:stretch>
            <a:fillRect/>
          </a:stretch>
        </p:blipFill>
        <p:spPr>
          <a:xfrm>
            <a:off x="2340160" y="319850"/>
            <a:ext cx="6607113" cy="4389500"/>
          </a:xfrm>
          <a:prstGeom prst="rect">
            <a:avLst/>
          </a:prstGeom>
        </p:spPr>
      </p:pic>
    </p:spTree>
    <p:extLst>
      <p:ext uri="{BB962C8B-B14F-4D97-AF65-F5344CB8AC3E}">
        <p14:creationId xmlns:p14="http://schemas.microsoft.com/office/powerpoint/2010/main" val="105446942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83</TotalTime>
  <Words>293</Words>
  <Application>Microsoft Office PowerPoint</Application>
  <PresentationFormat>Widescreen</PresentationFormat>
  <Paragraphs>11</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Aptos Narrow</vt:lpstr>
      <vt:lpstr>Calibri</vt:lpstr>
      <vt:lpstr>Calibri Light</vt:lpstr>
      <vt:lpstr>Century</vt:lpstr>
      <vt:lpstr>menlo</vt:lpstr>
      <vt:lpstr>var(--jp-cell-prompt-font-family)</vt:lpstr>
      <vt:lpstr>Wingdings</vt:lpstr>
      <vt:lpstr>Retrospect</vt:lpstr>
      <vt:lpstr>Student Performance Factors Presentation</vt:lpstr>
      <vt:lpstr>PowerPoint Presentation</vt:lpstr>
      <vt:lpstr>  The above graph gives information regarding access to resources where schools generally have medium level of access to resources followed by high and low level. </vt:lpstr>
      <vt:lpstr>The average exam score for each gender category. The height of the bars represents the mean score for each gender. Both gender performing equally good with respect to exam scores. </vt:lpstr>
      <vt:lpstr>   Frequency of each category in the Parental_Education_Level column. We observed that parents belonging to high school background showing highest count as compared to college and postgraduate background.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vaishnavi chepurwar</dc:creator>
  <cp:lastModifiedBy>vaishnavi chepurwar</cp:lastModifiedBy>
  <cp:revision>8</cp:revision>
  <dcterms:created xsi:type="dcterms:W3CDTF">2024-12-23T17:43:01Z</dcterms:created>
  <dcterms:modified xsi:type="dcterms:W3CDTF">2024-12-24T10:23:07Z</dcterms:modified>
</cp:coreProperties>
</file>