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0" r:id="rId2"/>
    <p:sldId id="285" r:id="rId3"/>
    <p:sldId id="287" r:id="rId4"/>
    <p:sldId id="297" r:id="rId5"/>
    <p:sldId id="256" r:id="rId6"/>
    <p:sldId id="284" r:id="rId7"/>
    <p:sldId id="257" r:id="rId8"/>
    <p:sldId id="258" r:id="rId9"/>
    <p:sldId id="259" r:id="rId10"/>
    <p:sldId id="288" r:id="rId11"/>
    <p:sldId id="272" r:id="rId12"/>
    <p:sldId id="274" r:id="rId13"/>
    <p:sldId id="275" r:id="rId14"/>
    <p:sldId id="273" r:id="rId15"/>
    <p:sldId id="283" r:id="rId16"/>
    <p:sldId id="277" r:id="rId17"/>
    <p:sldId id="299" r:id="rId18"/>
    <p:sldId id="281" r:id="rId19"/>
    <p:sldId id="296" r:id="rId20"/>
    <p:sldId id="295" r:id="rId21"/>
    <p:sldId id="261" r:id="rId22"/>
    <p:sldId id="290" r:id="rId23"/>
    <p:sldId id="260" r:id="rId24"/>
    <p:sldId id="263" r:id="rId25"/>
    <p:sldId id="264" r:id="rId26"/>
    <p:sldId id="265" r:id="rId27"/>
    <p:sldId id="267" r:id="rId28"/>
    <p:sldId id="293" r:id="rId29"/>
    <p:sldId id="266" r:id="rId30"/>
    <p:sldId id="292" r:id="rId31"/>
    <p:sldId id="301" r:id="rId32"/>
    <p:sldId id="2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程战战" initials="程战战" lastIdx="9" clrIdx="0">
    <p:extLst>
      <p:ext uri="{19B8F6BF-5375-455C-9EA6-DF929625EA0E}">
        <p15:presenceInfo xmlns:p15="http://schemas.microsoft.com/office/powerpoint/2012/main" userId="S-1-5-21-301378855-1296857468-2813838616-64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9" autoAdjust="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19941-4D0C-48FA-A762-0C0CFDF6A62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38590-F835-4042-A02E-608833642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8590-F835-4042-A02E-608833642A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</a:t>
            </a:r>
            <a:r>
              <a:rPr lang="zh-CN" altLang="en-US" dirty="0"/>
              <a:t>各指标超过公开的</a:t>
            </a:r>
            <a:r>
              <a:rPr lang="zh-CN" altLang="en-US" b="1" dirty="0"/>
              <a:t>所有</a:t>
            </a:r>
            <a:r>
              <a:rPr lang="zh-CN" altLang="en-US" dirty="0"/>
              <a:t>弱监督的方法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AP@IoU-0.1</a:t>
            </a:r>
            <a:r>
              <a:rPr lang="zh-CN" altLang="en-US" dirty="0"/>
              <a:t>超过现</a:t>
            </a:r>
            <a:r>
              <a:rPr lang="zh-CN" altLang="en-US" b="1" dirty="0"/>
              <a:t>所有</a:t>
            </a:r>
            <a:r>
              <a:rPr lang="zh-CN" altLang="en-US" dirty="0"/>
              <a:t>的强</a:t>
            </a:r>
            <a:r>
              <a:rPr lang="en-US" altLang="zh-CN" dirty="0"/>
              <a:t>/</a:t>
            </a:r>
            <a:r>
              <a:rPr lang="zh-CN" altLang="en-US" dirty="0"/>
              <a:t>弱监督方法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</a:t>
            </a:r>
            <a:r>
              <a:rPr lang="zh-CN" altLang="en-US" dirty="0"/>
              <a:t>为针对</a:t>
            </a:r>
            <a:r>
              <a:rPr lang="zh-CN" altLang="en-US" b="1" dirty="0"/>
              <a:t>多类别事件</a:t>
            </a:r>
            <a:r>
              <a:rPr lang="zh-CN" altLang="en-US" dirty="0"/>
              <a:t>的改进，故</a:t>
            </a:r>
            <a:r>
              <a:rPr lang="en-US" altLang="zh-CN" b="1" dirty="0"/>
              <a:t>THUMOS(</a:t>
            </a:r>
            <a:r>
              <a:rPr lang="zh-CN" altLang="en-US" b="1" dirty="0"/>
              <a:t>左</a:t>
            </a:r>
            <a:r>
              <a:rPr lang="en-US" altLang="zh-CN" b="1" dirty="0"/>
              <a:t>)</a:t>
            </a:r>
            <a:r>
              <a:rPr lang="zh-CN" altLang="en-US" dirty="0"/>
              <a:t>数据集的结果更有参考价值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8590-F835-4042-A02E-608833642A1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7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2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0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 userDrawn="1"/>
        </p:nvGrpSpPr>
        <p:grpSpPr>
          <a:xfrm>
            <a:off x="338197" y="484514"/>
            <a:ext cx="11601329" cy="491067"/>
            <a:chOff x="338197" y="484514"/>
            <a:chExt cx="11601329" cy="491067"/>
          </a:xfrm>
        </p:grpSpPr>
        <p:sp>
          <p:nvSpPr>
            <p:cNvPr id="10" name="矩形 9"/>
            <p:cNvSpPr/>
            <p:nvPr userDrawn="1"/>
          </p:nvSpPr>
          <p:spPr>
            <a:xfrm>
              <a:off x="10280059" y="484514"/>
              <a:ext cx="1659467" cy="4910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10053576" y="484514"/>
              <a:ext cx="452966" cy="49106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 userDrawn="1"/>
          </p:nvCxnSpPr>
          <p:spPr>
            <a:xfrm flipH="1">
              <a:off x="338197" y="956844"/>
              <a:ext cx="9534995" cy="0"/>
            </a:xfrm>
            <a:prstGeom prst="line">
              <a:avLst/>
            </a:prstGeom>
            <a:ln w="381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 userDrawn="1"/>
          </p:nvSpPr>
          <p:spPr>
            <a:xfrm>
              <a:off x="10280059" y="545381"/>
              <a:ext cx="1659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i="1" dirty="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  <a:cs typeface="Aharoni" panose="02010803020104030203" pitchFamily="2" charset="-79"/>
                </a:rPr>
                <a:t>HIKVISION</a:t>
              </a:r>
              <a:endParaRPr lang="zh-CN" altLang="en-US" sz="1800" b="0" i="1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Aharoni" panose="02010803020104030203" pitchFamily="2" charset="-79"/>
              </a:endParaRPr>
            </a:p>
          </p:txBody>
        </p:sp>
        <p:cxnSp>
          <p:nvCxnSpPr>
            <p:cNvPr id="49" name="直接连接符 48"/>
            <p:cNvCxnSpPr/>
            <p:nvPr userDrawn="1"/>
          </p:nvCxnSpPr>
          <p:spPr>
            <a:xfrm flipH="1">
              <a:off x="9880220" y="493883"/>
              <a:ext cx="219455" cy="462960"/>
            </a:xfrm>
            <a:prstGeom prst="line">
              <a:avLst/>
            </a:prstGeom>
            <a:ln w="381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41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6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6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B26A-8961-47F2-91E6-9DD14334E2CA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11D8-C2E1-4B82-9DF7-A29DB76D1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emf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emf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8257" y="770470"/>
            <a:ext cx="12330257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Segregated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Assembly Recurrent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Weakly Supervised Multiple Action Detection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8666" y="5423773"/>
            <a:ext cx="397641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Hikvision Research Institute, China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Shanghai Jiao Tong University, China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Zhejiang University, China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8A2C-9420-4648-B990-CF8DCF87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73" y="4361547"/>
            <a:ext cx="5722454" cy="343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4313A-84C9-487C-9B34-F50689534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1" y="4785074"/>
            <a:ext cx="4572018" cy="2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9" y="2641600"/>
            <a:ext cx="4057651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   2. Method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78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2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7" y="1480769"/>
            <a:ext cx="2332645" cy="4071619"/>
          </a:xfrm>
          <a:prstGeom prst="rect">
            <a:avLst/>
          </a:prstGeom>
        </p:spPr>
      </p:pic>
      <p:cxnSp>
        <p:nvCxnSpPr>
          <p:cNvPr id="16" name="肘形连接符 15"/>
          <p:cNvCxnSpPr/>
          <p:nvPr/>
        </p:nvCxnSpPr>
        <p:spPr>
          <a:xfrm rot="5400000" flipH="1" flipV="1">
            <a:off x="3428498" y="2262438"/>
            <a:ext cx="1291469" cy="1291465"/>
          </a:xfrm>
          <a:prstGeom prst="bentConnector3">
            <a:avLst>
              <a:gd name="adj1" fmla="val 1156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63712" y="3553905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3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7" y="1480769"/>
            <a:ext cx="2332645" cy="4071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4" y="1480769"/>
            <a:ext cx="2420766" cy="4005631"/>
          </a:xfrm>
          <a:prstGeom prst="rect">
            <a:avLst/>
          </a:prstGeom>
        </p:spPr>
      </p:pic>
      <p:cxnSp>
        <p:nvCxnSpPr>
          <p:cNvPr id="16" name="肘形连接符 15"/>
          <p:cNvCxnSpPr/>
          <p:nvPr/>
        </p:nvCxnSpPr>
        <p:spPr>
          <a:xfrm rot="5400000" flipH="1" flipV="1">
            <a:off x="3428498" y="2262438"/>
            <a:ext cx="1291469" cy="1291465"/>
          </a:xfrm>
          <a:prstGeom prst="bentConnector3">
            <a:avLst>
              <a:gd name="adj1" fmla="val 1156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63712" y="3553905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 flipV="1">
            <a:off x="5321108" y="2809060"/>
            <a:ext cx="2864163" cy="1378155"/>
          </a:xfrm>
          <a:prstGeom prst="bentConnector3">
            <a:avLst>
              <a:gd name="adj1" fmla="val 105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77719" y="4930218"/>
            <a:ext cx="69519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6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7" y="1480769"/>
            <a:ext cx="2332645" cy="4071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4" y="1480769"/>
            <a:ext cx="2420766" cy="40056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19" y="1480769"/>
            <a:ext cx="2313919" cy="4003898"/>
          </a:xfrm>
          <a:prstGeom prst="rect">
            <a:avLst/>
          </a:prstGeom>
        </p:spPr>
      </p:pic>
      <p:cxnSp>
        <p:nvCxnSpPr>
          <p:cNvPr id="16" name="肘形连接符 15"/>
          <p:cNvCxnSpPr/>
          <p:nvPr/>
        </p:nvCxnSpPr>
        <p:spPr>
          <a:xfrm rot="5400000" flipH="1" flipV="1">
            <a:off x="3428498" y="2262438"/>
            <a:ext cx="1291469" cy="1291465"/>
          </a:xfrm>
          <a:prstGeom prst="bentConnector3">
            <a:avLst>
              <a:gd name="adj1" fmla="val 1156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63712" y="3553905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 flipV="1">
            <a:off x="5321108" y="2809060"/>
            <a:ext cx="2864163" cy="1378155"/>
          </a:xfrm>
          <a:prstGeom prst="bentConnector3">
            <a:avLst>
              <a:gd name="adj1" fmla="val 105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77719" y="4930218"/>
            <a:ext cx="69519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427978" y="4441596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8376154" y="2589666"/>
            <a:ext cx="2296199" cy="1407664"/>
          </a:xfrm>
          <a:prstGeom prst="bentConnector3">
            <a:avLst>
              <a:gd name="adj1" fmla="val 1074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>
            <a:off x="6845707" y="4600280"/>
            <a:ext cx="2264266" cy="253611"/>
          </a:xfrm>
          <a:prstGeom prst="bentConnector3">
            <a:avLst>
              <a:gd name="adj1" fmla="val 45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0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7" y="1480769"/>
            <a:ext cx="2332645" cy="4071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4" y="1480769"/>
            <a:ext cx="2420766" cy="40056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2" y="1480768"/>
            <a:ext cx="2331611" cy="4005631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 flipH="1" flipV="1">
            <a:off x="3428498" y="2262438"/>
            <a:ext cx="1291469" cy="1291465"/>
          </a:xfrm>
          <a:prstGeom prst="bentConnector3">
            <a:avLst>
              <a:gd name="adj1" fmla="val 1156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63712" y="3553905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 flipH="1" flipV="1">
            <a:off x="5321108" y="2809060"/>
            <a:ext cx="2864163" cy="1378155"/>
          </a:xfrm>
          <a:prstGeom prst="bentConnector3">
            <a:avLst>
              <a:gd name="adj1" fmla="val 105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7719" y="4930218"/>
            <a:ext cx="69519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 flipV="1">
            <a:off x="8376154" y="2589666"/>
            <a:ext cx="2296199" cy="1407664"/>
          </a:xfrm>
          <a:prstGeom prst="bentConnector3">
            <a:avLst>
              <a:gd name="adj1" fmla="val 1074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27978" y="4441596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9624670" y="3869542"/>
            <a:ext cx="7402" cy="1907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9992970" y="3869542"/>
            <a:ext cx="2877" cy="1944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10359338" y="3869542"/>
            <a:ext cx="1931" cy="1690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618321" y="4041775"/>
            <a:ext cx="274979" cy="1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983011" y="4038600"/>
            <a:ext cx="237031" cy="1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339423" y="4038600"/>
            <a:ext cx="1928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93300" y="4025100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0220042" y="4019993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0518192" y="4019993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9802845" y="4196641"/>
            <a:ext cx="98685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125872" y="4196641"/>
            <a:ext cx="92460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0435111" y="4196641"/>
            <a:ext cx="99527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521950" y="4196642"/>
            <a:ext cx="80209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0199310" y="4196204"/>
            <a:ext cx="91419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888685" y="4196204"/>
            <a:ext cx="91524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6849026" y="4563340"/>
            <a:ext cx="7402" cy="322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6851330" y="4241008"/>
            <a:ext cx="2432370" cy="644664"/>
          </a:xfrm>
          <a:prstGeom prst="bentConnector3">
            <a:avLst>
              <a:gd name="adj1" fmla="val 9986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" y="1480769"/>
            <a:ext cx="2332645" cy="4071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7" y="1480769"/>
            <a:ext cx="2332645" cy="4071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4" y="1480769"/>
            <a:ext cx="2420766" cy="40056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2" y="1480768"/>
            <a:ext cx="2331611" cy="4005631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 flipH="1" flipV="1">
            <a:off x="3428498" y="2262438"/>
            <a:ext cx="1291469" cy="1291465"/>
          </a:xfrm>
          <a:prstGeom prst="bentConnector3">
            <a:avLst>
              <a:gd name="adj1" fmla="val 1156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63712" y="3553905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 flipH="1" flipV="1">
            <a:off x="5321108" y="2809060"/>
            <a:ext cx="2864163" cy="1378155"/>
          </a:xfrm>
          <a:prstGeom prst="bentConnector3">
            <a:avLst>
              <a:gd name="adj1" fmla="val 105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7719" y="4930218"/>
            <a:ext cx="69519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 flipV="1">
            <a:off x="8376154" y="2589666"/>
            <a:ext cx="2296199" cy="1407664"/>
          </a:xfrm>
          <a:prstGeom prst="bentConnector3">
            <a:avLst>
              <a:gd name="adj1" fmla="val 1074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27978" y="4441596"/>
            <a:ext cx="3836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8581571" y="1061647"/>
            <a:ext cx="4710223" cy="1579920"/>
          </a:xfrm>
          <a:prstGeom prst="bentConnector3">
            <a:avLst>
              <a:gd name="adj1" fmla="val 296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10706100" y="4145250"/>
            <a:ext cx="2481711" cy="296346"/>
          </a:xfrm>
          <a:prstGeom prst="bentConnector3">
            <a:avLst>
              <a:gd name="adj1" fmla="val 8224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9624670" y="3869542"/>
            <a:ext cx="7402" cy="1907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9992970" y="3869542"/>
            <a:ext cx="2877" cy="1944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0359338" y="3869542"/>
            <a:ext cx="1931" cy="1690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9618321" y="4041775"/>
            <a:ext cx="274979" cy="1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983011" y="4038600"/>
            <a:ext cx="237031" cy="1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0339423" y="4038600"/>
            <a:ext cx="1928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893300" y="4025100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0220042" y="4019993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0518192" y="4019993"/>
            <a:ext cx="2048" cy="250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9802845" y="4196641"/>
            <a:ext cx="98685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10125872" y="4196641"/>
            <a:ext cx="92460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10435111" y="4196641"/>
            <a:ext cx="99527" cy="891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0521950" y="4196642"/>
            <a:ext cx="80209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199310" y="4196204"/>
            <a:ext cx="91419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9888685" y="4196204"/>
            <a:ext cx="91524" cy="896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 flipV="1">
            <a:off x="6851330" y="4241008"/>
            <a:ext cx="2432370" cy="644664"/>
          </a:xfrm>
          <a:prstGeom prst="bentConnector3">
            <a:avLst>
              <a:gd name="adj1" fmla="val 9986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6849026" y="4563340"/>
            <a:ext cx="7402" cy="322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4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-2085679" y="1033463"/>
            <a:ext cx="5451046" cy="4451123"/>
            <a:chOff x="-2085679" y="1033463"/>
            <a:chExt cx="5451046" cy="4451123"/>
          </a:xfrm>
        </p:grpSpPr>
        <p:cxnSp>
          <p:nvCxnSpPr>
            <p:cNvPr id="47" name="直接连接符 46"/>
            <p:cNvCxnSpPr/>
            <p:nvPr/>
          </p:nvCxnSpPr>
          <p:spPr>
            <a:xfrm flipH="1">
              <a:off x="-2085679" y="2618844"/>
              <a:ext cx="274979" cy="18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-1833295" y="1054343"/>
              <a:ext cx="3861" cy="15827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-1839686" y="1033463"/>
              <a:ext cx="5205053" cy="4451123"/>
              <a:chOff x="-1839686" y="1033463"/>
              <a:chExt cx="5205053" cy="4451123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-1839686" y="1033463"/>
                <a:ext cx="5205053" cy="4451123"/>
                <a:chOff x="-1839686" y="1033463"/>
                <a:chExt cx="5205053" cy="4451123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-1839686" y="1033463"/>
                  <a:ext cx="5205053" cy="4451123"/>
                  <a:chOff x="-1839686" y="1033463"/>
                  <a:chExt cx="5205053" cy="4451123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-1839686" y="1054343"/>
                    <a:ext cx="2631538" cy="10886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 flipV="1">
                    <a:off x="791852" y="1033463"/>
                    <a:ext cx="0" cy="1052513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" name="图片 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2592" y="1480769"/>
                    <a:ext cx="2332775" cy="4003817"/>
                  </a:xfrm>
                  <a:prstGeom prst="rect">
                    <a:avLst/>
                  </a:prstGeom>
                </p:spPr>
              </p:pic>
              <p:cxnSp>
                <p:nvCxnSpPr>
                  <p:cNvPr id="23" name="肘形连接符 22"/>
                  <p:cNvCxnSpPr/>
                  <p:nvPr/>
                </p:nvCxnSpPr>
                <p:spPr>
                  <a:xfrm>
                    <a:off x="791852" y="2064470"/>
                    <a:ext cx="1461154" cy="424206"/>
                  </a:xfrm>
                  <a:prstGeom prst="bentConnector3">
                    <a:avLst>
                      <a:gd name="adj1" fmla="val 100323"/>
                    </a:avLst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肘形连接符 29"/>
                <p:cNvCxnSpPr/>
                <p:nvPr/>
              </p:nvCxnSpPr>
              <p:spPr>
                <a:xfrm rot="5400000" flipH="1" flipV="1">
                  <a:off x="549971" y="2983658"/>
                  <a:ext cx="1820935" cy="1094943"/>
                </a:xfrm>
                <a:prstGeom prst="bentConnector3">
                  <a:avLst>
                    <a:gd name="adj1" fmla="val 100042"/>
                  </a:avLst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连接符 76"/>
              <p:cNvCxnSpPr/>
              <p:nvPr/>
            </p:nvCxnSpPr>
            <p:spPr>
              <a:xfrm flipV="1">
                <a:off x="10370" y="4441596"/>
                <a:ext cx="923080" cy="108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4474259" y="879375"/>
            <a:ext cx="6272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Generalization of Class Activation Mapping (CAM): </a:t>
            </a:r>
            <a:endParaRPr lang="zh-CN" altLang="en-US" sz="2000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33" y="1487487"/>
            <a:ext cx="1700776" cy="1400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99" y="1497012"/>
            <a:ext cx="1655118" cy="13906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706396" y="2877218"/>
            <a:ext cx="190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24" name="矩形 23"/>
          <p:cNvSpPr/>
          <p:nvPr/>
        </p:nvSpPr>
        <p:spPr>
          <a:xfrm>
            <a:off x="8440637" y="2877218"/>
            <a:ext cx="1253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CAM ‘Cat’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77448" y="4860552"/>
            <a:ext cx="4962463" cy="1713864"/>
            <a:chOff x="5477448" y="4860552"/>
            <a:chExt cx="4962463" cy="17138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6988" y="4860552"/>
              <a:ext cx="2054639" cy="9729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7448" y="5835686"/>
              <a:ext cx="4962463" cy="73873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727252" y="3291555"/>
            <a:ext cx="6766248" cy="2613252"/>
            <a:chOff x="4727252" y="3291555"/>
            <a:chExt cx="6766248" cy="26132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7060" y="4396183"/>
              <a:ext cx="481475" cy="3538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252" y="4069386"/>
              <a:ext cx="331642" cy="37807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77189" y="3466274"/>
              <a:ext cx="364844" cy="410450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4851202" y="3291555"/>
              <a:ext cx="6642298" cy="2613252"/>
              <a:chOff x="1340664" y="1809378"/>
              <a:chExt cx="8991732" cy="4506036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1818" y="2329542"/>
                <a:ext cx="918379" cy="2980324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9382780">
                <a:off x="5790948" y="2774107"/>
                <a:ext cx="2132010" cy="111384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6200000">
                <a:off x="3515859" y="2971072"/>
                <a:ext cx="2029639" cy="524132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7077976" y="3590166"/>
                <a:ext cx="3418118" cy="459077"/>
              </a:xfrm>
              <a:prstGeom prst="rect">
                <a:avLst/>
              </a:prstGeom>
            </p:spPr>
          </p:pic>
          <p:cxnSp>
            <p:nvCxnSpPr>
              <p:cNvPr id="31" name="直接箭头连接符 30"/>
              <p:cNvCxnSpPr>
                <a:endCxn id="28" idx="0"/>
              </p:cNvCxnSpPr>
              <p:nvPr/>
            </p:nvCxnSpPr>
            <p:spPr>
              <a:xfrm>
                <a:off x="2540197" y="3233138"/>
                <a:ext cx="172841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4788274" y="3233219"/>
                <a:ext cx="172841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7288160" y="3233138"/>
                <a:ext cx="126933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 flipV="1">
                <a:off x="2540197" y="4374531"/>
                <a:ext cx="6040807" cy="128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1340664" y="5263279"/>
                <a:ext cx="2041242" cy="89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Feature Map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598190" y="1809378"/>
                <a:ext cx="1612258" cy="89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FC Layer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367650" y="5423774"/>
                <a:ext cx="2964746" cy="89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Output Distribution</a:t>
                </a: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54858" y="3751332"/>
              <a:ext cx="380494" cy="31131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92009" y="3777715"/>
              <a:ext cx="1004838" cy="261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193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-1159757" y="1495678"/>
            <a:ext cx="7738506" cy="4071619"/>
            <a:chOff x="-1159757" y="1480768"/>
            <a:chExt cx="7738506" cy="407161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630" y="1480769"/>
              <a:ext cx="2420766" cy="400563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38" y="1480768"/>
              <a:ext cx="2331611" cy="400563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9757" y="1480768"/>
              <a:ext cx="2332645" cy="4071619"/>
            </a:xfrm>
            <a:prstGeom prst="rect">
              <a:avLst/>
            </a:prstGeom>
          </p:spPr>
        </p:pic>
      </p:grpSp>
      <p:grpSp>
        <p:nvGrpSpPr>
          <p:cNvPr id="90" name="组合 89"/>
          <p:cNvGrpSpPr/>
          <p:nvPr/>
        </p:nvGrpSpPr>
        <p:grpSpPr>
          <a:xfrm>
            <a:off x="-2085679" y="1033463"/>
            <a:ext cx="5451046" cy="4451123"/>
            <a:chOff x="-2085679" y="1033463"/>
            <a:chExt cx="5451046" cy="4451123"/>
          </a:xfrm>
        </p:grpSpPr>
        <p:cxnSp>
          <p:nvCxnSpPr>
            <p:cNvPr id="47" name="直接连接符 46"/>
            <p:cNvCxnSpPr/>
            <p:nvPr/>
          </p:nvCxnSpPr>
          <p:spPr>
            <a:xfrm flipH="1">
              <a:off x="-2085679" y="2618844"/>
              <a:ext cx="274979" cy="18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-1833295" y="1054343"/>
              <a:ext cx="3861" cy="15827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-1839686" y="1033463"/>
              <a:ext cx="5205053" cy="4451123"/>
              <a:chOff x="-1839686" y="1033463"/>
              <a:chExt cx="5205053" cy="4451123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-1839686" y="1033463"/>
                <a:ext cx="5205053" cy="4451123"/>
                <a:chOff x="-1839686" y="1033463"/>
                <a:chExt cx="5205053" cy="4451123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-1839686" y="1033463"/>
                  <a:ext cx="5205053" cy="4451123"/>
                  <a:chOff x="-1839686" y="1033463"/>
                  <a:chExt cx="5205053" cy="4451123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-1839686" y="1054343"/>
                    <a:ext cx="2631538" cy="10886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 flipV="1">
                    <a:off x="791852" y="1033463"/>
                    <a:ext cx="0" cy="1052513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" name="图片 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2592" y="1480769"/>
                    <a:ext cx="2332775" cy="4003817"/>
                  </a:xfrm>
                  <a:prstGeom prst="rect">
                    <a:avLst/>
                  </a:prstGeom>
                </p:spPr>
              </p:pic>
              <p:cxnSp>
                <p:nvCxnSpPr>
                  <p:cNvPr id="23" name="肘形连接符 22"/>
                  <p:cNvCxnSpPr/>
                  <p:nvPr/>
                </p:nvCxnSpPr>
                <p:spPr>
                  <a:xfrm>
                    <a:off x="791852" y="2064470"/>
                    <a:ext cx="1461154" cy="424206"/>
                  </a:xfrm>
                  <a:prstGeom prst="bentConnector3">
                    <a:avLst>
                      <a:gd name="adj1" fmla="val 100323"/>
                    </a:avLst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肘形连接符 29"/>
                <p:cNvCxnSpPr/>
                <p:nvPr/>
              </p:nvCxnSpPr>
              <p:spPr>
                <a:xfrm rot="5400000" flipH="1" flipV="1">
                  <a:off x="549971" y="2983658"/>
                  <a:ext cx="1820935" cy="1094943"/>
                </a:xfrm>
                <a:prstGeom prst="bentConnector3">
                  <a:avLst>
                    <a:gd name="adj1" fmla="val 100042"/>
                  </a:avLst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连接符 76"/>
              <p:cNvCxnSpPr/>
              <p:nvPr/>
            </p:nvCxnSpPr>
            <p:spPr>
              <a:xfrm flipV="1">
                <a:off x="10370" y="4441596"/>
                <a:ext cx="923080" cy="108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78" y="1879267"/>
            <a:ext cx="1971675" cy="10763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9495307" y="1039756"/>
            <a:ext cx="22515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Attended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GradCAM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5307" y="3895763"/>
            <a:ext cx="2251157" cy="2134923"/>
          </a:xfrm>
          <a:prstGeom prst="rect">
            <a:avLst/>
          </a:prstGeom>
        </p:spPr>
      </p:pic>
      <p:cxnSp>
        <p:nvCxnSpPr>
          <p:cNvPr id="98" name="直接箭头连接符 97"/>
          <p:cNvCxnSpPr/>
          <p:nvPr/>
        </p:nvCxnSpPr>
        <p:spPr>
          <a:xfrm>
            <a:off x="10579134" y="4166165"/>
            <a:ext cx="0" cy="303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图片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1647" y="2964106"/>
            <a:ext cx="1791521" cy="4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48334 -0.00023 " pathEditMode="relative" rAng="0" ptsTypes="AA">
                                      <p:cBhvr>
                                        <p:cTn id="6" dur="19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30" y="1480769"/>
            <a:ext cx="2420766" cy="4005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8" y="1480768"/>
            <a:ext cx="2331611" cy="4005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757" y="1480768"/>
            <a:ext cx="2332645" cy="4071619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flipV="1">
            <a:off x="2098355" y="4231483"/>
            <a:ext cx="2432370" cy="644664"/>
          </a:xfrm>
          <a:prstGeom prst="bentConnector3">
            <a:avLst>
              <a:gd name="adj1" fmla="val 998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117405" y="4582390"/>
            <a:ext cx="7402" cy="322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805145" y="1928869"/>
            <a:ext cx="5218441" cy="2393536"/>
            <a:chOff x="6805145" y="1928869"/>
            <a:chExt cx="5218441" cy="2393536"/>
          </a:xfrm>
        </p:grpSpPr>
        <p:sp>
          <p:nvSpPr>
            <p:cNvPr id="30" name="矩形 29"/>
            <p:cNvSpPr/>
            <p:nvPr/>
          </p:nvSpPr>
          <p:spPr>
            <a:xfrm>
              <a:off x="6805145" y="1928869"/>
              <a:ext cx="32669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Repetition Alignment: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134091" y="3048000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34091" y="3529277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34091" y="4010554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400791" y="3048000"/>
              <a:ext cx="4732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385766" y="4010554"/>
              <a:ext cx="3227805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82534" y="3048000"/>
              <a:ext cx="4732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408390" y="3048000"/>
              <a:ext cx="8923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430574" y="3529277"/>
              <a:ext cx="22873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764768" y="3531129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047828" y="3527425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279423" y="3527425"/>
              <a:ext cx="22525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606165" y="3527425"/>
              <a:ext cx="22525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920114" y="3529939"/>
              <a:ext cx="420736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594472" y="3527425"/>
              <a:ext cx="792491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564666" y="3527425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864294" y="2537897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242064" y="29942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242064" y="34736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1242064" y="395307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00" y="4743556"/>
            <a:ext cx="4076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549472" y="117543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CONTENT</a:t>
            </a:r>
            <a:endParaRPr lang="zh-CN" altLang="en-US" b="1" dirty="0"/>
          </a:p>
        </p:txBody>
      </p:sp>
      <p:grpSp>
        <p:nvGrpSpPr>
          <p:cNvPr id="3075" name="Group 1"/>
          <p:cNvGrpSpPr>
            <a:grpSpLocks/>
          </p:cNvGrpSpPr>
          <p:nvPr/>
        </p:nvGrpSpPr>
        <p:grpSpPr bwMode="auto">
          <a:xfrm>
            <a:off x="2206625" y="3163888"/>
            <a:ext cx="7416800" cy="1254125"/>
            <a:chOff x="539576" y="2852934"/>
            <a:chExt cx="7416800" cy="1253678"/>
          </a:xfrm>
        </p:grpSpPr>
        <p:sp>
          <p:nvSpPr>
            <p:cNvPr id="3076" name="直接连接符 16"/>
            <p:cNvSpPr>
              <a:spLocks noChangeShapeType="1"/>
            </p:cNvSpPr>
            <p:nvPr/>
          </p:nvSpPr>
          <p:spPr bwMode="auto">
            <a:xfrm flipV="1">
              <a:off x="912638" y="3573463"/>
              <a:ext cx="7043738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矩形 17"/>
            <p:cNvSpPr>
              <a:spLocks noChangeArrowheads="1"/>
            </p:cNvSpPr>
            <p:nvPr/>
          </p:nvSpPr>
          <p:spPr bwMode="auto">
            <a:xfrm rot="-5400000">
              <a:off x="4864148" y="2633066"/>
              <a:ext cx="669925" cy="11096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矩形 18"/>
            <p:cNvSpPr>
              <a:spLocks noChangeArrowheads="1"/>
            </p:cNvSpPr>
            <p:nvPr/>
          </p:nvSpPr>
          <p:spPr bwMode="auto">
            <a:xfrm rot="-5400000">
              <a:off x="1551780" y="2633066"/>
              <a:ext cx="669925" cy="1109663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 rot="-5400000">
              <a:off x="3250429" y="2633066"/>
              <a:ext cx="669925" cy="1109662"/>
            </a:xfrm>
            <a:prstGeom prst="rect">
              <a:avLst/>
            </a:prstGeom>
            <a:solidFill>
              <a:srgbClr val="D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矩形 25"/>
            <p:cNvSpPr>
              <a:spLocks noChangeArrowheads="1"/>
            </p:cNvSpPr>
            <p:nvPr/>
          </p:nvSpPr>
          <p:spPr bwMode="auto">
            <a:xfrm>
              <a:off x="2925589" y="3644814"/>
              <a:ext cx="1465262" cy="4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1000"/>
                </a:spcBef>
                <a:defRPr/>
              </a:pPr>
              <a:r>
                <a:rPr lang="en-US" altLang="zh-CN" sz="2400" dirty="0">
                  <a:sym typeface="方正粗宋简体"/>
                </a:rPr>
                <a:t>Method</a:t>
              </a:r>
            </a:p>
          </p:txBody>
        </p:sp>
        <p:sp>
          <p:nvSpPr>
            <p:cNvPr id="10" name="矩形 26"/>
            <p:cNvSpPr>
              <a:spLocks noChangeArrowheads="1"/>
            </p:cNvSpPr>
            <p:nvPr/>
          </p:nvSpPr>
          <p:spPr bwMode="auto">
            <a:xfrm>
              <a:off x="4227339" y="3644814"/>
              <a:ext cx="2020887" cy="461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000"/>
                </a:spcBef>
                <a:defRPr/>
              </a:pPr>
              <a:r>
                <a:rPr lang="en-US" altLang="zh-CN" sz="2400" dirty="0">
                  <a:latin typeface="+mn-ea"/>
                  <a:sym typeface="方正粗宋简体" pitchFamily="1" charset="-122"/>
                </a:rPr>
                <a:t>Experiments</a:t>
              </a:r>
              <a:endParaRPr lang="en-US" altLang="en-US" sz="2400" dirty="0">
                <a:latin typeface="+mn-ea"/>
                <a:sym typeface="方正粗宋简体" pitchFamily="1" charset="-122"/>
              </a:endParaRPr>
            </a:p>
          </p:txBody>
        </p:sp>
        <p:sp>
          <p:nvSpPr>
            <p:cNvPr id="3082" name="矩形 31"/>
            <p:cNvSpPr>
              <a:spLocks noChangeArrowheads="1"/>
            </p:cNvSpPr>
            <p:nvPr/>
          </p:nvSpPr>
          <p:spPr bwMode="auto">
            <a:xfrm>
              <a:off x="828608" y="3645024"/>
              <a:ext cx="2232248" cy="46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 dirty="0">
                  <a:latin typeface="+mn-lt"/>
                  <a:sym typeface="方正粗宋简体"/>
                </a:rPr>
                <a:t>Problem</a:t>
              </a:r>
            </a:p>
          </p:txBody>
        </p:sp>
        <p:sp>
          <p:nvSpPr>
            <p:cNvPr id="3083" name="TextBox 1"/>
            <p:cNvSpPr>
              <a:spLocks noChangeArrowheads="1"/>
            </p:cNvSpPr>
            <p:nvPr/>
          </p:nvSpPr>
          <p:spPr bwMode="auto">
            <a:xfrm>
              <a:off x="539576" y="2986088"/>
              <a:ext cx="406400" cy="46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1</a:t>
              </a:r>
            </a:p>
          </p:txBody>
        </p:sp>
        <p:sp>
          <p:nvSpPr>
            <p:cNvPr id="3084" name="TextBox 14"/>
            <p:cNvSpPr>
              <a:spLocks noChangeArrowheads="1"/>
            </p:cNvSpPr>
            <p:nvPr/>
          </p:nvSpPr>
          <p:spPr bwMode="auto">
            <a:xfrm>
              <a:off x="1691952" y="2986088"/>
              <a:ext cx="40640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1</a:t>
              </a:r>
            </a:p>
          </p:txBody>
        </p:sp>
        <p:sp>
          <p:nvSpPr>
            <p:cNvPr id="3085" name="TextBox 15"/>
            <p:cNvSpPr>
              <a:spLocks noChangeArrowheads="1"/>
            </p:cNvSpPr>
            <p:nvPr/>
          </p:nvSpPr>
          <p:spPr bwMode="auto">
            <a:xfrm>
              <a:off x="3420144" y="2996952"/>
              <a:ext cx="40640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2</a:t>
              </a:r>
            </a:p>
          </p:txBody>
        </p:sp>
        <p:sp>
          <p:nvSpPr>
            <p:cNvPr id="3086" name="TextBox 15"/>
            <p:cNvSpPr>
              <a:spLocks noChangeArrowheads="1"/>
            </p:cNvSpPr>
            <p:nvPr/>
          </p:nvSpPr>
          <p:spPr bwMode="auto">
            <a:xfrm>
              <a:off x="5004320" y="2996952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3</a:t>
              </a:r>
            </a:p>
          </p:txBody>
        </p:sp>
        <p:sp>
          <p:nvSpPr>
            <p:cNvPr id="3087" name="矩形 17"/>
            <p:cNvSpPr>
              <a:spLocks noChangeArrowheads="1"/>
            </p:cNvSpPr>
            <p:nvPr/>
          </p:nvSpPr>
          <p:spPr bwMode="auto">
            <a:xfrm rot="-5400000">
              <a:off x="6490789" y="2633066"/>
              <a:ext cx="669925" cy="1109662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矩形 26"/>
            <p:cNvSpPr>
              <a:spLocks noChangeArrowheads="1"/>
            </p:cNvSpPr>
            <p:nvPr/>
          </p:nvSpPr>
          <p:spPr bwMode="auto">
            <a:xfrm>
              <a:off x="5888901" y="3644814"/>
              <a:ext cx="2020888" cy="461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1000"/>
                </a:spcBef>
                <a:defRPr/>
              </a:pPr>
              <a:r>
                <a:rPr lang="en-US" altLang="zh-CN" sz="2400" dirty="0">
                  <a:latin typeface="+mn-ea"/>
                  <a:sym typeface="方正粗宋简体" pitchFamily="1" charset="-122"/>
                </a:rPr>
                <a:t>Conclusion</a:t>
              </a:r>
              <a:endParaRPr lang="zh-CN" altLang="en-US" sz="2400" dirty="0">
                <a:latin typeface="+mn-ea"/>
                <a:sym typeface="方正粗宋简体" pitchFamily="1" charset="-122"/>
              </a:endParaRPr>
            </a:p>
          </p:txBody>
        </p:sp>
        <p:sp>
          <p:nvSpPr>
            <p:cNvPr id="3089" name="TextBox 15"/>
            <p:cNvSpPr>
              <a:spLocks noChangeArrowheads="1"/>
            </p:cNvSpPr>
            <p:nvPr/>
          </p:nvSpPr>
          <p:spPr bwMode="auto">
            <a:xfrm>
              <a:off x="6614731" y="2996952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000"/>
                </a:spcBef>
                <a:buClrTx/>
                <a:buNone/>
              </a:pPr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35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30" y="1480769"/>
            <a:ext cx="2420766" cy="40056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13" y="2105871"/>
            <a:ext cx="5861748" cy="32997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757" y="1480768"/>
            <a:ext cx="2332645" cy="407161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98113" y="1567854"/>
            <a:ext cx="326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Permissive Coverage: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65" y="971550"/>
            <a:ext cx="12192000" cy="588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412"/>
            <a:ext cx="12113111" cy="527033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539264" y="3364524"/>
            <a:ext cx="1301676" cy="12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94553" y="3364523"/>
            <a:ext cx="1301676" cy="12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49842" y="3374048"/>
            <a:ext cx="1301676" cy="12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602531" y="3448902"/>
            <a:ext cx="3259567" cy="2334410"/>
          </a:xfrm>
          <a:prstGeom prst="roundRect">
            <a:avLst>
              <a:gd name="adj" fmla="val 33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3083" y="542330"/>
            <a:ext cx="430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One-by-one Label Generation: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8" y="2660650"/>
            <a:ext cx="4171951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3. Experiment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026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64" y="1287697"/>
            <a:ext cx="4737240" cy="2666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75" y="4856536"/>
            <a:ext cx="6923465" cy="16611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34873"/>
            <a:ext cx="430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Sub-module Study: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16013" y="961354"/>
            <a:ext cx="3819275" cy="1184028"/>
            <a:chOff x="7134091" y="2994223"/>
            <a:chExt cx="4218718" cy="1295639"/>
          </a:xfrm>
        </p:grpSpPr>
        <p:sp>
          <p:nvSpPr>
            <p:cNvPr id="10" name="矩形 9"/>
            <p:cNvSpPr/>
            <p:nvPr/>
          </p:nvSpPr>
          <p:spPr>
            <a:xfrm>
              <a:off x="7134091" y="3048000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34091" y="3529277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34091" y="4010554"/>
              <a:ext cx="3797300" cy="25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00791" y="3048000"/>
              <a:ext cx="4732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85766" y="4010554"/>
              <a:ext cx="3227805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82534" y="3048000"/>
              <a:ext cx="4732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08390" y="3048000"/>
              <a:ext cx="892309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30574" y="3529277"/>
              <a:ext cx="22873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764768" y="3531129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47828" y="3527425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279423" y="3527425"/>
              <a:ext cx="22525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606165" y="3527425"/>
              <a:ext cx="225254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920114" y="3529939"/>
              <a:ext cx="420736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94472" y="3527425"/>
              <a:ext cx="792491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564666" y="3527425"/>
              <a:ext cx="109232" cy="2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037651" y="2994223"/>
              <a:ext cx="303136" cy="336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7649" y="3473650"/>
              <a:ext cx="303136" cy="336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49673" y="3953073"/>
              <a:ext cx="303136" cy="336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81" y="2773893"/>
            <a:ext cx="3623973" cy="111591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154586" y="4070563"/>
            <a:ext cx="3266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6817" y="2233026"/>
            <a:ext cx="3266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28584" y="4070563"/>
            <a:ext cx="3266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3286482" y="4540844"/>
            <a:ext cx="6734177" cy="315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Effects of sub-modules on THUMOS’14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3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65" y="1628775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" y="1787866"/>
            <a:ext cx="10584461" cy="3475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3360" y="4196491"/>
            <a:ext cx="774551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00797" y="4196491"/>
            <a:ext cx="482300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23360" y="3608413"/>
            <a:ext cx="774551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00797" y="3630472"/>
            <a:ext cx="482300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10635" y="5447146"/>
            <a:ext cx="387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Coverage Sub-module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5" y="1866899"/>
            <a:ext cx="12192000" cy="35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519"/>
            <a:ext cx="12170261" cy="3165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3383" y="4109764"/>
            <a:ext cx="1645921" cy="233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73383" y="3816361"/>
            <a:ext cx="1645921" cy="233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10635" y="5447146"/>
            <a:ext cx="387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Sparsity Sub-module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765" y="1600199"/>
            <a:ext cx="12192000" cy="382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" y="1865835"/>
            <a:ext cx="11865517" cy="32127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8346" y="4305412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01146" y="4305412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77608" y="4305412"/>
            <a:ext cx="396405" cy="252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48346" y="3982683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01146" y="3982684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15343" y="3982683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46086" y="3697607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46086" y="3418419"/>
            <a:ext cx="320934" cy="2474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07983" y="3442495"/>
            <a:ext cx="320934" cy="255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1164" y="3950998"/>
            <a:ext cx="11624370" cy="67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08754" y="3727572"/>
            <a:ext cx="320934" cy="255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1405" y="3364887"/>
            <a:ext cx="11624370" cy="601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10635" y="5447146"/>
            <a:ext cx="387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RAM Sub-module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1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8" y="1923068"/>
            <a:ext cx="11385134" cy="35369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37457" y="892073"/>
            <a:ext cx="430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Results: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7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" y="3892143"/>
            <a:ext cx="10925328" cy="2052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" y="983478"/>
            <a:ext cx="10925328" cy="21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4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8" y="1096782"/>
            <a:ext cx="6728520" cy="5386613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2993570" y="614975"/>
            <a:ext cx="6734177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 Comparison with state-of-the-art on THUMOS’14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1474" y="2651125"/>
            <a:ext cx="3381375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1. </a:t>
            </a:r>
            <a:r>
              <a:rPr lang="en-US" altLang="zh-CN" sz="5400"/>
              <a:t>Problem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8050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020" y="2641600"/>
            <a:ext cx="4259579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4. Conclusion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88516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C5C6-DB4F-48F1-84D1-9E70F658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180" y="1724828"/>
            <a:ext cx="8549640" cy="1923415"/>
          </a:xfrm>
        </p:spPr>
        <p:txBody>
          <a:bodyPr/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STAR surpasses all the reported weakly supervised methods on both THUMOS’14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v1.3.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STAR significantly narrows down the gap between the fully and weakly supervised methods</a:t>
            </a:r>
          </a:p>
          <a:p>
            <a:pPr algn="just"/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174D1-A3B8-4C71-8508-6FAA0F7667AA}"/>
              </a:ext>
            </a:extLst>
          </p:cNvPr>
          <p:cNvSpPr/>
          <p:nvPr/>
        </p:nvSpPr>
        <p:spPr>
          <a:xfrm>
            <a:off x="1817129" y="4408855"/>
            <a:ext cx="8622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further accurate the locations of multi-actions by designing weakly supervised boundary strategies.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2AC4F455-7E82-40A4-B46E-5B35B1ECF87D}"/>
              </a:ext>
            </a:extLst>
          </p:cNvPr>
          <p:cNvSpPr/>
          <p:nvPr/>
        </p:nvSpPr>
        <p:spPr>
          <a:xfrm>
            <a:off x="256903" y="1106070"/>
            <a:ext cx="430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5EE7F19F-8E53-4411-94A1-BE9C8FE04D8B}"/>
              </a:ext>
            </a:extLst>
          </p:cNvPr>
          <p:cNvSpPr/>
          <p:nvPr/>
        </p:nvSpPr>
        <p:spPr>
          <a:xfrm>
            <a:off x="378823" y="3820576"/>
            <a:ext cx="430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5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7700" y="2689225"/>
            <a:ext cx="2819400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THANKS 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4967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64" y="1270342"/>
            <a:ext cx="8190837" cy="11966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9360" y="2570292"/>
            <a:ext cx="4076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</a:t>
            </a:r>
            <a:r>
              <a:rPr lang="en-US" altLang="zh-CN" sz="2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Temporal Action Localization</a:t>
            </a:r>
          </a:p>
        </p:txBody>
      </p:sp>
      <p:sp>
        <p:nvSpPr>
          <p:cNvPr id="6" name="矩形 5"/>
          <p:cNvSpPr/>
          <p:nvPr/>
        </p:nvSpPr>
        <p:spPr>
          <a:xfrm>
            <a:off x="2919392" y="4342876"/>
            <a:ext cx="304359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precise start time point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precise end time point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frame-level class label</a:t>
            </a:r>
          </a:p>
        </p:txBody>
      </p:sp>
      <p:sp>
        <p:nvSpPr>
          <p:cNvPr id="7" name="矩形 6"/>
          <p:cNvSpPr/>
          <p:nvPr/>
        </p:nvSpPr>
        <p:spPr>
          <a:xfrm>
            <a:off x="6794485" y="4819399"/>
            <a:ext cx="3814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time-consuming,  expensive</a:t>
            </a:r>
          </a:p>
        </p:txBody>
      </p:sp>
      <p:sp>
        <p:nvSpPr>
          <p:cNvPr id="8" name="矩形 7"/>
          <p:cNvSpPr/>
          <p:nvPr/>
        </p:nvSpPr>
        <p:spPr>
          <a:xfrm>
            <a:off x="1963767" y="3873910"/>
            <a:ext cx="574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 fully-supervised approach, the training needs </a:t>
            </a:r>
          </a:p>
        </p:txBody>
      </p:sp>
      <p:sp>
        <p:nvSpPr>
          <p:cNvPr id="12" name="矩形 11"/>
          <p:cNvSpPr/>
          <p:nvPr/>
        </p:nvSpPr>
        <p:spPr>
          <a:xfrm>
            <a:off x="1572165" y="3242116"/>
            <a:ext cx="413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frame-level annotations ?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287485" y="4626430"/>
            <a:ext cx="2536372" cy="143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249890" y="5012290"/>
            <a:ext cx="2536372" cy="143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249890" y="5398150"/>
            <a:ext cx="1268186" cy="194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70226" y="5511367"/>
            <a:ext cx="139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video-level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72165" y="902371"/>
            <a:ext cx="4076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video-level annotations ?</a:t>
            </a:r>
          </a:p>
        </p:txBody>
      </p:sp>
      <p:sp>
        <p:nvSpPr>
          <p:cNvPr id="9" name="矩形 8"/>
          <p:cNvSpPr/>
          <p:nvPr/>
        </p:nvSpPr>
        <p:spPr>
          <a:xfrm>
            <a:off x="2283181" y="4182942"/>
            <a:ext cx="770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Q2. 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get the representation without frame-level annotation? </a:t>
            </a:r>
          </a:p>
        </p:txBody>
      </p:sp>
      <p:sp>
        <p:nvSpPr>
          <p:cNvPr id="10" name="矩形 9"/>
          <p:cNvSpPr/>
          <p:nvPr/>
        </p:nvSpPr>
        <p:spPr>
          <a:xfrm>
            <a:off x="2561524" y="4600101"/>
            <a:ext cx="45638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interference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backgrounds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among actions</a:t>
            </a:r>
          </a:p>
        </p:txBody>
      </p:sp>
      <p:sp>
        <p:nvSpPr>
          <p:cNvPr id="11" name="矩形 10"/>
          <p:cNvSpPr/>
          <p:nvPr/>
        </p:nvSpPr>
        <p:spPr>
          <a:xfrm>
            <a:off x="2283181" y="1507569"/>
            <a:ext cx="4567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Q1.  What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the ideal representations? 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56045" y="2015105"/>
            <a:ext cx="7937041" cy="1414348"/>
            <a:chOff x="3003102" y="2982377"/>
            <a:chExt cx="5728865" cy="101188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507" y="3006192"/>
              <a:ext cx="1373526" cy="98807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3003102" y="2982377"/>
              <a:ext cx="5728865" cy="1011885"/>
              <a:chOff x="3003102" y="2982377"/>
              <a:chExt cx="5728865" cy="1011885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102" y="2982377"/>
                <a:ext cx="1406629" cy="101188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6809" y="3006192"/>
                <a:ext cx="1354771" cy="974578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3356" y="3006192"/>
                <a:ext cx="1348611" cy="963264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2336529" y="3441247"/>
            <a:ext cx="150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23" name="矩形 22"/>
          <p:cNvSpPr/>
          <p:nvPr/>
        </p:nvSpPr>
        <p:spPr>
          <a:xfrm>
            <a:off x="4164435" y="3442608"/>
            <a:ext cx="189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Cricket bowling</a:t>
            </a:r>
          </a:p>
        </p:txBody>
      </p:sp>
      <p:sp>
        <p:nvSpPr>
          <p:cNvPr id="24" name="矩形 23"/>
          <p:cNvSpPr/>
          <p:nvPr/>
        </p:nvSpPr>
        <p:spPr>
          <a:xfrm>
            <a:off x="6343363" y="3431818"/>
            <a:ext cx="151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Cricket Shot</a:t>
            </a:r>
          </a:p>
        </p:txBody>
      </p:sp>
      <p:sp>
        <p:nvSpPr>
          <p:cNvPr id="25" name="矩形 24"/>
          <p:cNvSpPr/>
          <p:nvPr/>
        </p:nvSpPr>
        <p:spPr>
          <a:xfrm>
            <a:off x="8252205" y="3441247"/>
            <a:ext cx="150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154" y="5127461"/>
            <a:ext cx="431054" cy="26901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154" y="5923832"/>
            <a:ext cx="431054" cy="26901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497574" y="5009967"/>
            <a:ext cx="57602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assembling for separated instance-patterns</a:t>
            </a:r>
          </a:p>
        </p:txBody>
      </p:sp>
      <p:sp>
        <p:nvSpPr>
          <p:cNvPr id="30" name="矩形 29"/>
          <p:cNvSpPr/>
          <p:nvPr/>
        </p:nvSpPr>
        <p:spPr>
          <a:xfrm>
            <a:off x="3497574" y="5823217"/>
            <a:ext cx="5236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 for multiple instance-pattern generation</a:t>
            </a:r>
          </a:p>
        </p:txBody>
      </p:sp>
    </p:spTree>
    <p:extLst>
      <p:ext uri="{BB962C8B-B14F-4D97-AF65-F5344CB8AC3E}">
        <p14:creationId xmlns:p14="http://schemas.microsoft.com/office/powerpoint/2010/main" val="20292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22" grpId="0"/>
      <p:bldP spid="23" grpId="0"/>
      <p:bldP spid="24" grpId="0"/>
      <p:bldP spid="25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47" y="971860"/>
            <a:ext cx="9787415" cy="9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48" y="971860"/>
            <a:ext cx="9787415" cy="50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47" y="971859"/>
            <a:ext cx="9787415" cy="50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48" y="971859"/>
            <a:ext cx="9808357" cy="50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300</Words>
  <Application>Microsoft Office PowerPoint</Application>
  <PresentationFormat>Widescreen</PresentationFormat>
  <Paragraphs>77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等线</vt:lpstr>
      <vt:lpstr>等线 Light</vt:lpstr>
      <vt:lpstr>方正粗宋简体</vt:lpstr>
      <vt:lpstr>黑体</vt:lpstr>
      <vt:lpstr>宋体</vt:lpstr>
      <vt:lpstr>微软雅黑</vt:lpstr>
      <vt:lpstr>Aharoni</vt:lpstr>
      <vt:lpstr>Arial</vt:lpstr>
      <vt:lpstr>Arial Black</vt:lpstr>
      <vt:lpstr>Impact</vt:lpstr>
      <vt:lpstr>Times New Roman</vt:lpstr>
      <vt:lpstr>Wingdings</vt:lpstr>
      <vt:lpstr>Office 主题​​</vt:lpstr>
      <vt:lpstr>Segregated Temporal Assembly Recurrent Networks for Weakly Supervised Multiple Action Detection</vt:lpstr>
      <vt:lpstr>CONTENT</vt:lpstr>
      <vt:lpstr>1.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2.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Conclusion</vt:lpstr>
      <vt:lpstr>PowerPoint Presentation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许昀璐</dc:creator>
  <cp:lastModifiedBy>duo duo</cp:lastModifiedBy>
  <cp:revision>57</cp:revision>
  <dcterms:created xsi:type="dcterms:W3CDTF">2018-11-13T05:38:48Z</dcterms:created>
  <dcterms:modified xsi:type="dcterms:W3CDTF">2018-11-14T14:00:39Z</dcterms:modified>
  <cp:contentStatus>最终状态</cp:contentStatus>
</cp:coreProperties>
</file>