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7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8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  <p:sldMasterId id="2147483875" r:id="rId6"/>
    <p:sldMasterId id="2147483993" r:id="rId7"/>
    <p:sldMasterId id="2147484033" r:id="rId8"/>
    <p:sldMasterId id="2147484045" r:id="rId9"/>
  </p:sldMasterIdLst>
  <p:notesMasterIdLst>
    <p:notesMasterId r:id="rId14"/>
  </p:notesMasterIdLst>
  <p:sldIdLst>
    <p:sldId id="619" r:id="rId10"/>
    <p:sldId id="621" r:id="rId11"/>
    <p:sldId id="622" r:id="rId12"/>
    <p:sldId id="620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CB9"/>
    <a:srgbClr val="D7D7D7"/>
    <a:srgbClr val="000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5" autoAdjust="0"/>
    <p:restoredTop sz="94320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46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* IIB Toolkit (c:\Users\IBM_ADMIN\git\IIBicpDemo</a:t>
            </a:r>
            <a:r>
              <a:rPr lang="en-US" b="1" baseline="0" dirty="0"/>
              <a:t> and c:\temp\nodejs (reuse this one switch workspace to </a:t>
            </a:r>
            <a:r>
              <a:rPr lang="en-US" b="1" dirty="0"/>
              <a:t>c:\Users\IBM_ADMIN\git\IIBicpDemo</a:t>
            </a:r>
            <a:r>
              <a:rPr lang="en-US" b="1" baseline="0" dirty="0"/>
              <a:t>Dev2)</a:t>
            </a:r>
          </a:p>
          <a:p>
            <a:endParaRPr lang="en-AU" dirty="0"/>
          </a:p>
          <a:p>
            <a:r>
              <a:rPr lang="en-AU" dirty="0"/>
              <a:t>Combined</a:t>
            </a:r>
            <a:r>
              <a:rPr lang="en-AU" baseline="0" dirty="0"/>
              <a:t> IIB/MQ SIT environment for functional socialization testing for multiple developers work</a:t>
            </a:r>
            <a:endParaRPr lang="en-AU" dirty="0"/>
          </a:p>
          <a:p>
            <a:r>
              <a:rPr lang="en-AU" dirty="0"/>
              <a:t>Developer 1 and Developer 2 are unit testing locally do some Developer</a:t>
            </a:r>
            <a:r>
              <a:rPr lang="en-AU" baseline="0" dirty="0"/>
              <a:t> 1 </a:t>
            </a:r>
            <a:r>
              <a:rPr lang="en-AU" baseline="0" dirty="0" err="1"/>
              <a:t>HTTPEcho</a:t>
            </a:r>
            <a:r>
              <a:rPr lang="en-AU" baseline="0" dirty="0"/>
              <a:t> changes, export BAR to the local Git Repos and push.</a:t>
            </a:r>
          </a:p>
          <a:p>
            <a:r>
              <a:rPr lang="en-AU" baseline="0" dirty="0"/>
              <a:t>Follow the process in Jenkins.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– bring up the </a:t>
            </a:r>
            <a:r>
              <a:rPr lang="en-AU" baseline="0" dirty="0" err="1"/>
              <a:t>WebUI</a:t>
            </a:r>
            <a:r>
              <a:rPr lang="en-AU" baseline="0" dirty="0"/>
              <a:t> and MQ Console (HTTPs) , Connect RFHUTILC put/get to DEV queues, Connect MQ Explorer. </a:t>
            </a:r>
          </a:p>
          <a:p>
            <a:r>
              <a:rPr lang="en-AU" baseline="0" dirty="0"/>
              <a:t>Test developer 1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change echo message we changed.</a:t>
            </a:r>
          </a:p>
          <a:p>
            <a:r>
              <a:rPr lang="en-AU" baseline="0" dirty="0"/>
              <a:t>Test developer 2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Developer 2 echo message.</a:t>
            </a:r>
          </a:p>
          <a:p>
            <a:r>
              <a:rPr lang="en-AU" baseline="0" dirty="0"/>
              <a:t>Change the Developer 2 echo message in the Toolkit , export the bar and push 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bring up the </a:t>
            </a:r>
            <a:r>
              <a:rPr lang="en-AU" baseline="0" dirty="0" err="1"/>
              <a:t>WebUI</a:t>
            </a:r>
            <a:endParaRPr lang="en-AU" baseline="0" dirty="0"/>
          </a:p>
          <a:p>
            <a:r>
              <a:rPr lang="en-AU" baseline="0" dirty="0"/>
              <a:t>Test Developer 2 new echo message with </a:t>
            </a:r>
            <a:r>
              <a:rPr lang="en-AU" baseline="0" dirty="0" err="1"/>
              <a:t>RestEasy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96F7-2868-4261-9C9C-1448E5497AF5}" type="slidenum">
              <a:rPr lang="en-AU" smtClean="0">
                <a:solidFill>
                  <a:prstClr val="black"/>
                </a:solidFill>
              </a:rPr>
              <a:pPr/>
              <a:t>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2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* IIB Toolkit (c:\Users\IBM_ADMIN\git\IIBicpDemo</a:t>
            </a:r>
            <a:r>
              <a:rPr lang="en-US" b="1" baseline="0" dirty="0"/>
              <a:t> and c:\temp\nodejs (reuse this one switch workspace to </a:t>
            </a:r>
            <a:r>
              <a:rPr lang="en-US" b="1" dirty="0"/>
              <a:t>c:\Users\IBM_ADMIN\git\IIBicpDemo</a:t>
            </a:r>
            <a:r>
              <a:rPr lang="en-US" b="1" baseline="0" dirty="0"/>
              <a:t>Dev2)</a:t>
            </a:r>
          </a:p>
          <a:p>
            <a:endParaRPr lang="en-AU" dirty="0"/>
          </a:p>
          <a:p>
            <a:r>
              <a:rPr lang="en-AU" dirty="0"/>
              <a:t>Combined</a:t>
            </a:r>
            <a:r>
              <a:rPr lang="en-AU" baseline="0" dirty="0"/>
              <a:t> IIB/MQ SIT environment for functional socialization testing for multiple developers work</a:t>
            </a:r>
            <a:endParaRPr lang="en-AU" dirty="0"/>
          </a:p>
          <a:p>
            <a:r>
              <a:rPr lang="en-AU" dirty="0"/>
              <a:t>Developer 1 and Developer 2 are unit testing locally do some Developer</a:t>
            </a:r>
            <a:r>
              <a:rPr lang="en-AU" baseline="0" dirty="0"/>
              <a:t> 1 </a:t>
            </a:r>
            <a:r>
              <a:rPr lang="en-AU" baseline="0" dirty="0" err="1"/>
              <a:t>HTTPEcho</a:t>
            </a:r>
            <a:r>
              <a:rPr lang="en-AU" baseline="0" dirty="0"/>
              <a:t> changes, export BAR to the local Git Repos and push.</a:t>
            </a:r>
          </a:p>
          <a:p>
            <a:r>
              <a:rPr lang="en-AU" baseline="0" dirty="0"/>
              <a:t>Follow the process in Jenkins.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– bring up the </a:t>
            </a:r>
            <a:r>
              <a:rPr lang="en-AU" baseline="0" dirty="0" err="1"/>
              <a:t>WebUI</a:t>
            </a:r>
            <a:r>
              <a:rPr lang="en-AU" baseline="0" dirty="0"/>
              <a:t> and MQ Console (HTTPs) , Connect RFHUTILC put/get to DEV queues, Connect MQ Explorer. </a:t>
            </a:r>
          </a:p>
          <a:p>
            <a:r>
              <a:rPr lang="en-AU" baseline="0" dirty="0"/>
              <a:t>Test developer 1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change echo message we changed.</a:t>
            </a:r>
          </a:p>
          <a:p>
            <a:r>
              <a:rPr lang="en-AU" baseline="0" dirty="0"/>
              <a:t>Test developer 2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Developer 2 echo message.</a:t>
            </a:r>
          </a:p>
          <a:p>
            <a:r>
              <a:rPr lang="en-AU" baseline="0" dirty="0"/>
              <a:t>Change the Developer 2 echo message in the Toolkit , export the bar and push 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bring up the </a:t>
            </a:r>
            <a:r>
              <a:rPr lang="en-AU" baseline="0" dirty="0" err="1"/>
              <a:t>WebUI</a:t>
            </a:r>
            <a:endParaRPr lang="en-AU" baseline="0" dirty="0"/>
          </a:p>
          <a:p>
            <a:r>
              <a:rPr lang="en-AU" baseline="0" dirty="0"/>
              <a:t>Test Developer 2 new echo message with </a:t>
            </a:r>
            <a:r>
              <a:rPr lang="en-AU" baseline="0" dirty="0" err="1"/>
              <a:t>RestEasy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96F7-2868-4261-9C9C-1448E5497AF5}" type="slidenum">
              <a:rPr lang="en-AU" smtClean="0">
                <a:solidFill>
                  <a:prstClr val="black"/>
                </a:solidFill>
              </a:rPr>
              <a:pPr/>
              <a:t>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2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* IIB Toolkit (c:\Users\IBM_ADMIN\git\IIBicpDemo</a:t>
            </a:r>
            <a:r>
              <a:rPr lang="en-US" b="1" baseline="0" dirty="0"/>
              <a:t> and c:\temp\nodejs (reuse this one switch workspace to </a:t>
            </a:r>
            <a:r>
              <a:rPr lang="en-US" b="1" dirty="0"/>
              <a:t>c:\Users\IBM_ADMIN\git\IIBicpDemo</a:t>
            </a:r>
            <a:r>
              <a:rPr lang="en-US" b="1" baseline="0" dirty="0"/>
              <a:t>Dev2)</a:t>
            </a:r>
          </a:p>
          <a:p>
            <a:endParaRPr lang="en-AU" dirty="0"/>
          </a:p>
          <a:p>
            <a:r>
              <a:rPr lang="en-AU" dirty="0"/>
              <a:t>Combined</a:t>
            </a:r>
            <a:r>
              <a:rPr lang="en-AU" baseline="0" dirty="0"/>
              <a:t> IIB/MQ SIT environment for functional socialization testing for multiple developers work</a:t>
            </a:r>
            <a:endParaRPr lang="en-AU" dirty="0"/>
          </a:p>
          <a:p>
            <a:r>
              <a:rPr lang="en-AU" dirty="0"/>
              <a:t>Developer 1 and Developer 2 are unit testing locally do some Developer</a:t>
            </a:r>
            <a:r>
              <a:rPr lang="en-AU" baseline="0" dirty="0"/>
              <a:t> 1 </a:t>
            </a:r>
            <a:r>
              <a:rPr lang="en-AU" baseline="0" dirty="0" err="1"/>
              <a:t>HTTPEcho</a:t>
            </a:r>
            <a:r>
              <a:rPr lang="en-AU" baseline="0" dirty="0"/>
              <a:t> changes, export BAR to the local Git Repos and push.</a:t>
            </a:r>
          </a:p>
          <a:p>
            <a:r>
              <a:rPr lang="en-AU" baseline="0" dirty="0"/>
              <a:t>Follow the process in Jenkins.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– bring up the </a:t>
            </a:r>
            <a:r>
              <a:rPr lang="en-AU" baseline="0" dirty="0" err="1"/>
              <a:t>WebUI</a:t>
            </a:r>
            <a:r>
              <a:rPr lang="en-AU" baseline="0" dirty="0"/>
              <a:t> and MQ Console (HTTPs) , Connect RFHUTILC put/get to DEV queues, Connect MQ Explorer. </a:t>
            </a:r>
          </a:p>
          <a:p>
            <a:r>
              <a:rPr lang="en-AU" baseline="0" dirty="0"/>
              <a:t>Test developer 1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change echo message we changed.</a:t>
            </a:r>
          </a:p>
          <a:p>
            <a:r>
              <a:rPr lang="en-AU" baseline="0" dirty="0"/>
              <a:t>Test developer 2 URL with </a:t>
            </a:r>
            <a:r>
              <a:rPr lang="en-AU" baseline="0" dirty="0" err="1"/>
              <a:t>RestEasy</a:t>
            </a:r>
            <a:r>
              <a:rPr lang="en-AU" baseline="0" dirty="0"/>
              <a:t>. See the Developer 2 echo message.</a:t>
            </a:r>
          </a:p>
          <a:p>
            <a:r>
              <a:rPr lang="en-AU" baseline="0" dirty="0"/>
              <a:t>Change the Developer 2 echo message in the Toolkit , export the bar and push 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deployment-&gt;pods-&gt;Check out events, once container started, check out the logs.</a:t>
            </a:r>
          </a:p>
          <a:p>
            <a:r>
              <a:rPr lang="en-AU" baseline="0" dirty="0" err="1"/>
              <a:t>Goto</a:t>
            </a:r>
            <a:r>
              <a:rPr lang="en-AU" baseline="0" dirty="0"/>
              <a:t> the Helm release and service bring up the </a:t>
            </a:r>
            <a:r>
              <a:rPr lang="en-AU" baseline="0" dirty="0" err="1"/>
              <a:t>WebUI</a:t>
            </a:r>
            <a:endParaRPr lang="en-AU" baseline="0" dirty="0"/>
          </a:p>
          <a:p>
            <a:r>
              <a:rPr lang="en-AU" baseline="0" dirty="0"/>
              <a:t>Test Developer 2 new echo message with </a:t>
            </a:r>
            <a:r>
              <a:rPr lang="en-AU" baseline="0" dirty="0" err="1"/>
              <a:t>RestEasy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96F7-2868-4261-9C9C-1448E5497AF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9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DOC ID / </a:t>
            </a:r>
            <a:r>
              <a:rPr lang="de-DE" dirty="0" err="1"/>
              <a:t>Month</a:t>
            </a:r>
            <a:r>
              <a:rPr lang="de-DE" dirty="0"/>
              <a:t> XX, 2017 / © 2017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kern="1200" smtClean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pPr/>
              <a:t>‹#›</a:t>
            </a:fld>
            <a:endParaRPr lang="en-US" sz="600" kern="1200" dirty="0">
              <a:solidFill>
                <a:srgbClr val="0D0D0D"/>
              </a:solidFill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1201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kern="1200" dirty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kern="1200" dirty="0">
                <a:solidFill>
                  <a:srgbClr val="0D0D0D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© 2016 IBM Corporation</a:t>
            </a:r>
          </a:p>
        </p:txBody>
      </p:sp>
      <p:pic>
        <p:nvPicPr>
          <p:cNvPr id="13" name="Picture 12" descr="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730" y="4694325"/>
            <a:ext cx="827559" cy="21646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8239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0435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 flipV="1">
            <a:off x="276726" y="417860"/>
            <a:ext cx="861575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" name="Picture 40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8178" y="136102"/>
            <a:ext cx="724302" cy="2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174211" y="4940640"/>
            <a:ext cx="3054350" cy="185298"/>
          </a:xfrm>
          <a:prstGeom prst="rect">
            <a:avLst/>
          </a:prstGeom>
          <a:noFill/>
          <a:ln>
            <a:noFill/>
          </a:ln>
          <a:extLst/>
        </p:spPr>
        <p:txBody>
          <a:bodyPr lIns="92065" tIns="46033" rIns="92065" bIns="46033">
            <a:spAutoFit/>
          </a:bodyPr>
          <a:lstStyle/>
          <a:p>
            <a:pPr defTabSz="639763">
              <a:defRPr/>
            </a:pPr>
            <a:r>
              <a:rPr 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charset="0"/>
                <a:cs typeface="MS PGothic" charset="0"/>
              </a:rPr>
              <a:t>© 2014 International Business Machines Corporation</a:t>
            </a:r>
          </a:p>
        </p:txBody>
      </p:sp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576846" y="4997790"/>
            <a:ext cx="409575" cy="92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8883626-A55A-486B-B1B4-1689140380AD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437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434E44F-9133-4780-962D-DB462EE4D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97B93F-A9CE-453B-97B2-14C27BD5E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8ACCBB-58A8-46C0-B063-56D2F4C492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FFAE8D3-E948-4771-B71C-CB2A47161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64CEA8-11AE-4C20-8532-746655894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08CCE1B-9625-4528-9629-F2BE4AEC0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3CB3023-A1D8-4705-B3B0-263CD9F54D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2480D9-D542-4046-A76B-3BCE30019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63703D7-FF74-4A8F-A91B-63FC4B9D3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415BE73-16DE-44E1-8838-941ECD786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4FABAC-0B56-4B6C-B317-49FC2559A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737675B-698A-44A1-83EB-108F4CAB2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897C97-E484-4D58-8262-4CD29248B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16F0B1-4EAA-47CF-AF88-CCC15A05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617933-BE49-43B3-90B5-E6A31B66E2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89A524C-0DE6-4E54-8B4A-F8376A5A4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CE5B2B-521F-43AF-B1F5-FB2B61130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2DAE1B0-EB03-437E-A270-41A2ED83F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D1C0C2F-39EF-4338-AB00-CE1874C62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F81144-1A7F-4627-8E01-BA7385B33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3A0E7EF-1C99-4926-A6F9-7F908731DD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C61141C-5C4B-4B08-99CF-338DEB9D6A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DE0A5A0-5884-4CC4-A7FD-38E2C53DC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E9F0769-564F-4CE7-93EB-76AF13575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677BD9-68F6-4ED4-9FE4-C201B3469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395B1F6-BE83-425C-8E71-79A25E88A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23F265-4C5E-454A-A076-08846546D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97EB622-2E81-4C93-B701-1F4DC4718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9F64DE-B263-4FC3-997A-D19F48A3D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78805B5-A995-4172-A9FD-76467784A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E65D7F-045A-4AF9-B6EC-1313BBAC7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FC43D53-D2FD-4C49-97D9-2E9B7F33C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45206B-F646-4E1B-A062-559C7C0F59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A61630D-50E6-4883-9018-9A5989E57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41F08E6-9402-4F97-AE9A-F4F0D38FF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6B5EC78-B869-466E-8B95-186AA3681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870FF6B-89D1-4D6D-9BB5-842C191AC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312" y="4942332"/>
            <a:ext cx="1548162" cy="291140"/>
          </a:xfr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54E0D8F-CB57-46C3-8E58-71DB9CEEE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10523" y="4942332"/>
            <a:ext cx="333477" cy="256173"/>
          </a:xfr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Group Name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755B231-F13A-423C-BA7E-BF674CFAF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1C1FED4-A1F8-4169-A0AA-6C15BC022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1060D7-2049-4496-A704-BC9C6D196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6C4F7B-D579-416C-A807-E0B7C7879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2094" cy="526097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4B5496-3BD8-46BF-BFA7-A2AB00EB39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34EF4D2-8351-41A6-B764-BD7A137C5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37D29CC-FF52-4157-B9A7-634361A079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482" y="4869748"/>
            <a:ext cx="1257801" cy="2911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600" dirty="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3A40393-3A9C-4A9D-825A-C3D818AB9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9318" y="4869748"/>
            <a:ext cx="270933" cy="25617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3024">
          <p15:clr>
            <a:srgbClr val="FBAE40"/>
          </p15:clr>
        </p15:guide>
        <p15:guide id="4" pos="5472">
          <p15:clr>
            <a:srgbClr val="FBAE40"/>
          </p15:clr>
        </p15:guide>
        <p15:guide id="5" pos="2880">
          <p15:clr>
            <a:srgbClr val="FBAE40"/>
          </p15:clr>
        </p15:guide>
        <p15:guide id="6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65760" y="173736"/>
            <a:ext cx="8016240" cy="390144"/>
          </a:xfrm>
        </p:spPr>
        <p:txBody>
          <a:bodyPr/>
          <a:lstStyle>
            <a:lvl1pPr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445" y="4759788"/>
            <a:ext cx="508355" cy="26426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457189" eaLnBrk="0" fontAlgn="base" hangingPunct="0">
              <a:spcBef>
                <a:spcPct val="0"/>
              </a:spcBef>
              <a:spcAft>
                <a:spcPct val="0"/>
              </a:spcAft>
              <a:buClr>
                <a:srgbClr val="AEAEAE"/>
              </a:buClr>
            </a:pPr>
            <a:fld id="{49B251D6-59A5-5440-A186-83C59CB8DA62}" type="slidenum">
              <a:rPr lang="en-US" smtClean="0">
                <a:solidFill>
                  <a:srgbClr val="5A5A5A"/>
                </a:solidFill>
                <a:ea typeface="MS PGothic" panose="020B0600070205080204" pitchFamily="34" charset="-128"/>
              </a:rPr>
              <a:pPr defTabSz="45718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AEAEAE"/>
                </a:buClr>
              </a:pPr>
              <a:t>‹#›</a:t>
            </a:fld>
            <a:endParaRPr lang="en-US" dirty="0">
              <a:solidFill>
                <a:srgbClr val="5A5A5A"/>
              </a:solidFill>
              <a:ea typeface="MS PGothic" panose="020B0600070205080204" pitchFamily="34" charset="-128"/>
            </a:endParaRPr>
          </a:p>
        </p:txBody>
      </p:sp>
    </p:spTree>
    <p:extLst/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DOC ID / </a:t>
            </a:r>
            <a:r>
              <a:rPr lang="de-DE" dirty="0" err="1">
                <a:solidFill>
                  <a:srgbClr val="000000"/>
                </a:solidFill>
              </a:rPr>
              <a:t>Month</a:t>
            </a:r>
            <a:r>
              <a:rPr lang="de-DE" dirty="0">
                <a:solidFill>
                  <a:srgbClr val="000000"/>
                </a:solidFill>
              </a:rPr>
              <a:t>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smtClean="0">
                <a:solidFill>
                  <a:srgbClr val="0D0D0D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dirty="0">
              <a:solidFill>
                <a:srgbClr val="0D0D0D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1201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dirty="0">
                <a:solidFill>
                  <a:srgbClr val="0D0D0D"/>
                </a:solidFill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dirty="0">
                <a:solidFill>
                  <a:srgbClr val="0D0D0D"/>
                </a:solidFill>
                <a:cs typeface="Arial" panose="020B0604020202020204" pitchFamily="34" charset="0"/>
              </a:rPr>
              <a:t>© 2016 IBM Corporation</a:t>
            </a:r>
          </a:p>
        </p:txBody>
      </p:sp>
      <p:pic>
        <p:nvPicPr>
          <p:cNvPr id="13" name="Picture 12" descr="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730" y="4694325"/>
            <a:ext cx="827559" cy="21646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8239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 flipV="1">
            <a:off x="276726" y="417860"/>
            <a:ext cx="861575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40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8178" y="136102"/>
            <a:ext cx="724302" cy="2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174211" y="4940640"/>
            <a:ext cx="3054350" cy="185298"/>
          </a:xfrm>
          <a:prstGeom prst="rect">
            <a:avLst/>
          </a:prstGeom>
          <a:noFill/>
          <a:ln>
            <a:noFill/>
          </a:ln>
          <a:extLst/>
        </p:spPr>
        <p:txBody>
          <a:bodyPr lIns="92065" tIns="46033" rIns="92065" bIns="46033">
            <a:spAutoFit/>
          </a:bodyPr>
          <a:lstStyle/>
          <a:p>
            <a:pPr defTabSz="639763">
              <a:defRPr/>
            </a:pPr>
            <a:r>
              <a:rPr lang="en-US" sz="6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  <a:ea typeface="MS PGothic" charset="0"/>
                <a:cs typeface="MS PGothic" charset="0"/>
              </a:rPr>
              <a:t>© 2014 International Business Machines Corporation</a:t>
            </a:r>
          </a:p>
        </p:txBody>
      </p:sp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576846" y="4997790"/>
            <a:ext cx="409575" cy="92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8883626-A55A-486B-B1B4-1689140380AD}" type="slidenum">
              <a:rPr lang="en-US" sz="600">
                <a:solidFill>
                  <a:srgbClr val="000000">
                    <a:lumMod val="50000"/>
                    <a:lumOff val="50000"/>
                  </a:srgbClr>
                </a:solidFill>
                <a:latin typeface="Calibri" panose="020F050202020403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sz="600" dirty="0">
              <a:solidFill>
                <a:srgbClr val="000000">
                  <a:lumMod val="50000"/>
                  <a:lumOff val="50000"/>
                </a:srgbClr>
              </a:solidFill>
              <a:latin typeface="Calibri" panose="020F050202020403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DOC ID / </a:t>
            </a:r>
            <a:r>
              <a:rPr lang="de-DE" dirty="0" err="1">
                <a:solidFill>
                  <a:srgbClr val="000000"/>
                </a:solidFill>
              </a:rPr>
              <a:t>Month</a:t>
            </a:r>
            <a:r>
              <a:rPr lang="de-DE" dirty="0">
                <a:solidFill>
                  <a:srgbClr val="000000"/>
                </a:solidFill>
              </a:rPr>
              <a:t>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err="1">
              <a:solidFill>
                <a:srgbClr val="FFFFFF"/>
              </a:solidFill>
              <a:ea typeface="MS PGothic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DOC ID / Month XX, 2017 / © 2017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26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64.xml"/><Relationship Id="rId34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5" Type="http://schemas.openxmlformats.org/officeDocument/2006/relationships/slideLayout" Target="../slideLayouts/slideLayout168.xml"/><Relationship Id="rId33" Type="http://schemas.openxmlformats.org/officeDocument/2006/relationships/slideLayout" Target="../slideLayouts/slideLayout176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63.xml"/><Relationship Id="rId29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24" Type="http://schemas.openxmlformats.org/officeDocument/2006/relationships/slideLayout" Target="../slideLayouts/slideLayout167.xml"/><Relationship Id="rId32" Type="http://schemas.openxmlformats.org/officeDocument/2006/relationships/slideLayout" Target="../slideLayouts/slideLayout175.xml"/><Relationship Id="rId37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23" Type="http://schemas.openxmlformats.org/officeDocument/2006/relationships/slideLayout" Target="../slideLayouts/slideLayout166.xml"/><Relationship Id="rId28" Type="http://schemas.openxmlformats.org/officeDocument/2006/relationships/slideLayout" Target="../slideLayouts/slideLayout171.xml"/><Relationship Id="rId36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31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Relationship Id="rId22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170.xml"/><Relationship Id="rId30" Type="http://schemas.openxmlformats.org/officeDocument/2006/relationships/slideLayout" Target="../slideLayouts/slideLayout173.xml"/><Relationship Id="rId35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26" Type="http://schemas.openxmlformats.org/officeDocument/2006/relationships/slideLayout" Target="../slideLayouts/slideLayout206.xml"/><Relationship Id="rId39" Type="http://schemas.openxmlformats.org/officeDocument/2006/relationships/theme" Target="../theme/theme7.xml"/><Relationship Id="rId21" Type="http://schemas.openxmlformats.org/officeDocument/2006/relationships/slideLayout" Target="../slideLayouts/slideLayout201.xml"/><Relationship Id="rId34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205.xml"/><Relationship Id="rId33" Type="http://schemas.openxmlformats.org/officeDocument/2006/relationships/slideLayout" Target="../slideLayouts/slideLayout213.xml"/><Relationship Id="rId38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0" Type="http://schemas.openxmlformats.org/officeDocument/2006/relationships/slideLayout" Target="../slideLayouts/slideLayout200.xml"/><Relationship Id="rId29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slideLayout" Target="../slideLayouts/slideLayout204.xml"/><Relationship Id="rId32" Type="http://schemas.openxmlformats.org/officeDocument/2006/relationships/slideLayout" Target="../slideLayouts/slideLayout212.xml"/><Relationship Id="rId37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8.xml"/><Relationship Id="rId36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Relationship Id="rId27" Type="http://schemas.openxmlformats.org/officeDocument/2006/relationships/slideLayout" Target="../slideLayouts/slideLayout207.xml"/><Relationship Id="rId30" Type="http://schemas.openxmlformats.org/officeDocument/2006/relationships/slideLayout" Target="../slideLayouts/slideLayout210.xml"/><Relationship Id="rId35" Type="http://schemas.openxmlformats.org/officeDocument/2006/relationships/slideLayout" Target="../slideLayouts/slideLayout215.xml"/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2.xml"/><Relationship Id="rId18" Type="http://schemas.openxmlformats.org/officeDocument/2006/relationships/slideLayout" Target="../slideLayouts/slideLayout247.xml"/><Relationship Id="rId26" Type="http://schemas.openxmlformats.org/officeDocument/2006/relationships/slideLayout" Target="../slideLayouts/slideLayout255.xml"/><Relationship Id="rId21" Type="http://schemas.openxmlformats.org/officeDocument/2006/relationships/slideLayout" Target="../slideLayouts/slideLayout250.xml"/><Relationship Id="rId34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6.xml"/><Relationship Id="rId25" Type="http://schemas.openxmlformats.org/officeDocument/2006/relationships/slideLayout" Target="../slideLayouts/slideLayout254.xml"/><Relationship Id="rId33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45.xml"/><Relationship Id="rId20" Type="http://schemas.openxmlformats.org/officeDocument/2006/relationships/slideLayout" Target="../slideLayouts/slideLayout249.xml"/><Relationship Id="rId29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24" Type="http://schemas.openxmlformats.org/officeDocument/2006/relationships/slideLayout" Target="../slideLayouts/slideLayout253.xml"/><Relationship Id="rId32" Type="http://schemas.openxmlformats.org/officeDocument/2006/relationships/slideLayout" Target="../slideLayouts/slideLayout261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23" Type="http://schemas.openxmlformats.org/officeDocument/2006/relationships/slideLayout" Target="../slideLayouts/slideLayout252.xml"/><Relationship Id="rId28" Type="http://schemas.openxmlformats.org/officeDocument/2006/relationships/slideLayout" Target="../slideLayouts/slideLayout257.xml"/><Relationship Id="rId36" Type="http://schemas.openxmlformats.org/officeDocument/2006/relationships/slideLayout" Target="../slideLayouts/slideLayout265.xml"/><Relationship Id="rId10" Type="http://schemas.openxmlformats.org/officeDocument/2006/relationships/slideLayout" Target="../slideLayouts/slideLayout239.xml"/><Relationship Id="rId19" Type="http://schemas.openxmlformats.org/officeDocument/2006/relationships/slideLayout" Target="../slideLayouts/slideLayout248.xml"/><Relationship Id="rId31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Relationship Id="rId22" Type="http://schemas.openxmlformats.org/officeDocument/2006/relationships/slideLayout" Target="../slideLayouts/slideLayout251.xml"/><Relationship Id="rId27" Type="http://schemas.openxmlformats.org/officeDocument/2006/relationships/slideLayout" Target="../slideLayouts/slideLayout256.xml"/><Relationship Id="rId30" Type="http://schemas.openxmlformats.org/officeDocument/2006/relationships/slideLayout" Target="../slideLayouts/slideLayout259.xml"/><Relationship Id="rId35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33" r:id="rId37"/>
    <p:sldLayoutId id="2147483837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1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71D524-1666-4DB1-B0C7-AAA83C31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12" y="4942332"/>
            <a:ext cx="1548162" cy="2911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sz="600">
                <a:solidFill>
                  <a:srgbClr val="FFFFFF"/>
                </a:solidFill>
                <a:latin typeface="Arial"/>
                <a:cs typeface="Arial" charset="0"/>
              </a:rPr>
              <a:t>IBM Cloud / © 2018 IBM Corporation</a:t>
            </a:r>
            <a:endParaRPr lang="en-US" sz="60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36378F9-0806-43A8-9193-C434FF1F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523" y="4942332"/>
            <a:ext cx="333477" cy="2561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ctr">
              <a:defRPr/>
            </a:pPr>
            <a:fld id="{D0BE6F14-FF48-0F4F-A8AA-2E3F25371E4A}" type="slidenum">
              <a:rPr lang="en-US" sz="600" smtClean="0">
                <a:solidFill>
                  <a:srgbClr val="FFFFFF"/>
                </a:solidFill>
                <a:latin typeface="Arial"/>
                <a:cs typeface="Arial" charset="0"/>
              </a:rPr>
              <a:pPr algn="ctr">
                <a:defRPr/>
              </a:pPr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899" r:id="rId24"/>
    <p:sldLayoutId id="2147483900" r:id="rId25"/>
    <p:sldLayoutId id="2147483901" r:id="rId26"/>
    <p:sldLayoutId id="2147483902" r:id="rId27"/>
    <p:sldLayoutId id="2147483903" r:id="rId28"/>
    <p:sldLayoutId id="2147483904" r:id="rId29"/>
    <p:sldLayoutId id="2147483905" r:id="rId30"/>
    <p:sldLayoutId id="2147483906" r:id="rId31"/>
    <p:sldLayoutId id="2147483907" r:id="rId32"/>
    <p:sldLayoutId id="2147483908" r:id="rId33"/>
    <p:sldLayoutId id="2147483909" r:id="rId34"/>
    <p:sldLayoutId id="2147483910" r:id="rId35"/>
    <p:sldLayoutId id="2147483911" r:id="rId36"/>
    <p:sldLayoutId id="2147483912" r:id="rId37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72">
          <p15:clr>
            <a:srgbClr val="F26B43"/>
          </p15:clr>
        </p15:guide>
        <p15:guide id="2" orient="horz" pos="1214">
          <p15:clr>
            <a:srgbClr val="F26B43"/>
          </p15:clr>
        </p15:guide>
        <p15:guide id="3" orient="horz" pos="912">
          <p15:clr>
            <a:srgbClr val="F26B43"/>
          </p15:clr>
        </p15:guide>
        <p15:guide id="5" orient="horz" pos="610">
          <p15:clr>
            <a:srgbClr val="F26B43"/>
          </p15:clr>
        </p15:guide>
        <p15:guide id="7" orient="horz" pos="1517">
          <p15:clr>
            <a:srgbClr val="F26B43"/>
          </p15:clr>
        </p15:guide>
        <p15:guide id="8" orient="horz" pos="1820">
          <p15:clr>
            <a:srgbClr val="F26B43"/>
          </p15:clr>
        </p15:guide>
        <p15:guide id="9" orient="horz" pos="2122">
          <p15:clr>
            <a:srgbClr val="F26B43"/>
          </p15:clr>
        </p15:guide>
        <p15:guide id="11" pos="2160">
          <p15:clr>
            <a:srgbClr val="F26B43"/>
          </p15:clr>
        </p15:guide>
        <p15:guide id="13" pos="2052">
          <p15:clr>
            <a:srgbClr val="F26B43"/>
          </p15:clr>
        </p15:guide>
        <p15:guide id="15" pos="1188">
          <p15:clr>
            <a:srgbClr val="F26B43"/>
          </p15:clr>
        </p15:guide>
        <p15:guide id="17" pos="1080">
          <p15:clr>
            <a:srgbClr val="F26B43"/>
          </p15:clr>
        </p15:guide>
        <p15:guide id="20" pos="2268">
          <p15:clr>
            <a:srgbClr val="F26B43"/>
          </p15:clr>
        </p15:guide>
        <p15:guide id="22" pos="3240">
          <p15:clr>
            <a:srgbClr val="F26B43"/>
          </p15:clr>
        </p15:guide>
        <p15:guide id="24" pos="108">
          <p15:clr>
            <a:srgbClr val="F26B43"/>
          </p15:clr>
        </p15:guide>
        <p15:guide id="26" pos="4212">
          <p15:clr>
            <a:srgbClr val="F26B43"/>
          </p15:clr>
        </p15:guide>
        <p15:guide id="27" orient="horz" pos="107">
          <p15:clr>
            <a:srgbClr val="F26B43"/>
          </p15:clr>
        </p15:guide>
        <p15:guide id="31" pos="3132">
          <p15:clr>
            <a:srgbClr val="F26B43"/>
          </p15:clr>
        </p15:guide>
        <p15:guide id="32" pos="3348">
          <p15:clr>
            <a:srgbClr val="F26B43"/>
          </p15:clr>
        </p15:guide>
        <p15:guide id="34" orient="horz" pos="2324">
          <p15:clr>
            <a:srgbClr val="F26B43"/>
          </p15:clr>
        </p15:guide>
        <p15:guide id="35" orient="horz" pos="315">
          <p15:clr>
            <a:srgbClr val="F26B43"/>
          </p15:clr>
        </p15:guide>
        <p15:guide id="36" orient="horz" pos="54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IBM Cloud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  <p:sldLayoutId id="2147484011" r:id="rId18"/>
    <p:sldLayoutId id="2147484012" r:id="rId19"/>
    <p:sldLayoutId id="2147484013" r:id="rId20"/>
    <p:sldLayoutId id="2147484014" r:id="rId21"/>
    <p:sldLayoutId id="2147484015" r:id="rId22"/>
    <p:sldLayoutId id="2147484016" r:id="rId23"/>
    <p:sldLayoutId id="2147484017" r:id="rId24"/>
    <p:sldLayoutId id="2147484018" r:id="rId25"/>
    <p:sldLayoutId id="2147484019" r:id="rId26"/>
    <p:sldLayoutId id="2147484020" r:id="rId27"/>
    <p:sldLayoutId id="2147484021" r:id="rId28"/>
    <p:sldLayoutId id="2147484022" r:id="rId29"/>
    <p:sldLayoutId id="2147484023" r:id="rId30"/>
    <p:sldLayoutId id="2147484024" r:id="rId31"/>
    <p:sldLayoutId id="2147484025" r:id="rId32"/>
    <p:sldLayoutId id="2147484026" r:id="rId33"/>
    <p:sldLayoutId id="2147484027" r:id="rId34"/>
    <p:sldLayoutId id="2147484028" r:id="rId35"/>
    <p:sldLayoutId id="2147484029" r:id="rId36"/>
    <p:sldLayoutId id="2147484030" r:id="rId37"/>
    <p:sldLayoutId id="2147484031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A10F-30F8-4C7F-9407-920F7F1B743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19/11/2018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669B-BD58-4469-8949-03F8D331C0BC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5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0BE6F14-FF48-0F4F-A8AA-2E3F25371E4A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/>
                </a:solidFill>
              </a:rPr>
              <a:t>IBM Cloud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  <p:sldLayoutId id="2147484070" r:id="rId25"/>
    <p:sldLayoutId id="2147484071" r:id="rId26"/>
    <p:sldLayoutId id="2147484072" r:id="rId27"/>
    <p:sldLayoutId id="2147484073" r:id="rId28"/>
    <p:sldLayoutId id="2147484074" r:id="rId29"/>
    <p:sldLayoutId id="2147484075" r:id="rId30"/>
    <p:sldLayoutId id="2147484076" r:id="rId31"/>
    <p:sldLayoutId id="2147484077" r:id="rId32"/>
    <p:sldLayoutId id="2147484078" r:id="rId33"/>
    <p:sldLayoutId id="2147484079" r:id="rId34"/>
    <p:sldLayoutId id="2147484080" r:id="rId35"/>
    <p:sldLayoutId id="2147484081" r:id="rId3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tif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tif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1.tiff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1646" y="150412"/>
            <a:ext cx="5558617" cy="4248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54" name="Elbow Connector 157">
            <a:extLst>
              <a:ext uri="{FF2B5EF4-FFF2-40B4-BE49-F238E27FC236}">
                <a16:creationId xmlns:a16="http://schemas.microsoft.com/office/drawing/2014/main" id="{50727D9B-6CDE-4D40-A4C4-B1515A1DA619}"/>
              </a:ext>
            </a:extLst>
          </p:cNvPr>
          <p:cNvCxnSpPr>
            <a:cxnSpLocks/>
            <a:stCxn id="156" idx="3"/>
            <a:endCxn id="244" idx="1"/>
          </p:cNvCxnSpPr>
          <p:nvPr/>
        </p:nvCxnSpPr>
        <p:spPr>
          <a:xfrm>
            <a:off x="5353041" y="2608679"/>
            <a:ext cx="2124318" cy="29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CF193DA-EF9B-4247-B07D-697AE220418C}"/>
              </a:ext>
            </a:extLst>
          </p:cNvPr>
          <p:cNvSpPr/>
          <p:nvPr/>
        </p:nvSpPr>
        <p:spPr>
          <a:xfrm>
            <a:off x="5938499" y="514217"/>
            <a:ext cx="1703570" cy="79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F50FCA-7241-4002-8088-9C25AECE2970}"/>
              </a:ext>
            </a:extLst>
          </p:cNvPr>
          <p:cNvSpPr/>
          <p:nvPr/>
        </p:nvSpPr>
        <p:spPr>
          <a:xfrm>
            <a:off x="50159" y="2023391"/>
            <a:ext cx="3825082" cy="11627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46516" y="41354"/>
            <a:ext cx="1407834" cy="124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27744" y="1128883"/>
            <a:ext cx="10406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b="1" dirty="0">
                <a:solidFill>
                  <a:prstClr val="black"/>
                </a:solidFill>
              </a:rPr>
              <a:t>Test Tools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75240" y="193815"/>
            <a:ext cx="3716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 charset="0"/>
                <a:cs typeface="Calibri" charset="0"/>
              </a:rPr>
              <a:t>IBM </a:t>
            </a:r>
            <a:r>
              <a:rPr lang="en-US" sz="1200" b="1">
                <a:solidFill>
                  <a:srgbClr val="000000"/>
                </a:solidFill>
                <a:ea typeface="Calibri" charset="0"/>
                <a:cs typeface="Calibri" charset="0"/>
              </a:rPr>
              <a:t>Cloud Private</a:t>
            </a:r>
            <a:endParaRPr lang="en-US" sz="1200" b="1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41" y="147558"/>
            <a:ext cx="1231900" cy="9855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Rectangle 102"/>
          <p:cNvSpPr/>
          <p:nvPr/>
        </p:nvSpPr>
        <p:spPr>
          <a:xfrm>
            <a:off x="88291" y="3254299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854B-9CF5-4F67-9506-665C738AB1D8}"/>
              </a:ext>
            </a:extLst>
          </p:cNvPr>
          <p:cNvGrpSpPr/>
          <p:nvPr/>
        </p:nvGrpSpPr>
        <p:grpSpPr>
          <a:xfrm>
            <a:off x="106528" y="3322246"/>
            <a:ext cx="374818" cy="454714"/>
            <a:chOff x="567208" y="1555139"/>
            <a:chExt cx="1115097" cy="13952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28" name="Can 127"/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cxnSp>
        <p:nvCxnSpPr>
          <p:cNvPr id="129" name="Elbow Connector 128"/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702874" y="3860878"/>
            <a:ext cx="424979" cy="127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8506" y="3875191"/>
            <a:ext cx="1046372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1.Bar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5186" y="2112448"/>
            <a:ext cx="3148424" cy="356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96464" y="633160"/>
            <a:ext cx="174983" cy="3148424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120634" y="2314167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09218" y="2086535"/>
            <a:ext cx="2223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SoE Pipe-line for SOE image build and load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746676" y="2050010"/>
            <a:ext cx="1626406" cy="169721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04548" y="2053302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1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232016" y="2354415"/>
            <a:ext cx="678392" cy="536884"/>
            <a:chOff x="7938668" y="3449424"/>
            <a:chExt cx="962297" cy="866174"/>
          </a:xfrm>
        </p:grpSpPr>
        <p:sp>
          <p:nvSpPr>
            <p:cNvPr id="151" name="Rectangle 150"/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38668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1</a:t>
              </a: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4175023" y="2159034"/>
            <a:ext cx="1178018" cy="899290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8382" y="2191556"/>
            <a:ext cx="1140361" cy="23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MASTER NODE</a:t>
            </a:r>
          </a:p>
        </p:txBody>
      </p:sp>
      <p:cxnSp>
        <p:nvCxnSpPr>
          <p:cNvPr id="158" name="Elbow Connector 157"/>
          <p:cNvCxnSpPr>
            <a:cxnSpLocks/>
            <a:stCxn id="156" idx="3"/>
            <a:endCxn id="148" idx="1"/>
          </p:cNvCxnSpPr>
          <p:nvPr/>
        </p:nvCxnSpPr>
        <p:spPr>
          <a:xfrm>
            <a:off x="5353041" y="2608679"/>
            <a:ext cx="393635" cy="28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76071" y="2713120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  <p:sp>
        <p:nvSpPr>
          <p:cNvPr id="181" name="Oval 180"/>
          <p:cNvSpPr/>
          <p:nvPr/>
        </p:nvSpPr>
        <p:spPr>
          <a:xfrm>
            <a:off x="3805030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47631" y="63445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docker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Image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REPOSITORY</a:t>
            </a:r>
          </a:p>
        </p:txBody>
      </p:sp>
      <p:sp>
        <p:nvSpPr>
          <p:cNvPr id="180" name="Can 179"/>
          <p:cNvSpPr/>
          <p:nvPr/>
        </p:nvSpPr>
        <p:spPr>
          <a:xfrm>
            <a:off x="3895375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295" y="2441779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11" y="2376219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" name="Elbow Connector 191"/>
          <p:cNvCxnSpPr>
            <a:cxnSpLocks/>
            <a:stCxn id="123" idx="2"/>
            <a:endCxn id="252" idx="0"/>
          </p:cNvCxnSpPr>
          <p:nvPr/>
        </p:nvCxnSpPr>
        <p:spPr>
          <a:xfrm rot="5400000">
            <a:off x="7689303" y="897678"/>
            <a:ext cx="548489" cy="10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3D9FD1-ED52-400F-AAF8-BFA9F0DFC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6" y="4137178"/>
            <a:ext cx="1635991" cy="10037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D15573-8992-4306-94A7-55098B23E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97" y="4137178"/>
            <a:ext cx="1635991" cy="1003724"/>
          </a:xfrm>
          <a:prstGeom prst="rect">
            <a:avLst/>
          </a:prstGeom>
        </p:spPr>
      </p:pic>
      <p:cxnSp>
        <p:nvCxnSpPr>
          <p:cNvPr id="83" name="Elbow Connector 128">
            <a:extLst>
              <a:ext uri="{FF2B5EF4-FFF2-40B4-BE49-F238E27FC236}">
                <a16:creationId xmlns:a16="http://schemas.microsoft.com/office/drawing/2014/main" id="{F2E86D14-8E51-42D1-8FD0-0BC7F8FAED04}"/>
              </a:ext>
            </a:extLst>
          </p:cNvPr>
          <p:cNvCxnSpPr>
            <a:cxnSpLocks/>
            <a:stCxn id="79" idx="0"/>
            <a:endCxn id="90" idx="2"/>
          </p:cNvCxnSpPr>
          <p:nvPr/>
        </p:nvCxnSpPr>
        <p:spPr>
          <a:xfrm rot="16200000" flipV="1">
            <a:off x="2178975" y="3780959"/>
            <a:ext cx="422536" cy="289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B3EC9E-B1A6-48FE-8E56-738B25D8CCA4}"/>
              </a:ext>
            </a:extLst>
          </p:cNvPr>
          <p:cNvSpPr/>
          <p:nvPr/>
        </p:nvSpPr>
        <p:spPr>
          <a:xfrm>
            <a:off x="468997" y="3356688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1 source repos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777AB-7E79-4FB4-8B39-D8A830D86457}"/>
              </a:ext>
            </a:extLst>
          </p:cNvPr>
          <p:cNvSpPr txBox="1"/>
          <p:nvPr/>
        </p:nvSpPr>
        <p:spPr>
          <a:xfrm>
            <a:off x="1897925" y="3875191"/>
            <a:ext cx="116115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2.bar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2595105-8DAE-4446-896F-66BACF010697}"/>
              </a:ext>
            </a:extLst>
          </p:cNvPr>
          <p:cNvSpPr/>
          <p:nvPr/>
        </p:nvSpPr>
        <p:spPr>
          <a:xfrm>
            <a:off x="1735114" y="3359131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2 source repos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6944C6-A062-4F49-90F4-144681BEEC59}"/>
              </a:ext>
            </a:extLst>
          </p:cNvPr>
          <p:cNvSpPr/>
          <p:nvPr/>
        </p:nvSpPr>
        <p:spPr>
          <a:xfrm>
            <a:off x="122075" y="2757158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Repos-&gt;Build Helm Charts-&gt;Deploy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2ED853-5892-4E93-AF65-55458CDC6A74}"/>
              </a:ext>
            </a:extLst>
          </p:cNvPr>
          <p:cNvSpPr/>
          <p:nvPr/>
        </p:nvSpPr>
        <p:spPr>
          <a:xfrm>
            <a:off x="108081" y="2593454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DC00CBE-DEAB-4597-9A67-5907EA7BC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9359" y="1114167"/>
            <a:ext cx="174983" cy="314842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0057571-4BC7-4B6F-ACBA-FA8151CCEADD}"/>
              </a:ext>
            </a:extLst>
          </p:cNvPr>
          <p:cNvSpPr txBox="1"/>
          <p:nvPr/>
        </p:nvSpPr>
        <p:spPr>
          <a:xfrm>
            <a:off x="1237285" y="2561680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MS1 Pipe-line for image build and deploy </a:t>
            </a:r>
          </a:p>
        </p:txBody>
      </p:sp>
      <p:cxnSp>
        <p:nvCxnSpPr>
          <p:cNvPr id="100" name="Elbow Connector 190">
            <a:extLst>
              <a:ext uri="{FF2B5EF4-FFF2-40B4-BE49-F238E27FC236}">
                <a16:creationId xmlns:a16="http://schemas.microsoft.com/office/drawing/2014/main" id="{C702BC01-06ED-4C96-B4A7-9EAA5DC4D22D}"/>
              </a:ext>
            </a:extLst>
          </p:cNvPr>
          <p:cNvCxnSpPr>
            <a:cxnSpLocks/>
          </p:cNvCxnSpPr>
          <p:nvPr/>
        </p:nvCxnSpPr>
        <p:spPr>
          <a:xfrm flipV="1">
            <a:off x="580499" y="1684209"/>
            <a:ext cx="895873" cy="4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3913A0-43E1-4F41-9244-1963222F026A}"/>
              </a:ext>
            </a:extLst>
          </p:cNvPr>
          <p:cNvSpPr/>
          <p:nvPr/>
        </p:nvSpPr>
        <p:spPr>
          <a:xfrm>
            <a:off x="88291" y="1287383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B895A7-15F8-4E02-9F99-1F5AC6333D09}"/>
              </a:ext>
            </a:extLst>
          </p:cNvPr>
          <p:cNvGrpSpPr/>
          <p:nvPr/>
        </p:nvGrpSpPr>
        <p:grpSpPr>
          <a:xfrm>
            <a:off x="106528" y="1355330"/>
            <a:ext cx="374818" cy="454714"/>
            <a:chOff x="567208" y="1555139"/>
            <a:chExt cx="1115097" cy="139520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B80568-8E63-47BE-95E8-A60D669A6538}"/>
                </a:ext>
              </a:extLst>
            </p:cNvPr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BF44B5F-568A-45DE-99BB-A5BF643A3061}"/>
                  </a:ext>
                </a:extLst>
              </p:cNvPr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D1A5D2D-BABE-41CB-9B02-3D8192C99147}"/>
                    </a:ext>
                  </a:extLst>
                </p:cNvPr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29F2468-0EF2-4BE5-9C95-BAE769946160}"/>
                    </a:ext>
                  </a:extLst>
                </p:cNvPr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53BE2E0D-3CB4-4F9E-81FE-15A10A48A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08" name="Can 127">
              <a:extLst>
                <a:ext uri="{FF2B5EF4-FFF2-40B4-BE49-F238E27FC236}">
                  <a16:creationId xmlns:a16="http://schemas.microsoft.com/office/drawing/2014/main" id="{EB474CB3-921A-4C9E-8B38-7AF40E341EC9}"/>
                </a:ext>
              </a:extLst>
            </p:cNvPr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8269BFA-047A-4E7B-AB82-E34BBE220F0A}"/>
              </a:ext>
            </a:extLst>
          </p:cNvPr>
          <p:cNvSpPr/>
          <p:nvPr/>
        </p:nvSpPr>
        <p:spPr>
          <a:xfrm>
            <a:off x="550010" y="1418252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SoE Image with fixed configuration, Docker file , Build Repos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5CB8B-B4F2-4BD5-BF6E-E55C80D29D74}"/>
              </a:ext>
            </a:extLst>
          </p:cNvPr>
          <p:cNvGrpSpPr/>
          <p:nvPr/>
        </p:nvGrpSpPr>
        <p:grpSpPr>
          <a:xfrm>
            <a:off x="586395" y="58451"/>
            <a:ext cx="1102064" cy="801392"/>
            <a:chOff x="1764530" y="85205"/>
            <a:chExt cx="1635991" cy="1003724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63B2C4-3CD6-41EC-87E0-E8ED7E0C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87B9F9-E581-4E95-A02F-0FBF67094DAE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A2C19E0C-2B31-4106-A023-17C33D1B7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7B2A1F57-DE3F-45A7-8396-F7636EEA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ACE7CB-EFCB-4FC1-8BFF-88A373C8E5D8}"/>
              </a:ext>
            </a:extLst>
          </p:cNvPr>
          <p:cNvGrpSpPr/>
          <p:nvPr/>
        </p:nvGrpSpPr>
        <p:grpSpPr>
          <a:xfrm>
            <a:off x="131807" y="50444"/>
            <a:ext cx="333165" cy="467231"/>
            <a:chOff x="3548718" y="3201639"/>
            <a:chExt cx="535862" cy="73226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3013A59-C75D-4D5C-A071-15568F3BE9A1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F9CE0B1-2166-4AB3-BEAB-AEE6ECF5E472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16D92A5-8D87-4431-BA7B-D1A6943381B7}"/>
                  </a:ext>
                </a:extLst>
              </p:cNvPr>
              <p:cNvSpPr txBox="1"/>
              <p:nvPr/>
            </p:nvSpPr>
            <p:spPr>
              <a:xfrm>
                <a:off x="2594925" y="2911040"/>
                <a:ext cx="52931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dockerHub</a:t>
                </a:r>
              </a:p>
            </p:txBody>
          </p:sp>
        </p:grpSp>
        <p:sp>
          <p:nvSpPr>
            <p:cNvPr id="196" name="Can 179">
              <a:extLst>
                <a:ext uri="{FF2B5EF4-FFF2-40B4-BE49-F238E27FC236}">
                  <a16:creationId xmlns:a16="http://schemas.microsoft.com/office/drawing/2014/main" id="{1D4A7A40-7062-44C9-A5C5-605F803416B9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83301-ACE3-4F63-A4D2-FCDB87CEB8B9}"/>
              </a:ext>
            </a:extLst>
          </p:cNvPr>
          <p:cNvGrpSpPr/>
          <p:nvPr/>
        </p:nvGrpSpPr>
        <p:grpSpPr>
          <a:xfrm>
            <a:off x="3124152" y="49084"/>
            <a:ext cx="333165" cy="467231"/>
            <a:chOff x="3548718" y="3201639"/>
            <a:chExt cx="535862" cy="73226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C8E5D8-6A4D-4F62-9423-BFFF57324A2E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B6B7808-11FB-4BE2-951A-D3D50BEFD97C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AFB8E29-19F4-42BA-BE7B-1E0E3B6278D7}"/>
                  </a:ext>
                </a:extLst>
              </p:cNvPr>
              <p:cNvSpPr txBox="1"/>
              <p:nvPr/>
            </p:nvSpPr>
            <p:spPr>
              <a:xfrm>
                <a:off x="2700723" y="2911040"/>
                <a:ext cx="31771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Ot4i</a:t>
                </a:r>
              </a:p>
            </p:txBody>
          </p:sp>
        </p:grpSp>
        <p:sp>
          <p:nvSpPr>
            <p:cNvPr id="201" name="Can 179">
              <a:extLst>
                <a:ext uri="{FF2B5EF4-FFF2-40B4-BE49-F238E27FC236}">
                  <a16:creationId xmlns:a16="http://schemas.microsoft.com/office/drawing/2014/main" id="{DCA23D30-E7D3-435F-A9C8-6E1C95656E13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204" name="Elbow Connector 128">
            <a:extLst>
              <a:ext uri="{FF2B5EF4-FFF2-40B4-BE49-F238E27FC236}">
                <a16:creationId xmlns:a16="http://schemas.microsoft.com/office/drawing/2014/main" id="{5DBE1B96-6976-42CB-9734-D9AF00181C6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rot="5400000">
            <a:off x="819604" y="1100428"/>
            <a:ext cx="558409" cy="77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266216A-C7D7-4DC3-BC14-F08C3EB69175}"/>
              </a:ext>
            </a:extLst>
          </p:cNvPr>
          <p:cNvSpPr txBox="1"/>
          <p:nvPr/>
        </p:nvSpPr>
        <p:spPr>
          <a:xfrm>
            <a:off x="436629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SoE Build and Updates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2E882-4FDF-4099-8053-C821C67D6811}"/>
              </a:ext>
            </a:extLst>
          </p:cNvPr>
          <p:cNvSpPr/>
          <p:nvPr/>
        </p:nvSpPr>
        <p:spPr>
          <a:xfrm>
            <a:off x="3649704" y="514217"/>
            <a:ext cx="2223586" cy="1486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EA1CB7-41E3-46FA-A50C-190B36353E08}"/>
              </a:ext>
            </a:extLst>
          </p:cNvPr>
          <p:cNvSpPr/>
          <p:nvPr/>
        </p:nvSpPr>
        <p:spPr>
          <a:xfrm>
            <a:off x="5979867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27AA7D-748A-4E42-847D-0DB4F0548874}"/>
              </a:ext>
            </a:extLst>
          </p:cNvPr>
          <p:cNvSpPr txBox="1"/>
          <p:nvPr/>
        </p:nvSpPr>
        <p:spPr>
          <a:xfrm>
            <a:off x="6272852" y="597289"/>
            <a:ext cx="57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Helm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REGISTRY</a:t>
            </a:r>
          </a:p>
        </p:txBody>
      </p:sp>
      <p:sp>
        <p:nvSpPr>
          <p:cNvPr id="209" name="Can 179">
            <a:extLst>
              <a:ext uri="{FF2B5EF4-FFF2-40B4-BE49-F238E27FC236}">
                <a16:creationId xmlns:a16="http://schemas.microsoft.com/office/drawing/2014/main" id="{51C27E57-7242-4FC8-8CA4-0A8716E0AD7C}"/>
              </a:ext>
            </a:extLst>
          </p:cNvPr>
          <p:cNvSpPr/>
          <p:nvPr/>
        </p:nvSpPr>
        <p:spPr>
          <a:xfrm>
            <a:off x="6070212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2FDDAC-D807-41FD-9478-93B837145168}"/>
              </a:ext>
            </a:extLst>
          </p:cNvPr>
          <p:cNvSpPr/>
          <p:nvPr/>
        </p:nvSpPr>
        <p:spPr>
          <a:xfrm>
            <a:off x="3705248" y="983346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7D2F88B-7756-4A39-8CCB-AB643B6CA2CF}"/>
              </a:ext>
            </a:extLst>
          </p:cNvPr>
          <p:cNvSpPr/>
          <p:nvPr/>
        </p:nvSpPr>
        <p:spPr>
          <a:xfrm>
            <a:off x="3764769" y="122004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64F9B0A-AA69-4C77-BEBE-8D39689B3584}"/>
              </a:ext>
            </a:extLst>
          </p:cNvPr>
          <p:cNvSpPr/>
          <p:nvPr/>
        </p:nvSpPr>
        <p:spPr>
          <a:xfrm>
            <a:off x="3764769" y="138702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8FA5BF2-C98B-4AF0-9FFF-897F8FFD3526}"/>
              </a:ext>
            </a:extLst>
          </p:cNvPr>
          <p:cNvSpPr/>
          <p:nvPr/>
        </p:nvSpPr>
        <p:spPr>
          <a:xfrm>
            <a:off x="3764769" y="1558327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A1B68A-76D0-415C-B23E-6BA4991EF12E}"/>
              </a:ext>
            </a:extLst>
          </p:cNvPr>
          <p:cNvSpPr/>
          <p:nvPr/>
        </p:nvSpPr>
        <p:spPr>
          <a:xfrm>
            <a:off x="3764769" y="173273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1B9C55D-B9D9-421C-A6AB-3CABAC9D16D0}"/>
              </a:ext>
            </a:extLst>
          </p:cNvPr>
          <p:cNvSpPr/>
          <p:nvPr/>
        </p:nvSpPr>
        <p:spPr>
          <a:xfrm>
            <a:off x="4669344" y="544354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DF09C0-ED79-45DC-8304-20A0879E65E0}"/>
              </a:ext>
            </a:extLst>
          </p:cNvPr>
          <p:cNvCxnSpPr>
            <a:stCxn id="24" idx="3"/>
            <a:endCxn id="217" idx="1"/>
          </p:cNvCxnSpPr>
          <p:nvPr/>
        </p:nvCxnSpPr>
        <p:spPr>
          <a:xfrm flipV="1">
            <a:off x="4252779" y="1001554"/>
            <a:ext cx="416565" cy="438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64BF17-C633-4EFE-9D36-A9FD7660EF0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252779" y="1440546"/>
            <a:ext cx="1032085" cy="72136"/>
          </a:xfrm>
          <a:prstGeom prst="bentConnector3">
            <a:avLst>
              <a:gd name="adj1" fmla="val 20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F49F0CC-C740-4FFE-B4A4-FBA2F651591B}"/>
              </a:ext>
            </a:extLst>
          </p:cNvPr>
          <p:cNvSpPr/>
          <p:nvPr/>
        </p:nvSpPr>
        <p:spPr>
          <a:xfrm>
            <a:off x="4728865" y="60509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MS1 config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9CD24B4-7666-46C0-8772-70A3EE980154}"/>
              </a:ext>
            </a:extLst>
          </p:cNvPr>
          <p:cNvSpPr/>
          <p:nvPr/>
        </p:nvSpPr>
        <p:spPr>
          <a:xfrm>
            <a:off x="4728865" y="770101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1AC24AE-BD31-49A7-AAE4-13A123327728}"/>
              </a:ext>
            </a:extLst>
          </p:cNvPr>
          <p:cNvSpPr/>
          <p:nvPr/>
        </p:nvSpPr>
        <p:spPr>
          <a:xfrm>
            <a:off x="4728865" y="93707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2A1128B5-B9B8-4AC6-B4E3-8229FA1C79D3}"/>
              </a:ext>
            </a:extLst>
          </p:cNvPr>
          <p:cNvSpPr/>
          <p:nvPr/>
        </p:nvSpPr>
        <p:spPr>
          <a:xfrm>
            <a:off x="4728865" y="110838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53B7B66-F578-4DC1-B177-740E049ACC23}"/>
              </a:ext>
            </a:extLst>
          </p:cNvPr>
          <p:cNvSpPr/>
          <p:nvPr/>
        </p:nvSpPr>
        <p:spPr>
          <a:xfrm>
            <a:off x="4728865" y="12827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BCEE0D7D-4144-4B4E-85AC-2B151330B5E3}"/>
              </a:ext>
            </a:extLst>
          </p:cNvPr>
          <p:cNvSpPr/>
          <p:nvPr/>
        </p:nvSpPr>
        <p:spPr>
          <a:xfrm>
            <a:off x="5274948" y="1046355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ACA78F5D-D875-41F7-885B-33C34C1B2731}"/>
              </a:ext>
            </a:extLst>
          </p:cNvPr>
          <p:cNvSpPr/>
          <p:nvPr/>
        </p:nvSpPr>
        <p:spPr>
          <a:xfrm>
            <a:off x="5334469" y="11070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MS2 config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6C68ED8D-FAB0-4EF6-95BB-2A7FB0E35310}"/>
              </a:ext>
            </a:extLst>
          </p:cNvPr>
          <p:cNvSpPr/>
          <p:nvPr/>
        </p:nvSpPr>
        <p:spPr>
          <a:xfrm>
            <a:off x="5334469" y="127210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D94F5F8-B623-4CC5-A3E7-CA034ED4FF52}"/>
              </a:ext>
            </a:extLst>
          </p:cNvPr>
          <p:cNvSpPr/>
          <p:nvPr/>
        </p:nvSpPr>
        <p:spPr>
          <a:xfrm>
            <a:off x="5334469" y="1439079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505CF76D-3F12-48E6-AA15-25871ECFF519}"/>
              </a:ext>
            </a:extLst>
          </p:cNvPr>
          <p:cNvSpPr/>
          <p:nvPr/>
        </p:nvSpPr>
        <p:spPr>
          <a:xfrm>
            <a:off x="5334469" y="161038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44AC406-DEC3-4BEA-85D1-473702CADDC0}"/>
              </a:ext>
            </a:extLst>
          </p:cNvPr>
          <p:cNvSpPr/>
          <p:nvPr/>
        </p:nvSpPr>
        <p:spPr>
          <a:xfrm>
            <a:off x="5334469" y="178479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F8C5E1F-D540-41D6-8511-4449160B0001}"/>
              </a:ext>
            </a:extLst>
          </p:cNvPr>
          <p:cNvSpPr/>
          <p:nvPr/>
        </p:nvSpPr>
        <p:spPr>
          <a:xfrm>
            <a:off x="509694" y="2961714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 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CF95A55-92EB-453F-BBF4-6C6DDE591270}"/>
              </a:ext>
            </a:extLst>
          </p:cNvPr>
          <p:cNvSpPr/>
          <p:nvPr/>
        </p:nvSpPr>
        <p:spPr>
          <a:xfrm>
            <a:off x="495700" y="2798010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6DC0EEAE-4B0E-4AE3-945F-B36DEE6C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76978" y="1318723"/>
            <a:ext cx="174983" cy="3148424"/>
          </a:xfrm>
          <a:prstGeom prst="rect">
            <a:avLst/>
          </a:prstGeom>
        </p:spPr>
      </p:pic>
      <p:sp>
        <p:nvSpPr>
          <p:cNvPr id="244" name="Rounded Rectangle 147">
            <a:extLst>
              <a:ext uri="{FF2B5EF4-FFF2-40B4-BE49-F238E27FC236}">
                <a16:creationId xmlns:a16="http://schemas.microsoft.com/office/drawing/2014/main" id="{35B47BCA-58BF-4490-8EE9-E6F6FF4FD18C}"/>
              </a:ext>
            </a:extLst>
          </p:cNvPr>
          <p:cNvSpPr/>
          <p:nvPr/>
        </p:nvSpPr>
        <p:spPr>
          <a:xfrm>
            <a:off x="7477359" y="2053302"/>
            <a:ext cx="1626406" cy="1693922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6E48660-5521-459F-8D44-8459E7DEF80C}"/>
              </a:ext>
            </a:extLst>
          </p:cNvPr>
          <p:cNvSpPr txBox="1"/>
          <p:nvPr/>
        </p:nvSpPr>
        <p:spPr>
          <a:xfrm>
            <a:off x="7505495" y="2056594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2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921D255-B827-4C56-9434-F6FDA44ECFEE}"/>
              </a:ext>
            </a:extLst>
          </p:cNvPr>
          <p:cNvGrpSpPr/>
          <p:nvPr/>
        </p:nvGrpSpPr>
        <p:grpSpPr>
          <a:xfrm>
            <a:off x="7932964" y="2357707"/>
            <a:ext cx="678392" cy="536884"/>
            <a:chOff x="7938670" y="3449424"/>
            <a:chExt cx="962297" cy="86617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8D698E9-9E10-4E7E-9B24-82AE8EDFB2AA}"/>
                </a:ext>
              </a:extLst>
            </p:cNvPr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8F74498-A3A3-4660-8C1D-4E6C28710072}"/>
                </a:ext>
              </a:extLst>
            </p:cNvPr>
            <p:cNvSpPr txBox="1"/>
            <p:nvPr/>
          </p:nvSpPr>
          <p:spPr>
            <a:xfrm>
              <a:off x="7938670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2</a:t>
              </a:r>
            </a:p>
          </p:txBody>
        </p:sp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B98FC31-2311-496B-BC19-699249918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242" y="2445071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1" name="Picture 7">
            <a:extLst>
              <a:ext uri="{FF2B5EF4-FFF2-40B4-BE49-F238E27FC236}">
                <a16:creationId xmlns:a16="http://schemas.microsoft.com/office/drawing/2014/main" id="{A17B60CD-7244-4461-9EF1-3416DBC932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58" y="2379511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Rounded Rectangle 147">
            <a:extLst>
              <a:ext uri="{FF2B5EF4-FFF2-40B4-BE49-F238E27FC236}">
                <a16:creationId xmlns:a16="http://schemas.microsoft.com/office/drawing/2014/main" id="{814E2E60-D2C6-47B2-BB77-09EB0A8B88F5}"/>
              </a:ext>
            </a:extLst>
          </p:cNvPr>
          <p:cNvSpPr/>
          <p:nvPr/>
        </p:nvSpPr>
        <p:spPr>
          <a:xfrm>
            <a:off x="5952561" y="1681567"/>
            <a:ext cx="3002682" cy="27918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Rounded Rectangle 147">
            <a:extLst>
              <a:ext uri="{FF2B5EF4-FFF2-40B4-BE49-F238E27FC236}">
                <a16:creationId xmlns:a16="http://schemas.microsoft.com/office/drawing/2014/main" id="{7A2368BC-6674-4A05-B324-02399D5A23FF}"/>
              </a:ext>
            </a:extLst>
          </p:cNvPr>
          <p:cNvSpPr/>
          <p:nvPr/>
        </p:nvSpPr>
        <p:spPr>
          <a:xfrm>
            <a:off x="5925401" y="3845161"/>
            <a:ext cx="3002682" cy="46664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79591" y="3965275"/>
            <a:ext cx="859531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Log Aggregation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11827" y="1719082"/>
            <a:ext cx="88429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Ingress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F53F68E-0079-43D4-93E1-8C129EBF3FD8}"/>
              </a:ext>
            </a:extLst>
          </p:cNvPr>
          <p:cNvSpPr/>
          <p:nvPr/>
        </p:nvSpPr>
        <p:spPr>
          <a:xfrm>
            <a:off x="6874807" y="592952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Folded Corner 254">
            <a:extLst>
              <a:ext uri="{FF2B5EF4-FFF2-40B4-BE49-F238E27FC236}">
                <a16:creationId xmlns:a16="http://schemas.microsoft.com/office/drawing/2014/main" id="{53B7B583-643A-442C-BA51-39F50287FE2F}"/>
              </a:ext>
            </a:extLst>
          </p:cNvPr>
          <p:cNvSpPr/>
          <p:nvPr/>
        </p:nvSpPr>
        <p:spPr>
          <a:xfrm>
            <a:off x="7089746" y="674925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128">
            <a:extLst>
              <a:ext uri="{FF2B5EF4-FFF2-40B4-BE49-F238E27FC236}">
                <a16:creationId xmlns:a16="http://schemas.microsoft.com/office/drawing/2014/main" id="{9F2CB5B9-F946-4584-BE2A-2BEC1C3CC399}"/>
              </a:ext>
            </a:extLst>
          </p:cNvPr>
          <p:cNvCxnSpPr>
            <a:cxnSpLocks/>
            <a:endCxn id="269" idx="0"/>
          </p:cNvCxnSpPr>
          <p:nvPr/>
        </p:nvCxnSpPr>
        <p:spPr>
          <a:xfrm rot="16200000" flipH="1">
            <a:off x="1886572" y="869082"/>
            <a:ext cx="943626" cy="147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57C2B-7D6C-4A76-ADB0-668406F9E400}"/>
              </a:ext>
            </a:extLst>
          </p:cNvPr>
          <p:cNvSpPr/>
          <p:nvPr/>
        </p:nvSpPr>
        <p:spPr>
          <a:xfrm>
            <a:off x="6047648" y="2314632"/>
            <a:ext cx="2837845" cy="11990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B058CE-A967-4929-BD0B-9F01C5A69C9C}"/>
              </a:ext>
            </a:extLst>
          </p:cNvPr>
          <p:cNvSpPr/>
          <p:nvPr/>
        </p:nvSpPr>
        <p:spPr>
          <a:xfrm>
            <a:off x="6337140" y="2969806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 Micro Service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30156C-8D30-41C4-99FE-F20FE18CE17A}"/>
              </a:ext>
            </a:extLst>
          </p:cNvPr>
          <p:cNvSpPr/>
          <p:nvPr/>
        </p:nvSpPr>
        <p:spPr>
          <a:xfrm>
            <a:off x="8071217" y="3010490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BusinessMicro Service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75EB2F4-ACD1-4DE0-AFE1-4DB66108B85F}"/>
              </a:ext>
            </a:extLst>
          </p:cNvPr>
          <p:cNvSpPr txBox="1"/>
          <p:nvPr/>
        </p:nvSpPr>
        <p:spPr>
          <a:xfrm>
            <a:off x="6742703" y="30632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Micro Services Application with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integration micro services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other micro services 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244924B0-983D-469A-99F0-CFCD50EE73F1}"/>
              </a:ext>
            </a:extLst>
          </p:cNvPr>
          <p:cNvSpPr/>
          <p:nvPr/>
        </p:nvSpPr>
        <p:spPr>
          <a:xfrm>
            <a:off x="1921751" y="1414439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MicroSrv</a:t>
            </a:r>
            <a:r>
              <a:rPr lang="en-US" sz="700" dirty="0"/>
              <a:t> N Docker file Helm charts with </a:t>
            </a:r>
            <a:r>
              <a:rPr lang="en-US" sz="700" dirty="0" err="1"/>
              <a:t>parms</a:t>
            </a:r>
            <a:r>
              <a:rPr lang="en-US" sz="700" dirty="0"/>
              <a:t> exposed repos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0A45957-A857-4C27-8941-35EE6FF8D301}"/>
              </a:ext>
            </a:extLst>
          </p:cNvPr>
          <p:cNvGrpSpPr/>
          <p:nvPr/>
        </p:nvGrpSpPr>
        <p:grpSpPr>
          <a:xfrm>
            <a:off x="1880897" y="71231"/>
            <a:ext cx="1102064" cy="801392"/>
            <a:chOff x="1764530" y="85205"/>
            <a:chExt cx="1635991" cy="1003724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6C682EDE-87C6-4D40-B062-F372543F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E7FA19F-D9BF-49C9-82E0-2E7026CFCD2A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5E2C2BDB-AB49-4FD4-A156-CF19A0AF6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FD549509-0DAD-4AFD-9008-F3A23336E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EC57A296-5671-4BFE-A389-82BF12DE8FC7}"/>
              </a:ext>
            </a:extLst>
          </p:cNvPr>
          <p:cNvSpPr txBox="1"/>
          <p:nvPr/>
        </p:nvSpPr>
        <p:spPr>
          <a:xfrm>
            <a:off x="1841342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Deployment Packaging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BC1DDF-EEB4-4D45-B876-4A2F39134F42}"/>
              </a:ext>
            </a:extLst>
          </p:cNvPr>
          <p:cNvSpPr txBox="1"/>
          <p:nvPr/>
        </p:nvSpPr>
        <p:spPr>
          <a:xfrm>
            <a:off x="1618287" y="2766838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MS2 Pipe-line for image build and deploy 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174E748-7E0E-4FB0-B310-525FA177FD4F}"/>
              </a:ext>
            </a:extLst>
          </p:cNvPr>
          <p:cNvSpPr txBox="1"/>
          <p:nvPr/>
        </p:nvSpPr>
        <p:spPr>
          <a:xfrm>
            <a:off x="4270961" y="2400819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</a:t>
            </a:r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91622885-43C1-401D-8B22-5CE2FB6D24CC}"/>
              </a:ext>
            </a:extLst>
          </p:cNvPr>
          <p:cNvCxnSpPr>
            <a:cxnSpLocks/>
            <a:stCxn id="143" idx="3"/>
            <a:endCxn id="278" idx="1"/>
          </p:cNvCxnSpPr>
          <p:nvPr/>
        </p:nvCxnSpPr>
        <p:spPr>
          <a:xfrm>
            <a:off x="3258168" y="2384950"/>
            <a:ext cx="1012793" cy="123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FD822E-F202-4120-9CD1-43DA500E3DA4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3263610" y="2688379"/>
            <a:ext cx="1012461" cy="13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8AF53A48-181B-421E-A0E3-080D74773B02}"/>
              </a:ext>
            </a:extLst>
          </p:cNvPr>
          <p:cNvCxnSpPr>
            <a:cxnSpLocks/>
            <a:stCxn id="240" idx="3"/>
            <a:endCxn id="170" idx="1"/>
          </p:cNvCxnSpPr>
          <p:nvPr/>
        </p:nvCxnSpPr>
        <p:spPr>
          <a:xfrm flipV="1">
            <a:off x="3647228" y="2820842"/>
            <a:ext cx="628843" cy="211655"/>
          </a:xfrm>
          <a:prstGeom prst="bentConnector3">
            <a:avLst>
              <a:gd name="adj1" fmla="val 20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EA112-73F2-4FD0-8A67-75847FD1703F}"/>
              </a:ext>
            </a:extLst>
          </p:cNvPr>
          <p:cNvSpPr/>
          <p:nvPr/>
        </p:nvSpPr>
        <p:spPr>
          <a:xfrm>
            <a:off x="3616511" y="4535888"/>
            <a:ext cx="5311572" cy="53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4B484-2F1D-49D6-8972-5923B21B582E}"/>
              </a:ext>
            </a:extLst>
          </p:cNvPr>
          <p:cNvSpPr txBox="1"/>
          <p:nvPr/>
        </p:nvSpPr>
        <p:spPr>
          <a:xfrm>
            <a:off x="3616511" y="4546211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SoE – Standard Operating Environment for Integration containers</a:t>
            </a:r>
          </a:p>
          <a:p>
            <a:r>
              <a:rPr lang="en-US" sz="700" dirty="0"/>
              <a:t>Fixed Configuration – Logging flows, liveliness flows, monitoring profiles</a:t>
            </a:r>
          </a:p>
          <a:p>
            <a:r>
              <a:rPr lang="en-US" sz="700" dirty="0"/>
              <a:t>MS1 configuration – Integration Application code (Micro Service 1)</a:t>
            </a:r>
          </a:p>
          <a:p>
            <a:r>
              <a:rPr lang="en-US" sz="700" dirty="0"/>
              <a:t>MS2 configuration – Integration Application code (Micro Service 2)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3978C3-994F-4A41-8ED0-39CEEC1A88A4}"/>
              </a:ext>
            </a:extLst>
          </p:cNvPr>
          <p:cNvSpPr txBox="1"/>
          <p:nvPr/>
        </p:nvSpPr>
        <p:spPr>
          <a:xfrm>
            <a:off x="6333466" y="4540941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Application Micro Services (business functions)</a:t>
            </a:r>
          </a:p>
          <a:p>
            <a:r>
              <a:rPr lang="en-US" sz="700" dirty="0"/>
              <a:t>(We are not building these </a:t>
            </a:r>
            <a:r>
              <a:rPr lang="en-US" sz="700"/>
              <a:t>business functions)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963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1646" y="150412"/>
            <a:ext cx="5558617" cy="4248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54" name="Elbow Connector 157">
            <a:extLst>
              <a:ext uri="{FF2B5EF4-FFF2-40B4-BE49-F238E27FC236}">
                <a16:creationId xmlns:a16="http://schemas.microsoft.com/office/drawing/2014/main" id="{50727D9B-6CDE-4D40-A4C4-B1515A1DA619}"/>
              </a:ext>
            </a:extLst>
          </p:cNvPr>
          <p:cNvCxnSpPr>
            <a:cxnSpLocks/>
            <a:stCxn id="170" idx="3"/>
            <a:endCxn id="244" idx="1"/>
          </p:cNvCxnSpPr>
          <p:nvPr/>
        </p:nvCxnSpPr>
        <p:spPr>
          <a:xfrm>
            <a:off x="5280058" y="2893415"/>
            <a:ext cx="2197301" cy="6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CF193DA-EF9B-4247-B07D-697AE220418C}"/>
              </a:ext>
            </a:extLst>
          </p:cNvPr>
          <p:cNvSpPr/>
          <p:nvPr/>
        </p:nvSpPr>
        <p:spPr>
          <a:xfrm>
            <a:off x="5938499" y="514217"/>
            <a:ext cx="1703570" cy="79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F50FCA-7241-4002-8088-9C25AECE2970}"/>
              </a:ext>
            </a:extLst>
          </p:cNvPr>
          <p:cNvSpPr/>
          <p:nvPr/>
        </p:nvSpPr>
        <p:spPr>
          <a:xfrm>
            <a:off x="50159" y="1903017"/>
            <a:ext cx="3825082" cy="128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46516" y="41354"/>
            <a:ext cx="1407834" cy="124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27744" y="1128883"/>
            <a:ext cx="10406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b="1" dirty="0">
                <a:solidFill>
                  <a:prstClr val="black"/>
                </a:solidFill>
              </a:rPr>
              <a:t>Test Tools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75240" y="193815"/>
            <a:ext cx="3716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 charset="0"/>
                <a:cs typeface="Calibri" charset="0"/>
              </a:rPr>
              <a:t>IBM </a:t>
            </a:r>
            <a:r>
              <a:rPr lang="en-US" sz="1200" b="1">
                <a:solidFill>
                  <a:srgbClr val="000000"/>
                </a:solidFill>
                <a:ea typeface="Calibri" charset="0"/>
                <a:cs typeface="Calibri" charset="0"/>
              </a:rPr>
              <a:t>Cloud Private</a:t>
            </a:r>
            <a:endParaRPr lang="en-US" sz="1200" b="1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41" y="147558"/>
            <a:ext cx="1231900" cy="9855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Rectangle 102"/>
          <p:cNvSpPr/>
          <p:nvPr/>
        </p:nvSpPr>
        <p:spPr>
          <a:xfrm>
            <a:off x="88291" y="3254299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854B-9CF5-4F67-9506-665C738AB1D8}"/>
              </a:ext>
            </a:extLst>
          </p:cNvPr>
          <p:cNvGrpSpPr/>
          <p:nvPr/>
        </p:nvGrpSpPr>
        <p:grpSpPr>
          <a:xfrm>
            <a:off x="106528" y="3322246"/>
            <a:ext cx="374818" cy="454714"/>
            <a:chOff x="567208" y="1555139"/>
            <a:chExt cx="1115097" cy="13952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28" name="Can 127"/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cxnSp>
        <p:nvCxnSpPr>
          <p:cNvPr id="129" name="Elbow Connector 128"/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702874" y="3860878"/>
            <a:ext cx="424979" cy="127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8506" y="3875191"/>
            <a:ext cx="1046372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1.Bar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70008-6A76-4E54-AB5B-71F312FFC693}"/>
              </a:ext>
            </a:extLst>
          </p:cNvPr>
          <p:cNvGrpSpPr/>
          <p:nvPr/>
        </p:nvGrpSpPr>
        <p:grpSpPr>
          <a:xfrm>
            <a:off x="109744" y="1919623"/>
            <a:ext cx="3323160" cy="381989"/>
            <a:chOff x="109744" y="2086535"/>
            <a:chExt cx="3323160" cy="381989"/>
          </a:xfrm>
        </p:grpSpPr>
        <p:sp>
          <p:nvSpPr>
            <p:cNvPr id="139" name="Rectangle 138"/>
            <p:cNvSpPr/>
            <p:nvPr/>
          </p:nvSpPr>
          <p:spPr>
            <a:xfrm>
              <a:off x="115186" y="2112448"/>
              <a:ext cx="3148424" cy="3560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596464" y="633160"/>
              <a:ext cx="174983" cy="3148424"/>
            </a:xfrm>
            <a:prstGeom prst="rect">
              <a:avLst/>
            </a:prstGeom>
          </p:spPr>
        </p:pic>
        <p:sp>
          <p:nvSpPr>
            <p:cNvPr id="143" name="Rectangle 142"/>
            <p:cNvSpPr/>
            <p:nvPr/>
          </p:nvSpPr>
          <p:spPr>
            <a:xfrm>
              <a:off x="120634" y="2314167"/>
              <a:ext cx="3137534" cy="141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50" dirty="0">
                  <a:solidFill>
                    <a:prstClr val="black"/>
                  </a:solidFill>
                </a:rPr>
                <a:t>Git Pull-&gt;Image Build-&gt;Load to local Repos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09218" y="2086535"/>
              <a:ext cx="2223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 dirty="0">
                  <a:solidFill>
                    <a:prstClr val="white"/>
                  </a:solidFill>
                </a:rPr>
                <a:t>SoE Pipe-line for SOE image build and load</a:t>
              </a:r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5746676" y="2050010"/>
            <a:ext cx="1626406" cy="169721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04548" y="2053302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1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232016" y="2354415"/>
            <a:ext cx="678392" cy="536884"/>
            <a:chOff x="7938668" y="3449424"/>
            <a:chExt cx="962297" cy="866174"/>
          </a:xfrm>
        </p:grpSpPr>
        <p:sp>
          <p:nvSpPr>
            <p:cNvPr id="151" name="Rectangle 150"/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38668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1</a:t>
              </a: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4175023" y="2053302"/>
            <a:ext cx="1178018" cy="172365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8382" y="2053673"/>
            <a:ext cx="1140361" cy="23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MASTER NODE</a:t>
            </a:r>
          </a:p>
        </p:txBody>
      </p:sp>
      <p:cxnSp>
        <p:nvCxnSpPr>
          <p:cNvPr id="158" name="Elbow Connector 157"/>
          <p:cNvCxnSpPr>
            <a:cxnSpLocks/>
            <a:stCxn id="170" idx="3"/>
          </p:cNvCxnSpPr>
          <p:nvPr/>
        </p:nvCxnSpPr>
        <p:spPr>
          <a:xfrm>
            <a:off x="5280058" y="2893415"/>
            <a:ext cx="482900" cy="3608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76071" y="2785693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  <p:sp>
        <p:nvSpPr>
          <p:cNvPr id="181" name="Oval 180"/>
          <p:cNvSpPr/>
          <p:nvPr/>
        </p:nvSpPr>
        <p:spPr>
          <a:xfrm>
            <a:off x="3805030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47631" y="63445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docker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Image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REPOSITORY</a:t>
            </a:r>
          </a:p>
        </p:txBody>
      </p:sp>
      <p:sp>
        <p:nvSpPr>
          <p:cNvPr id="180" name="Can 179"/>
          <p:cNvSpPr/>
          <p:nvPr/>
        </p:nvSpPr>
        <p:spPr>
          <a:xfrm>
            <a:off x="3895375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295" y="2441779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11" y="2376219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" name="Elbow Connector 191"/>
          <p:cNvCxnSpPr>
            <a:cxnSpLocks/>
            <a:stCxn id="123" idx="2"/>
            <a:endCxn id="252" idx="0"/>
          </p:cNvCxnSpPr>
          <p:nvPr/>
        </p:nvCxnSpPr>
        <p:spPr>
          <a:xfrm rot="5400000">
            <a:off x="7689303" y="897678"/>
            <a:ext cx="548489" cy="10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3D9FD1-ED52-400F-AAF8-BFA9F0DFC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6" y="4137178"/>
            <a:ext cx="1635991" cy="10037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D15573-8992-4306-94A7-55098B23E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97" y="4137178"/>
            <a:ext cx="1635991" cy="1003724"/>
          </a:xfrm>
          <a:prstGeom prst="rect">
            <a:avLst/>
          </a:prstGeom>
        </p:spPr>
      </p:pic>
      <p:cxnSp>
        <p:nvCxnSpPr>
          <p:cNvPr id="83" name="Elbow Connector 128">
            <a:extLst>
              <a:ext uri="{FF2B5EF4-FFF2-40B4-BE49-F238E27FC236}">
                <a16:creationId xmlns:a16="http://schemas.microsoft.com/office/drawing/2014/main" id="{F2E86D14-8E51-42D1-8FD0-0BC7F8FAED04}"/>
              </a:ext>
            </a:extLst>
          </p:cNvPr>
          <p:cNvCxnSpPr>
            <a:cxnSpLocks/>
            <a:stCxn id="79" idx="0"/>
            <a:endCxn id="90" idx="2"/>
          </p:cNvCxnSpPr>
          <p:nvPr/>
        </p:nvCxnSpPr>
        <p:spPr>
          <a:xfrm rot="16200000" flipV="1">
            <a:off x="2178975" y="3780959"/>
            <a:ext cx="422536" cy="289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B3EC9E-B1A6-48FE-8E56-738B25D8CCA4}"/>
              </a:ext>
            </a:extLst>
          </p:cNvPr>
          <p:cNvSpPr/>
          <p:nvPr/>
        </p:nvSpPr>
        <p:spPr>
          <a:xfrm>
            <a:off x="468997" y="3356688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1 source repos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777AB-7E79-4FB4-8B39-D8A830D86457}"/>
              </a:ext>
            </a:extLst>
          </p:cNvPr>
          <p:cNvSpPr txBox="1"/>
          <p:nvPr/>
        </p:nvSpPr>
        <p:spPr>
          <a:xfrm>
            <a:off x="1897925" y="3875191"/>
            <a:ext cx="116115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2.bar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2595105-8DAE-4446-896F-66BACF010697}"/>
              </a:ext>
            </a:extLst>
          </p:cNvPr>
          <p:cNvSpPr/>
          <p:nvPr/>
        </p:nvSpPr>
        <p:spPr>
          <a:xfrm>
            <a:off x="1735114" y="3359131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2 source repos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6944C6-A062-4F49-90F4-144681BEEC59}"/>
              </a:ext>
            </a:extLst>
          </p:cNvPr>
          <p:cNvSpPr/>
          <p:nvPr/>
        </p:nvSpPr>
        <p:spPr>
          <a:xfrm>
            <a:off x="122075" y="2757158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Repos-&gt;Build Helm Charts-&gt;Deploy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2ED853-5892-4E93-AF65-55458CDC6A74}"/>
              </a:ext>
            </a:extLst>
          </p:cNvPr>
          <p:cNvSpPr/>
          <p:nvPr/>
        </p:nvSpPr>
        <p:spPr>
          <a:xfrm>
            <a:off x="108081" y="2593454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DC00CBE-DEAB-4597-9A67-5907EA7BC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9359" y="1114167"/>
            <a:ext cx="174983" cy="314842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0057571-4BC7-4B6F-ACBA-FA8151CCEADD}"/>
              </a:ext>
            </a:extLst>
          </p:cNvPr>
          <p:cNvSpPr txBox="1"/>
          <p:nvPr/>
        </p:nvSpPr>
        <p:spPr>
          <a:xfrm>
            <a:off x="1237285" y="2561680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MS1 Pipe-line for image build and deploy </a:t>
            </a:r>
          </a:p>
        </p:txBody>
      </p:sp>
      <p:cxnSp>
        <p:nvCxnSpPr>
          <p:cNvPr id="100" name="Elbow Connector 190">
            <a:extLst>
              <a:ext uri="{FF2B5EF4-FFF2-40B4-BE49-F238E27FC236}">
                <a16:creationId xmlns:a16="http://schemas.microsoft.com/office/drawing/2014/main" id="{C702BC01-06ED-4C96-B4A7-9EAA5DC4D22D}"/>
              </a:ext>
            </a:extLst>
          </p:cNvPr>
          <p:cNvCxnSpPr>
            <a:cxnSpLocks/>
          </p:cNvCxnSpPr>
          <p:nvPr/>
        </p:nvCxnSpPr>
        <p:spPr>
          <a:xfrm flipV="1">
            <a:off x="580499" y="1684209"/>
            <a:ext cx="895873" cy="4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3913A0-43E1-4F41-9244-1963222F026A}"/>
              </a:ext>
            </a:extLst>
          </p:cNvPr>
          <p:cNvSpPr/>
          <p:nvPr/>
        </p:nvSpPr>
        <p:spPr>
          <a:xfrm>
            <a:off x="88291" y="1287383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B895A7-15F8-4E02-9F99-1F5AC6333D09}"/>
              </a:ext>
            </a:extLst>
          </p:cNvPr>
          <p:cNvGrpSpPr/>
          <p:nvPr/>
        </p:nvGrpSpPr>
        <p:grpSpPr>
          <a:xfrm>
            <a:off x="106528" y="1355330"/>
            <a:ext cx="374818" cy="454714"/>
            <a:chOff x="567208" y="1555139"/>
            <a:chExt cx="1115097" cy="139520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B80568-8E63-47BE-95E8-A60D669A6538}"/>
                </a:ext>
              </a:extLst>
            </p:cNvPr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BF44B5F-568A-45DE-99BB-A5BF643A3061}"/>
                  </a:ext>
                </a:extLst>
              </p:cNvPr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D1A5D2D-BABE-41CB-9B02-3D8192C99147}"/>
                    </a:ext>
                  </a:extLst>
                </p:cNvPr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29F2468-0EF2-4BE5-9C95-BAE769946160}"/>
                    </a:ext>
                  </a:extLst>
                </p:cNvPr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53BE2E0D-3CB4-4F9E-81FE-15A10A48A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08" name="Can 127">
              <a:extLst>
                <a:ext uri="{FF2B5EF4-FFF2-40B4-BE49-F238E27FC236}">
                  <a16:creationId xmlns:a16="http://schemas.microsoft.com/office/drawing/2014/main" id="{EB474CB3-921A-4C9E-8B38-7AF40E341EC9}"/>
                </a:ext>
              </a:extLst>
            </p:cNvPr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8269BFA-047A-4E7B-AB82-E34BBE220F0A}"/>
              </a:ext>
            </a:extLst>
          </p:cNvPr>
          <p:cNvSpPr/>
          <p:nvPr/>
        </p:nvSpPr>
        <p:spPr>
          <a:xfrm>
            <a:off x="550010" y="1418252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SoE Image with fixed configuration, Docker file , Build Repos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5CB8B-B4F2-4BD5-BF6E-E55C80D29D74}"/>
              </a:ext>
            </a:extLst>
          </p:cNvPr>
          <p:cNvGrpSpPr/>
          <p:nvPr/>
        </p:nvGrpSpPr>
        <p:grpSpPr>
          <a:xfrm>
            <a:off x="586395" y="58451"/>
            <a:ext cx="1102064" cy="801392"/>
            <a:chOff x="1764530" y="85205"/>
            <a:chExt cx="1635991" cy="1003724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63B2C4-3CD6-41EC-87E0-E8ED7E0C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87B9F9-E581-4E95-A02F-0FBF67094DAE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A2C19E0C-2B31-4106-A023-17C33D1B7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7B2A1F57-DE3F-45A7-8396-F7636EEA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ACE7CB-EFCB-4FC1-8BFF-88A373C8E5D8}"/>
              </a:ext>
            </a:extLst>
          </p:cNvPr>
          <p:cNvGrpSpPr/>
          <p:nvPr/>
        </p:nvGrpSpPr>
        <p:grpSpPr>
          <a:xfrm>
            <a:off x="131807" y="50444"/>
            <a:ext cx="333165" cy="467231"/>
            <a:chOff x="3548718" y="3201639"/>
            <a:chExt cx="535862" cy="73226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3013A59-C75D-4D5C-A071-15568F3BE9A1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F9CE0B1-2166-4AB3-BEAB-AEE6ECF5E472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16D92A5-8D87-4431-BA7B-D1A6943381B7}"/>
                  </a:ext>
                </a:extLst>
              </p:cNvPr>
              <p:cNvSpPr txBox="1"/>
              <p:nvPr/>
            </p:nvSpPr>
            <p:spPr>
              <a:xfrm>
                <a:off x="2594925" y="2911040"/>
                <a:ext cx="52931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dockerHub</a:t>
                </a:r>
              </a:p>
            </p:txBody>
          </p:sp>
        </p:grpSp>
        <p:sp>
          <p:nvSpPr>
            <p:cNvPr id="196" name="Can 179">
              <a:extLst>
                <a:ext uri="{FF2B5EF4-FFF2-40B4-BE49-F238E27FC236}">
                  <a16:creationId xmlns:a16="http://schemas.microsoft.com/office/drawing/2014/main" id="{1D4A7A40-7062-44C9-A5C5-605F803416B9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83301-ACE3-4F63-A4D2-FCDB87CEB8B9}"/>
              </a:ext>
            </a:extLst>
          </p:cNvPr>
          <p:cNvGrpSpPr/>
          <p:nvPr/>
        </p:nvGrpSpPr>
        <p:grpSpPr>
          <a:xfrm>
            <a:off x="3124152" y="49084"/>
            <a:ext cx="333165" cy="467231"/>
            <a:chOff x="3548718" y="3201639"/>
            <a:chExt cx="535862" cy="73226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C8E5D8-6A4D-4F62-9423-BFFF57324A2E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B6B7808-11FB-4BE2-951A-D3D50BEFD97C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AFB8E29-19F4-42BA-BE7B-1E0E3B6278D7}"/>
                  </a:ext>
                </a:extLst>
              </p:cNvPr>
              <p:cNvSpPr txBox="1"/>
              <p:nvPr/>
            </p:nvSpPr>
            <p:spPr>
              <a:xfrm>
                <a:off x="2700723" y="2911040"/>
                <a:ext cx="31771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Ot4i</a:t>
                </a:r>
              </a:p>
            </p:txBody>
          </p:sp>
        </p:grpSp>
        <p:sp>
          <p:nvSpPr>
            <p:cNvPr id="201" name="Can 179">
              <a:extLst>
                <a:ext uri="{FF2B5EF4-FFF2-40B4-BE49-F238E27FC236}">
                  <a16:creationId xmlns:a16="http://schemas.microsoft.com/office/drawing/2014/main" id="{DCA23D30-E7D3-435F-A9C8-6E1C95656E13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204" name="Elbow Connector 128">
            <a:extLst>
              <a:ext uri="{FF2B5EF4-FFF2-40B4-BE49-F238E27FC236}">
                <a16:creationId xmlns:a16="http://schemas.microsoft.com/office/drawing/2014/main" id="{5DBE1B96-6976-42CB-9734-D9AF00181C6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rot="5400000">
            <a:off x="819604" y="1100428"/>
            <a:ext cx="558409" cy="77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266216A-C7D7-4DC3-BC14-F08C3EB69175}"/>
              </a:ext>
            </a:extLst>
          </p:cNvPr>
          <p:cNvSpPr txBox="1"/>
          <p:nvPr/>
        </p:nvSpPr>
        <p:spPr>
          <a:xfrm>
            <a:off x="436629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SoE Build and Updates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2E882-4FDF-4099-8053-C821C67D6811}"/>
              </a:ext>
            </a:extLst>
          </p:cNvPr>
          <p:cNvSpPr/>
          <p:nvPr/>
        </p:nvSpPr>
        <p:spPr>
          <a:xfrm>
            <a:off x="3649704" y="514217"/>
            <a:ext cx="2223586" cy="1486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EA1CB7-41E3-46FA-A50C-190B36353E08}"/>
              </a:ext>
            </a:extLst>
          </p:cNvPr>
          <p:cNvSpPr/>
          <p:nvPr/>
        </p:nvSpPr>
        <p:spPr>
          <a:xfrm>
            <a:off x="5979867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27AA7D-748A-4E42-847D-0DB4F0548874}"/>
              </a:ext>
            </a:extLst>
          </p:cNvPr>
          <p:cNvSpPr txBox="1"/>
          <p:nvPr/>
        </p:nvSpPr>
        <p:spPr>
          <a:xfrm>
            <a:off x="6272852" y="597289"/>
            <a:ext cx="57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Helm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REGISTRY</a:t>
            </a:r>
          </a:p>
        </p:txBody>
      </p:sp>
      <p:sp>
        <p:nvSpPr>
          <p:cNvPr id="209" name="Can 179">
            <a:extLst>
              <a:ext uri="{FF2B5EF4-FFF2-40B4-BE49-F238E27FC236}">
                <a16:creationId xmlns:a16="http://schemas.microsoft.com/office/drawing/2014/main" id="{51C27E57-7242-4FC8-8CA4-0A8716E0AD7C}"/>
              </a:ext>
            </a:extLst>
          </p:cNvPr>
          <p:cNvSpPr/>
          <p:nvPr/>
        </p:nvSpPr>
        <p:spPr>
          <a:xfrm>
            <a:off x="6070212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2FDDAC-D807-41FD-9478-93B837145168}"/>
              </a:ext>
            </a:extLst>
          </p:cNvPr>
          <p:cNvSpPr/>
          <p:nvPr/>
        </p:nvSpPr>
        <p:spPr>
          <a:xfrm>
            <a:off x="3705248" y="983346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7D2F88B-7756-4A39-8CCB-AB643B6CA2CF}"/>
              </a:ext>
            </a:extLst>
          </p:cNvPr>
          <p:cNvSpPr/>
          <p:nvPr/>
        </p:nvSpPr>
        <p:spPr>
          <a:xfrm>
            <a:off x="3764769" y="122004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64F9B0A-AA69-4C77-BEBE-8D39689B3584}"/>
              </a:ext>
            </a:extLst>
          </p:cNvPr>
          <p:cNvSpPr/>
          <p:nvPr/>
        </p:nvSpPr>
        <p:spPr>
          <a:xfrm>
            <a:off x="3764769" y="138702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8FA5BF2-C98B-4AF0-9FFF-897F8FFD3526}"/>
              </a:ext>
            </a:extLst>
          </p:cNvPr>
          <p:cNvSpPr/>
          <p:nvPr/>
        </p:nvSpPr>
        <p:spPr>
          <a:xfrm>
            <a:off x="3764769" y="1558327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A1B68A-76D0-415C-B23E-6BA4991EF12E}"/>
              </a:ext>
            </a:extLst>
          </p:cNvPr>
          <p:cNvSpPr/>
          <p:nvPr/>
        </p:nvSpPr>
        <p:spPr>
          <a:xfrm>
            <a:off x="3764769" y="173273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1B9C55D-B9D9-421C-A6AB-3CABAC9D16D0}"/>
              </a:ext>
            </a:extLst>
          </p:cNvPr>
          <p:cNvSpPr/>
          <p:nvPr/>
        </p:nvSpPr>
        <p:spPr>
          <a:xfrm>
            <a:off x="4669344" y="544354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DF09C0-ED79-45DC-8304-20A0879E65E0}"/>
              </a:ext>
            </a:extLst>
          </p:cNvPr>
          <p:cNvCxnSpPr>
            <a:stCxn id="24" idx="3"/>
            <a:endCxn id="217" idx="1"/>
          </p:cNvCxnSpPr>
          <p:nvPr/>
        </p:nvCxnSpPr>
        <p:spPr>
          <a:xfrm flipV="1">
            <a:off x="4252779" y="1001554"/>
            <a:ext cx="416565" cy="438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64BF17-C633-4EFE-9D36-A9FD7660EF0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252779" y="1440546"/>
            <a:ext cx="1032085" cy="72136"/>
          </a:xfrm>
          <a:prstGeom prst="bentConnector3">
            <a:avLst>
              <a:gd name="adj1" fmla="val 20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F49F0CC-C740-4FFE-B4A4-FBA2F651591B}"/>
              </a:ext>
            </a:extLst>
          </p:cNvPr>
          <p:cNvSpPr/>
          <p:nvPr/>
        </p:nvSpPr>
        <p:spPr>
          <a:xfrm>
            <a:off x="4728865" y="60509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MS1 config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9CD24B4-7666-46C0-8772-70A3EE980154}"/>
              </a:ext>
            </a:extLst>
          </p:cNvPr>
          <p:cNvSpPr/>
          <p:nvPr/>
        </p:nvSpPr>
        <p:spPr>
          <a:xfrm>
            <a:off x="4728865" y="770101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1AC24AE-BD31-49A7-AAE4-13A123327728}"/>
              </a:ext>
            </a:extLst>
          </p:cNvPr>
          <p:cNvSpPr/>
          <p:nvPr/>
        </p:nvSpPr>
        <p:spPr>
          <a:xfrm>
            <a:off x="4728865" y="93707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2A1128B5-B9B8-4AC6-B4E3-8229FA1C79D3}"/>
              </a:ext>
            </a:extLst>
          </p:cNvPr>
          <p:cNvSpPr/>
          <p:nvPr/>
        </p:nvSpPr>
        <p:spPr>
          <a:xfrm>
            <a:off x="4728865" y="110838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53B7B66-F578-4DC1-B177-740E049ACC23}"/>
              </a:ext>
            </a:extLst>
          </p:cNvPr>
          <p:cNvSpPr/>
          <p:nvPr/>
        </p:nvSpPr>
        <p:spPr>
          <a:xfrm>
            <a:off x="4728865" y="12827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BCEE0D7D-4144-4B4E-85AC-2B151330B5E3}"/>
              </a:ext>
            </a:extLst>
          </p:cNvPr>
          <p:cNvSpPr/>
          <p:nvPr/>
        </p:nvSpPr>
        <p:spPr>
          <a:xfrm>
            <a:off x="5274948" y="1046355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ACA78F5D-D875-41F7-885B-33C34C1B2731}"/>
              </a:ext>
            </a:extLst>
          </p:cNvPr>
          <p:cNvSpPr/>
          <p:nvPr/>
        </p:nvSpPr>
        <p:spPr>
          <a:xfrm>
            <a:off x="5334469" y="11070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MS2 config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6C68ED8D-FAB0-4EF6-95BB-2A7FB0E35310}"/>
              </a:ext>
            </a:extLst>
          </p:cNvPr>
          <p:cNvSpPr/>
          <p:nvPr/>
        </p:nvSpPr>
        <p:spPr>
          <a:xfrm>
            <a:off x="5334469" y="127210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D94F5F8-B623-4CC5-A3E7-CA034ED4FF52}"/>
              </a:ext>
            </a:extLst>
          </p:cNvPr>
          <p:cNvSpPr/>
          <p:nvPr/>
        </p:nvSpPr>
        <p:spPr>
          <a:xfrm>
            <a:off x="5334469" y="1439079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505CF76D-3F12-48E6-AA15-25871ECFF519}"/>
              </a:ext>
            </a:extLst>
          </p:cNvPr>
          <p:cNvSpPr/>
          <p:nvPr/>
        </p:nvSpPr>
        <p:spPr>
          <a:xfrm>
            <a:off x="5334469" y="161038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44AC406-DEC3-4BEA-85D1-473702CADDC0}"/>
              </a:ext>
            </a:extLst>
          </p:cNvPr>
          <p:cNvSpPr/>
          <p:nvPr/>
        </p:nvSpPr>
        <p:spPr>
          <a:xfrm>
            <a:off x="5334469" y="178479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F8C5E1F-D540-41D6-8511-4449160B0001}"/>
              </a:ext>
            </a:extLst>
          </p:cNvPr>
          <p:cNvSpPr/>
          <p:nvPr/>
        </p:nvSpPr>
        <p:spPr>
          <a:xfrm>
            <a:off x="509694" y="2961714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 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CF95A55-92EB-453F-BBF4-6C6DDE591270}"/>
              </a:ext>
            </a:extLst>
          </p:cNvPr>
          <p:cNvSpPr/>
          <p:nvPr/>
        </p:nvSpPr>
        <p:spPr>
          <a:xfrm>
            <a:off x="495700" y="2798010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6DC0EEAE-4B0E-4AE3-945F-B36DEE6C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76978" y="1318723"/>
            <a:ext cx="174983" cy="3148424"/>
          </a:xfrm>
          <a:prstGeom prst="rect">
            <a:avLst/>
          </a:prstGeom>
        </p:spPr>
      </p:pic>
      <p:sp>
        <p:nvSpPr>
          <p:cNvPr id="244" name="Rounded Rectangle 147">
            <a:extLst>
              <a:ext uri="{FF2B5EF4-FFF2-40B4-BE49-F238E27FC236}">
                <a16:creationId xmlns:a16="http://schemas.microsoft.com/office/drawing/2014/main" id="{35B47BCA-58BF-4490-8EE9-E6F6FF4FD18C}"/>
              </a:ext>
            </a:extLst>
          </p:cNvPr>
          <p:cNvSpPr/>
          <p:nvPr/>
        </p:nvSpPr>
        <p:spPr>
          <a:xfrm>
            <a:off x="7477359" y="2053302"/>
            <a:ext cx="1626406" cy="1693922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6E48660-5521-459F-8D44-8459E7DEF80C}"/>
              </a:ext>
            </a:extLst>
          </p:cNvPr>
          <p:cNvSpPr txBox="1"/>
          <p:nvPr/>
        </p:nvSpPr>
        <p:spPr>
          <a:xfrm>
            <a:off x="7505495" y="2056594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2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921D255-B827-4C56-9434-F6FDA44ECFEE}"/>
              </a:ext>
            </a:extLst>
          </p:cNvPr>
          <p:cNvGrpSpPr/>
          <p:nvPr/>
        </p:nvGrpSpPr>
        <p:grpSpPr>
          <a:xfrm>
            <a:off x="7932964" y="2357707"/>
            <a:ext cx="678392" cy="536884"/>
            <a:chOff x="7938670" y="3449424"/>
            <a:chExt cx="962297" cy="86617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8D698E9-9E10-4E7E-9B24-82AE8EDFB2AA}"/>
                </a:ext>
              </a:extLst>
            </p:cNvPr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8F74498-A3A3-4660-8C1D-4E6C28710072}"/>
                </a:ext>
              </a:extLst>
            </p:cNvPr>
            <p:cNvSpPr txBox="1"/>
            <p:nvPr/>
          </p:nvSpPr>
          <p:spPr>
            <a:xfrm>
              <a:off x="7938670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2</a:t>
              </a:r>
            </a:p>
          </p:txBody>
        </p:sp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B98FC31-2311-496B-BC19-699249918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242" y="2445071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1" name="Picture 7">
            <a:extLst>
              <a:ext uri="{FF2B5EF4-FFF2-40B4-BE49-F238E27FC236}">
                <a16:creationId xmlns:a16="http://schemas.microsoft.com/office/drawing/2014/main" id="{A17B60CD-7244-4461-9EF1-3416DBC932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58" y="2379511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Rounded Rectangle 147">
            <a:extLst>
              <a:ext uri="{FF2B5EF4-FFF2-40B4-BE49-F238E27FC236}">
                <a16:creationId xmlns:a16="http://schemas.microsoft.com/office/drawing/2014/main" id="{814E2E60-D2C6-47B2-BB77-09EB0A8B88F5}"/>
              </a:ext>
            </a:extLst>
          </p:cNvPr>
          <p:cNvSpPr/>
          <p:nvPr/>
        </p:nvSpPr>
        <p:spPr>
          <a:xfrm>
            <a:off x="5952561" y="1681567"/>
            <a:ext cx="3002682" cy="27918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Rounded Rectangle 147">
            <a:extLst>
              <a:ext uri="{FF2B5EF4-FFF2-40B4-BE49-F238E27FC236}">
                <a16:creationId xmlns:a16="http://schemas.microsoft.com/office/drawing/2014/main" id="{7A2368BC-6674-4A05-B324-02399D5A23FF}"/>
              </a:ext>
            </a:extLst>
          </p:cNvPr>
          <p:cNvSpPr/>
          <p:nvPr/>
        </p:nvSpPr>
        <p:spPr>
          <a:xfrm>
            <a:off x="5925401" y="3845161"/>
            <a:ext cx="3002682" cy="46664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79591" y="3965275"/>
            <a:ext cx="859531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Log Aggregation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11827" y="1719082"/>
            <a:ext cx="88429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Ingress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F53F68E-0079-43D4-93E1-8C129EBF3FD8}"/>
              </a:ext>
            </a:extLst>
          </p:cNvPr>
          <p:cNvSpPr/>
          <p:nvPr/>
        </p:nvSpPr>
        <p:spPr>
          <a:xfrm>
            <a:off x="6874807" y="592952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Folded Corner 254">
            <a:extLst>
              <a:ext uri="{FF2B5EF4-FFF2-40B4-BE49-F238E27FC236}">
                <a16:creationId xmlns:a16="http://schemas.microsoft.com/office/drawing/2014/main" id="{53B7B583-643A-442C-BA51-39F50287FE2F}"/>
              </a:ext>
            </a:extLst>
          </p:cNvPr>
          <p:cNvSpPr/>
          <p:nvPr/>
        </p:nvSpPr>
        <p:spPr>
          <a:xfrm>
            <a:off x="7089746" y="674925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128">
            <a:extLst>
              <a:ext uri="{FF2B5EF4-FFF2-40B4-BE49-F238E27FC236}">
                <a16:creationId xmlns:a16="http://schemas.microsoft.com/office/drawing/2014/main" id="{9F2CB5B9-F946-4584-BE2A-2BEC1C3CC399}"/>
              </a:ext>
            </a:extLst>
          </p:cNvPr>
          <p:cNvCxnSpPr>
            <a:cxnSpLocks/>
            <a:endCxn id="269" idx="0"/>
          </p:cNvCxnSpPr>
          <p:nvPr/>
        </p:nvCxnSpPr>
        <p:spPr>
          <a:xfrm rot="16200000" flipH="1">
            <a:off x="1886572" y="869082"/>
            <a:ext cx="943626" cy="147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57C2B-7D6C-4A76-ADB0-668406F9E400}"/>
              </a:ext>
            </a:extLst>
          </p:cNvPr>
          <p:cNvSpPr/>
          <p:nvPr/>
        </p:nvSpPr>
        <p:spPr>
          <a:xfrm>
            <a:off x="6047648" y="2314632"/>
            <a:ext cx="2837845" cy="11990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B058CE-A967-4929-BD0B-9F01C5A69C9C}"/>
              </a:ext>
            </a:extLst>
          </p:cNvPr>
          <p:cNvSpPr/>
          <p:nvPr/>
        </p:nvSpPr>
        <p:spPr>
          <a:xfrm>
            <a:off x="6337140" y="2969806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 Micro Service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30156C-8D30-41C4-99FE-F20FE18CE17A}"/>
              </a:ext>
            </a:extLst>
          </p:cNvPr>
          <p:cNvSpPr/>
          <p:nvPr/>
        </p:nvSpPr>
        <p:spPr>
          <a:xfrm>
            <a:off x="8071217" y="3010490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BusinessMicro Service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75EB2F4-ACD1-4DE0-AFE1-4DB66108B85F}"/>
              </a:ext>
            </a:extLst>
          </p:cNvPr>
          <p:cNvSpPr txBox="1"/>
          <p:nvPr/>
        </p:nvSpPr>
        <p:spPr>
          <a:xfrm>
            <a:off x="6742703" y="30632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Micro Services Application with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integration micro services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other micro services 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244924B0-983D-469A-99F0-CFCD50EE73F1}"/>
              </a:ext>
            </a:extLst>
          </p:cNvPr>
          <p:cNvSpPr/>
          <p:nvPr/>
        </p:nvSpPr>
        <p:spPr>
          <a:xfrm>
            <a:off x="1921751" y="1414439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MicroSrv</a:t>
            </a:r>
            <a:r>
              <a:rPr lang="en-US" sz="700" dirty="0"/>
              <a:t> N Docker file Helm charts with </a:t>
            </a:r>
            <a:r>
              <a:rPr lang="en-US" sz="700" dirty="0" err="1"/>
              <a:t>parms</a:t>
            </a:r>
            <a:r>
              <a:rPr lang="en-US" sz="700" dirty="0"/>
              <a:t> exposed repos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0A45957-A857-4C27-8941-35EE6FF8D301}"/>
              </a:ext>
            </a:extLst>
          </p:cNvPr>
          <p:cNvGrpSpPr/>
          <p:nvPr/>
        </p:nvGrpSpPr>
        <p:grpSpPr>
          <a:xfrm>
            <a:off x="1880897" y="71231"/>
            <a:ext cx="1102064" cy="801392"/>
            <a:chOff x="1764530" y="85205"/>
            <a:chExt cx="1635991" cy="1003724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6C682EDE-87C6-4D40-B062-F372543F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E7FA19F-D9BF-49C9-82E0-2E7026CFCD2A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5E2C2BDB-AB49-4FD4-A156-CF19A0AF6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FD549509-0DAD-4AFD-9008-F3A23336E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EC57A296-5671-4BFE-A389-82BF12DE8FC7}"/>
              </a:ext>
            </a:extLst>
          </p:cNvPr>
          <p:cNvSpPr txBox="1"/>
          <p:nvPr/>
        </p:nvSpPr>
        <p:spPr>
          <a:xfrm>
            <a:off x="1841342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Deployment Packaging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BC1DDF-EEB4-4D45-B876-4A2F39134F42}"/>
              </a:ext>
            </a:extLst>
          </p:cNvPr>
          <p:cNvSpPr txBox="1"/>
          <p:nvPr/>
        </p:nvSpPr>
        <p:spPr>
          <a:xfrm>
            <a:off x="1618287" y="2766838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MS2 Pipe-line for image build and deploy 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174E748-7E0E-4FB0-B310-525FA177FD4F}"/>
              </a:ext>
            </a:extLst>
          </p:cNvPr>
          <p:cNvSpPr txBox="1"/>
          <p:nvPr/>
        </p:nvSpPr>
        <p:spPr>
          <a:xfrm>
            <a:off x="4270961" y="2277450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</a:t>
            </a:r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91622885-43C1-401D-8B22-5CE2FB6D24CC}"/>
              </a:ext>
            </a:extLst>
          </p:cNvPr>
          <p:cNvCxnSpPr>
            <a:cxnSpLocks/>
            <a:endCxn id="278" idx="1"/>
          </p:cNvCxnSpPr>
          <p:nvPr/>
        </p:nvCxnSpPr>
        <p:spPr>
          <a:xfrm>
            <a:off x="3281527" y="2050010"/>
            <a:ext cx="989434" cy="3351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FD822E-F202-4120-9CD1-43DA500E3DA4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3263610" y="2760952"/>
            <a:ext cx="1012461" cy="13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8AF53A48-181B-421E-A0E3-080D74773B02}"/>
              </a:ext>
            </a:extLst>
          </p:cNvPr>
          <p:cNvCxnSpPr>
            <a:cxnSpLocks/>
            <a:stCxn id="240" idx="3"/>
            <a:endCxn id="170" idx="1"/>
          </p:cNvCxnSpPr>
          <p:nvPr/>
        </p:nvCxnSpPr>
        <p:spPr>
          <a:xfrm flipV="1">
            <a:off x="3647228" y="2893415"/>
            <a:ext cx="628843" cy="139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EA112-73F2-4FD0-8A67-75847FD1703F}"/>
              </a:ext>
            </a:extLst>
          </p:cNvPr>
          <p:cNvSpPr/>
          <p:nvPr/>
        </p:nvSpPr>
        <p:spPr>
          <a:xfrm>
            <a:off x="3616511" y="4535888"/>
            <a:ext cx="5311572" cy="53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4B484-2F1D-49D6-8972-5923B21B582E}"/>
              </a:ext>
            </a:extLst>
          </p:cNvPr>
          <p:cNvSpPr txBox="1"/>
          <p:nvPr/>
        </p:nvSpPr>
        <p:spPr>
          <a:xfrm>
            <a:off x="3616511" y="4546211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SoE – Standard Operating Environment for Integration containers</a:t>
            </a:r>
          </a:p>
          <a:p>
            <a:r>
              <a:rPr lang="en-US" sz="700" dirty="0"/>
              <a:t>Fixed Configuration – Logging flows, liveliness flows, monitoring profiles</a:t>
            </a:r>
          </a:p>
          <a:p>
            <a:r>
              <a:rPr lang="en-US" sz="700" dirty="0"/>
              <a:t>MS1 configuration – Integration Application code (Micro Service 1)</a:t>
            </a:r>
          </a:p>
          <a:p>
            <a:r>
              <a:rPr lang="en-US" sz="700" dirty="0"/>
              <a:t>MS2 configuration – Integration Application code (Micro Service 2)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3978C3-994F-4A41-8ED0-39CEEC1A88A4}"/>
              </a:ext>
            </a:extLst>
          </p:cNvPr>
          <p:cNvSpPr txBox="1"/>
          <p:nvPr/>
        </p:nvSpPr>
        <p:spPr>
          <a:xfrm>
            <a:off x="6333466" y="4540941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Application Micro Services (business functions)</a:t>
            </a:r>
          </a:p>
          <a:p>
            <a:r>
              <a:rPr lang="en-US" sz="700" dirty="0"/>
              <a:t>(We are not building these </a:t>
            </a:r>
            <a:r>
              <a:rPr lang="en-US" sz="700"/>
              <a:t>business functions)</a:t>
            </a:r>
            <a:endParaRPr lang="en-US" sz="7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12353C6-5A32-4852-9BD7-70976C7E5670}"/>
              </a:ext>
            </a:extLst>
          </p:cNvPr>
          <p:cNvSpPr/>
          <p:nvPr/>
        </p:nvSpPr>
        <p:spPr>
          <a:xfrm>
            <a:off x="456269" y="2155992"/>
            <a:ext cx="3148424" cy="356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2EE5BD8-CC81-48A5-805F-FBBDD734C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37547" y="676704"/>
            <a:ext cx="174983" cy="3148424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FEA3FEB3-2486-4C66-B4E0-F7596C25A332}"/>
              </a:ext>
            </a:extLst>
          </p:cNvPr>
          <p:cNvSpPr/>
          <p:nvPr/>
        </p:nvSpPr>
        <p:spPr>
          <a:xfrm>
            <a:off x="461717" y="2357711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C3023-961B-4473-853E-A4E02E7FE2C4}"/>
              </a:ext>
            </a:extLst>
          </p:cNvPr>
          <p:cNvSpPr txBox="1"/>
          <p:nvPr/>
        </p:nvSpPr>
        <p:spPr>
          <a:xfrm>
            <a:off x="1550301" y="2130079"/>
            <a:ext cx="2085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MQ Pipe-line for image build and deploy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3C8737-2795-4AED-8F5D-09F8C6C4DFAD}"/>
              </a:ext>
            </a:extLst>
          </p:cNvPr>
          <p:cNvSpPr txBox="1"/>
          <p:nvPr/>
        </p:nvSpPr>
        <p:spPr>
          <a:xfrm>
            <a:off x="4270961" y="2516960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</p:spTree>
    <p:extLst>
      <p:ext uri="{BB962C8B-B14F-4D97-AF65-F5344CB8AC3E}">
        <p14:creationId xmlns:p14="http://schemas.microsoft.com/office/powerpoint/2010/main" val="5628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1646" y="150412"/>
            <a:ext cx="5558617" cy="4248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F74A4-FBEE-4E7F-B820-B91B0DB9B642}"/>
              </a:ext>
            </a:extLst>
          </p:cNvPr>
          <p:cNvSpPr/>
          <p:nvPr/>
        </p:nvSpPr>
        <p:spPr>
          <a:xfrm>
            <a:off x="3600363" y="155255"/>
            <a:ext cx="997514" cy="176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157">
            <a:extLst>
              <a:ext uri="{FF2B5EF4-FFF2-40B4-BE49-F238E27FC236}">
                <a16:creationId xmlns:a16="http://schemas.microsoft.com/office/drawing/2014/main" id="{50727D9B-6CDE-4D40-A4C4-B1515A1DA619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5353041" y="2608679"/>
            <a:ext cx="2124318" cy="29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CF193DA-EF9B-4247-B07D-697AE220418C}"/>
              </a:ext>
            </a:extLst>
          </p:cNvPr>
          <p:cNvSpPr/>
          <p:nvPr/>
        </p:nvSpPr>
        <p:spPr>
          <a:xfrm>
            <a:off x="4639083" y="514216"/>
            <a:ext cx="3002986" cy="1505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746516" y="41354"/>
            <a:ext cx="1407834" cy="124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27744" y="1128883"/>
            <a:ext cx="10406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b="1" dirty="0">
                <a:solidFill>
                  <a:prstClr val="black"/>
                </a:solidFill>
              </a:rPr>
              <a:t>Test Tools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23192" y="193815"/>
            <a:ext cx="15689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 charset="0"/>
                <a:cs typeface="Calibri" charset="0"/>
              </a:rPr>
              <a:t>IBM </a:t>
            </a:r>
            <a:r>
              <a:rPr lang="en-US" sz="1200" b="1">
                <a:solidFill>
                  <a:srgbClr val="000000"/>
                </a:solidFill>
                <a:ea typeface="Calibri" charset="0"/>
                <a:cs typeface="Calibri" charset="0"/>
              </a:rPr>
              <a:t>Cloud Private</a:t>
            </a:r>
            <a:endParaRPr lang="en-US" sz="1200" b="1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41" y="147558"/>
            <a:ext cx="1231900" cy="9855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Rectangle 102"/>
          <p:cNvSpPr/>
          <p:nvPr/>
        </p:nvSpPr>
        <p:spPr>
          <a:xfrm>
            <a:off x="88291" y="3254299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854B-9CF5-4F67-9506-665C738AB1D8}"/>
              </a:ext>
            </a:extLst>
          </p:cNvPr>
          <p:cNvGrpSpPr/>
          <p:nvPr/>
        </p:nvGrpSpPr>
        <p:grpSpPr>
          <a:xfrm>
            <a:off x="106528" y="3322246"/>
            <a:ext cx="374818" cy="454714"/>
            <a:chOff x="567208" y="1555139"/>
            <a:chExt cx="1115097" cy="13952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28" name="Can 127"/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cxnSp>
        <p:nvCxnSpPr>
          <p:cNvPr id="129" name="Elbow Connector 128"/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702874" y="3860878"/>
            <a:ext cx="424979" cy="127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8506" y="3875191"/>
            <a:ext cx="1046372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1.Bar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746676" y="2050010"/>
            <a:ext cx="1626406" cy="169721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04548" y="2053302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1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232016" y="2354415"/>
            <a:ext cx="678392" cy="536884"/>
            <a:chOff x="7938668" y="3449424"/>
            <a:chExt cx="962297" cy="866174"/>
          </a:xfrm>
        </p:grpSpPr>
        <p:sp>
          <p:nvSpPr>
            <p:cNvPr id="151" name="Rectangle 150"/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38668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1</a:t>
              </a:r>
            </a:p>
          </p:txBody>
        </p:sp>
      </p:grpSp>
      <p:cxnSp>
        <p:nvCxnSpPr>
          <p:cNvPr id="158" name="Elbow Connector 157"/>
          <p:cNvCxnSpPr>
            <a:cxnSpLocks/>
            <a:endCxn id="148" idx="1"/>
          </p:cNvCxnSpPr>
          <p:nvPr/>
        </p:nvCxnSpPr>
        <p:spPr>
          <a:xfrm>
            <a:off x="5353041" y="2608679"/>
            <a:ext cx="393635" cy="28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3805030" y="404841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53282" y="52041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docker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hub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REPOSITORY</a:t>
            </a:r>
          </a:p>
        </p:txBody>
      </p:sp>
      <p:sp>
        <p:nvSpPr>
          <p:cNvPr id="180" name="Can 179"/>
          <p:cNvSpPr/>
          <p:nvPr/>
        </p:nvSpPr>
        <p:spPr>
          <a:xfrm>
            <a:off x="3895375" y="481724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295" y="2441779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11" y="2376219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" name="Elbow Connector 191"/>
          <p:cNvCxnSpPr>
            <a:cxnSpLocks/>
            <a:stCxn id="123" idx="2"/>
            <a:endCxn id="252" idx="0"/>
          </p:cNvCxnSpPr>
          <p:nvPr/>
        </p:nvCxnSpPr>
        <p:spPr>
          <a:xfrm rot="5400000">
            <a:off x="7689303" y="897678"/>
            <a:ext cx="548489" cy="10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3D9FD1-ED52-400F-AAF8-BFA9F0DFC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6" y="4137178"/>
            <a:ext cx="1635991" cy="10037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D15573-8992-4306-94A7-55098B23E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197" y="4137178"/>
            <a:ext cx="1635991" cy="1003724"/>
          </a:xfrm>
          <a:prstGeom prst="rect">
            <a:avLst/>
          </a:prstGeom>
        </p:spPr>
      </p:pic>
      <p:cxnSp>
        <p:nvCxnSpPr>
          <p:cNvPr id="83" name="Elbow Connector 128">
            <a:extLst>
              <a:ext uri="{FF2B5EF4-FFF2-40B4-BE49-F238E27FC236}">
                <a16:creationId xmlns:a16="http://schemas.microsoft.com/office/drawing/2014/main" id="{F2E86D14-8E51-42D1-8FD0-0BC7F8FAED04}"/>
              </a:ext>
            </a:extLst>
          </p:cNvPr>
          <p:cNvCxnSpPr>
            <a:cxnSpLocks/>
            <a:stCxn id="79" idx="0"/>
            <a:endCxn id="90" idx="2"/>
          </p:cNvCxnSpPr>
          <p:nvPr/>
        </p:nvCxnSpPr>
        <p:spPr>
          <a:xfrm rot="16200000" flipV="1">
            <a:off x="2178975" y="3780959"/>
            <a:ext cx="422536" cy="289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B3EC9E-B1A6-48FE-8E56-738B25D8CCA4}"/>
              </a:ext>
            </a:extLst>
          </p:cNvPr>
          <p:cNvSpPr/>
          <p:nvPr/>
        </p:nvSpPr>
        <p:spPr>
          <a:xfrm>
            <a:off x="468997" y="3356688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1 source repos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7777AB-7E79-4FB4-8B39-D8A830D86457}"/>
              </a:ext>
            </a:extLst>
          </p:cNvPr>
          <p:cNvSpPr txBox="1"/>
          <p:nvPr/>
        </p:nvSpPr>
        <p:spPr>
          <a:xfrm>
            <a:off x="1897925" y="3875191"/>
            <a:ext cx="116115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Push </a:t>
            </a:r>
            <a:r>
              <a:rPr lang="en-US" sz="800" dirty="0" err="1">
                <a:solidFill>
                  <a:srgbClr val="000000"/>
                </a:solidFill>
              </a:rPr>
              <a:t>MicroSrv</a:t>
            </a:r>
            <a:r>
              <a:rPr lang="en-US" sz="800" dirty="0">
                <a:solidFill>
                  <a:srgbClr val="000000"/>
                </a:solidFill>
              </a:rPr>
              <a:t> 2.bar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2595105-8DAE-4446-896F-66BACF010697}"/>
              </a:ext>
            </a:extLst>
          </p:cNvPr>
          <p:cNvSpPr/>
          <p:nvPr/>
        </p:nvSpPr>
        <p:spPr>
          <a:xfrm>
            <a:off x="1735114" y="3359131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MicroSrv</a:t>
            </a:r>
            <a:r>
              <a:rPr lang="en-US" sz="1000" dirty="0"/>
              <a:t> 2 source repos</a:t>
            </a:r>
          </a:p>
        </p:txBody>
      </p:sp>
      <p:cxnSp>
        <p:nvCxnSpPr>
          <p:cNvPr id="100" name="Elbow Connector 190">
            <a:extLst>
              <a:ext uri="{FF2B5EF4-FFF2-40B4-BE49-F238E27FC236}">
                <a16:creationId xmlns:a16="http://schemas.microsoft.com/office/drawing/2014/main" id="{C702BC01-06ED-4C96-B4A7-9EAA5DC4D22D}"/>
              </a:ext>
            </a:extLst>
          </p:cNvPr>
          <p:cNvCxnSpPr>
            <a:cxnSpLocks/>
          </p:cNvCxnSpPr>
          <p:nvPr/>
        </p:nvCxnSpPr>
        <p:spPr>
          <a:xfrm flipV="1">
            <a:off x="580499" y="1684209"/>
            <a:ext cx="895873" cy="4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3913A0-43E1-4F41-9244-1963222F026A}"/>
              </a:ext>
            </a:extLst>
          </p:cNvPr>
          <p:cNvSpPr/>
          <p:nvPr/>
        </p:nvSpPr>
        <p:spPr>
          <a:xfrm>
            <a:off x="88291" y="1287383"/>
            <a:ext cx="2973075" cy="56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90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sz="1050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B895A7-15F8-4E02-9F99-1F5AC6333D09}"/>
              </a:ext>
            </a:extLst>
          </p:cNvPr>
          <p:cNvGrpSpPr/>
          <p:nvPr/>
        </p:nvGrpSpPr>
        <p:grpSpPr>
          <a:xfrm>
            <a:off x="106528" y="1355330"/>
            <a:ext cx="374818" cy="454714"/>
            <a:chOff x="567208" y="1555139"/>
            <a:chExt cx="1115097" cy="139520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B80568-8E63-47BE-95E8-A60D669A6538}"/>
                </a:ext>
              </a:extLst>
            </p:cNvPr>
            <p:cNvGrpSpPr/>
            <p:nvPr/>
          </p:nvGrpSpPr>
          <p:grpSpPr>
            <a:xfrm>
              <a:off x="567208" y="1555139"/>
              <a:ext cx="1115097" cy="1395202"/>
              <a:chOff x="4671572" y="1780817"/>
              <a:chExt cx="703787" cy="982066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BF44B5F-568A-45DE-99BB-A5BF643A3061}"/>
                  </a:ext>
                </a:extLst>
              </p:cNvPr>
              <p:cNvGrpSpPr/>
              <p:nvPr/>
            </p:nvGrpSpPr>
            <p:grpSpPr>
              <a:xfrm>
                <a:off x="4671572" y="1780817"/>
                <a:ext cx="703787" cy="982066"/>
                <a:chOff x="2507686" y="2348056"/>
                <a:chExt cx="703787" cy="982065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D1A5D2D-BABE-41CB-9B02-3D8192C99147}"/>
                    </a:ext>
                  </a:extLst>
                </p:cNvPr>
                <p:cNvSpPr/>
                <p:nvPr/>
              </p:nvSpPr>
              <p:spPr>
                <a:xfrm>
                  <a:off x="2591646" y="2348056"/>
                  <a:ext cx="535862" cy="53586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29F2468-0EF2-4BE5-9C95-BAE769946160}"/>
                    </a:ext>
                  </a:extLst>
                </p:cNvPr>
                <p:cNvSpPr txBox="1"/>
                <p:nvPr/>
              </p:nvSpPr>
              <p:spPr>
                <a:xfrm>
                  <a:off x="2507686" y="2911041"/>
                  <a:ext cx="703787" cy="4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Public</a:t>
                  </a:r>
                </a:p>
                <a:p>
                  <a:pPr algn="ctr"/>
                  <a:r>
                    <a:rPr lang="en-US" sz="500" b="1" dirty="0">
                      <a:solidFill>
                        <a:srgbClr val="000000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GitHub</a:t>
                  </a:r>
                </a:p>
              </p:txBody>
            </p:sp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53BE2E0D-3CB4-4F9E-81FE-15A10A48A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130" y="1868986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108" name="Can 127">
              <a:extLst>
                <a:ext uri="{FF2B5EF4-FFF2-40B4-BE49-F238E27FC236}">
                  <a16:creationId xmlns:a16="http://schemas.microsoft.com/office/drawing/2014/main" id="{EB474CB3-921A-4C9E-8B38-7AF40E341EC9}"/>
                </a:ext>
              </a:extLst>
            </p:cNvPr>
            <p:cNvSpPr/>
            <p:nvPr/>
          </p:nvSpPr>
          <p:spPr>
            <a:xfrm>
              <a:off x="1019349" y="1975365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</a:endParaRP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8269BFA-047A-4E7B-AB82-E34BBE220F0A}"/>
              </a:ext>
            </a:extLst>
          </p:cNvPr>
          <p:cNvSpPr/>
          <p:nvPr/>
        </p:nvSpPr>
        <p:spPr>
          <a:xfrm>
            <a:off x="550010" y="1418252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SoE Image with fixed configuration, Docker file , Build Repos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35CB8B-B4F2-4BD5-BF6E-E55C80D29D74}"/>
              </a:ext>
            </a:extLst>
          </p:cNvPr>
          <p:cNvGrpSpPr/>
          <p:nvPr/>
        </p:nvGrpSpPr>
        <p:grpSpPr>
          <a:xfrm>
            <a:off x="586395" y="58451"/>
            <a:ext cx="1102064" cy="801392"/>
            <a:chOff x="1764530" y="85205"/>
            <a:chExt cx="1635991" cy="1003724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63B2C4-3CD6-41EC-87E0-E8ED7E0C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87B9F9-E581-4E95-A02F-0FBF67094DAE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A2C19E0C-2B31-4106-A023-17C33D1B7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7B2A1F57-DE3F-45A7-8396-F7636EEA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ACE7CB-EFCB-4FC1-8BFF-88A373C8E5D8}"/>
              </a:ext>
            </a:extLst>
          </p:cNvPr>
          <p:cNvGrpSpPr/>
          <p:nvPr/>
        </p:nvGrpSpPr>
        <p:grpSpPr>
          <a:xfrm>
            <a:off x="131807" y="50444"/>
            <a:ext cx="333165" cy="467231"/>
            <a:chOff x="3548718" y="3201639"/>
            <a:chExt cx="535862" cy="73226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3013A59-C75D-4D5C-A071-15568F3BE9A1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F9CE0B1-2166-4AB3-BEAB-AEE6ECF5E472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16D92A5-8D87-4431-BA7B-D1A6943381B7}"/>
                  </a:ext>
                </a:extLst>
              </p:cNvPr>
              <p:cNvSpPr txBox="1"/>
              <p:nvPr/>
            </p:nvSpPr>
            <p:spPr>
              <a:xfrm>
                <a:off x="2594925" y="2911040"/>
                <a:ext cx="52931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dockerHub</a:t>
                </a:r>
              </a:p>
            </p:txBody>
          </p:sp>
        </p:grpSp>
        <p:sp>
          <p:nvSpPr>
            <p:cNvPr id="196" name="Can 179">
              <a:extLst>
                <a:ext uri="{FF2B5EF4-FFF2-40B4-BE49-F238E27FC236}">
                  <a16:creationId xmlns:a16="http://schemas.microsoft.com/office/drawing/2014/main" id="{1D4A7A40-7062-44C9-A5C5-605F803416B9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83301-ACE3-4F63-A4D2-FCDB87CEB8B9}"/>
              </a:ext>
            </a:extLst>
          </p:cNvPr>
          <p:cNvGrpSpPr/>
          <p:nvPr/>
        </p:nvGrpSpPr>
        <p:grpSpPr>
          <a:xfrm>
            <a:off x="3124152" y="49084"/>
            <a:ext cx="333165" cy="467231"/>
            <a:chOff x="3548718" y="3201639"/>
            <a:chExt cx="535862" cy="73226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C8E5D8-6A4D-4F62-9423-BFFF57324A2E}"/>
                </a:ext>
              </a:extLst>
            </p:cNvPr>
            <p:cNvGrpSpPr/>
            <p:nvPr/>
          </p:nvGrpSpPr>
          <p:grpSpPr>
            <a:xfrm>
              <a:off x="3548718" y="3201639"/>
              <a:ext cx="535862" cy="732262"/>
              <a:chOff x="2591646" y="2348056"/>
              <a:chExt cx="535862" cy="732261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B6B7808-11FB-4BE2-951A-D3D50BEFD97C}"/>
                  </a:ext>
                </a:extLst>
              </p:cNvPr>
              <p:cNvSpPr/>
              <p:nvPr/>
            </p:nvSpPr>
            <p:spPr>
              <a:xfrm>
                <a:off x="2591646" y="2348056"/>
                <a:ext cx="535862" cy="535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AFB8E29-19F4-42BA-BE7B-1E0E3B6278D7}"/>
                  </a:ext>
                </a:extLst>
              </p:cNvPr>
              <p:cNvSpPr txBox="1"/>
              <p:nvPr/>
            </p:nvSpPr>
            <p:spPr>
              <a:xfrm>
                <a:off x="2700723" y="2911040"/>
                <a:ext cx="31771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" dirty="0">
                    <a:latin typeface="Verdana" charset="0"/>
                    <a:ea typeface="Verdana" charset="0"/>
                    <a:cs typeface="Verdana" charset="0"/>
                  </a:rPr>
                  <a:t>Ot4i</a:t>
                </a:r>
              </a:p>
            </p:txBody>
          </p:sp>
        </p:grpSp>
        <p:sp>
          <p:nvSpPr>
            <p:cNvPr id="201" name="Can 179">
              <a:extLst>
                <a:ext uri="{FF2B5EF4-FFF2-40B4-BE49-F238E27FC236}">
                  <a16:creationId xmlns:a16="http://schemas.microsoft.com/office/drawing/2014/main" id="{DCA23D30-E7D3-435F-A9C8-6E1C95656E13}"/>
                </a:ext>
              </a:extLst>
            </p:cNvPr>
            <p:cNvSpPr/>
            <p:nvPr/>
          </p:nvSpPr>
          <p:spPr>
            <a:xfrm>
              <a:off x="3703092" y="3329594"/>
              <a:ext cx="227108" cy="302054"/>
            </a:xfrm>
            <a:prstGeom prst="can">
              <a:avLst>
                <a:gd name="adj" fmla="val 4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204" name="Elbow Connector 128">
            <a:extLst>
              <a:ext uri="{FF2B5EF4-FFF2-40B4-BE49-F238E27FC236}">
                <a16:creationId xmlns:a16="http://schemas.microsoft.com/office/drawing/2014/main" id="{5DBE1B96-6976-42CB-9734-D9AF00181C6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rot="5400000">
            <a:off x="819604" y="1100428"/>
            <a:ext cx="558409" cy="77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266216A-C7D7-4DC3-BC14-F08C3EB69175}"/>
              </a:ext>
            </a:extLst>
          </p:cNvPr>
          <p:cNvSpPr txBox="1"/>
          <p:nvPr/>
        </p:nvSpPr>
        <p:spPr>
          <a:xfrm>
            <a:off x="436629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SoE Build and Updates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2E882-4FDF-4099-8053-C821C67D6811}"/>
              </a:ext>
            </a:extLst>
          </p:cNvPr>
          <p:cNvSpPr/>
          <p:nvPr/>
        </p:nvSpPr>
        <p:spPr>
          <a:xfrm>
            <a:off x="3649704" y="390848"/>
            <a:ext cx="922296" cy="1486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EA1CB7-41E3-46FA-A50C-190B36353E08}"/>
              </a:ext>
            </a:extLst>
          </p:cNvPr>
          <p:cNvSpPr/>
          <p:nvPr/>
        </p:nvSpPr>
        <p:spPr>
          <a:xfrm>
            <a:off x="5979867" y="528210"/>
            <a:ext cx="340497" cy="3699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27AA7D-748A-4E42-847D-0DB4F0548874}"/>
              </a:ext>
            </a:extLst>
          </p:cNvPr>
          <p:cNvSpPr txBox="1"/>
          <p:nvPr/>
        </p:nvSpPr>
        <p:spPr>
          <a:xfrm>
            <a:off x="6272852" y="597289"/>
            <a:ext cx="5790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REGISTRY</a:t>
            </a:r>
          </a:p>
        </p:txBody>
      </p:sp>
      <p:sp>
        <p:nvSpPr>
          <p:cNvPr id="209" name="Can 179">
            <a:extLst>
              <a:ext uri="{FF2B5EF4-FFF2-40B4-BE49-F238E27FC236}">
                <a16:creationId xmlns:a16="http://schemas.microsoft.com/office/drawing/2014/main" id="{51C27E57-7242-4FC8-8CA4-0A8716E0AD7C}"/>
              </a:ext>
            </a:extLst>
          </p:cNvPr>
          <p:cNvSpPr/>
          <p:nvPr/>
        </p:nvSpPr>
        <p:spPr>
          <a:xfrm>
            <a:off x="6070212" y="605093"/>
            <a:ext cx="161104" cy="214799"/>
          </a:xfrm>
          <a:prstGeom prst="can">
            <a:avLst>
              <a:gd name="adj" fmla="val 425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2FDDAC-D807-41FD-9478-93B837145168}"/>
              </a:ext>
            </a:extLst>
          </p:cNvPr>
          <p:cNvSpPr/>
          <p:nvPr/>
        </p:nvSpPr>
        <p:spPr>
          <a:xfrm>
            <a:off x="3705248" y="859977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7D2F88B-7756-4A39-8CCB-AB643B6CA2CF}"/>
              </a:ext>
            </a:extLst>
          </p:cNvPr>
          <p:cNvSpPr/>
          <p:nvPr/>
        </p:nvSpPr>
        <p:spPr>
          <a:xfrm>
            <a:off x="3764769" y="1096676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64F9B0A-AA69-4C77-BEBE-8D39689B3584}"/>
              </a:ext>
            </a:extLst>
          </p:cNvPr>
          <p:cNvSpPr/>
          <p:nvPr/>
        </p:nvSpPr>
        <p:spPr>
          <a:xfrm>
            <a:off x="3764769" y="126365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8FA5BF2-C98B-4AF0-9FFF-897F8FFD3526}"/>
              </a:ext>
            </a:extLst>
          </p:cNvPr>
          <p:cNvSpPr/>
          <p:nvPr/>
        </p:nvSpPr>
        <p:spPr>
          <a:xfrm>
            <a:off x="3764769" y="143495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A1B68A-76D0-415C-B23E-6BA4991EF12E}"/>
              </a:ext>
            </a:extLst>
          </p:cNvPr>
          <p:cNvSpPr/>
          <p:nvPr/>
        </p:nvSpPr>
        <p:spPr>
          <a:xfrm>
            <a:off x="3764769" y="1609369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1B9C55D-B9D9-421C-A6AB-3CABAC9D16D0}"/>
              </a:ext>
            </a:extLst>
          </p:cNvPr>
          <p:cNvSpPr/>
          <p:nvPr/>
        </p:nvSpPr>
        <p:spPr>
          <a:xfrm>
            <a:off x="4669344" y="544354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DF09C0-ED79-45DC-8304-20A0879E65E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252779" y="878185"/>
            <a:ext cx="416565" cy="438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64BF17-C633-4EFE-9D36-A9FD7660EF00}"/>
              </a:ext>
            </a:extLst>
          </p:cNvPr>
          <p:cNvCxnSpPr>
            <a:cxnSpLocks/>
            <a:stCxn id="24" idx="3"/>
            <a:endCxn id="234" idx="1"/>
          </p:cNvCxnSpPr>
          <p:nvPr/>
        </p:nvCxnSpPr>
        <p:spPr>
          <a:xfrm>
            <a:off x="4252779" y="1317177"/>
            <a:ext cx="1022169" cy="186378"/>
          </a:xfrm>
          <a:prstGeom prst="bentConnector3">
            <a:avLst>
              <a:gd name="adj1" fmla="val 2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F49F0CC-C740-4FFE-B4A4-FBA2F651591B}"/>
              </a:ext>
            </a:extLst>
          </p:cNvPr>
          <p:cNvSpPr/>
          <p:nvPr/>
        </p:nvSpPr>
        <p:spPr>
          <a:xfrm>
            <a:off x="4728865" y="60509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MS1 config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9CD24B4-7666-46C0-8772-70A3EE980154}"/>
              </a:ext>
            </a:extLst>
          </p:cNvPr>
          <p:cNvSpPr/>
          <p:nvPr/>
        </p:nvSpPr>
        <p:spPr>
          <a:xfrm>
            <a:off x="4728865" y="770101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1AC24AE-BD31-49A7-AAE4-13A123327728}"/>
              </a:ext>
            </a:extLst>
          </p:cNvPr>
          <p:cNvSpPr/>
          <p:nvPr/>
        </p:nvSpPr>
        <p:spPr>
          <a:xfrm>
            <a:off x="4728865" y="937078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2A1128B5-B9B8-4AC6-B4E3-8229FA1C79D3}"/>
              </a:ext>
            </a:extLst>
          </p:cNvPr>
          <p:cNvSpPr/>
          <p:nvPr/>
        </p:nvSpPr>
        <p:spPr>
          <a:xfrm>
            <a:off x="4728865" y="1108383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53B7B66-F578-4DC1-B177-740E049ACC23}"/>
              </a:ext>
            </a:extLst>
          </p:cNvPr>
          <p:cNvSpPr/>
          <p:nvPr/>
        </p:nvSpPr>
        <p:spPr>
          <a:xfrm>
            <a:off x="4728865" y="12827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BCEE0D7D-4144-4B4E-85AC-2B151330B5E3}"/>
              </a:ext>
            </a:extLst>
          </p:cNvPr>
          <p:cNvSpPr/>
          <p:nvPr/>
        </p:nvSpPr>
        <p:spPr>
          <a:xfrm>
            <a:off x="5274948" y="1046355"/>
            <a:ext cx="5475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ACA78F5D-D875-41F7-885B-33C34C1B2731}"/>
              </a:ext>
            </a:extLst>
          </p:cNvPr>
          <p:cNvSpPr/>
          <p:nvPr/>
        </p:nvSpPr>
        <p:spPr>
          <a:xfrm>
            <a:off x="5334469" y="110709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MS2 config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6C68ED8D-FAB0-4EF6-95BB-2A7FB0E35310}"/>
              </a:ext>
            </a:extLst>
          </p:cNvPr>
          <p:cNvSpPr/>
          <p:nvPr/>
        </p:nvSpPr>
        <p:spPr>
          <a:xfrm>
            <a:off x="5334469" y="1272102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Fixed Config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D94F5F8-B623-4CC5-A3E7-CA034ED4FF52}"/>
              </a:ext>
            </a:extLst>
          </p:cNvPr>
          <p:cNvSpPr/>
          <p:nvPr/>
        </p:nvSpPr>
        <p:spPr>
          <a:xfrm>
            <a:off x="5334469" y="1439079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MQ Clt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505CF76D-3F12-48E6-AA15-25871ECFF519}"/>
              </a:ext>
            </a:extLst>
          </p:cNvPr>
          <p:cNvSpPr/>
          <p:nvPr/>
        </p:nvSpPr>
        <p:spPr>
          <a:xfrm>
            <a:off x="5334469" y="1610384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ACE11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44AC406-DEC3-4BEA-85D1-473702CADDC0}"/>
              </a:ext>
            </a:extLst>
          </p:cNvPr>
          <p:cNvSpPr/>
          <p:nvPr/>
        </p:nvSpPr>
        <p:spPr>
          <a:xfrm>
            <a:off x="5334469" y="1784795"/>
            <a:ext cx="428489" cy="16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244" name="Rounded Rectangle 147">
            <a:extLst>
              <a:ext uri="{FF2B5EF4-FFF2-40B4-BE49-F238E27FC236}">
                <a16:creationId xmlns:a16="http://schemas.microsoft.com/office/drawing/2014/main" id="{35B47BCA-58BF-4490-8EE9-E6F6FF4FD18C}"/>
              </a:ext>
            </a:extLst>
          </p:cNvPr>
          <p:cNvSpPr/>
          <p:nvPr/>
        </p:nvSpPr>
        <p:spPr>
          <a:xfrm>
            <a:off x="7477359" y="2053302"/>
            <a:ext cx="1626406" cy="1693922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6E48660-5521-459F-8D44-8459E7DEF80C}"/>
              </a:ext>
            </a:extLst>
          </p:cNvPr>
          <p:cNvSpPr txBox="1"/>
          <p:nvPr/>
        </p:nvSpPr>
        <p:spPr>
          <a:xfrm>
            <a:off x="7505495" y="2056594"/>
            <a:ext cx="159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WORKER NODE 2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921D255-B827-4C56-9434-F6FDA44ECFEE}"/>
              </a:ext>
            </a:extLst>
          </p:cNvPr>
          <p:cNvGrpSpPr/>
          <p:nvPr/>
        </p:nvGrpSpPr>
        <p:grpSpPr>
          <a:xfrm>
            <a:off x="7932964" y="2357707"/>
            <a:ext cx="678392" cy="536884"/>
            <a:chOff x="7938670" y="3449424"/>
            <a:chExt cx="962297" cy="86617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8D698E9-9E10-4E7E-9B24-82AE8EDFB2AA}"/>
                </a:ext>
              </a:extLst>
            </p:cNvPr>
            <p:cNvSpPr/>
            <p:nvPr/>
          </p:nvSpPr>
          <p:spPr>
            <a:xfrm>
              <a:off x="8102010" y="3449424"/>
              <a:ext cx="635591" cy="69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8F74498-A3A3-4660-8C1D-4E6C28710072}"/>
                </a:ext>
              </a:extLst>
            </p:cNvPr>
            <p:cNvSpPr txBox="1"/>
            <p:nvPr/>
          </p:nvSpPr>
          <p:spPr>
            <a:xfrm>
              <a:off x="7938670" y="3918361"/>
              <a:ext cx="962297" cy="39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</a:p>
            <a:p>
              <a:pPr algn="ctr"/>
              <a:r>
                <a:rPr lang="en-US" sz="500" dirty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Micro Service 2</a:t>
              </a:r>
            </a:p>
          </p:txBody>
        </p:sp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B98FC31-2311-496B-BC19-699249918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242" y="2445071"/>
            <a:ext cx="233980" cy="23398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1" name="Picture 7">
            <a:extLst>
              <a:ext uri="{FF2B5EF4-FFF2-40B4-BE49-F238E27FC236}">
                <a16:creationId xmlns:a16="http://schemas.microsoft.com/office/drawing/2014/main" id="{A17B60CD-7244-4461-9EF1-3416DBC932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58" y="2379511"/>
            <a:ext cx="241353" cy="2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Rounded Rectangle 147">
            <a:extLst>
              <a:ext uri="{FF2B5EF4-FFF2-40B4-BE49-F238E27FC236}">
                <a16:creationId xmlns:a16="http://schemas.microsoft.com/office/drawing/2014/main" id="{814E2E60-D2C6-47B2-BB77-09EB0A8B88F5}"/>
              </a:ext>
            </a:extLst>
          </p:cNvPr>
          <p:cNvSpPr/>
          <p:nvPr/>
        </p:nvSpPr>
        <p:spPr>
          <a:xfrm>
            <a:off x="5952561" y="1681567"/>
            <a:ext cx="3002682" cy="27918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Rounded Rectangle 147">
            <a:extLst>
              <a:ext uri="{FF2B5EF4-FFF2-40B4-BE49-F238E27FC236}">
                <a16:creationId xmlns:a16="http://schemas.microsoft.com/office/drawing/2014/main" id="{7A2368BC-6674-4A05-B324-02399D5A23FF}"/>
              </a:ext>
            </a:extLst>
          </p:cNvPr>
          <p:cNvSpPr/>
          <p:nvPr/>
        </p:nvSpPr>
        <p:spPr>
          <a:xfrm>
            <a:off x="5925401" y="3845161"/>
            <a:ext cx="3002682" cy="466644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79591" y="3965275"/>
            <a:ext cx="859531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Log Aggregation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11827" y="1719082"/>
            <a:ext cx="88429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Ingress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F53F68E-0079-43D4-93E1-8C129EBF3FD8}"/>
              </a:ext>
            </a:extLst>
          </p:cNvPr>
          <p:cNvSpPr/>
          <p:nvPr/>
        </p:nvSpPr>
        <p:spPr>
          <a:xfrm>
            <a:off x="6874807" y="592952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Folded Corner 254">
            <a:extLst>
              <a:ext uri="{FF2B5EF4-FFF2-40B4-BE49-F238E27FC236}">
                <a16:creationId xmlns:a16="http://schemas.microsoft.com/office/drawing/2014/main" id="{53B7B583-643A-442C-BA51-39F50287FE2F}"/>
              </a:ext>
            </a:extLst>
          </p:cNvPr>
          <p:cNvSpPr/>
          <p:nvPr/>
        </p:nvSpPr>
        <p:spPr>
          <a:xfrm>
            <a:off x="7089746" y="674925"/>
            <a:ext cx="377231" cy="5963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128">
            <a:extLst>
              <a:ext uri="{FF2B5EF4-FFF2-40B4-BE49-F238E27FC236}">
                <a16:creationId xmlns:a16="http://schemas.microsoft.com/office/drawing/2014/main" id="{9F2CB5B9-F946-4584-BE2A-2BEC1C3CC3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6572" y="869082"/>
            <a:ext cx="943626" cy="147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57C2B-7D6C-4A76-ADB0-668406F9E400}"/>
              </a:ext>
            </a:extLst>
          </p:cNvPr>
          <p:cNvSpPr/>
          <p:nvPr/>
        </p:nvSpPr>
        <p:spPr>
          <a:xfrm>
            <a:off x="6047648" y="2314632"/>
            <a:ext cx="2837845" cy="11990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B058CE-A967-4929-BD0B-9F01C5A69C9C}"/>
              </a:ext>
            </a:extLst>
          </p:cNvPr>
          <p:cNvSpPr/>
          <p:nvPr/>
        </p:nvSpPr>
        <p:spPr>
          <a:xfrm>
            <a:off x="6337140" y="2969806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 Micro Service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30156C-8D30-41C4-99FE-F20FE18CE17A}"/>
              </a:ext>
            </a:extLst>
          </p:cNvPr>
          <p:cNvSpPr/>
          <p:nvPr/>
        </p:nvSpPr>
        <p:spPr>
          <a:xfrm>
            <a:off x="8071217" y="3010490"/>
            <a:ext cx="466825" cy="35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BusinessMicro Service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75EB2F4-ACD1-4DE0-AFE1-4DB66108B85F}"/>
              </a:ext>
            </a:extLst>
          </p:cNvPr>
          <p:cNvSpPr txBox="1"/>
          <p:nvPr/>
        </p:nvSpPr>
        <p:spPr>
          <a:xfrm>
            <a:off x="6742703" y="30632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Micro Services Application with 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integration micro services</a:t>
            </a:r>
          </a:p>
          <a:p>
            <a:pPr algn="ctr"/>
            <a:r>
              <a:rPr lang="en-US" sz="600" dirty="0">
                <a:latin typeface="Verdana" charset="0"/>
                <a:ea typeface="Verdana" charset="0"/>
                <a:cs typeface="Verdana" charset="0"/>
              </a:rPr>
              <a:t>Two other micro services 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0A45957-A857-4C27-8941-35EE6FF8D301}"/>
              </a:ext>
            </a:extLst>
          </p:cNvPr>
          <p:cNvGrpSpPr/>
          <p:nvPr/>
        </p:nvGrpSpPr>
        <p:grpSpPr>
          <a:xfrm>
            <a:off x="1880897" y="71231"/>
            <a:ext cx="1102064" cy="801392"/>
            <a:chOff x="1764530" y="85205"/>
            <a:chExt cx="1635991" cy="1003724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6C682EDE-87C6-4D40-B062-F372543F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4530" y="85205"/>
              <a:ext cx="1635991" cy="1003724"/>
            </a:xfrm>
            <a:prstGeom prst="rect">
              <a:avLst/>
            </a:prstGeom>
          </p:spPr>
        </p:pic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E7FA19F-D9BF-49C9-82E0-2E7026CFCD2A}"/>
                </a:ext>
              </a:extLst>
            </p:cNvPr>
            <p:cNvGrpSpPr/>
            <p:nvPr/>
          </p:nvGrpSpPr>
          <p:grpSpPr>
            <a:xfrm>
              <a:off x="1907500" y="130681"/>
              <a:ext cx="1199071" cy="769448"/>
              <a:chOff x="330801" y="85254"/>
              <a:chExt cx="2079320" cy="1459400"/>
            </a:xfrm>
          </p:grpSpPr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5E2C2BDB-AB49-4FD4-A156-CF19A0AF6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801" y="85254"/>
                <a:ext cx="2079320" cy="1459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FD549509-0DAD-4AFD-9008-F3A23336E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554" y="508848"/>
                <a:ext cx="401670" cy="36804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EC57A296-5671-4BFE-A389-82BF12DE8FC7}"/>
              </a:ext>
            </a:extLst>
          </p:cNvPr>
          <p:cNvSpPr txBox="1"/>
          <p:nvPr/>
        </p:nvSpPr>
        <p:spPr>
          <a:xfrm>
            <a:off x="1841342" y="989035"/>
            <a:ext cx="1280568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Deployment Packaging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EA112-73F2-4FD0-8A67-75847FD1703F}"/>
              </a:ext>
            </a:extLst>
          </p:cNvPr>
          <p:cNvSpPr/>
          <p:nvPr/>
        </p:nvSpPr>
        <p:spPr>
          <a:xfrm>
            <a:off x="3616511" y="4535888"/>
            <a:ext cx="5311572" cy="53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4B484-2F1D-49D6-8972-5923B21B582E}"/>
              </a:ext>
            </a:extLst>
          </p:cNvPr>
          <p:cNvSpPr txBox="1"/>
          <p:nvPr/>
        </p:nvSpPr>
        <p:spPr>
          <a:xfrm>
            <a:off x="3616511" y="4546211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SoE – Standard Operating Environment for Integration containers</a:t>
            </a:r>
          </a:p>
          <a:p>
            <a:r>
              <a:rPr lang="en-US" sz="700" dirty="0"/>
              <a:t>Fixed Configuration – Logging flows, liveliness flows, monitoring profiles</a:t>
            </a:r>
          </a:p>
          <a:p>
            <a:r>
              <a:rPr lang="en-US" sz="700" dirty="0"/>
              <a:t>MS1 configuration – Integration Application code (Micro Service 1)</a:t>
            </a:r>
          </a:p>
          <a:p>
            <a:r>
              <a:rPr lang="en-US" sz="700" dirty="0"/>
              <a:t>MS2 configuration – Integration Application code (Micro Service 2)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3978C3-994F-4A41-8ED0-39CEEC1A88A4}"/>
              </a:ext>
            </a:extLst>
          </p:cNvPr>
          <p:cNvSpPr txBox="1"/>
          <p:nvPr/>
        </p:nvSpPr>
        <p:spPr>
          <a:xfrm>
            <a:off x="6333466" y="4540941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Application Micro Services (business functions)</a:t>
            </a:r>
          </a:p>
          <a:p>
            <a:r>
              <a:rPr lang="en-US" sz="700" dirty="0"/>
              <a:t>(We are not building these </a:t>
            </a:r>
            <a:r>
              <a:rPr lang="en-US" sz="700"/>
              <a:t>business functions)</a:t>
            </a:r>
            <a:endParaRPr lang="en-US" sz="7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7ADE310-029D-43CF-8834-D2646F161C33}"/>
              </a:ext>
            </a:extLst>
          </p:cNvPr>
          <p:cNvSpPr/>
          <p:nvPr/>
        </p:nvSpPr>
        <p:spPr>
          <a:xfrm>
            <a:off x="50159" y="1924788"/>
            <a:ext cx="3825082" cy="128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52A425-9C1C-4871-9D7F-BA6C94D1471C}"/>
              </a:ext>
            </a:extLst>
          </p:cNvPr>
          <p:cNvGrpSpPr/>
          <p:nvPr/>
        </p:nvGrpSpPr>
        <p:grpSpPr>
          <a:xfrm>
            <a:off x="109744" y="1941394"/>
            <a:ext cx="3323160" cy="381989"/>
            <a:chOff x="109744" y="2086535"/>
            <a:chExt cx="3323160" cy="38198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B5C6760-361D-4AEF-B279-3798C78D5543}"/>
                </a:ext>
              </a:extLst>
            </p:cNvPr>
            <p:cNvSpPr/>
            <p:nvPr/>
          </p:nvSpPr>
          <p:spPr>
            <a:xfrm>
              <a:off x="115186" y="2112448"/>
              <a:ext cx="3148424" cy="3560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13196F5-2CA4-4D05-B83A-3B44AC91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1596464" y="633160"/>
              <a:ext cx="174983" cy="3148424"/>
            </a:xfrm>
            <a:prstGeom prst="rect">
              <a:avLst/>
            </a:prstGeom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EB3A7C0-ED44-4621-B510-580AA1A0B70C}"/>
                </a:ext>
              </a:extLst>
            </p:cNvPr>
            <p:cNvSpPr/>
            <p:nvPr/>
          </p:nvSpPr>
          <p:spPr>
            <a:xfrm>
              <a:off x="120634" y="2314167"/>
              <a:ext cx="3137534" cy="141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50" dirty="0">
                  <a:solidFill>
                    <a:prstClr val="black"/>
                  </a:solidFill>
                </a:rPr>
                <a:t>Git Pull-&gt;Image Build-&gt;Load to local Repos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7817463-F659-4DCA-9332-9DF0EC73D37B}"/>
                </a:ext>
              </a:extLst>
            </p:cNvPr>
            <p:cNvSpPr txBox="1"/>
            <p:nvPr/>
          </p:nvSpPr>
          <p:spPr>
            <a:xfrm>
              <a:off x="1209218" y="2086535"/>
              <a:ext cx="2223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 dirty="0">
                  <a:solidFill>
                    <a:prstClr val="white"/>
                  </a:solidFill>
                </a:rPr>
                <a:t>SoE Pipe-line for SOE image build and load</a:t>
              </a:r>
            </a:p>
          </p:txBody>
        </p:sp>
      </p:grpSp>
      <p:sp>
        <p:nvSpPr>
          <p:cNvPr id="153" name="Rounded Rectangle 155">
            <a:extLst>
              <a:ext uri="{FF2B5EF4-FFF2-40B4-BE49-F238E27FC236}">
                <a16:creationId xmlns:a16="http://schemas.microsoft.com/office/drawing/2014/main" id="{C2D11D9C-7C4D-421A-BD97-33DA6E0343DB}"/>
              </a:ext>
            </a:extLst>
          </p:cNvPr>
          <p:cNvSpPr/>
          <p:nvPr/>
        </p:nvSpPr>
        <p:spPr>
          <a:xfrm>
            <a:off x="4175023" y="2075073"/>
            <a:ext cx="1178018" cy="1723658"/>
          </a:xfrm>
          <a:prstGeom prst="roundRect">
            <a:avLst>
              <a:gd name="adj" fmla="val 8877"/>
            </a:avLst>
          </a:prstGeom>
          <a:solidFill>
            <a:srgbClr val="56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A30FFA-8858-4CD3-96AC-E9228BCF36A0}"/>
              </a:ext>
            </a:extLst>
          </p:cNvPr>
          <p:cNvSpPr txBox="1"/>
          <p:nvPr/>
        </p:nvSpPr>
        <p:spPr>
          <a:xfrm>
            <a:off x="4198382" y="2075444"/>
            <a:ext cx="1140361" cy="23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MASTER NODE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86836A1-57E1-478C-BA4E-8E48C44C7CA9}"/>
              </a:ext>
            </a:extLst>
          </p:cNvPr>
          <p:cNvSpPr txBox="1"/>
          <p:nvPr/>
        </p:nvSpPr>
        <p:spPr>
          <a:xfrm>
            <a:off x="4276071" y="2807464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6E899F-4EC5-4E9A-AD37-F42800881424}"/>
              </a:ext>
            </a:extLst>
          </p:cNvPr>
          <p:cNvSpPr/>
          <p:nvPr/>
        </p:nvSpPr>
        <p:spPr>
          <a:xfrm>
            <a:off x="122075" y="2778929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Repos-&gt;Build Helm Charts-&gt;Deploy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FBF89A4-1229-4548-9C23-82E642891138}"/>
              </a:ext>
            </a:extLst>
          </p:cNvPr>
          <p:cNvSpPr/>
          <p:nvPr/>
        </p:nvSpPr>
        <p:spPr>
          <a:xfrm>
            <a:off x="108081" y="2615225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2A1512A6-9015-4331-B208-97D6DA88AE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589359" y="1135938"/>
            <a:ext cx="174983" cy="3148424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0FCDD089-EA05-4E58-962F-54430CB2383C}"/>
              </a:ext>
            </a:extLst>
          </p:cNvPr>
          <p:cNvSpPr txBox="1"/>
          <p:nvPr/>
        </p:nvSpPr>
        <p:spPr>
          <a:xfrm>
            <a:off x="1237285" y="2583451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MS1 Pipe-line for image build and deploy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9D668D-5FEE-488D-B46E-CB3F8D3B6832}"/>
              </a:ext>
            </a:extLst>
          </p:cNvPr>
          <p:cNvSpPr/>
          <p:nvPr/>
        </p:nvSpPr>
        <p:spPr>
          <a:xfrm>
            <a:off x="509694" y="2983485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08C0798-2D1B-4FCD-87B6-A39746F252F1}"/>
              </a:ext>
            </a:extLst>
          </p:cNvPr>
          <p:cNvSpPr/>
          <p:nvPr/>
        </p:nvSpPr>
        <p:spPr>
          <a:xfrm>
            <a:off x="495700" y="2819781"/>
            <a:ext cx="3148424" cy="314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4E9A4EDD-2EAB-43A0-8CB2-602B8C6C2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976978" y="1340494"/>
            <a:ext cx="174983" cy="3148424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71A8555B-B052-4E8E-AD3C-1183F4FDFE38}"/>
              </a:ext>
            </a:extLst>
          </p:cNvPr>
          <p:cNvSpPr txBox="1"/>
          <p:nvPr/>
        </p:nvSpPr>
        <p:spPr>
          <a:xfrm>
            <a:off x="1618287" y="2788609"/>
            <a:ext cx="21451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MS2 Pipe-line for image build and deploy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333E23-8345-45D7-B946-211A6BE65343}"/>
              </a:ext>
            </a:extLst>
          </p:cNvPr>
          <p:cNvSpPr txBox="1"/>
          <p:nvPr/>
        </p:nvSpPr>
        <p:spPr>
          <a:xfrm>
            <a:off x="4270961" y="2299221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3C23E5CB-7939-4EDC-90A3-2AE43229E16D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281527" y="2071781"/>
            <a:ext cx="989434" cy="3351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8D07AD5-C31F-43AA-99DC-39D4EB2BC016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3263610" y="2782723"/>
            <a:ext cx="1012461" cy="13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ABA0218-A7D3-425B-A49B-B156B1864B31}"/>
              </a:ext>
            </a:extLst>
          </p:cNvPr>
          <p:cNvCxnSpPr>
            <a:cxnSpLocks/>
            <a:stCxn id="163" idx="3"/>
            <a:endCxn id="155" idx="1"/>
          </p:cNvCxnSpPr>
          <p:nvPr/>
        </p:nvCxnSpPr>
        <p:spPr>
          <a:xfrm flipV="1">
            <a:off x="3647228" y="2915186"/>
            <a:ext cx="628843" cy="139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AE7AAE4-1CA5-42D9-8DD4-8717EF637120}"/>
              </a:ext>
            </a:extLst>
          </p:cNvPr>
          <p:cNvSpPr/>
          <p:nvPr/>
        </p:nvSpPr>
        <p:spPr>
          <a:xfrm>
            <a:off x="456269" y="2177763"/>
            <a:ext cx="3148424" cy="356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EDED4A5D-3B66-4DD8-9B77-4E3A912020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937547" y="698475"/>
            <a:ext cx="174983" cy="3148424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411877AD-5FC3-4F01-A752-D322717FA0F8}"/>
              </a:ext>
            </a:extLst>
          </p:cNvPr>
          <p:cNvSpPr/>
          <p:nvPr/>
        </p:nvSpPr>
        <p:spPr>
          <a:xfrm>
            <a:off x="461717" y="2379482"/>
            <a:ext cx="3137534" cy="14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" dirty="0">
                <a:solidFill>
                  <a:prstClr val="black"/>
                </a:solidFill>
              </a:rPr>
              <a:t>Git Pull-&gt;Image Build-&gt;Load to local Repos-&gt;Helm Install charts-&gt;Deploy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DB4CBE0-0C2F-41B3-844D-8CEE3BD30F88}"/>
              </a:ext>
            </a:extLst>
          </p:cNvPr>
          <p:cNvSpPr txBox="1"/>
          <p:nvPr/>
        </p:nvSpPr>
        <p:spPr>
          <a:xfrm>
            <a:off x="1550301" y="2151850"/>
            <a:ext cx="2085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prstClr val="white"/>
                </a:solidFill>
              </a:rPr>
              <a:t>MQ Pipe-line for image build and deploy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689CD4-BA9B-4162-904A-B68A828D8A4A}"/>
              </a:ext>
            </a:extLst>
          </p:cNvPr>
          <p:cNvSpPr txBox="1"/>
          <p:nvPr/>
        </p:nvSpPr>
        <p:spPr>
          <a:xfrm>
            <a:off x="4270961" y="2538731"/>
            <a:ext cx="1003987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Build and Release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CC57339-F430-402D-B3BD-F5AEB0D7C80B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3599251" y="2450265"/>
            <a:ext cx="671710" cy="196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F7773703-7EED-455C-A77C-CBE8BBCEDB95}"/>
              </a:ext>
            </a:extLst>
          </p:cNvPr>
          <p:cNvSpPr/>
          <p:nvPr/>
        </p:nvSpPr>
        <p:spPr>
          <a:xfrm>
            <a:off x="1921751" y="1414439"/>
            <a:ext cx="1020355" cy="35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MicroSrv</a:t>
            </a:r>
            <a:r>
              <a:rPr lang="en-US" sz="700" dirty="0"/>
              <a:t> N Docker file Helm charts with </a:t>
            </a:r>
            <a:r>
              <a:rPr lang="en-US" sz="700" dirty="0" err="1"/>
              <a:t>parms</a:t>
            </a:r>
            <a:r>
              <a:rPr lang="en-US" sz="700" dirty="0"/>
              <a:t> exposed repos</a:t>
            </a:r>
          </a:p>
        </p:txBody>
      </p:sp>
    </p:spTree>
    <p:extLst>
      <p:ext uri="{BB962C8B-B14F-4D97-AF65-F5344CB8AC3E}">
        <p14:creationId xmlns:p14="http://schemas.microsoft.com/office/powerpoint/2010/main" val="22050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A991-D76F-4E81-B741-7860D14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5F81-A700-486B-A136-FFD9494F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Ace11002mqc91soe</a:t>
            </a:r>
          </a:p>
          <a:p>
            <a:r>
              <a:rPr lang="en-US" dirty="0"/>
              <a:t>Ace11002mqc91intms1</a:t>
            </a:r>
          </a:p>
          <a:p>
            <a:r>
              <a:rPr lang="en-US" dirty="0"/>
              <a:t>Ace 11002mqc91intms2</a:t>
            </a:r>
          </a:p>
        </p:txBody>
      </p:sp>
    </p:spTree>
    <p:extLst>
      <p:ext uri="{BB962C8B-B14F-4D97-AF65-F5344CB8AC3E}">
        <p14:creationId xmlns:p14="http://schemas.microsoft.com/office/powerpoint/2010/main" val="1746235581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29157</TotalTime>
  <Words>1464</Words>
  <Application>Microsoft Office PowerPoint</Application>
  <PresentationFormat>On-screen Show (16:9)</PresentationFormat>
  <Paragraphs>342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ＭＳ Ｐゴシック</vt:lpstr>
      <vt:lpstr>ＭＳ Ｐゴシック</vt:lpstr>
      <vt:lpstr>.AppleSystemUIFont</vt:lpstr>
      <vt:lpstr>Arial</vt:lpstr>
      <vt:lpstr>Calibri</vt:lpstr>
      <vt:lpstr>Calibri Light</vt:lpstr>
      <vt:lpstr>IBM Plex Sans</vt:lpstr>
      <vt:lpstr>Verdana</vt:lpstr>
      <vt:lpstr>blk_background_2017</vt:lpstr>
      <vt:lpstr>dk_blu_background_2017</vt:lpstr>
      <vt:lpstr>gry_background_2017</vt:lpstr>
      <vt:lpstr>wht_background_2017</vt:lpstr>
      <vt:lpstr>1_wht_background_2017</vt:lpstr>
      <vt:lpstr>1_dk_blu_background_2017</vt:lpstr>
      <vt:lpstr>2_wht_background_2017</vt:lpstr>
      <vt:lpstr>Office Theme</vt:lpstr>
      <vt:lpstr>3_wht_background_2017</vt:lpstr>
      <vt:lpstr>PowerPoint Presentation</vt:lpstr>
      <vt:lpstr>PowerPoint Presentation</vt:lpstr>
      <vt:lpstr>PowerPoint Presentation</vt:lpstr>
      <vt:lpstr>Image names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DAVID ARNOLD</cp:lastModifiedBy>
  <cp:revision>304</cp:revision>
  <dcterms:created xsi:type="dcterms:W3CDTF">2017-12-04T20:36:45Z</dcterms:created>
  <dcterms:modified xsi:type="dcterms:W3CDTF">2018-11-19T04:11:37Z</dcterms:modified>
</cp:coreProperties>
</file>