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782660-9FCE-9C3D-C543-18CC0AA942B4}" v="124" dt="2024-11-30T07:27:38.685"/>
    <p1510:client id="{A81596D7-2ADC-9B58-C707-CD2D5FD9FF42}" v="44" dt="2024-11-30T07:41:42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27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0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8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3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3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1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3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1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7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7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Imagem abstrata do cérebro feito de padrões">
            <a:extLst>
              <a:ext uri="{FF2B5EF4-FFF2-40B4-BE49-F238E27FC236}">
                <a16:creationId xmlns:a16="http://schemas.microsoft.com/office/drawing/2014/main" id="{6B9EB0D2-5C4F-948C-DCDE-4327EE134C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94" r="-6" b="-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 xmlns:a="http://schemas.openxmlformats.org/drawingml/2006/main">
              <a:rPr lang="en" sz="4800">
                <a:solidFill>
                  <a:schemeClr val="bg1"/>
                </a:solidFill>
              </a:rPr>
              <a:t>Artificial intelligence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 xmlns:a="http://schemas.openxmlformats.org/drawingml/2006/main">
              <a:rPr lang="en" sz="2000">
                <a:solidFill>
                  <a:schemeClr val="bg1"/>
                </a:solidFill>
              </a:rPr>
              <a:t>Connected to AutoEcoCharge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0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12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Freeform: Shape 14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903319-E076-1225-5AFC-1D28571A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 xmlns:a="http://schemas.openxmlformats.org/drawingml/2006/main">
              <a:rPr lang="en" dirty="0"/>
              <a:t>What would this artificial intelligence be?</a:t>
            </a:r>
          </a:p>
        </p:txBody>
      </p:sp>
      <p:sp>
        <p:nvSpPr>
          <p:cNvPr id="41" name="Rectangle 16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Espaço Reservado para Conteúdo 5">
            <a:extLst>
              <a:ext uri="{FF2B5EF4-FFF2-40B4-BE49-F238E27FC236}">
                <a16:creationId xmlns:a16="http://schemas.microsoft.com/office/drawing/2014/main" id="{C7D63659-8B7E-C38F-8A05-F18350F2F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 xmlns:a="http://schemas.openxmlformats.org/drawingml/2006/main">
              <a:rPr lang="en" sz="2000" dirty="0">
                <a:ea typeface="+mn-lt"/>
                <a:cs typeface="+mn-lt"/>
              </a:rPr>
              <a:t>Developing an artificial intelligence (AI) to count the amount of electrical energy generated by the </a:t>
            </a:r>
            <a:r xmlns:a="http://schemas.openxmlformats.org/drawingml/2006/main">
              <a:rPr lang="en" sz="2000" dirty="0" err="1">
                <a:ea typeface="+mn-lt"/>
                <a:cs typeface="+mn-lt"/>
              </a:rPr>
              <a:t>AutoEcoCharge panel </a:t>
            </a:r>
            <a:r xmlns:a="http://schemas.openxmlformats.org/drawingml/2006/main">
              <a:rPr lang="en" sz="2000" dirty="0">
                <a:ea typeface="+mn-lt"/>
                <a:cs typeface="+mn-lt"/>
              </a:rPr>
              <a:t>and identify damage to the piezoelectric pads can be divided into three main steps: </a:t>
            </a:r>
            <a:r xmlns:a="http://schemas.openxmlformats.org/drawingml/2006/main">
              <a:rPr lang="en" sz="2000" b="1" dirty="0">
                <a:ea typeface="+mn-lt"/>
                <a:cs typeface="+mn-lt"/>
              </a:rPr>
              <a:t>data collection, information processing and communication of results </a:t>
            </a:r>
            <a:r xmlns:a="http://schemas.openxmlformats.org/drawingml/2006/main">
              <a:rPr lang="en" sz="2000" dirty="0">
                <a:ea typeface="+mn-lt"/>
                <a:cs typeface="+mn-lt"/>
              </a:rPr>
              <a:t>.</a:t>
            </a:r>
            <a:endParaRPr xmlns:a="http://schemas.openxmlformats.org/drawingml/2006/main" lang="pt-BR" sz="2000" dirty="0"/>
          </a:p>
        </p:txBody>
      </p:sp>
    </p:spTree>
    <p:extLst>
      <p:ext uri="{BB962C8B-B14F-4D97-AF65-F5344CB8AC3E}">
        <p14:creationId xmlns:p14="http://schemas.microsoft.com/office/powerpoint/2010/main" val="118298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Construindo uma arquitetura de informação voltada para a inteligência ...">
            <a:extLst>
              <a:ext uri="{FF2B5EF4-FFF2-40B4-BE49-F238E27FC236}">
                <a16:creationId xmlns:a16="http://schemas.microsoft.com/office/drawing/2014/main" id="{52FA0411-D302-3D6F-3DBF-D37D0B6F22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5574" r="4986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B85730-F146-3E47-45AC-F1AE216D4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 xmlns:a="http://schemas.openxmlformats.org/drawingml/2006/main">
              <a:rPr lang="en" sz="2800" b="0" dirty="0">
                <a:solidFill>
                  <a:schemeClr val="bg1"/>
                </a:solidFill>
              </a:rPr>
              <a:t>General System </a:t>
            </a:r>
            <a:endParaRPr xmlns:a="http://schemas.openxmlformats.org/drawingml/2006/main" lang="en-US" sz="2800" dirty="0">
              <a:solidFill>
                <a:schemeClr val="bg1"/>
              </a:solidFill>
            </a:endParaRPr>
            <a:r xmlns:a="http://schemas.openxmlformats.org/drawingml/2006/main">
              <a:rPr lang="en" sz="2800" b="0" dirty="0" err="1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57A8DE-3D02-C810-7CD3-4CC5ED783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xmlns:a="http://schemas.openxmlformats.org/drawingml/2006/main">
              <a:lnSpc>
                <a:spcPct val="100000"/>
              </a:lnSpc>
            </a:pPr>
            <a:r xmlns:a="http://schemas.openxmlformats.org/drawingml/2006/main">
              <a:rPr lang="en" sz="1300" b="1" dirty="0">
                <a:solidFill>
                  <a:schemeClr val="bg1"/>
                </a:solidFill>
              </a:rPr>
              <a:t>Sensors and Hardware</a:t>
            </a:r>
            <a:endParaRPr xmlns:a="http://schemas.openxmlformats.org/drawingml/2006/main" lang="en-US" sz="1300" dirty="0">
              <a:solidFill>
                <a:schemeClr val="bg1"/>
              </a:solidFill>
            </a:endParaRPr>
          </a:p>
          <a:p>
            <a:pPr xmlns:a="http://schemas.openxmlformats.org/drawingml/2006/main">
              <a:lnSpc>
                <a:spcPct val="100000"/>
              </a:lnSpc>
            </a:pPr>
            <a:r xmlns:a="http://schemas.openxmlformats.org/drawingml/2006/main">
              <a:rPr lang="en" sz="1300" b="1" dirty="0" err="1">
                <a:solidFill>
                  <a:schemeClr val="bg1"/>
                </a:solidFill>
              </a:rPr>
              <a:t>Module</a:t>
            </a:r>
            <a:r xmlns:a="http://schemas.openxmlformats.org/drawingml/2006/main">
              <a:rPr lang="en" sz="1300" b="1" dirty="0">
                <a:solidFill>
                  <a:schemeClr val="bg1"/>
                </a:solidFill>
              </a:rPr>
              <a:t> </a:t>
            </a:r>
            <a:r xmlns:a="http://schemas.openxmlformats.org/drawingml/2006/main">
              <a:rPr lang="en" sz="1300" b="1" dirty="0" err="1">
                <a:solidFill>
                  <a:schemeClr val="bg1"/>
                </a:solidFill>
              </a:rPr>
              <a:t>Piezoelectric </a:t>
            </a:r>
            <a:r xmlns:a="http://schemas.openxmlformats.org/drawingml/2006/main">
              <a:rPr lang="en" sz="1300" dirty="0">
                <a:solidFill>
                  <a:schemeClr val="bg1"/>
                </a:solidFill>
              </a:rPr>
              <a:t>: Each </a:t>
            </a:r>
            <a:r xmlns:a="http://schemas.openxmlformats.org/drawingml/2006/main">
              <a:rPr lang="en" sz="1300" dirty="0" err="1">
                <a:solidFill>
                  <a:schemeClr val="bg1"/>
                </a:solidFill>
              </a:rPr>
              <a:t>tablet</a:t>
            </a:r>
            <a:r xmlns:a="http://schemas.openxmlformats.org/drawingml/2006/main">
              <a:rPr lang="en" sz="1300" dirty="0">
                <a:solidFill>
                  <a:schemeClr val="bg1"/>
                </a:solidFill>
              </a:rPr>
              <a:t> </a:t>
            </a:r>
            <a:r xmlns:a="http://schemas.openxmlformats.org/drawingml/2006/main">
              <a:rPr lang="en" sz="1300" dirty="0" err="1">
                <a:solidFill>
                  <a:schemeClr val="bg1"/>
                </a:solidFill>
              </a:rPr>
              <a:t>piezoelectric</a:t>
            </a:r>
            <a:r xmlns:a="http://schemas.openxmlformats.org/drawingml/2006/main">
              <a:rPr lang="en" sz="1300" dirty="0">
                <a:solidFill>
                  <a:schemeClr val="bg1"/>
                </a:solidFill>
              </a:rPr>
              <a:t> </a:t>
            </a:r>
            <a:r xmlns:a="http://schemas.openxmlformats.org/drawingml/2006/main">
              <a:rPr lang="en" sz="1300" dirty="0" err="1">
                <a:solidFill>
                  <a:schemeClr val="bg1"/>
                </a:solidFill>
              </a:rPr>
              <a:t>must </a:t>
            </a:r>
            <a:r xmlns:a="http://schemas.openxmlformats.org/drawingml/2006/main">
              <a:rPr lang="en" sz="1300" dirty="0">
                <a:solidFill>
                  <a:schemeClr val="bg1"/>
                </a:solidFill>
              </a:rPr>
              <a:t>be </a:t>
            </a:r>
            <a:r xmlns:a="http://schemas.openxmlformats.org/drawingml/2006/main">
              <a:rPr lang="en" sz="1300" dirty="0" err="1">
                <a:solidFill>
                  <a:schemeClr val="bg1"/>
                </a:solidFill>
              </a:rPr>
              <a:t>equipped </a:t>
            </a:r>
            <a:r xmlns:a="http://schemas.openxmlformats.org/drawingml/2006/main">
              <a:rPr lang="en" sz="1300" dirty="0">
                <a:solidFill>
                  <a:schemeClr val="bg1"/>
                </a:solidFill>
              </a:rPr>
              <a:t>with </a:t>
            </a:r>
            <a:r xmlns:a="http://schemas.openxmlformats.org/drawingml/2006/main">
              <a:rPr lang="en" sz="1300" dirty="0" err="1">
                <a:solidFill>
                  <a:schemeClr val="bg1"/>
                </a:solidFill>
              </a:rPr>
              <a:t>sensors </a:t>
            </a:r>
            <a:r xmlns:a="http://schemas.openxmlformats.org/drawingml/2006/main">
              <a:rPr lang="en" sz="1300" dirty="0">
                <a:solidFill>
                  <a:schemeClr val="bg1"/>
                </a:solidFill>
              </a:rPr>
              <a:t>to </a:t>
            </a:r>
            <a:r xmlns:a="http://schemas.openxmlformats.org/drawingml/2006/main">
              <a:rPr lang="en" sz="1300" dirty="0" err="1">
                <a:solidFill>
                  <a:schemeClr val="bg1"/>
                </a:solidFill>
              </a:rPr>
              <a:t>measure </a:t>
            </a:r>
            <a:r xmlns:a="http://schemas.openxmlformats.org/drawingml/2006/main">
              <a:rPr lang="en" sz="1300" dirty="0">
                <a:solidFill>
                  <a:schemeClr val="bg1"/>
                </a:solidFill>
              </a:rPr>
              <a:t>:</a:t>
            </a:r>
          </a:p>
          <a:p>
            <a:pPr xmlns:a="http://schemas.openxmlformats.org/drawingml/2006/main" marL="971550" lvl="1">
              <a:lnSpc>
                <a:spcPct val="100000"/>
              </a:lnSpc>
            </a:pPr>
            <a:r xmlns:a="http://schemas.openxmlformats.org/drawingml/2006/main">
              <a:rPr lang="en" sz="1300" b="1">
                <a:solidFill>
                  <a:schemeClr val="bg1"/>
                </a:solidFill>
              </a:rPr>
              <a:t>Voltage generated </a:t>
            </a:r>
            <a:r xmlns:a="http://schemas.openxmlformats.org/drawingml/2006/main">
              <a:rPr lang="en" sz="1300">
                <a:solidFill>
                  <a:schemeClr val="bg1"/>
                </a:solidFill>
              </a:rPr>
              <a:t>.</a:t>
            </a:r>
          </a:p>
          <a:p>
            <a:pPr xmlns:a="http://schemas.openxmlformats.org/drawingml/2006/main" marL="971550" lvl="1">
              <a:lnSpc>
                <a:spcPct val="100000"/>
              </a:lnSpc>
            </a:pPr>
            <a:r xmlns:a="http://schemas.openxmlformats.org/drawingml/2006/main">
              <a:rPr lang="en" sz="1300" b="1">
                <a:solidFill>
                  <a:schemeClr val="bg1"/>
                </a:solidFill>
              </a:rPr>
              <a:t>Electric current </a:t>
            </a:r>
            <a:r xmlns:a="http://schemas.openxmlformats.org/drawingml/2006/main">
              <a:rPr lang="en" sz="1300">
                <a:solidFill>
                  <a:schemeClr val="bg1"/>
                </a:solidFill>
              </a:rPr>
              <a:t>.</a:t>
            </a:r>
          </a:p>
          <a:p>
            <a:pPr xmlns:a="http://schemas.openxmlformats.org/drawingml/2006/main" marL="971550" lvl="1">
              <a:lnSpc>
                <a:spcPct val="100000"/>
              </a:lnSpc>
            </a:pPr>
            <a:r xmlns:a="http://schemas.openxmlformats.org/drawingml/2006/main">
              <a:rPr lang="en" sz="1300" b="1">
                <a:solidFill>
                  <a:schemeClr val="bg1"/>
                </a:solidFill>
              </a:rPr>
              <a:t>Temperature (to detect overheating) </a:t>
            </a:r>
            <a:r xmlns:a="http://schemas.openxmlformats.org/drawingml/2006/main">
              <a:rPr lang="en" sz="1300">
                <a:solidFill>
                  <a:schemeClr val="bg1"/>
                </a:solidFill>
              </a:rPr>
              <a:t>.</a:t>
            </a:r>
          </a:p>
          <a:p>
            <a:pPr xmlns:a="http://schemas.openxmlformats.org/drawingml/2006/main">
              <a:lnSpc>
                <a:spcPct val="100000"/>
              </a:lnSpc>
            </a:pPr>
            <a:r xmlns:a="http://schemas.openxmlformats.org/drawingml/2006/main">
              <a:rPr lang="en" sz="1300" b="1">
                <a:solidFill>
                  <a:schemeClr val="bg1"/>
                </a:solidFill>
              </a:rPr>
              <a:t>Controller </a:t>
            </a:r>
            <a:r xmlns:a="http://schemas.openxmlformats.org/drawingml/2006/main">
              <a:rPr lang="en" sz="1300">
                <a:solidFill>
                  <a:schemeClr val="bg1"/>
                </a:solidFill>
              </a:rPr>
              <a:t>: A microcontroller (e.g. Arduino, Raspberry Pi) will be used to collect the data in real time and send it to the AI.</a:t>
            </a:r>
          </a:p>
          <a:p>
            <a:pPr marL="0">
              <a:lnSpc>
                <a:spcPct val="100000"/>
              </a:lnSpc>
            </a:pPr>
            <a:endParaRPr lang="en-US" sz="13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95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1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Machine Learning - CEOCOM">
            <a:extLst>
              <a:ext uri="{FF2B5EF4-FFF2-40B4-BE49-F238E27FC236}">
                <a16:creationId xmlns:a16="http://schemas.microsoft.com/office/drawing/2014/main" id="{650FAB6E-7FD7-4530-A777-17C14B8D5B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6973" r="769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8" name="Rectangle 17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A6B21-AC57-417B-FA16-19828C405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 xmlns:a="http://schemas.openxmlformats.org/drawingml/2006/main">
              <a:rPr lang="en" sz="2800" b="0" dirty="0">
                <a:solidFill>
                  <a:schemeClr val="bg1"/>
                </a:solidFill>
              </a:rPr>
              <a:t>Artificial </a:t>
            </a:r>
            <a:endParaRPr xmlns:a="http://schemas.openxmlformats.org/drawingml/2006/main" lang="en-US" sz="2800" dirty="0">
              <a:solidFill>
                <a:schemeClr val="bg1"/>
              </a:solidFill>
            </a:endParaRPr>
            <a:r xmlns:a="http://schemas.openxmlformats.org/drawingml/2006/main">
              <a:rPr lang="en" sz="2800" b="0" dirty="0" err="1">
                <a:solidFill>
                  <a:schemeClr val="bg1"/>
                </a:solidFill>
              </a:rPr>
              <a:t>intelligence</a:t>
            </a:r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DDBB69-40DE-68AD-B8C2-E143DF4BC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Autofit/>
          </a:bodyPr>
          <a:lstStyle/>
          <a:p>
            <a:pPr xmlns:a="http://schemas.openxmlformats.org/drawingml/2006/main">
              <a:lnSpc>
                <a:spcPct val="100000"/>
              </a:lnSpc>
            </a:pPr>
            <a:r xmlns:a="http://schemas.openxmlformats.org/drawingml/2006/main">
              <a:rPr lang="en" sz="900" b="1" err="1">
                <a:solidFill>
                  <a:schemeClr val="bg1"/>
                </a:solidFill>
              </a:rPr>
              <a:t>Training </a:t>
            </a:r>
            <a:r xmlns:a="http://schemas.openxmlformats.org/drawingml/2006/main">
              <a:rPr lang="en" sz="900" b="1" dirty="0">
                <a:solidFill>
                  <a:schemeClr val="bg1"/>
                </a:solidFill>
              </a:rPr>
              <a:t>and </a:t>
            </a:r>
            <a:r xmlns:a="http://schemas.openxmlformats.org/drawingml/2006/main">
              <a:rPr lang="en" sz="900" b="1" err="1">
                <a:solidFill>
                  <a:schemeClr val="bg1"/>
                </a:solidFill>
              </a:rPr>
              <a:t>Algorithms</a:t>
            </a:r>
            <a:endParaRPr xmlns:a="http://schemas.openxmlformats.org/drawingml/2006/main" lang="en-US" sz="900">
              <a:solidFill>
                <a:schemeClr val="bg1"/>
              </a:solidFill>
            </a:endParaRPr>
          </a:p>
          <a:p>
            <a:pPr xmlns:a="http://schemas.openxmlformats.org/drawingml/2006/main">
              <a:lnSpc>
                <a:spcPct val="100000"/>
              </a:lnSpc>
            </a:pPr>
            <a:r xmlns:a="http://schemas.openxmlformats.org/drawingml/2006/main">
              <a:rPr lang="en" sz="900" b="1" err="1">
                <a:solidFill>
                  <a:schemeClr val="bg1"/>
                </a:solidFill>
              </a:rPr>
              <a:t>Power </a:t>
            </a:r>
            <a:r xmlns:a="http://schemas.openxmlformats.org/drawingml/2006/main">
              <a:rPr lang="en" sz="900" b="1" dirty="0">
                <a:solidFill>
                  <a:schemeClr val="bg1"/>
                </a:solidFill>
              </a:rPr>
              <a:t>Generation </a:t>
            </a:r>
            <a:r xmlns:a="http://schemas.openxmlformats.org/drawingml/2006/main">
              <a:rPr lang="en" sz="900" b="1" dirty="0">
                <a:solidFill>
                  <a:schemeClr val="bg1"/>
                </a:solidFill>
              </a:rPr>
              <a:t>Forecasting </a:t>
            </a:r>
            <a:r xmlns:a="http://schemas.openxmlformats.org/drawingml/2006/main">
              <a:rPr lang="en" sz="900" b="1" err="1">
                <a:solidFill>
                  <a:schemeClr val="bg1"/>
                </a:solidFill>
              </a:rPr>
              <a:t>Model</a:t>
            </a:r>
            <a:r xmlns:a="http://schemas.openxmlformats.org/drawingml/2006/main">
              <a:rPr lang="en" sz="900" b="1" err="1">
                <a:solidFill>
                  <a:schemeClr val="bg1"/>
                </a:solidFill>
              </a:rPr>
              <a:t>​</a:t>
            </a:r>
            <a:r xmlns:a="http://schemas.openxmlformats.org/drawingml/2006/main">
              <a:rPr lang="en" sz="900" b="1" dirty="0">
                <a:solidFill>
                  <a:schemeClr val="bg1"/>
                </a:solidFill>
              </a:rPr>
              <a:t>​</a:t>
            </a:r>
            <a:endParaRPr xmlns:a="http://schemas.openxmlformats.org/drawingml/2006/main" lang="en-US" sz="900" dirty="0">
              <a:solidFill>
                <a:schemeClr val="bg1"/>
              </a:solidFill>
            </a:endParaRPr>
          </a:p>
          <a:p>
            <a:pPr xmlns:a="http://schemas.openxmlformats.org/drawingml/2006/main" marL="971550" lvl="1">
              <a:lnSpc>
                <a:spcPct val="100000"/>
              </a:lnSpc>
            </a:pP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Utilize </a:t>
            </a:r>
            <a:r xmlns:a="http://schemas.openxmlformats.org/drawingml/2006/main">
              <a:rPr lang="en" sz="900" b="1" err="1">
                <a:solidFill>
                  <a:schemeClr val="bg1"/>
                </a:solidFill>
              </a:rPr>
              <a:t>historical 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energy </a:t>
            </a:r>
            <a:r xmlns:a="http://schemas.openxmlformats.org/drawingml/2006/main">
              <a:rPr lang="en" sz="900" b="1" dirty="0">
                <a:solidFill>
                  <a:schemeClr val="bg1"/>
                </a:solidFill>
              </a:rPr>
              <a:t>data</a:t>
            </a:r>
            <a:r xmlns:a="http://schemas.openxmlformats.org/drawingml/2006/main">
              <a:rPr lang="en" sz="900" err="1">
                <a:solidFill>
                  <a:schemeClr val="bg1"/>
                </a:solidFill>
              </a:rPr>
              <a:t>​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 </a:t>
            </a:r>
            <a:r xmlns:a="http://schemas.openxmlformats.org/drawingml/2006/main">
              <a:rPr lang="en" sz="900" err="1">
                <a:solidFill>
                  <a:schemeClr val="bg1"/>
                </a:solidFill>
              </a:rPr>
              <a:t>generated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 </a:t>
            </a:r>
            <a:r xmlns:a="http://schemas.openxmlformats.org/drawingml/2006/main">
              <a:rPr lang="en" sz="900" err="1">
                <a:solidFill>
                  <a:schemeClr val="bg1"/>
                </a:solidFill>
              </a:rPr>
              <a:t>in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 </a:t>
            </a:r>
            <a:r xmlns:a="http://schemas.openxmlformats.org/drawingml/2006/main">
              <a:rPr lang="en" sz="900" err="1">
                <a:solidFill>
                  <a:schemeClr val="bg1"/>
                </a:solidFill>
              </a:rPr>
              <a:t>different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 </a:t>
            </a:r>
            <a:r xmlns:a="http://schemas.openxmlformats.org/drawingml/2006/main">
              <a:rPr lang="en" sz="900" err="1">
                <a:solidFill>
                  <a:schemeClr val="bg1"/>
                </a:solidFill>
              </a:rPr>
              <a:t>conditions 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( </a:t>
            </a:r>
            <a:r xmlns:a="http://schemas.openxmlformats.org/drawingml/2006/main">
              <a:rPr lang="en" sz="900" err="1">
                <a:solidFill>
                  <a:schemeClr val="bg1"/>
                </a:solidFill>
              </a:rPr>
              <a:t>pressure 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, </a:t>
            </a:r>
            <a:r xmlns:a="http://schemas.openxmlformats.org/drawingml/2006/main">
              <a:rPr lang="en" sz="900" err="1">
                <a:solidFill>
                  <a:schemeClr val="bg1"/>
                </a:solidFill>
              </a:rPr>
              <a:t>temperature 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, and </a:t>
            </a:r>
            <a:r xmlns:a="http://schemas.openxmlformats.org/drawingml/2006/main">
              <a:rPr lang="en" sz="900" err="1">
                <a:solidFill>
                  <a:schemeClr val="bg1"/>
                </a:solidFill>
              </a:rPr>
              <a:t>traffic 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) to </a:t>
            </a:r>
            <a:r xmlns:a="http://schemas.openxmlformats.org/drawingml/2006/main">
              <a:rPr lang="en" sz="900" err="1">
                <a:solidFill>
                  <a:schemeClr val="bg1"/>
                </a:solidFill>
              </a:rPr>
              <a:t>train 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a </a:t>
            </a:r>
            <a:r xmlns:a="http://schemas.openxmlformats.org/drawingml/2006/main">
              <a:rPr lang="en" sz="900" b="1" dirty="0">
                <a:solidFill>
                  <a:schemeClr val="bg1"/>
                </a:solidFill>
              </a:rPr>
              <a:t>Machine Learning 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model </a:t>
            </a:r>
            <a:r xmlns:a="http://schemas.openxmlformats.org/drawingml/2006/main">
              <a:rPr lang="en" sz="900" err="1">
                <a:solidFill>
                  <a:schemeClr val="bg1"/>
                </a:solidFill>
              </a:rPr>
              <a:t>( 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e.g., linear </a:t>
            </a:r>
            <a:r xmlns:a="http://schemas.openxmlformats.org/drawingml/2006/main">
              <a:rPr lang="en" sz="900" err="1">
                <a:solidFill>
                  <a:schemeClr val="bg1"/>
                </a:solidFill>
              </a:rPr>
              <a:t>regression , simple </a:t>
            </a:r>
            <a:r xmlns:a="http://schemas.openxmlformats.org/drawingml/2006/main">
              <a:rPr lang="en" sz="900" err="1">
                <a:solidFill>
                  <a:schemeClr val="bg1"/>
                </a:solidFill>
              </a:rPr>
              <a:t>neural 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networks 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).</a:t>
            </a:r>
          </a:p>
          <a:p>
            <a:pPr xmlns:a="http://schemas.openxmlformats.org/drawingml/2006/main" marL="971550" lvl="1">
              <a:lnSpc>
                <a:spcPct val="100000"/>
              </a:lnSpc>
            </a:pP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The </a:t>
            </a:r>
            <a:r xmlns:a="http://schemas.openxmlformats.org/drawingml/2006/main">
              <a:rPr lang="en" sz="900" dirty="0" err="1">
                <a:solidFill>
                  <a:schemeClr val="bg1"/>
                </a:solidFill>
              </a:rPr>
              <a:t>model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 </a:t>
            </a:r>
            <a:r xmlns:a="http://schemas.openxmlformats.org/drawingml/2006/main">
              <a:rPr lang="en" sz="900" dirty="0" err="1">
                <a:solidFill>
                  <a:schemeClr val="bg1"/>
                </a:solidFill>
              </a:rPr>
              <a:t>predicts 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the </a:t>
            </a:r>
            <a:r xmlns:a="http://schemas.openxmlformats.org/drawingml/2006/main">
              <a:rPr lang="en" sz="900" dirty="0" err="1">
                <a:solidFill>
                  <a:schemeClr val="bg1"/>
                </a:solidFill>
              </a:rPr>
              <a:t>energy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 </a:t>
            </a:r>
            <a:r xmlns:a="http://schemas.openxmlformats.org/drawingml/2006/main">
              <a:rPr lang="en" sz="900" dirty="0" err="1">
                <a:solidFill>
                  <a:schemeClr val="bg1"/>
                </a:solidFill>
              </a:rPr>
              <a:t>expected 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based </a:t>
            </a:r>
            <a:r xmlns:a="http://schemas.openxmlformats.org/drawingml/2006/main">
              <a:rPr lang="en" sz="900" dirty="0" err="1">
                <a:solidFill>
                  <a:schemeClr val="bg1"/>
                </a:solidFill>
              </a:rPr>
              <a:t>on the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 </a:t>
            </a:r>
            <a:r xmlns:a="http://schemas.openxmlformats.org/drawingml/2006/main">
              <a:rPr lang="en" sz="900" dirty="0" err="1">
                <a:solidFill>
                  <a:schemeClr val="bg1"/>
                </a:solidFill>
              </a:rPr>
              <a:t>parameters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 </a:t>
            </a:r>
            <a:r xmlns:a="http://schemas.openxmlformats.org/drawingml/2006/main">
              <a:rPr lang="en" sz="900" dirty="0" err="1">
                <a:solidFill>
                  <a:schemeClr val="bg1"/>
                </a:solidFill>
              </a:rPr>
              <a:t>current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 </a:t>
            </a:r>
            <a:r xmlns:a="http://schemas.openxmlformats.org/drawingml/2006/main">
              <a:rPr lang="en" sz="900" dirty="0" err="1">
                <a:solidFill>
                  <a:schemeClr val="bg1"/>
                </a:solidFill>
              </a:rPr>
              <a:t>collected 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.</a:t>
            </a:r>
          </a:p>
          <a:p>
            <a:pPr xmlns:a="http://schemas.openxmlformats.org/drawingml/2006/main">
              <a:lnSpc>
                <a:spcPct val="100000"/>
              </a:lnSpc>
            </a:pPr>
            <a:r xmlns:a="http://schemas.openxmlformats.org/drawingml/2006/main">
              <a:rPr lang="en" sz="900" b="1" dirty="0">
                <a:solidFill>
                  <a:schemeClr val="bg1"/>
                </a:solidFill>
              </a:rPr>
              <a:t>Anomaly </a:t>
            </a:r>
            <a:r xmlns:a="http://schemas.openxmlformats.org/drawingml/2006/main">
              <a:rPr lang="en" sz="900" b="1" err="1">
                <a:solidFill>
                  <a:schemeClr val="bg1"/>
                </a:solidFill>
              </a:rPr>
              <a:t>Detection</a:t>
            </a:r>
            <a:r xmlns:a="http://schemas.openxmlformats.org/drawingml/2006/main">
              <a:rPr lang="en" sz="900" b="1" err="1">
                <a:solidFill>
                  <a:schemeClr val="bg1"/>
                </a:solidFill>
              </a:rPr>
              <a:t>​</a:t>
            </a:r>
            <a:endParaRPr xmlns:a="http://schemas.openxmlformats.org/drawingml/2006/main" lang="en-US" sz="900">
              <a:solidFill>
                <a:schemeClr val="bg1"/>
              </a:solidFill>
            </a:endParaRPr>
          </a:p>
          <a:p>
            <a:pPr xmlns:a="http://schemas.openxmlformats.org/drawingml/2006/main" marL="971550" lvl="1">
              <a:lnSpc>
                <a:spcPct val="100000"/>
              </a:lnSpc>
            </a:pPr>
            <a:r xmlns:a="http://schemas.openxmlformats.org/drawingml/2006/main">
              <a:rPr lang="en" sz="900" err="1">
                <a:solidFill>
                  <a:schemeClr val="bg1"/>
                </a:solidFill>
              </a:rPr>
              <a:t>Implement 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an </a:t>
            </a:r>
            <a:r xmlns:a="http://schemas.openxmlformats.org/drawingml/2006/main">
              <a:rPr lang="en" sz="900" b="1" dirty="0">
                <a:solidFill>
                  <a:schemeClr val="bg1"/>
                </a:solidFill>
              </a:rPr>
              <a:t>anomaly 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analysis </a:t>
            </a:r>
            <a:r xmlns:a="http://schemas.openxmlformats.org/drawingml/2006/main">
              <a:rPr lang="en" sz="900" err="1">
                <a:solidFill>
                  <a:schemeClr val="bg1"/>
                </a:solidFill>
              </a:rPr>
              <a:t>system 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to </a:t>
            </a:r>
            <a:r xmlns:a="http://schemas.openxmlformats.org/drawingml/2006/main">
              <a:rPr lang="en" sz="900" err="1">
                <a:solidFill>
                  <a:schemeClr val="bg1"/>
                </a:solidFill>
              </a:rPr>
              <a:t>identify</a:t>
            </a:r>
            <a:r xmlns:a="http://schemas.openxmlformats.org/drawingml/2006/main">
              <a:rPr lang="en" sz="900" b="1" err="1">
                <a:solidFill>
                  <a:schemeClr val="bg1"/>
                </a:solidFill>
              </a:rPr>
              <a:t>​</a:t>
            </a:r>
            <a:r xmlns:a="http://schemas.openxmlformats.org/drawingml/2006/main">
              <a:rPr lang="en" sz="900" b="1" err="1">
                <a:solidFill>
                  <a:schemeClr val="bg1"/>
                </a:solidFill>
              </a:rPr>
              <a:t>​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 </a:t>
            </a:r>
            <a:r xmlns:a="http://schemas.openxmlformats.org/drawingml/2006/main">
              <a:rPr lang="en" sz="900" err="1">
                <a:solidFill>
                  <a:schemeClr val="bg1"/>
                </a:solidFill>
              </a:rPr>
              <a:t>discrepancies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 </a:t>
            </a:r>
            <a:r xmlns:a="http://schemas.openxmlformats.org/drawingml/2006/main">
              <a:rPr lang="en" sz="900" err="1">
                <a:solidFill>
                  <a:schemeClr val="bg1"/>
                </a:solidFill>
              </a:rPr>
              <a:t>in 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the data. For </a:t>
            </a:r>
            <a:r xmlns:a="http://schemas.openxmlformats.org/drawingml/2006/main">
              <a:rPr lang="en" sz="900" err="1">
                <a:solidFill>
                  <a:schemeClr val="bg1"/>
                </a:solidFill>
              </a:rPr>
              <a:t>example 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:</a:t>
            </a:r>
          </a:p>
          <a:p>
            <a:pPr xmlns:a="http://schemas.openxmlformats.org/drawingml/2006/main" marL="1428750" lvl="2">
              <a:lnSpc>
                <a:spcPct val="100000"/>
              </a:lnSpc>
            </a:pPr>
            <a:r xmlns:a="http://schemas.openxmlformats.org/drawingml/2006/main">
              <a:rPr lang="en" sz="900" b="1" err="1">
                <a:solidFill>
                  <a:schemeClr val="bg1"/>
                </a:solidFill>
              </a:rPr>
              <a:t>Variations</a:t>
            </a:r>
            <a:r xmlns:a="http://schemas.openxmlformats.org/drawingml/2006/main">
              <a:rPr lang="en" sz="900" b="1" dirty="0">
                <a:solidFill>
                  <a:schemeClr val="bg1"/>
                </a:solidFill>
              </a:rPr>
              <a:t> </a:t>
            </a:r>
            <a:r xmlns:a="http://schemas.openxmlformats.org/drawingml/2006/main">
              <a:rPr lang="en" sz="900" b="1" err="1">
                <a:solidFill>
                  <a:schemeClr val="bg1"/>
                </a:solidFill>
              </a:rPr>
              <a:t>abrupt</a:t>
            </a:r>
            <a:r xmlns:a="http://schemas.openxmlformats.org/drawingml/2006/main">
              <a:rPr lang="en" sz="900" b="1" dirty="0">
                <a:solidFill>
                  <a:schemeClr val="bg1"/>
                </a:solidFill>
              </a:rPr>
              <a:t> </a:t>
            </a:r>
            <a:r xmlns:a="http://schemas.openxmlformats.org/drawingml/2006/main">
              <a:rPr lang="en" sz="900" b="1" err="1">
                <a:solidFill>
                  <a:schemeClr val="bg1"/>
                </a:solidFill>
              </a:rPr>
              <a:t>in the</a:t>
            </a:r>
            <a:r xmlns:a="http://schemas.openxmlformats.org/drawingml/2006/main">
              <a:rPr lang="en" sz="900" b="1" dirty="0">
                <a:solidFill>
                  <a:schemeClr val="bg1"/>
                </a:solidFill>
              </a:rPr>
              <a:t> </a:t>
            </a:r>
            <a:r xmlns:a="http://schemas.openxmlformats.org/drawingml/2006/main">
              <a:rPr lang="en" sz="900" b="1" dirty="0">
                <a:solidFill>
                  <a:schemeClr val="bg1"/>
                </a:solidFill>
              </a:rPr>
              <a:t>power </a:t>
            </a:r>
            <a:r xmlns:a="http://schemas.openxmlformats.org/drawingml/2006/main">
              <a:rPr lang="en" sz="900" b="1" err="1">
                <a:solidFill>
                  <a:schemeClr val="bg1"/>
                </a:solidFill>
              </a:rPr>
              <a:t>generation</a:t>
            </a:r>
            <a:r xmlns:a="http://schemas.openxmlformats.org/drawingml/2006/main">
              <a:rPr lang="en" sz="900" b="1" err="1">
                <a:solidFill>
                  <a:schemeClr val="bg1"/>
                </a:solidFill>
              </a:rPr>
              <a:t>​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 </a:t>
            </a:r>
            <a:r xmlns:a="http://schemas.openxmlformats.org/drawingml/2006/main">
              <a:rPr lang="en" sz="900" err="1">
                <a:solidFill>
                  <a:schemeClr val="bg1"/>
                </a:solidFill>
              </a:rPr>
              <a:t>they can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 </a:t>
            </a:r>
            <a:r xmlns:a="http://schemas.openxmlformats.org/drawingml/2006/main">
              <a:rPr lang="en" sz="900" err="1">
                <a:solidFill>
                  <a:schemeClr val="bg1"/>
                </a:solidFill>
              </a:rPr>
              <a:t>indicate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 </a:t>
            </a:r>
            <a:r xmlns:a="http://schemas.openxmlformats.org/drawingml/2006/main">
              <a:rPr lang="en" sz="900" err="1">
                <a:solidFill>
                  <a:schemeClr val="bg1"/>
                </a:solidFill>
              </a:rPr>
              <a:t>failures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 </a:t>
            </a:r>
            <a:r xmlns:a="http://schemas.openxmlformats.org/drawingml/2006/main">
              <a:rPr lang="en" sz="900" err="1">
                <a:solidFill>
                  <a:schemeClr val="bg1"/>
                </a:solidFill>
              </a:rPr>
              <a:t>or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 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pad </a:t>
            </a:r>
            <a:r xmlns:a="http://schemas.openxmlformats.org/drawingml/2006/main">
              <a:rPr lang="en" sz="900" err="1">
                <a:solidFill>
                  <a:schemeClr val="bg1"/>
                </a:solidFill>
              </a:rPr>
              <a:t>wear 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.</a:t>
            </a:r>
            <a:r xmlns:a="http://schemas.openxmlformats.org/drawingml/2006/main">
              <a:rPr lang="en" sz="900" err="1">
                <a:solidFill>
                  <a:schemeClr val="bg1"/>
                </a:solidFill>
              </a:rPr>
              <a:t>​</a:t>
            </a:r>
          </a:p>
          <a:p>
            <a:pPr xmlns:a="http://schemas.openxmlformats.org/drawingml/2006/main" marL="1428750" lvl="2">
              <a:lnSpc>
                <a:spcPct val="100000"/>
              </a:lnSpc>
            </a:pPr>
            <a:r xmlns:a="http://schemas.openxmlformats.org/drawingml/2006/main">
              <a:rPr lang="en" sz="900" b="1" err="1">
                <a:solidFill>
                  <a:schemeClr val="bg1"/>
                </a:solidFill>
              </a:rPr>
              <a:t>Lack </a:t>
            </a:r>
            <a:r xmlns:a="http://schemas.openxmlformats.org/drawingml/2006/main">
              <a:rPr lang="en" sz="900" b="1" dirty="0">
                <a:solidFill>
                  <a:schemeClr val="bg1"/>
                </a:solidFill>
              </a:rPr>
              <a:t>of </a:t>
            </a:r>
            <a:r xmlns:a="http://schemas.openxmlformats.org/drawingml/2006/main">
              <a:rPr lang="en" sz="900" b="1" dirty="0">
                <a:solidFill>
                  <a:schemeClr val="bg1"/>
                </a:solidFill>
              </a:rPr>
              <a:t>power </a:t>
            </a:r>
            <a:r xmlns:a="http://schemas.openxmlformats.org/drawingml/2006/main">
              <a:rPr lang="en" sz="900" b="1" err="1">
                <a:solidFill>
                  <a:schemeClr val="bg1"/>
                </a:solidFill>
              </a:rPr>
              <a:t>generation</a:t>
            </a:r>
            <a:r xmlns:a="http://schemas.openxmlformats.org/drawingml/2006/main">
              <a:rPr lang="en" sz="900" b="1" err="1">
                <a:solidFill>
                  <a:schemeClr val="bg1"/>
                </a:solidFill>
              </a:rPr>
              <a:t>​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 </a:t>
            </a:r>
            <a:r xmlns:a="http://schemas.openxmlformats.org/drawingml/2006/main">
              <a:rPr lang="en" sz="900" err="1">
                <a:solidFill>
                  <a:schemeClr val="bg1"/>
                </a:solidFill>
              </a:rPr>
              <a:t>in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 </a:t>
            </a:r>
            <a:r xmlns:a="http://schemas.openxmlformats.org/drawingml/2006/main">
              <a:rPr lang="en" sz="900" err="1">
                <a:solidFill>
                  <a:schemeClr val="bg1"/>
                </a:solidFill>
              </a:rPr>
              <a:t>one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 </a:t>
            </a:r>
            <a:r xmlns:a="http://schemas.openxmlformats.org/drawingml/2006/main">
              <a:rPr lang="en" sz="900" err="1">
                <a:solidFill>
                  <a:schemeClr val="bg1"/>
                </a:solidFill>
              </a:rPr>
              <a:t>unit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 </a:t>
            </a:r>
            <a:r xmlns:a="http://schemas.openxmlformats.org/drawingml/2006/main">
              <a:rPr lang="en" sz="900" err="1">
                <a:solidFill>
                  <a:schemeClr val="bg1"/>
                </a:solidFill>
              </a:rPr>
              <a:t>specific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 </a:t>
            </a:r>
            <a:r xmlns:a="http://schemas.openxmlformats.org/drawingml/2006/main">
              <a:rPr lang="en" sz="900" err="1">
                <a:solidFill>
                  <a:schemeClr val="bg1"/>
                </a:solidFill>
              </a:rPr>
              <a:t>suggests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 </a:t>
            </a:r>
            <a:r xmlns:a="http://schemas.openxmlformats.org/drawingml/2006/main">
              <a:rPr lang="en" sz="900" err="1">
                <a:solidFill>
                  <a:schemeClr val="bg1"/>
                </a:solidFill>
              </a:rPr>
              <a:t>damage 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.</a:t>
            </a:r>
          </a:p>
          <a:p>
            <a:pPr xmlns:a="http://schemas.openxmlformats.org/drawingml/2006/main">
              <a:lnSpc>
                <a:spcPct val="100000"/>
              </a:lnSpc>
            </a:pPr>
            <a:r xmlns:a="http://schemas.openxmlformats.org/drawingml/2006/main">
              <a:rPr lang="en" sz="900" b="1" dirty="0">
                <a:solidFill>
                  <a:schemeClr val="bg1"/>
                </a:solidFill>
              </a:rPr>
              <a:t>Problem </a:t>
            </a:r>
            <a:r xmlns:a="http://schemas.openxmlformats.org/drawingml/2006/main">
              <a:rPr lang="en" sz="900" b="1" err="1">
                <a:solidFill>
                  <a:schemeClr val="bg1"/>
                </a:solidFill>
              </a:rPr>
              <a:t>Classification</a:t>
            </a:r>
            <a:r xmlns:a="http://schemas.openxmlformats.org/drawingml/2006/main">
              <a:rPr lang="en" sz="900" b="1" err="1">
                <a:solidFill>
                  <a:schemeClr val="bg1"/>
                </a:solidFill>
              </a:rPr>
              <a:t>​</a:t>
            </a:r>
            <a:endParaRPr xmlns:a="http://schemas.openxmlformats.org/drawingml/2006/main" lang="en-US" sz="900">
              <a:solidFill>
                <a:schemeClr val="bg1"/>
              </a:solidFill>
            </a:endParaRPr>
          </a:p>
          <a:p>
            <a:pPr xmlns:a="http://schemas.openxmlformats.org/drawingml/2006/main" marL="971550" lvl="1">
              <a:lnSpc>
                <a:spcPct val="100000"/>
              </a:lnSpc>
            </a:pP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Use </a:t>
            </a:r>
            <a:r xmlns:a="http://schemas.openxmlformats.org/drawingml/2006/main">
              <a:rPr lang="en" sz="900" b="1" err="1">
                <a:solidFill>
                  <a:schemeClr val="bg1"/>
                </a:solidFill>
              </a:rPr>
              <a:t>neural </a:t>
            </a:r>
            <a:r xmlns:a="http://schemas.openxmlformats.org/drawingml/2006/main">
              <a:rPr lang="en" sz="900" b="1" dirty="0">
                <a:solidFill>
                  <a:schemeClr val="bg1"/>
                </a:solidFill>
              </a:rPr>
              <a:t>networks</a:t>
            </a:r>
            <a:r xmlns:a="http://schemas.openxmlformats.org/drawingml/2006/main">
              <a:rPr lang="en" sz="900" b="1" dirty="0">
                <a:solidFill>
                  <a:schemeClr val="bg1"/>
                </a:solidFill>
              </a:rPr>
              <a:t> </a:t>
            </a:r>
            <a:r xmlns:a="http://schemas.openxmlformats.org/drawingml/2006/main">
              <a:rPr lang="en" sz="900" b="1" err="1">
                <a:solidFill>
                  <a:schemeClr val="bg1"/>
                </a:solidFill>
              </a:rPr>
              <a:t>or</a:t>
            </a:r>
            <a:r xmlns:a="http://schemas.openxmlformats.org/drawingml/2006/main">
              <a:rPr lang="en" sz="900" b="1" dirty="0">
                <a:solidFill>
                  <a:schemeClr val="bg1"/>
                </a:solidFill>
              </a:rPr>
              <a:t> </a:t>
            </a:r>
            <a:r xmlns:a="http://schemas.openxmlformats.org/drawingml/2006/main">
              <a:rPr lang="en" sz="900" b="1" dirty="0">
                <a:solidFill>
                  <a:schemeClr val="bg1"/>
                </a:solidFill>
              </a:rPr>
              <a:t>decision </a:t>
            </a:r>
            <a:r xmlns:a="http://schemas.openxmlformats.org/drawingml/2006/main">
              <a:rPr lang="en" sz="900" b="1" err="1">
                <a:solidFill>
                  <a:schemeClr val="bg1"/>
                </a:solidFill>
              </a:rPr>
              <a:t>trees 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for </a:t>
            </a:r>
            <a:r xmlns:a="http://schemas.openxmlformats.org/drawingml/2006/main">
              <a:rPr lang="en" sz="900" err="1">
                <a:solidFill>
                  <a:schemeClr val="bg1"/>
                </a:solidFill>
              </a:rPr>
              <a:t>categorizing</a:t>
            </a:r>
            <a:r xmlns:a="http://schemas.openxmlformats.org/drawingml/2006/main">
              <a:rPr lang="en" sz="900" b="1" err="1">
                <a:solidFill>
                  <a:schemeClr val="bg1"/>
                </a:solidFill>
              </a:rPr>
              <a:t>​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 </a:t>
            </a:r>
            <a:r xmlns:a="http://schemas.openxmlformats.org/drawingml/2006/main">
              <a:rPr lang="en" sz="900" err="1">
                <a:solidFill>
                  <a:schemeClr val="bg1"/>
                </a:solidFill>
              </a:rPr>
              <a:t>problems 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such </a:t>
            </a:r>
            <a:r xmlns:a="http://schemas.openxmlformats.org/drawingml/2006/main">
              <a:rPr lang="en" sz="900" err="1">
                <a:solidFill>
                  <a:schemeClr val="bg1"/>
                </a:solidFill>
              </a:rPr>
              <a:t>as 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" </a:t>
            </a:r>
            <a:r xmlns:a="http://schemas.openxmlformats.org/drawingml/2006/main">
              <a:rPr lang="en" sz="900" err="1">
                <a:solidFill>
                  <a:schemeClr val="bg1"/>
                </a:solidFill>
              </a:rPr>
              <a:t>wear and tear 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", " </a:t>
            </a:r>
            <a:r xmlns:a="http://schemas.openxmlformats.org/drawingml/2006/main">
              <a:rPr lang="en" sz="900" err="1">
                <a:solidFill>
                  <a:schemeClr val="bg1"/>
                </a:solidFill>
              </a:rPr>
              <a:t>damage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 </a:t>
            </a:r>
            <a:r xmlns:a="http://schemas.openxmlformats.org/drawingml/2006/main">
              <a:rPr lang="en" sz="900" err="1">
                <a:solidFill>
                  <a:schemeClr val="bg1"/>
                </a:solidFill>
              </a:rPr>
              <a:t>physical 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" </a:t>
            </a:r>
            <a:r xmlns:a="http://schemas.openxmlformats.org/drawingml/2006/main">
              <a:rPr lang="en" sz="900" err="1">
                <a:solidFill>
                  <a:schemeClr val="bg1"/>
                </a:solidFill>
              </a:rPr>
              <a:t>or 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" </a:t>
            </a:r>
            <a:r xmlns:a="http://schemas.openxmlformats.org/drawingml/2006/main">
              <a:rPr lang="en" sz="900" err="1">
                <a:solidFill>
                  <a:schemeClr val="bg1"/>
                </a:solidFill>
              </a:rPr>
              <a:t>failure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 </a:t>
            </a:r>
            <a:r xmlns:a="http://schemas.openxmlformats.org/drawingml/2006/main">
              <a:rPr lang="en" sz="900" err="1">
                <a:solidFill>
                  <a:schemeClr val="bg1"/>
                </a:solidFill>
              </a:rPr>
              <a:t>electrical </a:t>
            </a:r>
            <a:r xmlns:a="http://schemas.openxmlformats.org/drawingml/2006/main">
              <a:rPr lang="en" sz="900" dirty="0">
                <a:solidFill>
                  <a:schemeClr val="bg1"/>
                </a:solidFill>
              </a:rPr>
              <a:t>".</a:t>
            </a:r>
          </a:p>
          <a:p>
            <a:pPr marL="0">
              <a:lnSpc>
                <a:spcPct val="10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69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1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DC4700-53F1-2A06-5324-7E98C23B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r xmlns:a="http://schemas.openxmlformats.org/drawingml/2006/main">
              <a:rPr lang="en" sz="3400" b="0"/>
              <a:t>Communication of Results</a:t>
            </a:r>
            <a:endParaRPr xmlns:a="http://schemas.openxmlformats.org/drawingml/2006/main" lang="en-US" sz="3400"/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9061E8-DD8F-9701-2446-9BCE0C5B4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479" y="2688336"/>
            <a:ext cx="4498848" cy="35844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xmlns:a="http://schemas.openxmlformats.org/drawingml/2006/main">
              <a:lnSpc>
                <a:spcPct val="100000"/>
              </a:lnSpc>
            </a:pPr>
            <a:r xmlns:a="http://schemas.openxmlformats.org/drawingml/2006/main">
              <a:rPr lang="en" sz="1300" b="1"/>
              <a:t>Visualization and Alert</a:t>
            </a:r>
            <a:endParaRPr xmlns:a="http://schemas.openxmlformats.org/drawingml/2006/main" lang="en-US" sz="1300"/>
          </a:p>
          <a:p>
            <a:pPr xmlns:a="http://schemas.openxmlformats.org/drawingml/2006/main">
              <a:lnSpc>
                <a:spcPct val="100000"/>
              </a:lnSpc>
            </a:pPr>
            <a:r xmlns:a="http://schemas.openxmlformats.org/drawingml/2006/main">
              <a:rPr lang="en" sz="1300" b="1"/>
              <a:t>Real-Time Control Panel</a:t>
            </a:r>
            <a:endParaRPr xmlns:a="http://schemas.openxmlformats.org/drawingml/2006/main" lang="en-US" sz="1300"/>
          </a:p>
          <a:p>
            <a:pPr xmlns:a="http://schemas.openxmlformats.org/drawingml/2006/main" lvl="1">
              <a:lnSpc>
                <a:spcPct val="100000"/>
              </a:lnSpc>
            </a:pPr>
            <a:r xmlns:a="http://schemas.openxmlformats.org/drawingml/2006/main">
              <a:rPr lang="en" sz="1300"/>
              <a:t>Develop a </a:t>
            </a:r>
            <a:r xmlns:a="http://schemas.openxmlformats.org/drawingml/2006/main">
              <a:rPr lang="en" sz="1300" b="1"/>
              <a:t>dashboard </a:t>
            </a:r>
            <a:r xmlns:a="http://schemas.openxmlformats.org/drawingml/2006/main">
              <a:rPr lang="en" sz="1300"/>
              <a:t>accessible via web or app to visualize:</a:t>
            </a:r>
          </a:p>
          <a:p>
            <a:pPr xmlns:a="http://schemas.openxmlformats.org/drawingml/2006/main" lvl="2">
              <a:lnSpc>
                <a:spcPct val="100000"/>
              </a:lnSpc>
            </a:pPr>
            <a:r xmlns:a="http://schemas.openxmlformats.org/drawingml/2006/main">
              <a:rPr lang="en" sz="1300"/>
              <a:t>Energy generated by each panel.</a:t>
            </a:r>
          </a:p>
          <a:p>
            <a:pPr xmlns:a="http://schemas.openxmlformats.org/drawingml/2006/main" lvl="2">
              <a:lnSpc>
                <a:spcPct val="100000"/>
              </a:lnSpc>
            </a:pPr>
            <a:r xmlns:a="http://schemas.openxmlformats.org/drawingml/2006/main">
              <a:rPr lang="en" sz="1300"/>
              <a:t>Performance graphs.</a:t>
            </a:r>
          </a:p>
          <a:p>
            <a:pPr xmlns:a="http://schemas.openxmlformats.org/drawingml/2006/main" lvl="2">
              <a:lnSpc>
                <a:spcPct val="100000"/>
              </a:lnSpc>
            </a:pPr>
            <a:r xmlns:a="http://schemas.openxmlformats.org/drawingml/2006/main">
              <a:rPr lang="en" sz="1300"/>
              <a:t>Anomaly alerts.</a:t>
            </a:r>
          </a:p>
          <a:p>
            <a:pPr xmlns:a="http://schemas.openxmlformats.org/drawingml/2006/main">
              <a:lnSpc>
                <a:spcPct val="100000"/>
              </a:lnSpc>
            </a:pPr>
            <a:r xmlns:a="http://schemas.openxmlformats.org/drawingml/2006/main">
              <a:rPr lang="en" sz="1300" b="1"/>
              <a:t>Automatic Notifications</a:t>
            </a:r>
            <a:endParaRPr xmlns:a="http://schemas.openxmlformats.org/drawingml/2006/main" lang="en-US" sz="1300"/>
          </a:p>
          <a:p>
            <a:pPr xmlns:a="http://schemas.openxmlformats.org/drawingml/2006/main" lvl="1">
              <a:lnSpc>
                <a:spcPct val="100000"/>
              </a:lnSpc>
            </a:pPr>
            <a:r xmlns:a="http://schemas.openxmlformats.org/drawingml/2006/main">
              <a:rPr lang="en" sz="1300"/>
              <a:t>Set up an alert system via </a:t>
            </a:r>
            <a:r xmlns:a="http://schemas.openxmlformats.org/drawingml/2006/main">
              <a:rPr lang="en" sz="1300" b="1"/>
              <a:t>email, SMS or in-app notification </a:t>
            </a:r>
            <a:r xmlns:a="http://schemas.openxmlformats.org/drawingml/2006/main">
              <a:rPr lang="en" sz="1300"/>
              <a:t>to communicate detected faults.</a:t>
            </a:r>
          </a:p>
          <a:p>
            <a:pPr xmlns:a="http://schemas.openxmlformats.org/drawingml/2006/main" lvl="1">
              <a:lnSpc>
                <a:spcPct val="100000"/>
              </a:lnSpc>
            </a:pPr>
            <a:r xmlns:a="http://schemas.openxmlformats.org/drawingml/2006/main">
              <a:rPr lang="en" sz="1300"/>
              <a:t>Report the type of problem identified and suggest actions (e.g.: "Tablet X requires physical inspection").</a:t>
            </a:r>
          </a:p>
          <a:p>
            <a:pPr>
              <a:lnSpc>
                <a:spcPct val="100000"/>
              </a:lnSpc>
            </a:pPr>
            <a:endParaRPr lang="en-US" sz="1300"/>
          </a:p>
        </p:txBody>
      </p:sp>
      <p:pic>
        <p:nvPicPr>
          <p:cNvPr id="5" name="Espaço Reservado para Conteúdo 4" descr="O que é Inteligência Artificial (AI)?">
            <a:extLst>
              <a:ext uri="{FF2B5EF4-FFF2-40B4-BE49-F238E27FC236}">
                <a16:creationId xmlns:a16="http://schemas.microsoft.com/office/drawing/2014/main" id="{41A351BB-B87A-9F00-F252-19D47CEEFC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21684" r="11564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771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1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Discovery Phase in The Software Development Process – Key Deliverables">
            <a:extLst>
              <a:ext uri="{FF2B5EF4-FFF2-40B4-BE49-F238E27FC236}">
                <a16:creationId xmlns:a16="http://schemas.microsoft.com/office/drawing/2014/main" id="{8C67176D-4563-C1D7-135C-C3343D9C12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r="518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8" name="Rectangle 17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9ECEA1-8F0B-A37B-B615-748DD558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 xmlns:a="http://schemas.openxmlformats.org/drawingml/2006/main">
              <a:rPr lang="en" sz="2800" b="0" dirty="0" err="1">
                <a:solidFill>
                  <a:schemeClr val="bg1"/>
                </a:solidFill>
              </a:rPr>
              <a:t>Recommended </a:t>
            </a:r>
            <a:endParaRPr xmlns:a="http://schemas.openxmlformats.org/drawingml/2006/main" lang="en-US" sz="2800" dirty="0" err="1">
              <a:solidFill>
                <a:schemeClr val="bg1"/>
              </a:solidFill>
            </a:endParaRPr>
            <a:r xmlns:a="http://schemas.openxmlformats.org/drawingml/2006/main">
              <a:rPr lang="en" sz="2800" b="0" dirty="0">
                <a:solidFill>
                  <a:schemeClr val="bg1"/>
                </a:solidFill>
              </a:rPr>
              <a:t>Technologies</a:t>
            </a:r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BAF12-9D3A-BC1E-66C0-9EEF72730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Autofit/>
          </a:bodyPr>
          <a:lstStyle/>
          <a:p>
            <a:pPr xmlns:a="http://schemas.openxmlformats.org/drawingml/2006/main">
              <a:lnSpc>
                <a:spcPct val="100000"/>
              </a:lnSpc>
            </a:pPr>
            <a:r xmlns:a="http://schemas.openxmlformats.org/drawingml/2006/main">
              <a:rPr lang="en" sz="1050" b="1" dirty="0">
                <a:solidFill>
                  <a:schemeClr val="bg1"/>
                </a:solidFill>
              </a:rPr>
              <a:t>Hardware</a:t>
            </a:r>
            <a:endParaRPr xmlns:a="http://schemas.openxmlformats.org/drawingml/2006/main" lang="en-US" sz="1050" dirty="0">
              <a:solidFill>
                <a:schemeClr val="bg1"/>
              </a:solidFill>
            </a:endParaRPr>
          </a:p>
          <a:p>
            <a:pPr xmlns:a="http://schemas.openxmlformats.org/drawingml/2006/main">
              <a:lnSpc>
                <a:spcPct val="100000"/>
              </a:lnSpc>
            </a:pPr>
            <a:r xmlns:a="http://schemas.openxmlformats.org/drawingml/2006/main">
              <a:rPr lang="en" sz="1050" dirty="0" err="1">
                <a:solidFill>
                  <a:schemeClr val="bg1"/>
                </a:solidFill>
              </a:rPr>
              <a:t>Microcontrollers </a:t>
            </a:r>
            <a:r xmlns:a="http://schemas.openxmlformats.org/drawingml/2006/main">
              <a:rPr lang="en" sz="1050" dirty="0">
                <a:solidFill>
                  <a:schemeClr val="bg1"/>
                </a:solidFill>
              </a:rPr>
              <a:t>: Arduino </a:t>
            </a:r>
            <a:r xmlns:a="http://schemas.openxmlformats.org/drawingml/2006/main">
              <a:rPr lang="en" sz="1050" dirty="0" err="1">
                <a:solidFill>
                  <a:schemeClr val="bg1"/>
                </a:solidFill>
              </a:rPr>
              <a:t>or </a:t>
            </a:r>
            <a:r xmlns:a="http://schemas.openxmlformats.org/drawingml/2006/main">
              <a:rPr lang="en" sz="1050" dirty="0">
                <a:solidFill>
                  <a:schemeClr val="bg1"/>
                </a:solidFill>
              </a:rPr>
              <a:t>Raspberry Pi.</a:t>
            </a:r>
          </a:p>
          <a:p>
            <a:pPr xmlns:a="http://schemas.openxmlformats.org/drawingml/2006/main">
              <a:lnSpc>
                <a:spcPct val="100000"/>
              </a:lnSpc>
            </a:pPr>
            <a:r xmlns:a="http://schemas.openxmlformats.org/drawingml/2006/main">
              <a:rPr lang="en" sz="1050" dirty="0">
                <a:solidFill>
                  <a:schemeClr val="bg1"/>
                </a:solidFill>
              </a:rPr>
              <a:t>Voltage </a:t>
            </a:r>
            <a:r xmlns:a="http://schemas.openxmlformats.org/drawingml/2006/main">
              <a:rPr lang="en" sz="1050" dirty="0">
                <a:solidFill>
                  <a:schemeClr val="bg1"/>
                </a:solidFill>
              </a:rPr>
              <a:t>and </a:t>
            </a:r>
            <a:r xmlns:a="http://schemas.openxmlformats.org/drawingml/2006/main">
              <a:rPr lang="en" sz="1050" err="1">
                <a:solidFill>
                  <a:schemeClr val="bg1"/>
                </a:solidFill>
              </a:rPr>
              <a:t>current </a:t>
            </a:r>
            <a:r xmlns:a="http://schemas.openxmlformats.org/drawingml/2006/main">
              <a:rPr lang="en" sz="1050" err="1">
                <a:solidFill>
                  <a:schemeClr val="bg1"/>
                </a:solidFill>
              </a:rPr>
              <a:t>measurement </a:t>
            </a:r>
            <a:r xmlns:a="http://schemas.openxmlformats.org/drawingml/2006/main">
              <a:rPr lang="en" sz="1050" dirty="0">
                <a:solidFill>
                  <a:schemeClr val="bg1"/>
                </a:solidFill>
              </a:rPr>
              <a:t>sensors </a:t>
            </a:r>
            <a:r xmlns:a="http://schemas.openxmlformats.org/drawingml/2006/main">
              <a:rPr lang="en" sz="1050" dirty="0">
                <a:solidFill>
                  <a:schemeClr val="bg1"/>
                </a:solidFill>
              </a:rPr>
              <a:t>.</a:t>
            </a:r>
            <a:r xmlns:a="http://schemas.openxmlformats.org/drawingml/2006/main">
              <a:rPr lang="en" sz="1050" err="1">
                <a:solidFill>
                  <a:schemeClr val="bg1"/>
                </a:solidFill>
              </a:rPr>
              <a:t>​</a:t>
            </a:r>
          </a:p>
          <a:p>
            <a:pPr xmlns:a="http://schemas.openxmlformats.org/drawingml/2006/main">
              <a:lnSpc>
                <a:spcPct val="100000"/>
              </a:lnSpc>
            </a:pPr>
            <a:r xmlns:a="http://schemas.openxmlformats.org/drawingml/2006/main">
              <a:rPr lang="en" sz="1050" b="1" dirty="0">
                <a:solidFill>
                  <a:schemeClr val="bg1"/>
                </a:solidFill>
              </a:rPr>
              <a:t>Software and AI</a:t>
            </a:r>
            <a:endParaRPr xmlns:a="http://schemas.openxmlformats.org/drawingml/2006/main" lang="en-US" sz="1050" dirty="0">
              <a:solidFill>
                <a:schemeClr val="bg1"/>
              </a:solidFill>
            </a:endParaRPr>
          </a:p>
          <a:p>
            <a:pPr xmlns:a="http://schemas.openxmlformats.org/drawingml/2006/main">
              <a:lnSpc>
                <a:spcPct val="100000"/>
              </a:lnSpc>
            </a:pPr>
            <a:r xmlns:a="http://schemas.openxmlformats.org/drawingml/2006/main">
              <a:rPr lang="en" sz="1050" b="1" dirty="0">
                <a:solidFill>
                  <a:schemeClr val="bg1"/>
                </a:solidFill>
              </a:rPr>
              <a:t>Python </a:t>
            </a:r>
            <a:r xmlns:a="http://schemas.openxmlformats.org/drawingml/2006/main">
              <a:rPr lang="en" sz="1050" dirty="0">
                <a:solidFill>
                  <a:schemeClr val="bg1"/>
                </a:solidFill>
              </a:rPr>
              <a:t>: For </a:t>
            </a:r>
            <a:r xmlns:a="http://schemas.openxmlformats.org/drawingml/2006/main">
              <a:rPr lang="en" sz="1050" dirty="0">
                <a:solidFill>
                  <a:schemeClr val="bg1"/>
                </a:solidFill>
              </a:rPr>
              <a:t>data </a:t>
            </a:r>
            <a:r xmlns:a="http://schemas.openxmlformats.org/drawingml/2006/main">
              <a:rPr lang="en" sz="1050" dirty="0" err="1">
                <a:solidFill>
                  <a:schemeClr val="bg1"/>
                </a:solidFill>
              </a:rPr>
              <a:t>processing and AI ( </a:t>
            </a:r>
            <a:r xmlns:a="http://schemas.openxmlformats.org/drawingml/2006/main">
              <a:rPr lang="en" sz="1050" dirty="0" err="1">
                <a:solidFill>
                  <a:schemeClr val="bg1"/>
                </a:solidFill>
              </a:rPr>
              <a:t>libraries)</a:t>
            </a:r>
            <a:r xmlns:a="http://schemas.openxmlformats.org/drawingml/2006/main">
              <a:rPr lang="en" sz="1050" dirty="0">
                <a:solidFill>
                  <a:schemeClr val="bg1"/>
                </a:solidFill>
              </a:rPr>
              <a:t> </a:t>
            </a:r>
            <a:r xmlns:a="http://schemas.openxmlformats.org/drawingml/2006/main">
              <a:rPr lang="en" sz="1050" dirty="0" err="1">
                <a:solidFill>
                  <a:schemeClr val="bg1"/>
                </a:solidFill>
              </a:rPr>
              <a:t>such as </a:t>
            </a:r>
            <a:r xmlns:a="http://schemas.openxmlformats.org/drawingml/2006/main">
              <a:rPr lang="en" sz="1050" dirty="0">
                <a:solidFill>
                  <a:schemeClr val="bg1"/>
                </a:solidFill>
              </a:rPr>
              <a:t>TensorFlow, Scikit-learn, Pandas).</a:t>
            </a:r>
          </a:p>
          <a:p>
            <a:pPr xmlns:a="http://schemas.openxmlformats.org/drawingml/2006/main">
              <a:lnSpc>
                <a:spcPct val="100000"/>
              </a:lnSpc>
            </a:pPr>
            <a:r xmlns:a="http://schemas.openxmlformats.org/drawingml/2006/main">
              <a:rPr lang="en" sz="1050" b="1" dirty="0">
                <a:solidFill>
                  <a:schemeClr val="bg1"/>
                </a:solidFill>
              </a:rPr>
              <a:t>Database </a:t>
            </a:r>
            <a:r xmlns:a="http://schemas.openxmlformats.org/drawingml/2006/main">
              <a:rPr lang="en" sz="1050" dirty="0">
                <a:solidFill>
                  <a:schemeClr val="bg1"/>
                </a:solidFill>
              </a:rPr>
              <a:t>: MySQL </a:t>
            </a:r>
            <a:r xmlns:a="http://schemas.openxmlformats.org/drawingml/2006/main">
              <a:rPr lang="en" sz="1050" dirty="0" err="1">
                <a:solidFill>
                  <a:schemeClr val="bg1"/>
                </a:solidFill>
              </a:rPr>
              <a:t>or </a:t>
            </a:r>
            <a:r xmlns:a="http://schemas.openxmlformats.org/drawingml/2006/main">
              <a:rPr lang="en" sz="1050" dirty="0">
                <a:solidFill>
                  <a:schemeClr val="bg1"/>
                </a:solidFill>
              </a:rPr>
              <a:t>Firebase to </a:t>
            </a:r>
            <a:r xmlns:a="http://schemas.openxmlformats.org/drawingml/2006/main">
              <a:rPr lang="en" sz="1050" dirty="0" err="1">
                <a:solidFill>
                  <a:schemeClr val="bg1"/>
                </a:solidFill>
              </a:rPr>
              <a:t>store </a:t>
            </a:r>
            <a:r xmlns:a="http://schemas.openxmlformats.org/drawingml/2006/main">
              <a:rPr lang="en" sz="1050" dirty="0">
                <a:solidFill>
                  <a:schemeClr val="bg1"/>
                </a:solidFill>
              </a:rPr>
              <a:t>data.</a:t>
            </a:r>
          </a:p>
          <a:p>
            <a:pPr xmlns:a="http://schemas.openxmlformats.org/drawingml/2006/main">
              <a:lnSpc>
                <a:spcPct val="100000"/>
              </a:lnSpc>
            </a:pPr>
            <a:r xmlns:a="http://schemas.openxmlformats.org/drawingml/2006/main">
              <a:rPr lang="en" sz="1050" b="1" dirty="0">
                <a:solidFill>
                  <a:schemeClr val="bg1"/>
                </a:solidFill>
              </a:rPr>
              <a:t>Web/App Frameworks </a:t>
            </a:r>
            <a:r xmlns:a="http://schemas.openxmlformats.org/drawingml/2006/main">
              <a:rPr lang="en" sz="1050" dirty="0">
                <a:solidFill>
                  <a:schemeClr val="bg1"/>
                </a:solidFill>
              </a:rPr>
              <a:t>: Flask </a:t>
            </a:r>
            <a:r xmlns:a="http://schemas.openxmlformats.org/drawingml/2006/main">
              <a:rPr lang="en" sz="1050" dirty="0" err="1">
                <a:solidFill>
                  <a:schemeClr val="bg1"/>
                </a:solidFill>
              </a:rPr>
              <a:t>or </a:t>
            </a:r>
            <a:r xmlns:a="http://schemas.openxmlformats.org/drawingml/2006/main">
              <a:rPr lang="en" sz="1050" dirty="0">
                <a:solidFill>
                  <a:schemeClr val="bg1"/>
                </a:solidFill>
              </a:rPr>
              <a:t>Django for the dashboard.</a:t>
            </a:r>
          </a:p>
          <a:p>
            <a:pPr xmlns:a="http://schemas.openxmlformats.org/drawingml/2006/main">
              <a:lnSpc>
                <a:spcPct val="100000"/>
              </a:lnSpc>
            </a:pPr>
            <a:r xmlns:a="http://schemas.openxmlformats.org/drawingml/2006/main">
              <a:rPr lang="en" sz="1050" b="1" dirty="0">
                <a:solidFill>
                  <a:schemeClr val="bg1"/>
                </a:solidFill>
              </a:rPr>
              <a:t>Data </a:t>
            </a:r>
            <a:endParaRPr xmlns:a="http://schemas.openxmlformats.org/drawingml/2006/main" lang="en-US" sz="1050" dirty="0">
              <a:solidFill>
                <a:schemeClr val="bg1"/>
              </a:solidFill>
            </a:endParaRPr>
            <a:r xmlns:a="http://schemas.openxmlformats.org/drawingml/2006/main">
              <a:rPr lang="en" sz="1050" b="1" dirty="0" err="1">
                <a:solidFill>
                  <a:schemeClr val="bg1"/>
                </a:solidFill>
              </a:rPr>
              <a:t>Communication</a:t>
            </a:r>
          </a:p>
          <a:p>
            <a:pPr xmlns:a="http://schemas.openxmlformats.org/drawingml/2006/main">
              <a:lnSpc>
                <a:spcPct val="100000"/>
              </a:lnSpc>
            </a:pPr>
            <a:r xmlns:a="http://schemas.openxmlformats.org/drawingml/2006/main">
              <a:rPr lang="en" sz="1050" err="1">
                <a:solidFill>
                  <a:schemeClr val="bg1"/>
                </a:solidFill>
              </a:rPr>
              <a:t>Use</a:t>
            </a:r>
            <a:r xmlns:a="http://schemas.openxmlformats.org/drawingml/2006/main">
              <a:rPr lang="en" sz="1050" dirty="0">
                <a:solidFill>
                  <a:schemeClr val="bg1"/>
                </a:solidFill>
              </a:rPr>
              <a:t> </a:t>
            </a:r>
            <a:r xmlns:a="http://schemas.openxmlformats.org/drawingml/2006/main">
              <a:rPr lang="en" sz="1050" err="1">
                <a:solidFill>
                  <a:schemeClr val="bg1"/>
                </a:solidFill>
              </a:rPr>
              <a:t>protocols</a:t>
            </a:r>
            <a:r xmlns:a="http://schemas.openxmlformats.org/drawingml/2006/main">
              <a:rPr lang="en" sz="1050" dirty="0">
                <a:solidFill>
                  <a:schemeClr val="bg1"/>
                </a:solidFill>
              </a:rPr>
              <a:t> </a:t>
            </a:r>
            <a:r xmlns:a="http://schemas.openxmlformats.org/drawingml/2006/main">
              <a:rPr lang="en" sz="1050" err="1">
                <a:solidFill>
                  <a:schemeClr val="bg1"/>
                </a:solidFill>
              </a:rPr>
              <a:t>as</a:t>
            </a:r>
            <a:r xmlns:a="http://schemas.openxmlformats.org/drawingml/2006/main">
              <a:rPr lang="en" sz="1050" dirty="0">
                <a:solidFill>
                  <a:schemeClr val="bg1"/>
                </a:solidFill>
              </a:rPr>
              <a:t> </a:t>
            </a:r>
            <a:r xmlns:a="http://schemas.openxmlformats.org/drawingml/2006/main">
              <a:rPr lang="en" sz="1050" b="1" dirty="0">
                <a:solidFill>
                  <a:schemeClr val="bg1"/>
                </a:solidFill>
              </a:rPr>
              <a:t>MQTT</a:t>
            </a:r>
            <a:r xmlns:a="http://schemas.openxmlformats.org/drawingml/2006/main">
              <a:rPr lang="en" sz="1050" dirty="0">
                <a:solidFill>
                  <a:schemeClr val="bg1"/>
                </a:solidFill>
              </a:rPr>
              <a:t> </a:t>
            </a:r>
            <a:r xmlns:a="http://schemas.openxmlformats.org/drawingml/2006/main">
              <a:rPr lang="en" sz="1050" err="1">
                <a:solidFill>
                  <a:schemeClr val="bg1"/>
                </a:solidFill>
              </a:rPr>
              <a:t>or</a:t>
            </a:r>
            <a:r xmlns:a="http://schemas.openxmlformats.org/drawingml/2006/main">
              <a:rPr lang="en" sz="1050" dirty="0">
                <a:solidFill>
                  <a:schemeClr val="bg1"/>
                </a:solidFill>
              </a:rPr>
              <a:t> </a:t>
            </a:r>
            <a:r xmlns:a="http://schemas.openxmlformats.org/drawingml/2006/main">
              <a:rPr lang="en" sz="1050" b="1" dirty="0">
                <a:solidFill>
                  <a:schemeClr val="bg1"/>
                </a:solidFill>
              </a:rPr>
              <a:t>HTTP </a:t>
            </a:r>
            <a:r xmlns:a="http://schemas.openxmlformats.org/drawingml/2006/main">
              <a:rPr lang="en" sz="1050" dirty="0">
                <a:solidFill>
                  <a:schemeClr val="bg1"/>
                </a:solidFill>
              </a:rPr>
              <a:t>to </a:t>
            </a:r>
            <a:r xmlns:a="http://schemas.openxmlformats.org/drawingml/2006/main">
              <a:rPr lang="en" sz="1050" err="1">
                <a:solidFill>
                  <a:schemeClr val="bg1"/>
                </a:solidFill>
              </a:rPr>
              <a:t>send</a:t>
            </a:r>
            <a:r xmlns:a="http://schemas.openxmlformats.org/drawingml/2006/main">
              <a:rPr lang="en" sz="1050" dirty="0">
                <a:solidFill>
                  <a:schemeClr val="bg1"/>
                </a:solidFill>
              </a:rPr>
              <a:t> </a:t>
            </a:r>
            <a:r xmlns:a="http://schemas.openxmlformats.org/drawingml/2006/main">
              <a:rPr lang="en" sz="1050" err="1">
                <a:solidFill>
                  <a:schemeClr val="bg1"/>
                </a:solidFill>
              </a:rPr>
              <a:t>the </a:t>
            </a:r>
            <a:r xmlns:a="http://schemas.openxmlformats.org/drawingml/2006/main">
              <a:rPr lang="en" sz="1050" dirty="0">
                <a:solidFill>
                  <a:schemeClr val="bg1"/>
                </a:solidFill>
              </a:rPr>
              <a:t>data from </a:t>
            </a:r>
            <a:r xmlns:a="http://schemas.openxmlformats.org/drawingml/2006/main">
              <a:rPr lang="en" sz="1050" err="1">
                <a:solidFill>
                  <a:schemeClr val="bg1"/>
                </a:solidFill>
              </a:rPr>
              <a:t>the microcontroller </a:t>
            </a:r>
            <a:r xmlns:a="http://schemas.openxmlformats.org/drawingml/2006/main">
              <a:rPr lang="en" sz="1050" dirty="0">
                <a:solidFill>
                  <a:schemeClr val="bg1"/>
                </a:solidFill>
              </a:rPr>
              <a:t>to a </a:t>
            </a:r>
            <a:r xmlns:a="http://schemas.openxmlformats.org/drawingml/2006/main">
              <a:rPr lang="en" sz="1050" err="1">
                <a:solidFill>
                  <a:schemeClr val="bg1"/>
                </a:solidFill>
              </a:rPr>
              <a:t>server </a:t>
            </a:r>
            <a:r xmlns:a="http://schemas.openxmlformats.org/drawingml/2006/main">
              <a:rPr lang="en" sz="105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48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51983F-0702-B01C-8347-BD6045E6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 xmlns:a="http://schemas.openxmlformats.org/drawingml/2006/main">
              <a:rPr lang="en" sz="2800" b="0" dirty="0"/>
              <a:t>Operational </a:t>
            </a:r>
            <a:r xmlns:a="http://schemas.openxmlformats.org/drawingml/2006/main">
              <a:rPr lang="en" sz="2800" b="0" dirty="0" err="1"/>
              <a:t>Flow</a:t>
            </a:r>
            <a:r xmlns:a="http://schemas.openxmlformats.org/drawingml/2006/main">
              <a:rPr lang="en" sz="2800" b="0" dirty="0" err="1"/>
              <a:t>​</a:t>
            </a:r>
            <a:endParaRPr xmlns:a="http://schemas.openxmlformats.org/drawingml/2006/main" lang="en-US" sz="2800" dirty="0" err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E719E3-5345-65E0-06A9-05CC05351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>
            <a:normAutofit/>
          </a:bodyPr>
          <a:lstStyle/>
          <a:p>
            <a:pPr xmlns:a="http://schemas.openxmlformats.org/drawingml/2006/main">
              <a:lnSpc>
                <a:spcPct val="100000"/>
              </a:lnSpc>
            </a:pPr>
            <a:r xmlns:a="http://schemas.openxmlformats.org/drawingml/2006/main">
              <a:rPr lang="en" sz="1400" b="1"/>
              <a:t>Data Collection </a:t>
            </a:r>
            <a:r xmlns:a="http://schemas.openxmlformats.org/drawingml/2006/main">
              <a:rPr lang="en" sz="1400"/>
              <a:t>: The sensors measure voltage and current generated by the pads.</a:t>
            </a:r>
          </a:p>
          <a:p>
            <a:pPr xmlns:a="http://schemas.openxmlformats.org/drawingml/2006/main">
              <a:lnSpc>
                <a:spcPct val="100000"/>
              </a:lnSpc>
            </a:pPr>
            <a:r xmlns:a="http://schemas.openxmlformats.org/drawingml/2006/main">
              <a:rPr lang="en" sz="1400" b="1" dirty="0"/>
              <a:t>Local </a:t>
            </a:r>
            <a:r xmlns:a="http://schemas.openxmlformats.org/drawingml/2006/main">
              <a:rPr lang="en" sz="1400" b="1" dirty="0" err="1"/>
              <a:t>Processing </a:t>
            </a:r>
            <a:r xmlns:a="http://schemas.openxmlformats.org/drawingml/2006/main">
              <a:rPr lang="en" sz="1400" dirty="0"/>
              <a:t>: The </a:t>
            </a:r>
            <a:r xmlns:a="http://schemas.openxmlformats.org/drawingml/2006/main">
              <a:rPr lang="en" sz="1400" dirty="0" err="1"/>
              <a:t>Microcontroller</a:t>
            </a:r>
            <a:r xmlns:a="http://schemas.openxmlformats.org/drawingml/2006/main">
              <a:rPr lang="en" sz="1400" dirty="0"/>
              <a:t> </a:t>
            </a:r>
            <a:r xmlns:a="http://schemas.openxmlformats.org/drawingml/2006/main">
              <a:rPr lang="en" sz="1400" dirty="0" err="1"/>
              <a:t>processes </a:t>
            </a:r>
            <a:r xmlns:a="http://schemas.openxmlformats.org/drawingml/2006/main">
              <a:rPr lang="en" sz="1400" dirty="0" err="1"/>
              <a:t>basic </a:t>
            </a:r>
            <a:r xmlns:a="http://schemas.openxmlformats.org/drawingml/2006/main">
              <a:rPr lang="en" sz="1400" dirty="0"/>
              <a:t>data </a:t>
            </a:r>
            <a:r xmlns:a="http://schemas.openxmlformats.org/drawingml/2006/main">
              <a:rPr lang="en" sz="1400" dirty="0"/>
              <a:t>and </a:t>
            </a:r>
            <a:r xmlns:a="http://schemas.openxmlformats.org/drawingml/2006/main">
              <a:rPr lang="en" sz="1400" dirty="0" err="1"/>
              <a:t>sends</a:t>
            </a:r>
            <a:r xmlns:a="http://schemas.openxmlformats.org/drawingml/2006/main">
              <a:rPr lang="en" sz="1400" dirty="0"/>
              <a:t> </a:t>
            </a:r>
            <a:r xmlns:a="http://schemas.openxmlformats.org/drawingml/2006/main">
              <a:rPr lang="en" sz="1400" dirty="0" err="1"/>
              <a:t>to the</a:t>
            </a:r>
            <a:r xmlns:a="http://schemas.openxmlformats.org/drawingml/2006/main">
              <a:rPr lang="en" sz="1400" dirty="0"/>
              <a:t> </a:t>
            </a:r>
            <a:r xmlns:a="http://schemas.openxmlformats.org/drawingml/2006/main">
              <a:rPr lang="en" sz="1400" dirty="0" err="1"/>
              <a:t>server </a:t>
            </a:r>
            <a:r xmlns:a="http://schemas.openxmlformats.org/drawingml/2006/main">
              <a:rPr lang="en" sz="1400" dirty="0"/>
              <a:t>.</a:t>
            </a:r>
          </a:p>
          <a:p>
            <a:pPr xmlns:a="http://schemas.openxmlformats.org/drawingml/2006/main">
              <a:lnSpc>
                <a:spcPct val="100000"/>
              </a:lnSpc>
            </a:pPr>
            <a:r xmlns:a="http://schemas.openxmlformats.org/drawingml/2006/main">
              <a:rPr lang="en" sz="1400" b="1" dirty="0" err="1"/>
              <a:t>Analysis</a:t>
            </a:r>
            <a:r xmlns:a="http://schemas.openxmlformats.org/drawingml/2006/main">
              <a:rPr lang="en" sz="1400" b="1" dirty="0"/>
              <a:t> </a:t>
            </a:r>
            <a:r xmlns:a="http://schemas.openxmlformats.org/drawingml/2006/main">
              <a:rPr lang="en" sz="1400" b="1" dirty="0" err="1"/>
              <a:t>by </a:t>
            </a:r>
            <a:r xmlns:a="http://schemas.openxmlformats.org/drawingml/2006/main">
              <a:rPr lang="en" sz="1400" b="1" dirty="0"/>
              <a:t>AI </a:t>
            </a:r>
            <a:r xmlns:a="http://schemas.openxmlformats.org/drawingml/2006/main">
              <a:rPr lang="en" sz="1400" dirty="0"/>
              <a:t>: AI </a:t>
            </a:r>
            <a:r xmlns:a="http://schemas.openxmlformats.org/drawingml/2006/main">
              <a:rPr lang="en" sz="1400" dirty="0" err="1"/>
              <a:t>compares</a:t>
            </a:r>
            <a:r xmlns:a="http://schemas.openxmlformats.org/drawingml/2006/main">
              <a:rPr lang="en" sz="1400" dirty="0"/>
              <a:t> </a:t>
            </a:r>
            <a:r xmlns:a="http://schemas.openxmlformats.org/drawingml/2006/main">
              <a:rPr lang="en" sz="1400" dirty="0" err="1"/>
              <a:t>the </a:t>
            </a:r>
            <a:r xmlns:a="http://schemas.openxmlformats.org/drawingml/2006/main">
              <a:rPr lang="en" sz="1400" dirty="0"/>
              <a:t>data </a:t>
            </a:r>
            <a:r xmlns:a="http://schemas.openxmlformats.org/drawingml/2006/main">
              <a:rPr lang="en" sz="1400" dirty="0" err="1"/>
              <a:t>received </a:t>
            </a:r>
            <a:r xmlns:a="http://schemas.openxmlformats.org/drawingml/2006/main">
              <a:rPr lang="en" sz="1400" dirty="0"/>
              <a:t>with </a:t>
            </a:r>
            <a:r xmlns:a="http://schemas.openxmlformats.org/drawingml/2006/main">
              <a:rPr lang="en" sz="1400" dirty="0" err="1"/>
              <a:t>patterns</a:t>
            </a:r>
            <a:r xmlns:a="http://schemas.openxmlformats.org/drawingml/2006/main">
              <a:rPr lang="en" sz="1400" dirty="0"/>
              <a:t> </a:t>
            </a:r>
            <a:r xmlns:a="http://schemas.openxmlformats.org/drawingml/2006/main">
              <a:rPr lang="en" sz="1400" dirty="0" err="1"/>
              <a:t>normal </a:t>
            </a:r>
            <a:r xmlns:a="http://schemas.openxmlformats.org/drawingml/2006/main">
              <a:rPr lang="en" sz="1400" dirty="0"/>
              <a:t>and </a:t>
            </a:r>
            <a:r xmlns:a="http://schemas.openxmlformats.org/drawingml/2006/main">
              <a:rPr lang="en" sz="1400" dirty="0" err="1"/>
              <a:t>detects</a:t>
            </a:r>
            <a:r xmlns:a="http://schemas.openxmlformats.org/drawingml/2006/main">
              <a:rPr lang="en" sz="1400" dirty="0"/>
              <a:t> </a:t>
            </a:r>
            <a:r xmlns:a="http://schemas.openxmlformats.org/drawingml/2006/main">
              <a:rPr lang="en" sz="1400" dirty="0" err="1"/>
              <a:t>anomalies </a:t>
            </a:r>
            <a:r xmlns:a="http://schemas.openxmlformats.org/drawingml/2006/main">
              <a:rPr lang="en" sz="1400" dirty="0"/>
              <a:t>.</a:t>
            </a:r>
          </a:p>
          <a:p>
            <a:pPr xmlns:a="http://schemas.openxmlformats.org/drawingml/2006/main">
              <a:lnSpc>
                <a:spcPct val="100000"/>
              </a:lnSpc>
            </a:pPr>
            <a:r xmlns:a="http://schemas.openxmlformats.org/drawingml/2006/main">
              <a:rPr lang="en" sz="1400" b="1" dirty="0" err="1"/>
              <a:t>Communication </a:t>
            </a:r>
            <a:r xmlns:a="http://schemas.openxmlformats.org/drawingml/2006/main">
              <a:rPr lang="en" sz="1400" b="1" dirty="0"/>
              <a:t>of </a:t>
            </a:r>
            <a:r xmlns:a="http://schemas.openxmlformats.org/drawingml/2006/main">
              <a:rPr lang="en" sz="1400" b="1" dirty="0" err="1"/>
              <a:t>Results </a:t>
            </a:r>
            <a:r xmlns:a="http://schemas.openxmlformats.org/drawingml/2006/main">
              <a:rPr lang="en" sz="1400" dirty="0"/>
              <a:t>: </a:t>
            </a:r>
            <a:r xmlns:a="http://schemas.openxmlformats.org/drawingml/2006/main">
              <a:rPr lang="en" sz="1400" dirty="0" err="1"/>
              <a:t>The </a:t>
            </a:r>
            <a:r xmlns:a="http://schemas.openxmlformats.org/drawingml/2006/main">
              <a:rPr lang="en" sz="1400" dirty="0"/>
              <a:t>data </a:t>
            </a:r>
            <a:r xmlns:a="http://schemas.openxmlformats.org/drawingml/2006/main">
              <a:rPr lang="en" sz="1400" dirty="0" err="1"/>
              <a:t>analyzed</a:t>
            </a:r>
            <a:r xmlns:a="http://schemas.openxmlformats.org/drawingml/2006/main">
              <a:rPr lang="en" sz="1400" dirty="0"/>
              <a:t> </a:t>
            </a:r>
            <a:r xmlns:a="http://schemas.openxmlformats.org/drawingml/2006/main">
              <a:rPr lang="en" sz="1400" dirty="0" err="1"/>
              <a:t>they are</a:t>
            </a:r>
            <a:r xmlns:a="http://schemas.openxmlformats.org/drawingml/2006/main">
              <a:rPr lang="en" sz="1400" dirty="0"/>
              <a:t> </a:t>
            </a:r>
            <a:r xmlns:a="http://schemas.openxmlformats.org/drawingml/2006/main">
              <a:rPr lang="en" sz="1400" dirty="0" err="1"/>
              <a:t>presented</a:t>
            </a:r>
            <a:r xmlns:a="http://schemas.openxmlformats.org/drawingml/2006/main">
              <a:rPr lang="en" sz="1400" dirty="0"/>
              <a:t> </a:t>
            </a:r>
            <a:r xmlns:a="http://schemas.openxmlformats.org/drawingml/2006/main">
              <a:rPr lang="en" sz="1400" dirty="0" err="1"/>
              <a:t>in </a:t>
            </a:r>
            <a:r xmlns:a="http://schemas.openxmlformats.org/drawingml/2006/main">
              <a:rPr lang="en" sz="1400" dirty="0"/>
              <a:t>real time on the dashboard and </a:t>
            </a:r>
            <a:r xmlns:a="http://schemas.openxmlformats.org/drawingml/2006/main">
              <a:rPr lang="en" sz="1400" dirty="0" err="1"/>
              <a:t>alerts</a:t>
            </a:r>
            <a:r xmlns:a="http://schemas.openxmlformats.org/drawingml/2006/main">
              <a:rPr lang="en" sz="1400" dirty="0"/>
              <a:t> </a:t>
            </a:r>
            <a:r xmlns:a="http://schemas.openxmlformats.org/drawingml/2006/main">
              <a:rPr lang="en" sz="1400" dirty="0" err="1"/>
              <a:t>they are</a:t>
            </a:r>
            <a:r xmlns:a="http://schemas.openxmlformats.org/drawingml/2006/main">
              <a:rPr lang="en" sz="1400" dirty="0"/>
              <a:t> </a:t>
            </a:r>
            <a:r xmlns:a="http://schemas.openxmlformats.org/drawingml/2006/main">
              <a:rPr lang="en" sz="1400" dirty="0" err="1"/>
              <a:t>sent</a:t>
            </a:r>
            <a:r xmlns:a="http://schemas.openxmlformats.org/drawingml/2006/main">
              <a:rPr lang="en" sz="1400" dirty="0"/>
              <a:t> </a:t>
            </a:r>
            <a:r xmlns:a="http://schemas.openxmlformats.org/drawingml/2006/main">
              <a:rPr lang="en" sz="1400" dirty="0" err="1"/>
              <a:t>in</a:t>
            </a:r>
            <a:r xmlns:a="http://schemas.openxmlformats.org/drawingml/2006/main">
              <a:rPr lang="en" sz="1400" dirty="0"/>
              <a:t> </a:t>
            </a:r>
            <a:r xmlns:a="http://schemas.openxmlformats.org/drawingml/2006/main">
              <a:rPr lang="en" sz="1400" dirty="0" err="1"/>
              <a:t>case </a:t>
            </a:r>
            <a:r xmlns:a="http://schemas.openxmlformats.org/drawingml/2006/main">
              <a:rPr lang="en" sz="1400" dirty="0"/>
              <a:t>of </a:t>
            </a:r>
            <a:r xmlns:a="http://schemas.openxmlformats.org/drawingml/2006/main">
              <a:rPr lang="en" sz="1400" dirty="0" err="1"/>
              <a:t>failures </a:t>
            </a:r>
            <a:r xmlns:a="http://schemas.openxmlformats.org/drawingml/2006/main">
              <a:rPr lang="en" sz="1400" dirty="0"/>
              <a:t>.</a:t>
            </a:r>
          </a:p>
          <a:p>
            <a:pPr>
              <a:lnSpc>
                <a:spcPct val="100000"/>
              </a:lnSpc>
            </a:pPr>
            <a:endParaRPr lang="en-US" sz="1400"/>
          </a:p>
        </p:txBody>
      </p:sp>
      <p:pic>
        <p:nvPicPr>
          <p:cNvPr id="5" name="Espaço Reservado para Conteúdo 4" descr="Ver a imagem de origem">
            <a:extLst>
              <a:ext uri="{FF2B5EF4-FFF2-40B4-BE49-F238E27FC236}">
                <a16:creationId xmlns:a16="http://schemas.microsoft.com/office/drawing/2014/main" id="{5E12EE24-0C6B-E403-5C03-E4210C5C26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0640" y="1514795"/>
            <a:ext cx="6656832" cy="37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221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Dispositivo eletrônico: conheça a estrela da Era Digital">
            <a:extLst>
              <a:ext uri="{FF2B5EF4-FFF2-40B4-BE49-F238E27FC236}">
                <a16:creationId xmlns:a16="http://schemas.microsoft.com/office/drawing/2014/main" id="{1F738593-A31C-AF94-B555-4D17734524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0988" r="4629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93822D-0C8F-AF31-D30E-F8D7832C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 xmlns:a="http://schemas.openxmlformats.org/drawingml/2006/main">
              <a:rPr lang="en" sz="2800">
                <a:solidFill>
                  <a:schemeClr val="bg1"/>
                </a:solidFill>
              </a:rPr>
              <a:t>Final considerations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47B149-772A-4252-5AAD-6DA89DC47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 xmlns:a="http://schemas.openxmlformats.org/drawingml/2006/main">
              <a:rPr lang="en" sz="1700">
                <a:solidFill>
                  <a:schemeClr val="bg1"/>
                </a:solidFill>
              </a:rPr>
              <a:t>This solution ensures </a:t>
            </a:r>
            <a:r xmlns:a="http://schemas.openxmlformats.org/drawingml/2006/main">
              <a:rPr lang="en" sz="1700" b="1">
                <a:solidFill>
                  <a:schemeClr val="bg1"/>
                </a:solidFill>
              </a:rPr>
              <a:t>constant monitoring </a:t>
            </a:r>
            <a:r xmlns:a="http://schemas.openxmlformats.org/drawingml/2006/main">
              <a:rPr lang="en" sz="1700">
                <a:solidFill>
                  <a:schemeClr val="bg1"/>
                </a:solidFill>
              </a:rPr>
              <a:t>, </a:t>
            </a:r>
            <a:r xmlns:a="http://schemas.openxmlformats.org/drawingml/2006/main">
              <a:rPr lang="en" sz="1700" b="1">
                <a:solidFill>
                  <a:schemeClr val="bg1"/>
                </a:solidFill>
              </a:rPr>
              <a:t>predictive maintenance </a:t>
            </a:r>
            <a:r xmlns:a="http://schemas.openxmlformats.org/drawingml/2006/main">
              <a:rPr lang="en" sz="1700">
                <a:solidFill>
                  <a:schemeClr val="bg1"/>
                </a:solidFill>
              </a:rPr>
              <a:t>and optimization of the AutoEcoCharge system performance.</a:t>
            </a:r>
          </a:p>
        </p:txBody>
      </p:sp>
    </p:spTree>
    <p:extLst>
      <p:ext uri="{BB962C8B-B14F-4D97-AF65-F5344CB8AC3E}">
        <p14:creationId xmlns:p14="http://schemas.microsoft.com/office/powerpoint/2010/main" val="146897469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B2B31"/>
      </a:dk2>
      <a:lt2>
        <a:srgbClr val="F2F0F3"/>
      </a:lt2>
      <a:accent1>
        <a:srgbClr val="71B045"/>
      </a:accent1>
      <a:accent2>
        <a:srgbClr val="3BB13B"/>
      </a:accent2>
      <a:accent3>
        <a:srgbClr val="47B475"/>
      </a:accent3>
      <a:accent4>
        <a:srgbClr val="3BB19E"/>
      </a:accent4>
      <a:accent5>
        <a:srgbClr val="4DA5C3"/>
      </a:accent5>
      <a:accent6>
        <a:srgbClr val="3B62B1"/>
      </a:accent6>
      <a:hlink>
        <a:srgbClr val="9754C6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AccentBoxVTI</vt:lpstr>
      <vt:lpstr>Inteligência Artificial</vt:lpstr>
      <vt:lpstr>O que seria essa inteligência artificial?</vt:lpstr>
      <vt:lpstr>Arquitetura Geral do Sistema</vt:lpstr>
      <vt:lpstr>Inteligência Artificial</vt:lpstr>
      <vt:lpstr>Comunicação de Resultados</vt:lpstr>
      <vt:lpstr>Tecnologias Recomendadas</vt:lpstr>
      <vt:lpstr>Fluxo de Funcionamento</vt:lpstr>
      <vt:lpstr>Considerações finais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88</cp:revision>
  <dcterms:created xsi:type="dcterms:W3CDTF">2024-11-30T06:55:00Z</dcterms:created>
  <dcterms:modified xsi:type="dcterms:W3CDTF">2024-11-30T07:42:47Z</dcterms:modified>
</cp:coreProperties>
</file>