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62" r:id="rId2"/>
    <p:sldId id="281" r:id="rId3"/>
    <p:sldId id="267" r:id="rId4"/>
    <p:sldId id="269" r:id="rId5"/>
    <p:sldId id="270" r:id="rId6"/>
    <p:sldId id="273" r:id="rId7"/>
    <p:sldId id="275" r:id="rId8"/>
    <p:sldId id="277" r:id="rId9"/>
    <p:sldId id="282" r:id="rId10"/>
    <p:sldId id="259" r:id="rId11"/>
    <p:sldId id="280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86452" autoAdjust="0"/>
  </p:normalViewPr>
  <p:slideViewPr>
    <p:cSldViewPr snapToGrid="0">
      <p:cViewPr varScale="1">
        <p:scale>
          <a:sx n="109" d="100"/>
          <a:sy n="109" d="100"/>
        </p:scale>
        <p:origin x="126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AA7C-40DD-4F5D-B813-2DA1A21DC41C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73122-3771-448D-BFE2-DC7716096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4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translation model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73122-3771-448D-BFE2-DC7716096D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73122-3771-448D-BFE2-DC7716096D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8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A32-068F-4488-A50B-D411F42C4A20}" type="datetime1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9F1C-1E39-4497-9A54-DF0645FF97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71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60" y="365126"/>
            <a:ext cx="10515600" cy="636739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6195-A394-49B6-BE2E-C06B277170D2}" type="datetime1">
              <a:rPr lang="ko-KR" altLang="en-US" smtClean="0"/>
              <a:t>2017-07-27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9F1C-1E39-4497-9A54-DF0645FF970A}" type="slidenum">
              <a:rPr lang="ko-KR" altLang="en-US" smtClean="0"/>
              <a:pPr/>
              <a:t>‹#›</a:t>
            </a:fld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7D8C3-2CF1-4E97-97E8-5E27B28F4016}"/>
              </a:ext>
            </a:extLst>
          </p:cNvPr>
          <p:cNvSpPr/>
          <p:nvPr userDrawn="1"/>
        </p:nvSpPr>
        <p:spPr>
          <a:xfrm>
            <a:off x="11069614" y="630164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13DF5B6E-77C2-4685-8F37-FD3A2CAB0050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82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0766-E9FD-443F-88A7-62727D84C2F9}" type="datetime1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9F1C-1E39-4497-9A54-DF0645FF97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98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66992D8-E973-450B-AC24-5D10EE703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1569" y="5634892"/>
            <a:ext cx="9144000" cy="468924"/>
          </a:xfrm>
        </p:spPr>
        <p:txBody>
          <a:bodyPr/>
          <a:lstStyle/>
          <a:p>
            <a:pPr algn="r"/>
            <a:r>
              <a:rPr lang="ko-KR" altLang="en-US" dirty="0"/>
              <a:t>김태훈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50AC9-BE9F-40B3-8E83-0AB634D51DF7}"/>
              </a:ext>
            </a:extLst>
          </p:cNvPr>
          <p:cNvSpPr txBox="1"/>
          <p:nvPr/>
        </p:nvSpPr>
        <p:spPr>
          <a:xfrm>
            <a:off x="1783832" y="981251"/>
            <a:ext cx="87199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Word Embedding</a:t>
            </a:r>
            <a:br>
              <a:rPr lang="en-US" altLang="ko-KR" sz="5400" dirty="0">
                <a:solidFill>
                  <a:prstClr val="black"/>
                </a:solidFill>
                <a:latin typeface="맑은 고딕" panose="020F0302020204030204"/>
                <a:cs typeface="+mj-cs"/>
              </a:rPr>
            </a:br>
            <a:r>
              <a:rPr lang="en-US" altLang="ko-KR" sz="5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Based Correlation Model </a:t>
            </a:r>
            <a:br>
              <a:rPr lang="en-US" altLang="ko-KR" sz="5400" dirty="0">
                <a:solidFill>
                  <a:prstClr val="black"/>
                </a:solidFill>
                <a:latin typeface="맑은 고딕" panose="020F0302020204030204"/>
                <a:cs typeface="+mj-cs"/>
              </a:rPr>
            </a:br>
            <a:r>
              <a:rPr lang="en-US" altLang="ko-KR" sz="5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for </a:t>
            </a:r>
            <a:br>
              <a:rPr lang="en-US" altLang="ko-KR" sz="5400" dirty="0">
                <a:solidFill>
                  <a:prstClr val="black"/>
                </a:solidFill>
                <a:latin typeface="맑은 고딕" panose="020F0302020204030204"/>
                <a:cs typeface="+mj-cs"/>
              </a:rPr>
            </a:br>
            <a:r>
              <a:rPr lang="en-US" altLang="ko-KR" sz="5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Question Answer Matching</a:t>
            </a:r>
            <a:br>
              <a:rPr lang="en-US" altLang="ko-KR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</a:br>
            <a:br>
              <a:rPr lang="en-US" altLang="ko-KR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</a:br>
            <a:r>
              <a:rPr lang="en-US" altLang="ko-KR" sz="2400" dirty="0" err="1">
                <a:solidFill>
                  <a:prstClr val="black"/>
                </a:solidFill>
                <a:latin typeface="맑은 고딕" panose="020F0302020204030204"/>
                <a:cs typeface="+mj-cs"/>
              </a:rPr>
              <a:t>Yikang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 </a:t>
            </a:r>
            <a:r>
              <a:rPr lang="en-US" altLang="ko-KR" sz="2400" dirty="0" err="1">
                <a:solidFill>
                  <a:prstClr val="black"/>
                </a:solidFill>
                <a:latin typeface="맑은 고딕" panose="020F0302020204030204"/>
                <a:cs typeface="+mj-cs"/>
              </a:rPr>
              <a:t>Shen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6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명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F0302020204030204"/>
                <a:cs typeface="+mj-cs"/>
              </a:rPr>
              <a:t>  AAAI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91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78" y="1458701"/>
            <a:ext cx="9306335" cy="2968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78" y="4877791"/>
            <a:ext cx="9410361" cy="137634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45A905C-42AC-4F6E-B0D0-1389A0FB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3</a:t>
            </a:r>
            <a:r>
              <a:rPr lang="en-US" altLang="ko-KR" dirty="0"/>
              <a:t>. Experiment - 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4862A-2E77-4D7F-A019-03E8DAB5929E}"/>
              </a:ext>
            </a:extLst>
          </p:cNvPr>
          <p:cNvSpPr txBox="1"/>
          <p:nvPr/>
        </p:nvSpPr>
        <p:spPr>
          <a:xfrm>
            <a:off x="765907" y="1219199"/>
            <a:ext cx="104116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/>
              <a:t>QA problem</a:t>
            </a:r>
            <a:r>
              <a:rPr lang="ko-KR" altLang="en-US" sz="2400" dirty="0"/>
              <a:t>에 </a:t>
            </a:r>
            <a:r>
              <a:rPr lang="en-US" altLang="ko-KR" sz="2400" dirty="0"/>
              <a:t>CNN</a:t>
            </a:r>
            <a:r>
              <a:rPr lang="ko-KR" altLang="en-US" sz="2400" dirty="0"/>
              <a:t>을 활용</a:t>
            </a:r>
            <a:endParaRPr lang="en-US" altLang="ko-KR" sz="2400" dirty="0"/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/>
              <a:t>translation matrix M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ko-KR" altLang="en-US" sz="2400" dirty="0"/>
              <a:t>다른 </a:t>
            </a:r>
            <a:r>
              <a:rPr lang="en-US" altLang="ko-KR" sz="2400" dirty="0"/>
              <a:t>RNN </a:t>
            </a:r>
            <a:r>
              <a:rPr lang="ko-KR" altLang="en-US" sz="2400" dirty="0"/>
              <a:t>모델들과의 성능 비교도 있었으면</a:t>
            </a:r>
            <a:r>
              <a:rPr lang="en-US" altLang="ko-KR" sz="2400" dirty="0"/>
              <a:t>…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/>
              <a:t>Answer </a:t>
            </a:r>
            <a:r>
              <a:rPr lang="ko-KR" altLang="en-US" sz="2400" dirty="0" err="1"/>
              <a:t>여러개의</a:t>
            </a:r>
            <a:r>
              <a:rPr lang="ko-KR" altLang="en-US" sz="2400" dirty="0"/>
              <a:t> 조합으로 종합적인 하나의 </a:t>
            </a:r>
            <a:r>
              <a:rPr lang="en-US" altLang="ko-KR" sz="2400" dirty="0"/>
              <a:t>answer</a:t>
            </a:r>
            <a:r>
              <a:rPr lang="ko-KR" altLang="en-US" sz="2400" dirty="0"/>
              <a:t>이 될 수는 없을까</a:t>
            </a:r>
            <a:r>
              <a:rPr lang="en-US" altLang="ko-KR" sz="2400" dirty="0"/>
              <a:t>?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en-US" altLang="ko-KR" sz="2400" dirty="0"/>
              <a:t>Answer</a:t>
            </a:r>
            <a:r>
              <a:rPr lang="ko-KR" altLang="en-US" sz="2400" dirty="0"/>
              <a:t>에 대한 신뢰도를 표현할 수 있지 않을까</a:t>
            </a:r>
            <a:r>
              <a:rPr lang="en-US" altLang="ko-KR" sz="2400" dirty="0"/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E5532A-C649-4F69-8D01-7155195B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66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TP_tmp.png">
            <a:extLst>
              <a:ext uri="{FF2B5EF4-FFF2-40B4-BE49-F238E27FC236}">
                <a16:creationId xmlns:a16="http://schemas.microsoft.com/office/drawing/2014/main" id="{A15BFCBC-5335-4FD8-B0A4-D8CA8AE30F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62" y="1408604"/>
            <a:ext cx="3895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2862DF-5A24-4753-9917-0ED2DF3F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379" y="2275379"/>
            <a:ext cx="5191125" cy="295275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C26921D-4031-4A68-852B-8549E19C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aseline="0" dirty="0"/>
              <a:t>별첨</a:t>
            </a:r>
            <a:r>
              <a:rPr lang="en-US" altLang="ko-KR" baseline="0" dirty="0"/>
              <a:t># </a:t>
            </a:r>
            <a:r>
              <a:rPr lang="en-US" altLang="ko-KR" dirty="0"/>
              <a:t>DCG</a:t>
            </a:r>
            <a:r>
              <a:rPr lang="en-US" altLang="ko-KR" sz="2000" dirty="0"/>
              <a:t>(discounted cumulative gain)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46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5F6C-FFC0-4C64-838A-C71852D1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DC2A9-183B-4D30-8C43-3D86F3AF4415}"/>
              </a:ext>
            </a:extLst>
          </p:cNvPr>
          <p:cNvSpPr txBox="1"/>
          <p:nvPr/>
        </p:nvSpPr>
        <p:spPr>
          <a:xfrm>
            <a:off x="765907" y="1219199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QA</a:t>
            </a:r>
            <a:r>
              <a:rPr lang="ko-KR" altLang="en-US" sz="2400" dirty="0"/>
              <a:t>의 </a:t>
            </a:r>
            <a:r>
              <a:rPr lang="en-US" altLang="ko-KR" sz="2400" dirty="0"/>
              <a:t>Challenges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Lexical Gap : distance between dissimilar </a:t>
            </a:r>
            <a:br>
              <a:rPr lang="en-US" altLang="ko-KR" sz="2400" dirty="0"/>
            </a:br>
            <a:r>
              <a:rPr lang="en-US" altLang="ko-KR" sz="2400" dirty="0"/>
              <a:t>                 but potentiality related words in QA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4FEC-A821-401B-874B-96C5F55A8830}"/>
              </a:ext>
            </a:extLst>
          </p:cNvPr>
          <p:cNvSpPr txBox="1"/>
          <p:nvPr/>
        </p:nvSpPr>
        <p:spPr>
          <a:xfrm>
            <a:off x="2357094" y="2687845"/>
            <a:ext cx="5620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Q : Where?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90BD-7ADB-40FC-A843-5304B4D5AF97}"/>
              </a:ext>
            </a:extLst>
          </p:cNvPr>
          <p:cNvSpPr txBox="1"/>
          <p:nvPr/>
        </p:nvSpPr>
        <p:spPr>
          <a:xfrm>
            <a:off x="2357094" y="4968816"/>
            <a:ext cx="5396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A :  Korea!</a:t>
            </a:r>
            <a:endParaRPr lang="ko-KR" altLang="en-US" sz="80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7B607D8-15BF-4759-B587-2C3AED3A17ED}"/>
              </a:ext>
            </a:extLst>
          </p:cNvPr>
          <p:cNvSpPr/>
          <p:nvPr/>
        </p:nvSpPr>
        <p:spPr>
          <a:xfrm rot="5400000">
            <a:off x="4856671" y="4323167"/>
            <a:ext cx="621101" cy="5339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CA1CC-30E9-421A-AC73-95D16B5E2515}"/>
              </a:ext>
            </a:extLst>
          </p:cNvPr>
          <p:cNvSpPr txBox="1"/>
          <p:nvPr/>
        </p:nvSpPr>
        <p:spPr>
          <a:xfrm>
            <a:off x="765907" y="1219199"/>
            <a:ext cx="75761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ko-KR" sz="2400" dirty="0"/>
              <a:t>QA words Embedding : skip-gram </a:t>
            </a:r>
          </a:p>
          <a:p>
            <a:pPr lvl="1"/>
            <a:r>
              <a:rPr lang="en-US" altLang="ko-KR" sz="2400" dirty="0"/>
              <a:t>- dimension 500, window 10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/>
              <a:t>Word-level Correlation Function : Euclidean norm</a:t>
            </a:r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/>
              <a:t>Sentence-level Correlation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D155DA-966B-4D65-86F6-1739E80E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88" y="2816702"/>
            <a:ext cx="5495925" cy="75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5B6831-C3F5-4F39-B4A0-6BDEE25A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588" y="4320567"/>
            <a:ext cx="4533900" cy="695325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1F66629F-B5B3-4D79-AA7B-785E9F73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cs typeface="+mn-cs"/>
              </a:rPr>
              <a:t>2. Model - WEC</a:t>
            </a:r>
            <a:r>
              <a:rPr lang="en-US" altLang="ko-KR" sz="2400" b="0" dirty="0">
                <a:solidFill>
                  <a:srgbClr val="000000"/>
                </a:solidFill>
                <a:latin typeface="맑은 고딕" panose="020B0503020000020004" pitchFamily="50" charset="-127"/>
                <a:cs typeface="+mn-cs"/>
              </a:rPr>
              <a:t>(Word Embedding Correlation)</a:t>
            </a:r>
            <a:endParaRPr lang="ko-KR" altLang="en-US" b="0" dirty="0"/>
          </a:p>
        </p:txBody>
      </p:sp>
      <p:sp>
        <p:nvSpPr>
          <p:cNvPr id="2" name="타원 1"/>
          <p:cNvSpPr/>
          <p:nvPr/>
        </p:nvSpPr>
        <p:spPr>
          <a:xfrm>
            <a:off x="5869172" y="2806069"/>
            <a:ext cx="381623" cy="37306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537511" y="2881191"/>
            <a:ext cx="3909340" cy="12926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</a:t>
            </a:r>
            <a:r>
              <a:rPr lang="en-US" altLang="ko-KR" dirty="0"/>
              <a:t> : translation matrix(</a:t>
            </a:r>
            <a:r>
              <a:rPr lang="en-US" altLang="ko-KR" dirty="0" err="1"/>
              <a:t>dxd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maps word in the answer into </a:t>
            </a:r>
          </a:p>
          <a:p>
            <a:r>
              <a:rPr lang="en-US" altLang="ko-KR" dirty="0"/>
              <a:t>      a possible correlated word</a:t>
            </a:r>
          </a:p>
          <a:p>
            <a:r>
              <a:rPr lang="en-US" altLang="ko-KR" dirty="0"/>
              <a:t>      in the question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B725EA-D19A-42FD-951F-3FBB7B9E74DC}"/>
              </a:ext>
            </a:extLst>
          </p:cNvPr>
          <p:cNvGrpSpPr/>
          <p:nvPr/>
        </p:nvGrpSpPr>
        <p:grpSpPr>
          <a:xfrm>
            <a:off x="7779976" y="4356235"/>
            <a:ext cx="2506546" cy="2070339"/>
            <a:chOff x="7779976" y="4356235"/>
            <a:chExt cx="2506546" cy="207033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4E7F924-86CE-4D3D-AD06-5D503E4EA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6905" y="5710582"/>
              <a:ext cx="1043796" cy="7159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3EFFC0A-0FE0-41DA-B120-5A9FF9AB7796}"/>
                </a:ext>
              </a:extLst>
            </p:cNvPr>
            <p:cNvCxnSpPr>
              <a:cxnSpLocks/>
            </p:cNvCxnSpPr>
            <p:nvPr/>
          </p:nvCxnSpPr>
          <p:spPr>
            <a:xfrm>
              <a:off x="8850702" y="5710582"/>
              <a:ext cx="13112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141A9EC-5C55-4152-9CB8-BB6C762C8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0700" y="4356235"/>
              <a:ext cx="1" cy="1354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00ECB39-0A48-473F-96BF-56FE75461463}"/>
                </a:ext>
              </a:extLst>
            </p:cNvPr>
            <p:cNvSpPr/>
            <p:nvPr/>
          </p:nvSpPr>
          <p:spPr>
            <a:xfrm>
              <a:off x="9737897" y="4898504"/>
              <a:ext cx="172528" cy="1725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449764A-6DBA-4B66-B732-A3FBA7F93E35}"/>
                </a:ext>
              </a:extLst>
            </p:cNvPr>
            <p:cNvSpPr/>
            <p:nvPr/>
          </p:nvSpPr>
          <p:spPr>
            <a:xfrm>
              <a:off x="8070011" y="5450116"/>
              <a:ext cx="172528" cy="1725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4D613-33BF-4DAB-9B81-B38F684C4CAC}"/>
                </a:ext>
              </a:extLst>
            </p:cNvPr>
            <p:cNvSpPr txBox="1"/>
            <p:nvPr/>
          </p:nvSpPr>
          <p:spPr>
            <a:xfrm>
              <a:off x="7779976" y="5060410"/>
              <a:ext cx="812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where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D787C4-FCA4-437E-9105-08888C873BAB}"/>
                </a:ext>
              </a:extLst>
            </p:cNvPr>
            <p:cNvSpPr txBox="1"/>
            <p:nvPr/>
          </p:nvSpPr>
          <p:spPr>
            <a:xfrm>
              <a:off x="9503935" y="4447480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home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17C12F-3726-4635-9AA0-CA0D3CC41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50" y="5071032"/>
              <a:ext cx="1145374" cy="41622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0655A-BD52-433D-B314-EA359B8A89AB}"/>
                </a:ext>
              </a:extLst>
            </p:cNvPr>
            <p:cNvSpPr txBox="1"/>
            <p:nvPr/>
          </p:nvSpPr>
          <p:spPr>
            <a:xfrm>
              <a:off x="8758519" y="5420952"/>
              <a:ext cx="396262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6074A9-6AF4-445E-A4D5-19F9DA93188E}"/>
                </a:ext>
              </a:extLst>
            </p:cNvPr>
            <p:cNvSpPr/>
            <p:nvPr/>
          </p:nvSpPr>
          <p:spPr>
            <a:xfrm>
              <a:off x="9445924" y="4947144"/>
              <a:ext cx="172528" cy="17252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21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CA1CC-30E9-421A-AC73-95D16B5E2515}"/>
              </a:ext>
            </a:extLst>
          </p:cNvPr>
          <p:cNvSpPr txBox="1"/>
          <p:nvPr/>
        </p:nvSpPr>
        <p:spPr>
          <a:xfrm>
            <a:off x="765907" y="1219199"/>
            <a:ext cx="684905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ko-KR" sz="2400" dirty="0"/>
              <a:t>bag-of-word schema</a:t>
            </a:r>
            <a:r>
              <a:rPr lang="ko-KR" altLang="en-US" sz="2400" dirty="0"/>
              <a:t>의 단점 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     “white blood cells destroying an infection”</a:t>
            </a:r>
          </a:p>
          <a:p>
            <a:pPr lvl="1"/>
            <a:r>
              <a:rPr lang="en-US" altLang="ko-KR" dirty="0"/>
              <a:t>                           vs</a:t>
            </a:r>
          </a:p>
          <a:p>
            <a:pPr lvl="1"/>
            <a:r>
              <a:rPr lang="en-US" altLang="ko-KR" dirty="0"/>
              <a:t>“an infection destroying white blood cells”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arenR" startAt="2"/>
            </a:pPr>
            <a:r>
              <a:rPr lang="en-US" altLang="ko-KR" sz="2400" dirty="0"/>
              <a:t>To integrate both lexical and syntactical info</a:t>
            </a:r>
          </a:p>
          <a:p>
            <a:pPr marL="457200" indent="-457200">
              <a:buFont typeface="+mj-lt"/>
              <a:buAutoNum type="arabicParenR" startAt="2"/>
            </a:pPr>
            <a:endParaRPr lang="en-US" altLang="ko-KR" sz="2400" dirty="0"/>
          </a:p>
          <a:p>
            <a:pPr marL="457200" indent="-457200">
              <a:buFont typeface="+mj-lt"/>
              <a:buAutoNum type="arabicParenR" startAt="2"/>
            </a:pPr>
            <a:r>
              <a:rPr lang="en-US" altLang="ko-KR" sz="2400" dirty="0"/>
              <a:t>S+CNN</a:t>
            </a:r>
            <a:r>
              <a:rPr lang="ko-KR" altLang="en-US" sz="2400" dirty="0"/>
              <a:t> 구조</a:t>
            </a:r>
            <a:r>
              <a:rPr lang="en-US" altLang="ko-KR" sz="2400" dirty="0"/>
              <a:t> </a:t>
            </a:r>
            <a:r>
              <a:rPr lang="ko-KR" altLang="en-US" sz="2400" dirty="0"/>
              <a:t>반영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632BE8-71BB-4919-887E-F5E6E063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01" y="3782555"/>
            <a:ext cx="5619750" cy="257175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26A1F42-8604-4C1D-ACEC-AE5CE802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2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Model - 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69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DA88CE8-8452-4C50-A1CC-8FC4C78A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60" y="4460455"/>
            <a:ext cx="7757897" cy="19928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8B7CD-3621-4EBA-B194-85A55E02D265}"/>
              </a:ext>
            </a:extLst>
          </p:cNvPr>
          <p:cNvSpPr txBox="1"/>
          <p:nvPr/>
        </p:nvSpPr>
        <p:spPr>
          <a:xfrm>
            <a:off x="1928405" y="6425082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darker grid – higher similarity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5CB88-9075-414A-A5B1-980FA111C32B}"/>
              </a:ext>
            </a:extLst>
          </p:cNvPr>
          <p:cNvSpPr txBox="1"/>
          <p:nvPr/>
        </p:nvSpPr>
        <p:spPr>
          <a:xfrm>
            <a:off x="5915944" y="6398492"/>
            <a:ext cx="168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 C1 result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587F7-1E03-4AE7-BFB8-D19F7C1359EC}"/>
              </a:ext>
            </a:extLst>
          </p:cNvPr>
          <p:cNvSpPr txBox="1"/>
          <p:nvPr/>
        </p:nvSpPr>
        <p:spPr>
          <a:xfrm>
            <a:off x="8017622" y="6425082"/>
            <a:ext cx="241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relation after pooling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93BFB-85D7-42D3-913D-A181ED80133C}"/>
              </a:ext>
            </a:extLst>
          </p:cNvPr>
          <p:cNvGrpSpPr/>
          <p:nvPr/>
        </p:nvGrpSpPr>
        <p:grpSpPr>
          <a:xfrm>
            <a:off x="1326927" y="940014"/>
            <a:ext cx="9540141" cy="3311152"/>
            <a:chOff x="1237275" y="656736"/>
            <a:chExt cx="9540141" cy="36152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0545B0-5EAF-44FE-A46D-E592BD54D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275" y="656736"/>
              <a:ext cx="9540141" cy="305489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2C44DE-8B7E-4E01-A79B-7774F3021B69}"/>
                </a:ext>
              </a:extLst>
            </p:cNvPr>
            <p:cNvSpPr txBox="1"/>
            <p:nvPr/>
          </p:nvSpPr>
          <p:spPr>
            <a:xfrm>
              <a:off x="2976442" y="3558493"/>
              <a:ext cx="1252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5x5 filter</a:t>
              </a:r>
            </a:p>
            <a:p>
              <a:r>
                <a:rPr lang="en-US" altLang="ko-KR" dirty="0"/>
                <a:t>20 feature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CAF685-5790-4387-8C7B-32E56A29A213}"/>
                </a:ext>
              </a:extLst>
            </p:cNvPr>
            <p:cNvSpPr txBox="1"/>
            <p:nvPr/>
          </p:nvSpPr>
          <p:spPr>
            <a:xfrm>
              <a:off x="4804809" y="3659821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2x2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816FF2-02C2-4630-AC1D-10B0F01A5707}"/>
                </a:ext>
              </a:extLst>
            </p:cNvPr>
            <p:cNvSpPr txBox="1"/>
            <p:nvPr/>
          </p:nvSpPr>
          <p:spPr>
            <a:xfrm>
              <a:off x="6114857" y="3625684"/>
              <a:ext cx="1252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5x5 filter</a:t>
              </a:r>
            </a:p>
            <a:p>
              <a:r>
                <a:rPr lang="en-US" altLang="ko-KR" dirty="0"/>
                <a:t>50 feature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DBD4C6-57B0-4FEC-B736-05BA65DA442B}"/>
                </a:ext>
              </a:extLst>
            </p:cNvPr>
            <p:cNvSpPr txBox="1"/>
            <p:nvPr/>
          </p:nvSpPr>
          <p:spPr>
            <a:xfrm>
              <a:off x="8569325" y="3682354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500 unit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730F0D-A823-483B-B61C-614AADB0791F}"/>
                </a:ext>
              </a:extLst>
            </p:cNvPr>
            <p:cNvSpPr txBox="1"/>
            <p:nvPr/>
          </p:nvSpPr>
          <p:spPr>
            <a:xfrm>
              <a:off x="7640509" y="3713175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2x2</a:t>
              </a:r>
              <a:endParaRPr lang="ko-KR" altLang="en-US" dirty="0"/>
            </a:p>
          </p:txBody>
        </p:sp>
      </p:grpSp>
      <p:sp>
        <p:nvSpPr>
          <p:cNvPr id="22" name="제목 21">
            <a:extLst>
              <a:ext uri="{FF2B5EF4-FFF2-40B4-BE49-F238E27FC236}">
                <a16:creationId xmlns:a16="http://schemas.microsoft.com/office/drawing/2014/main" id="{56BFFF5F-06C4-445B-B1F1-CAF53175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2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Model - S+CNN</a:t>
            </a:r>
            <a:r>
              <a:rPr lang="en-US" altLang="ko-KR" sz="2400" b="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(IAAA 2015)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2191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CA1CC-30E9-421A-AC73-95D16B5E2515}"/>
              </a:ext>
            </a:extLst>
          </p:cNvPr>
          <p:cNvSpPr txBox="1"/>
          <p:nvPr/>
        </p:nvSpPr>
        <p:spPr>
          <a:xfrm>
            <a:off x="765907" y="1219199"/>
            <a:ext cx="4744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1) Fix Input (as image)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Q : 30 words, A : 50 words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4CCE9E-26A7-43FC-8B13-3D887F44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46" y="2494819"/>
            <a:ext cx="6374652" cy="15718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BD699E-BC7F-4FBA-BC3D-5F542DB0E920}"/>
              </a:ext>
            </a:extLst>
          </p:cNvPr>
          <p:cNvSpPr txBox="1"/>
          <p:nvPr/>
        </p:nvSpPr>
        <p:spPr>
          <a:xfrm>
            <a:off x="1644300" y="4141942"/>
            <a:ext cx="518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converage</a:t>
            </a:r>
            <a:r>
              <a:rPr lang="en-US" altLang="ko-KR" dirty="0"/>
              <a:t> 8.0% </a:t>
            </a:r>
            <a:r>
              <a:rPr lang="ko-KR" altLang="en-US" dirty="0">
                <a:solidFill>
                  <a:srgbClr val="FF0000"/>
                </a:solidFill>
              </a:rPr>
              <a:t>▲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/>
              <a:t> cost of memory 60% </a:t>
            </a:r>
            <a:r>
              <a:rPr lang="ko-KR" altLang="en-US" dirty="0">
                <a:solidFill>
                  <a:srgbClr val="FF0000"/>
                </a:solidFill>
              </a:rPr>
              <a:t>▲</a:t>
            </a:r>
            <a:endParaRPr lang="ko-KR" altLang="en-US" dirty="0"/>
          </a:p>
        </p:txBody>
      </p:sp>
      <p:sp>
        <p:nvSpPr>
          <p:cNvPr id="24" name="제목 23">
            <a:extLst>
              <a:ext uri="{FF2B5EF4-FFF2-40B4-BE49-F238E27FC236}">
                <a16:creationId xmlns:a16="http://schemas.microsoft.com/office/drawing/2014/main" id="{F4527420-E8EA-45FB-A069-12B74F4D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2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Model - </a:t>
            </a:r>
            <a:r>
              <a:rPr lang="en-US" altLang="ko-KR" sz="32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49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8CA1CC-30E9-421A-AC73-95D16B5E2515}"/>
              </a:ext>
            </a:extLst>
          </p:cNvPr>
          <p:cNvSpPr txBox="1"/>
          <p:nvPr/>
        </p:nvSpPr>
        <p:spPr>
          <a:xfrm>
            <a:off x="765907" y="1219199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2) Tiled Input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C41F31-350B-4861-BEB8-60F3409C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63" y="3193080"/>
            <a:ext cx="2856925" cy="1918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0B2B77-6523-40DA-AD38-204E0128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9" y="2409614"/>
            <a:ext cx="5238750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FA7635-52AC-497D-8BDA-732D071C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10" y="1839731"/>
            <a:ext cx="5238750" cy="42862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40D6034-8C4A-47DD-B32C-F4B85A25728B}"/>
              </a:ext>
            </a:extLst>
          </p:cNvPr>
          <p:cNvSpPr/>
          <p:nvPr/>
        </p:nvSpPr>
        <p:spPr>
          <a:xfrm>
            <a:off x="2676368" y="1944257"/>
            <a:ext cx="523631" cy="34754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DB4D7-75C3-43DC-863B-93557F99A04F}"/>
              </a:ext>
            </a:extLst>
          </p:cNvPr>
          <p:cNvSpPr txBox="1"/>
          <p:nvPr/>
        </p:nvSpPr>
        <p:spPr>
          <a:xfrm>
            <a:off x="6393599" y="186507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S+CNN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732BF-CEDD-48E6-AF6C-38395B1FB359}"/>
              </a:ext>
            </a:extLst>
          </p:cNvPr>
          <p:cNvSpPr txBox="1"/>
          <p:nvPr/>
        </p:nvSpPr>
        <p:spPr>
          <a:xfrm>
            <a:off x="6393599" y="243449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WEC</a:t>
            </a:r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6C35FB13-752C-4A6D-A236-B3BEAA6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2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Model - </a:t>
            </a:r>
            <a:r>
              <a:rPr lang="en-US" altLang="ko-KR" sz="32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input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9B86E-A3F0-4047-A01F-7FDF72701986}"/>
              </a:ext>
            </a:extLst>
          </p:cNvPr>
          <p:cNvSpPr txBox="1"/>
          <p:nvPr/>
        </p:nvSpPr>
        <p:spPr>
          <a:xfrm>
            <a:off x="1022363" y="3921456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 * A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84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06749C4-33F4-4220-8DBB-3B3C8A344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761" y="4448975"/>
            <a:ext cx="2762250" cy="476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CA1CC-30E9-421A-AC73-95D16B5E2515}"/>
              </a:ext>
            </a:extLst>
          </p:cNvPr>
          <p:cNvSpPr txBox="1"/>
          <p:nvPr/>
        </p:nvSpPr>
        <p:spPr>
          <a:xfrm>
            <a:off x="765907" y="1219199"/>
            <a:ext cx="78638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□ </a:t>
            </a:r>
            <a:r>
              <a:rPr lang="en-US" altLang="ko-KR" sz="2400" dirty="0"/>
              <a:t>Training</a:t>
            </a:r>
          </a:p>
          <a:p>
            <a:pPr marL="914400" lvl="1" indent="-457200">
              <a:buAutoNum type="arabicParenR"/>
            </a:pPr>
            <a:r>
              <a:rPr lang="en-US" altLang="ko-KR" sz="2400" dirty="0"/>
              <a:t>1</a:t>
            </a:r>
            <a:r>
              <a:rPr lang="en-US" altLang="ko-KR" sz="2400" baseline="30000" dirty="0"/>
              <a:t>st</a:t>
            </a:r>
            <a:r>
              <a:rPr lang="en-US" altLang="ko-KR" sz="2400" dirty="0"/>
              <a:t> supervised pre-training M</a:t>
            </a:r>
          </a:p>
          <a:p>
            <a:pPr marL="914400" lvl="1" indent="-457200">
              <a:buAutoNum type="arabicParenR"/>
            </a:pPr>
            <a:endParaRPr lang="en-US" altLang="ko-KR" sz="2400" dirty="0"/>
          </a:p>
          <a:p>
            <a:pPr marL="914400" lvl="1" indent="-457200">
              <a:buAutoNum type="arabicParenR"/>
            </a:pPr>
            <a:r>
              <a:rPr lang="en-US" altLang="ko-KR" sz="2400" dirty="0"/>
              <a:t>2</a:t>
            </a:r>
            <a:r>
              <a:rPr lang="en-US" altLang="ko-KR" sz="2400" baseline="30000" dirty="0"/>
              <a:t>nd</a:t>
            </a:r>
            <a:r>
              <a:rPr lang="en-US" altLang="ko-KR" sz="2400" dirty="0"/>
              <a:t> supervised training CNN part(fix M)</a:t>
            </a:r>
          </a:p>
          <a:p>
            <a:pPr marL="914400" lvl="1" indent="-457200">
              <a:buAutoNum type="arabicParenR"/>
            </a:pPr>
            <a:endParaRPr lang="en-US" altLang="ko-KR" sz="2400" dirty="0"/>
          </a:p>
          <a:p>
            <a:pPr marL="914400" lvl="1" indent="-457200">
              <a:buAutoNum type="arabicParenR"/>
            </a:pPr>
            <a:r>
              <a:rPr lang="en-US" altLang="ko-KR" sz="2400" dirty="0"/>
              <a:t>fine-tune step : all parameters in WEC and CNN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3DDE148-A40F-4723-899A-384158BB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32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Experiment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44FDB-63FD-4F2E-8D14-260430A7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011" y="3489881"/>
            <a:ext cx="5619750" cy="25717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6A6020-244D-4C35-AA48-C642EAAB51FE}"/>
              </a:ext>
            </a:extLst>
          </p:cNvPr>
          <p:cNvSpPr/>
          <p:nvPr/>
        </p:nvSpPr>
        <p:spPr>
          <a:xfrm>
            <a:off x="1597786" y="4065203"/>
            <a:ext cx="799030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6B04A3-12E4-4565-A8E8-37195A899FDA}"/>
              </a:ext>
            </a:extLst>
          </p:cNvPr>
          <p:cNvSpPr/>
          <p:nvPr/>
        </p:nvSpPr>
        <p:spPr>
          <a:xfrm>
            <a:off x="747571" y="4826995"/>
            <a:ext cx="799030" cy="38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9D1D64-F08E-46AC-BF64-CCDC5A678FD5}"/>
              </a:ext>
            </a:extLst>
          </p:cNvPr>
          <p:cNvSpPr/>
          <p:nvPr/>
        </p:nvSpPr>
        <p:spPr>
          <a:xfrm>
            <a:off x="1598360" y="4828740"/>
            <a:ext cx="799030" cy="724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7432C0-7546-42F7-BB1C-446FDDBD284A}"/>
              </a:ext>
            </a:extLst>
          </p:cNvPr>
          <p:cNvCxnSpPr>
            <a:cxnSpLocks/>
          </p:cNvCxnSpPr>
          <p:nvPr/>
        </p:nvCxnSpPr>
        <p:spPr>
          <a:xfrm flipH="1" flipV="1">
            <a:off x="2863198" y="3736023"/>
            <a:ext cx="2674814" cy="4652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A74867-D100-47F4-87CB-7CABEC459A1A}"/>
              </a:ext>
            </a:extLst>
          </p:cNvPr>
          <p:cNvCxnSpPr>
            <a:cxnSpLocks/>
          </p:cNvCxnSpPr>
          <p:nvPr/>
        </p:nvCxnSpPr>
        <p:spPr>
          <a:xfrm flipH="1">
            <a:off x="2863197" y="5187833"/>
            <a:ext cx="2674815" cy="6319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3AB4EF7-08FB-4C82-8CC5-5A6ED6832C11}"/>
              </a:ext>
            </a:extLst>
          </p:cNvPr>
          <p:cNvSpPr/>
          <p:nvPr/>
        </p:nvSpPr>
        <p:spPr>
          <a:xfrm rot="5400000">
            <a:off x="3647701" y="3077802"/>
            <a:ext cx="125527" cy="592579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ED42EB9F-B743-49F1-88E3-F9FCAA435B6C}"/>
              </a:ext>
            </a:extLst>
          </p:cNvPr>
          <p:cNvSpPr/>
          <p:nvPr/>
        </p:nvSpPr>
        <p:spPr>
          <a:xfrm rot="5400000">
            <a:off x="8713725" y="4029023"/>
            <a:ext cx="125527" cy="402334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21AE2-0FF8-43F5-A119-4669DB9F57D9}"/>
              </a:ext>
            </a:extLst>
          </p:cNvPr>
          <p:cNvSpPr txBox="1"/>
          <p:nvPr/>
        </p:nvSpPr>
        <p:spPr>
          <a:xfrm>
            <a:off x="2635492" y="6158701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 training(WEC)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24474E-BC1C-428E-A7A3-8FC69BDD6755}"/>
              </a:ext>
            </a:extLst>
          </p:cNvPr>
          <p:cNvSpPr txBox="1"/>
          <p:nvPr/>
        </p:nvSpPr>
        <p:spPr>
          <a:xfrm>
            <a:off x="7900166" y="609429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en-US" altLang="ko-KR" dirty="0"/>
              <a:t> training(CN)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F8FB33-ED67-4EF3-B1E0-BACDD586073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396816" y="4259298"/>
            <a:ext cx="378945" cy="427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28D9279-6826-457B-8AEE-109D460955C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397390" y="4687100"/>
            <a:ext cx="378371" cy="503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3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4EC4E-4A3C-41A3-B3CF-7B94C8C1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- 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A99AA-C203-4B08-813B-520EF05B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7" y="1301995"/>
            <a:ext cx="10080047" cy="9749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2BF12A-FF2D-4568-AF58-DDFA2772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87" y="2338564"/>
            <a:ext cx="7588169" cy="1742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E5FC37-CFE8-4679-84D8-1A97241D9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56" y="4204205"/>
            <a:ext cx="8918836" cy="2385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572BC-CF02-41E5-BFD6-9886FC3B0F8C}"/>
              </a:ext>
            </a:extLst>
          </p:cNvPr>
          <p:cNvSpPr txBox="1"/>
          <p:nvPr/>
        </p:nvSpPr>
        <p:spPr>
          <a:xfrm>
            <a:off x="9541556" y="371164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Yahoo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B713F-7B4F-401B-BAF7-AE5D21BF724B}"/>
              </a:ext>
            </a:extLst>
          </p:cNvPr>
          <p:cNvSpPr txBox="1"/>
          <p:nvPr/>
        </p:nvSpPr>
        <p:spPr>
          <a:xfrm>
            <a:off x="10191482" y="621987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Baidu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4221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CG_p = rel_1 + \sum^p_{i=2} \frac{rel_i}{\log_2 i}  template TPT1  env TPENV1  fore 0  back 16777215  eqnno 2"/>
  <p:tag name="FILENAME" val="TP_tmp"/>
  <p:tag name="ORIGWIDTH" val="117"/>
  <p:tag name="PICTUREFILESIZE" val="576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311</Words>
  <Application>Microsoft Office PowerPoint</Application>
  <PresentationFormat>와이드스크린</PresentationFormat>
  <Paragraphs>84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1. 배경</vt:lpstr>
      <vt:lpstr>2. Model - WEC(Word Embedding Correlation)</vt:lpstr>
      <vt:lpstr>2. Model - CNN</vt:lpstr>
      <vt:lpstr>2. Model - S+CNN(IAAA 2015)</vt:lpstr>
      <vt:lpstr>2. Model - input</vt:lpstr>
      <vt:lpstr>2. Model - input</vt:lpstr>
      <vt:lpstr>3. Experiment</vt:lpstr>
      <vt:lpstr>3. Experiment - result</vt:lpstr>
      <vt:lpstr>3. Experiment - result</vt:lpstr>
      <vt:lpstr>4. Conclusion</vt:lpstr>
      <vt:lpstr>별첨# DCG(discounted cumulative gain)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Sunshine</dc:creator>
  <cp:lastModifiedBy>KimTaehun</cp:lastModifiedBy>
  <cp:revision>184</cp:revision>
  <dcterms:created xsi:type="dcterms:W3CDTF">2017-07-25T12:24:01Z</dcterms:created>
  <dcterms:modified xsi:type="dcterms:W3CDTF">2017-07-27T01:47:27Z</dcterms:modified>
</cp:coreProperties>
</file>