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51"/>
  </p:notesMasterIdLst>
  <p:sldIdLst>
    <p:sldId id="480" r:id="rId2"/>
    <p:sldId id="479" r:id="rId3"/>
    <p:sldId id="434" r:id="rId4"/>
    <p:sldId id="387" r:id="rId5"/>
    <p:sldId id="388" r:id="rId6"/>
    <p:sldId id="435" r:id="rId7"/>
    <p:sldId id="438" r:id="rId8"/>
    <p:sldId id="436" r:id="rId9"/>
    <p:sldId id="437" r:id="rId10"/>
    <p:sldId id="389" r:id="rId11"/>
    <p:sldId id="439" r:id="rId12"/>
    <p:sldId id="390" r:id="rId13"/>
    <p:sldId id="442" r:id="rId14"/>
    <p:sldId id="391" r:id="rId15"/>
    <p:sldId id="444" r:id="rId16"/>
    <p:sldId id="445" r:id="rId17"/>
    <p:sldId id="447" r:id="rId18"/>
    <p:sldId id="448" r:id="rId19"/>
    <p:sldId id="449" r:id="rId20"/>
    <p:sldId id="450" r:id="rId21"/>
    <p:sldId id="451" r:id="rId22"/>
    <p:sldId id="452" r:id="rId23"/>
    <p:sldId id="475" r:id="rId24"/>
    <p:sldId id="454" r:id="rId25"/>
    <p:sldId id="455" r:id="rId26"/>
    <p:sldId id="456" r:id="rId27"/>
    <p:sldId id="457" r:id="rId28"/>
    <p:sldId id="463" r:id="rId29"/>
    <p:sldId id="464" r:id="rId30"/>
    <p:sldId id="465" r:id="rId31"/>
    <p:sldId id="467" r:id="rId32"/>
    <p:sldId id="468" r:id="rId33"/>
    <p:sldId id="469" r:id="rId34"/>
    <p:sldId id="470" r:id="rId35"/>
    <p:sldId id="471" r:id="rId36"/>
    <p:sldId id="458" r:id="rId37"/>
    <p:sldId id="473" r:id="rId38"/>
    <p:sldId id="477" r:id="rId39"/>
    <p:sldId id="474" r:id="rId40"/>
    <p:sldId id="421" r:id="rId41"/>
    <p:sldId id="476" r:id="rId42"/>
    <p:sldId id="478" r:id="rId43"/>
    <p:sldId id="459" r:id="rId44"/>
    <p:sldId id="453" r:id="rId45"/>
    <p:sldId id="428" r:id="rId46"/>
    <p:sldId id="460" r:id="rId47"/>
    <p:sldId id="472" r:id="rId48"/>
    <p:sldId id="461" r:id="rId49"/>
    <p:sldId id="462" r:id="rId5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66FF33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191" autoAdjust="0"/>
    <p:restoredTop sz="72712" autoAdjust="0"/>
  </p:normalViewPr>
  <p:slideViewPr>
    <p:cSldViewPr>
      <p:cViewPr>
        <p:scale>
          <a:sx n="100" d="100"/>
          <a:sy n="100" d="100"/>
        </p:scale>
        <p:origin x="-194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CD5629-ABE2-4F47-9B63-5EE1C6B81C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1D1D9-0A61-4BA1-AA08-E11E16401265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99D87-F9B4-4FFE-ACB7-441F32043A17}" type="slidenum">
              <a:rPr lang="pt-BR" altLang="pt-BR" smtClean="0">
                <a:latin typeface="Times New Roman" pitchFamily="18" charset="0"/>
              </a:rPr>
              <a:pPr/>
              <a:t>26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F48D2-1A0F-422A-8ABA-B2B518E1AE5F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B2BC9-2889-4224-BF8F-4193768A140F}" type="slidenum">
              <a:rPr lang="pt-BR" altLang="pt-BR" smtClean="0">
                <a:latin typeface="Times New Roman" pitchFamily="18" charset="0"/>
              </a:rPr>
              <a:pPr/>
              <a:t>28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45D28-B39B-4600-B4F7-E4895A400DD5}" type="slidenum">
              <a:rPr lang="pt-BR" altLang="pt-BR" smtClean="0">
                <a:latin typeface="Times New Roman" pitchFamily="18" charset="0"/>
              </a:rPr>
              <a:pPr/>
              <a:t>29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9148E-72DF-4415-A7BC-AEA425137EE8}" type="slidenum">
              <a:rPr lang="pt-BR" altLang="pt-BR" smtClean="0">
                <a:latin typeface="Times New Roman" pitchFamily="18" charset="0"/>
              </a:rPr>
              <a:pPr/>
              <a:t>30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Ressaltar que o VERDE não é boxeado.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17288-2E59-4749-A480-4120CAF6D6C1}" type="slidenum">
              <a:rPr lang="pt-BR" altLang="pt-BR" smtClean="0">
                <a:latin typeface="Times New Roman" pitchFamily="18" charset="0"/>
              </a:rPr>
              <a:pPr/>
              <a:t>31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76A2-B4EF-4726-A7E6-2553C1F135DD}" type="slidenum">
              <a:rPr lang="pt-BR" altLang="pt-BR" smtClean="0">
                <a:latin typeface="Times New Roman" pitchFamily="18" charset="0"/>
              </a:rPr>
              <a:pPr/>
              <a:t>32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1D374-F277-464E-9903-031BDB6DB1E0}" type="slidenum">
              <a:rPr lang="pt-BR" altLang="pt-BR" smtClean="0">
                <a:latin typeface="Times New Roman" pitchFamily="18" charset="0"/>
              </a:rPr>
              <a:pPr/>
              <a:t>33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71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Observação sobre as cores para indicação do TOTAL de combustível, descritas no AOM 2, seção 2-08-05, pág 12. Nessa página, lê-se que “se a indicação de quantidade no tanque 1, no tanque 2 ou em AMBOS entrar na faixa âmbar ou vermelha, a quantidade total ficará boxeada (no EICAS E MFD) e apresentada na mesma cor, com o vermelho tendo precedência sobre o âmbar. Todavia, o EICAS não apresenta indicação total e, além disso, no Flight Eagle, a indicação total só fica boxeada quando o valor ficar mais baixo que a soma do valor mínimo de cada tanque.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807FC-7280-462F-9883-1315181AB42B}" type="slidenum">
              <a:rPr lang="pt-BR" altLang="pt-BR" smtClean="0">
                <a:latin typeface="Times New Roman" pitchFamily="18" charset="0"/>
              </a:rPr>
              <a:pPr/>
              <a:t>34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13F52-3F96-4FCF-A738-D38D0E9EC97C}" type="slidenum">
              <a:rPr lang="pt-BR" altLang="pt-BR" smtClean="0">
                <a:latin typeface="Times New Roman" pitchFamily="18" charset="0"/>
              </a:rPr>
              <a:pPr/>
              <a:t>35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9913A-FDC1-4BB7-9FF4-77413286252B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8B33C-4BA4-4C7E-A511-6E6A23EC316E}" type="slidenum">
              <a:rPr lang="pt-BR" altLang="pt-BR" smtClean="0"/>
              <a:pPr/>
              <a:t>36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CBAAF-8C8A-4C95-AAC8-CD11B16ED200}" type="slidenum">
              <a:rPr lang="pt-BR" altLang="pt-BR" smtClean="0"/>
              <a:pPr/>
              <a:t>37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3AD13-9697-497E-A272-1BB37CDA40D3}" type="slidenum">
              <a:rPr lang="pt-BR" altLang="pt-BR" smtClean="0"/>
              <a:pPr/>
              <a:t>38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No primeiro item, ressaltar a falta de clareza do AOM2, pág. 2-08-10, pág. 1.</a:t>
            </a:r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E8185-D2B6-4AE8-B5A2-BA6D3B2DC109}" type="slidenum">
              <a:rPr lang="pt-BR" altLang="pt-BR" smtClean="0"/>
              <a:pPr/>
              <a:t>39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6019B-06CE-484C-8466-D579D038E4F9}" type="slidenum">
              <a:rPr lang="pt-BR" altLang="pt-BR" smtClean="0"/>
              <a:pPr/>
              <a:t>41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B1BA0-7835-4EC3-9E49-B67D1A12E96D}" type="slidenum">
              <a:rPr lang="pt-BR" altLang="pt-BR" smtClean="0"/>
              <a:pPr/>
              <a:t>42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A4F1-C3CA-46B6-839D-56CC929FF885}" type="slidenum">
              <a:rPr lang="pt-BR" altLang="pt-BR" smtClean="0"/>
              <a:pPr/>
              <a:t>43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0C70B-F7A5-41B6-9C75-AD95BF7E0BC2}" type="slidenum">
              <a:rPr lang="pt-BR" altLang="pt-BR" smtClean="0"/>
              <a:pPr/>
              <a:t>46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FBD54-9286-4F8D-A7C9-3C4386C89FD8}" type="slidenum">
              <a:rPr lang="pt-BR" altLang="pt-BR" smtClean="0">
                <a:latin typeface="Times New Roman" pitchFamily="18" charset="0"/>
              </a:rPr>
              <a:pPr/>
              <a:t>47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b="1"/>
              <a:t>ASTM International (ASTM)</a:t>
            </a:r>
            <a:r>
              <a:rPr lang="pt-BR" altLang="pt-BR"/>
              <a:t>, originalmente conhecida como American Society for Testing and Materials, é um órgão estadunidense de normalização. A ASTM desenvolve e publica normas técnicas para uma ampla gama de materiais, produtos, sistemas e serviços. A sede da organização está em West Conshohocken, Pensilvânia, cerca de 5 milhas (8 km) a noroeste de Filadélfia.</a:t>
            </a:r>
          </a:p>
          <a:p>
            <a:r>
              <a:rPr lang="pt-BR" altLang="pt-BR"/>
              <a:t>ASTM, fundada em 1898, precede outras organizações, tais como BSI (1901), DIN (1917) e AFNOR (1926), porém, diferentemente destas, não é um organismo nacional de normalização, papel exercido pela ANSI nos EUA. No entanto, ASTM tem um papel dominante entre os padrões de desenvolvedores nos EUA, e afirma ser a maior incorporadora mundial de normas. Usando um processo de consenso, ASTM dá suporte a milhares de comitês técnicos voluntários, cujos membros de todo o mundo, coletivamente, desenvolvem e mantém mais de 12000 normas.</a:t>
            </a:r>
          </a:p>
          <a:p>
            <a:r>
              <a:rPr lang="pt-BR" altLang="pt-BR"/>
              <a:t>ASTM International publica o Livro Anual de Padrões ASTM cada ano em mídia impressa, CD e versões on-line. A versão online estava disponível por assinatura, com o custo baseado na utilização. Para 2008, o conjunto completo de livros ou CDs custa quase US$ 9000 e incluiu 81 volumes. Para 2010, o conjunto completo de livros ou CDs custa quase US$ 9700 e inclui 82 volumes.</a:t>
            </a: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F9A59-AE61-4016-BEA0-A1C84357F030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- Salientar que cada tanque possui uma linha de saída para o deu respectivo motor e que a linha da APU sai do tanque direito.</a:t>
            </a: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7E090-B83B-4BE0-8D7A-5B166F1D8894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3F48F-D8FE-4399-BEC3-B75D5C87E805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pt-BR" altLang="pt-BR"/>
              <a:t>Falar sobre a autonomia e sobre o trecho BR-MN;</a:t>
            </a:r>
          </a:p>
          <a:p>
            <a:pPr marL="171450" indent="-171450">
              <a:buFontTx/>
              <a:buChar char="-"/>
            </a:pPr>
            <a:r>
              <a:rPr lang="pt-BR" altLang="pt-BR"/>
              <a:t>O TS-1 é a principal classe de combustível para aviões disponível na Rússia e na Comunidade de Estados Independentes. É um combustível de tipo querosene com volatilidade ligeiramente maior (ponto de inflamação mínimo de 28 ° C) e menor ponto de congelamento (&lt;-50 ° C) em comparação com o Jet A-1. É fornecido contra a especificação GOST 10227 (Jet Fuel Specification, regulado pela Euroasian </a:t>
            </a:r>
            <a:r>
              <a:rPr lang="en-US" altLang="pt-BR"/>
              <a:t>Interstate Council for Standardization, Metrology and Certification of the Commonwealth of Independence States).</a:t>
            </a:r>
            <a:endParaRPr lang="pt-BR" altLang="pt-BR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D875-5B81-445A-98A0-3F1A9CBE74A0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Cavitação: formação de cavidades ou bolsas de ar num líquido em movimento.</a:t>
            </a:r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101B4-07EF-49BC-A963-E10C1051429C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- Salientar que as válvulas flape permitem a passagem do combustível, por gravidade, pelas seções do tanque, impedindo seu retorno para a parte mais superior.</a:t>
            </a: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BCC28-2225-4BBD-AAF0-0197523E8DD4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FF"/>
                </a:solidFill>
              </a:rPr>
              <a:t>- Tanques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Sistema de ventilação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>
                <a:solidFill>
                  <a:srgbClr val="0000FF"/>
                </a:solidFill>
              </a:rPr>
              <a:t>Distribuição e controle do combustível para motores e APU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- Controles e Indicadores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Página de combustível no MFD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Indicações no EICAS</a:t>
            </a:r>
          </a:p>
          <a:p>
            <a:pPr>
              <a:lnSpc>
                <a:spcPct val="90000"/>
              </a:lnSpc>
            </a:pPr>
            <a:r>
              <a:rPr lang="pt-BR" altLang="pt-BR" sz="2400" i="1">
                <a:solidFill>
                  <a:srgbClr val="0000FF"/>
                </a:solidFill>
              </a:rPr>
              <a:t>- </a:t>
            </a:r>
            <a:r>
              <a:rPr lang="pt-BR" altLang="pt-BR" sz="2400">
                <a:solidFill>
                  <a:srgbClr val="0000FF"/>
                </a:solidFill>
              </a:rPr>
              <a:t>Reabastecimento e 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Reabastecimento sob pressão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Destanqueio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pt-BR" altLang="pt-BR" sz="2000"/>
              <a:t>Painel de combustível</a:t>
            </a:r>
            <a:endParaRPr lang="en-US" altLang="pt-BR" sz="2400">
              <a:solidFill>
                <a:srgbClr val="0000FF"/>
              </a:solidFill>
            </a:endParaRPr>
          </a:p>
          <a:p>
            <a:endParaRPr lang="pt-BR" altLang="pt-BR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9B59F-BD32-4F89-A396-FEE63FEEFD97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89630-0121-4A52-82F7-3E1D4B510507}" type="slidenum">
              <a:rPr lang="pt-BR" altLang="pt-BR" smtClean="0">
                <a:latin typeface="Times New Roman" pitchFamily="18" charset="0"/>
              </a:rPr>
              <a:pPr/>
              <a:t>25</a:t>
            </a:fld>
            <a:endParaRPr lang="pt-BR" altLang="pt-BR">
              <a:latin typeface="Times New Roman" pitchFamily="18" charset="0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CE79-450D-4C30-8CE7-3AB56F852B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4AB8-E364-4CA1-9020-AD8722EACA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D77A6-55FB-45DC-A9D9-6E7213F6F0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D1427-E384-4943-B982-F5B127001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9CE65-8FCF-488A-9992-FF111E05D8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AF5F-8ABF-4EF0-822E-790F0057A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780B0-3D89-4845-ABFF-6A2976191C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7D78-B128-4399-B13A-1750BD0546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D446-E650-4671-90CD-F3D35138AA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FA34F-2495-461C-9303-E9536CE180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7BD00-27CD-4277-BC4D-0C46CE2EBC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92DCB7-CBF3-4358-9306-8E374B8471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8" name="Picture 5" descr="X:\INSTRUÇÃO\CURSOS\1. PILOTOS\Curso de pilotos 2022\C-99\SEMANA1\comprep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170863" y="171450"/>
            <a:ext cx="73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52400"/>
            <a:ext cx="704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835150" y="238125"/>
            <a:ext cx="535781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4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title"/>
          </p:nvPr>
        </p:nvSpPr>
        <p:spPr>
          <a:xfrm>
            <a:off x="685800" y="-76200"/>
            <a:ext cx="7632700" cy="835025"/>
          </a:xfrm>
        </p:spPr>
        <p:txBody>
          <a:bodyPr/>
          <a:lstStyle/>
          <a:p>
            <a:pPr eaLnBrk="1" hangingPunct="1"/>
            <a:r>
              <a:rPr lang="pt-BR" sz="2800" b="1" smtClean="0">
                <a:latin typeface="Arial" charset="0"/>
                <a:ea typeface="ＭＳ Ｐゴシック" pitchFamily="34" charset="-128"/>
                <a:cs typeface="Arial" charset="0"/>
              </a:rPr>
              <a:t>1º/2º GRUPO DE TRANSPORTE</a:t>
            </a:r>
          </a:p>
        </p:txBody>
      </p:sp>
      <p:pic>
        <p:nvPicPr>
          <p:cNvPr id="2051" name="Imagem 6" descr="condor-final-3 MARC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76200"/>
            <a:ext cx="1143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88900"/>
            <a:ext cx="8667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Espaço Reservado para Conteúdo 7"/>
          <p:cNvSpPr>
            <a:spLocks noGrp="1"/>
          </p:cNvSpPr>
          <p:nvPr>
            <p:ph idx="1"/>
          </p:nvPr>
        </p:nvSpPr>
        <p:spPr>
          <a:xfrm>
            <a:off x="1676400" y="2971800"/>
            <a:ext cx="5867400" cy="5334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sz="3600" b="1" smtClean="0">
              <a:ea typeface="ＭＳ Ｐゴシック" pitchFamily="34" charset="-128"/>
            </a:endParaRPr>
          </a:p>
          <a:p>
            <a:pPr algn="ctr" eaLnBrk="1" hangingPunct="1">
              <a:buFont typeface="Arial" charset="0"/>
              <a:buNone/>
            </a:pPr>
            <a:endParaRPr lang="pt-BR" sz="2400" b="1" smtClean="0">
              <a:ea typeface="ＭＳ Ｐゴシック" pitchFamily="34" charset="-128"/>
            </a:endParaRPr>
          </a:p>
        </p:txBody>
      </p:sp>
      <p:pic>
        <p:nvPicPr>
          <p:cNvPr id="2054" name="Picture 2" descr="wp_condor_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3850" y="1916113"/>
            <a:ext cx="8424863" cy="438308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Possui dois tanques, um em cada asa;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O combustível escoa da ponta da asa para a </a:t>
            </a:r>
            <a:r>
              <a:rPr lang="pt-BR" altLang="pt-BR" sz="2800" kern="0" dirty="0" smtClean="0">
                <a:solidFill>
                  <a:schemeClr val="accent4">
                    <a:lumMod val="10000"/>
                  </a:schemeClr>
                </a:solidFill>
              </a:rPr>
              <a:t>raiz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por gravidade;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Uma caixa coletora, na raiz da asa, mantém as entradas das bombas elétricas submersas;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Capacidade: 4.174 kg (2087 kg cada);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Abastecimento sob pressão: </a:t>
            </a:r>
            <a:r>
              <a:rPr lang="pt-BR" altLang="pt-BR" sz="2800" kern="0" dirty="0" smtClean="0">
                <a:solidFill>
                  <a:schemeClr val="accent4">
                    <a:lumMod val="10000"/>
                  </a:schemeClr>
                </a:solidFill>
              </a:rPr>
              <a:t>reduz em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22 kg de combustível utilizável em cada tanque;</a:t>
            </a: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pt-BR" altLang="pt-BR" sz="2400" kern="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42910" y="571480"/>
            <a:ext cx="77724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tx1"/>
                </a:solidFill>
              </a:rPr>
              <a:t>TANQUES DE COMBUSTÍVEL</a:t>
            </a:r>
            <a:endParaRPr lang="en-US" altLang="pt-BR" sz="3600" b="1" kern="0" dirty="0">
              <a:solidFill>
                <a:schemeClr val="tx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134225" y="6211888"/>
            <a:ext cx="191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2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571480"/>
            <a:ext cx="77724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tx1"/>
                </a:solidFill>
              </a:rPr>
              <a:t>TANQUES DE COMBUSTÍVEL</a:t>
            </a:r>
            <a:endParaRPr lang="en-US" altLang="pt-BR" sz="3600" b="1" kern="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989138"/>
            <a:ext cx="8424863" cy="12954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Uma bomba ejetora e válvulas </a:t>
            </a:r>
            <a:r>
              <a:rPr lang="pt-BR" altLang="pt-BR" sz="2800" kern="0" dirty="0" err="1">
                <a:solidFill>
                  <a:schemeClr val="accent4">
                    <a:lumMod val="10000"/>
                  </a:schemeClr>
                </a:solidFill>
              </a:rPr>
              <a:t>flape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asseguram combustível suficiente dentro da caixa coletora, prevenindo cavitação das bombas.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2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357563"/>
            <a:ext cx="64801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3924300" y="4652963"/>
            <a:ext cx="792163" cy="79216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348038" y="3789363"/>
            <a:ext cx="392112" cy="6477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Rib-7 flap valv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1979613"/>
            <a:ext cx="61134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86138" y="1362075"/>
            <a:ext cx="2589212" cy="627063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Válvulas Flap</a:t>
            </a:r>
            <a:endParaRPr lang="en-US" altLang="pt-BR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979613" y="2781300"/>
            <a:ext cx="2160587" cy="21605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076825" y="2349500"/>
            <a:ext cx="2159000" cy="2159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48" y="571480"/>
            <a:ext cx="77724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tx1"/>
                </a:solidFill>
              </a:rPr>
              <a:t>TANQUES DE COMBUSTÍVEL</a:t>
            </a:r>
            <a:endParaRPr lang="en-US" altLang="pt-BR" sz="3600" b="1" kern="0" dirty="0">
              <a:solidFill>
                <a:schemeClr val="tx1"/>
              </a:solidFill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3284538"/>
            <a:ext cx="6408738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844675"/>
            <a:ext cx="8642350" cy="1800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pt-BR" altLang="pt-BR" sz="2000" kern="0" dirty="0">
                <a:solidFill>
                  <a:schemeClr val="accent4">
                    <a:lumMod val="10000"/>
                  </a:schemeClr>
                </a:solidFill>
              </a:rPr>
              <a:t>O objetivo do sistema de ventilação e evitar danos às asas por excessivo acúmulo de pressão positiva ou negativa dentro dos tanques;</a:t>
            </a:r>
          </a:p>
          <a:p>
            <a:pPr algn="just">
              <a:defRPr/>
            </a:pPr>
            <a:r>
              <a:rPr lang="pt-BR" altLang="pt-BR" sz="2000" kern="0" dirty="0">
                <a:solidFill>
                  <a:schemeClr val="accent4">
                    <a:lumMod val="10000"/>
                  </a:schemeClr>
                </a:solidFill>
              </a:rPr>
              <a:t>Consiste de válvulas de ventilação flutuantes, linhas de ventilação, caixa de pressão e entrada de ar NACA.</a:t>
            </a:r>
          </a:p>
        </p:txBody>
      </p:sp>
      <p:sp>
        <p:nvSpPr>
          <p:cNvPr id="5" name="Elipse 4"/>
          <p:cNvSpPr/>
          <p:nvPr/>
        </p:nvSpPr>
        <p:spPr>
          <a:xfrm>
            <a:off x="4284663" y="4005263"/>
            <a:ext cx="574675" cy="57626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084888" y="4652963"/>
            <a:ext cx="574675" cy="57626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443663" y="3789363"/>
            <a:ext cx="792162" cy="172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659563" y="4652963"/>
            <a:ext cx="396875" cy="39687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42910" y="571480"/>
            <a:ext cx="7772400" cy="6858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SISTEMA DE VENTILAÇÃO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11188" y="1773238"/>
            <a:ext cx="7921625" cy="302418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A caixa de pressão fica na asa e é conectada ao tanque através de duas válvulas flutuantes. Essas válvulas permitem ao menos um ponto de ventilação aberto entre a caixa de pressão e o tanque, em qualquer condição de voo;</a:t>
            </a:r>
          </a:p>
          <a:p>
            <a:pPr algn="just"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A caixa de pressão está ligada à atmosfera através da entrada de ar NACA;</a:t>
            </a:r>
          </a:p>
          <a:p>
            <a:pPr algn="just"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Assim pode-se manter o equilíbrio de pressão nos tanques.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642918"/>
            <a:ext cx="7772400" cy="6858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SISTEMA DE VENTILAÇÃO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4797425"/>
            <a:ext cx="4232275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 descr="IMG00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700213"/>
            <a:ext cx="7459662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1331913" y="3357563"/>
            <a:ext cx="1727200" cy="143986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57438" y="1071563"/>
            <a:ext cx="4175125" cy="874712"/>
          </a:xfrm>
          <a:prstGeom prst="rect">
            <a:avLst/>
          </a:prstGeom>
          <a:noFill/>
        </p:spPr>
        <p:txBody>
          <a:bodyPr wrap="none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Entrada de Ar NACA</a:t>
            </a:r>
            <a:endParaRPr lang="en-US" altLang="pt-BR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41"/>
            <a:ext cx="7772400" cy="614383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SISTEMA DE VENTILAÇÃO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7134225" y="6351588"/>
            <a:ext cx="191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Vent tank float valve"/>
          <p:cNvPicPr>
            <a:picLocks noRot="1" noChangeAspect="1" noMove="1" noResize="1" noChangeArrowheads="1"/>
          </p:cNvPicPr>
          <p:nvPr/>
        </p:nvPicPr>
        <p:blipFill>
          <a:blip r:embed="rId2"/>
          <a:srcRect l="9352" t="2934" r="3229" b="9726"/>
          <a:stretch>
            <a:fillRect/>
          </a:stretch>
        </p:blipFill>
        <p:spPr bwMode="auto">
          <a:xfrm>
            <a:off x="1658938" y="1981200"/>
            <a:ext cx="58261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75" y="1071563"/>
            <a:ext cx="7772400" cy="1143000"/>
          </a:xfrm>
          <a:prstGeom prst="rect">
            <a:avLst/>
          </a:prstGeom>
          <a:noFill/>
        </p:spPr>
        <p:txBody>
          <a:bodyPr wrap="none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Válvula de Ventilação Flutuante </a:t>
            </a:r>
            <a:br>
              <a:rPr lang="pt-BR" altLang="pt-BR" sz="25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(tipo bóia)</a:t>
            </a:r>
            <a:endParaRPr lang="en-US" altLang="pt-BR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4348" y="571480"/>
            <a:ext cx="7772400" cy="6858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SISTEMA DE VENTILAÇÃO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42910" y="571480"/>
            <a:ext cx="77724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Distribuição e controle do combustível </a:t>
            </a:r>
            <a:b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dos motores e APU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850" y="2017713"/>
            <a:ext cx="8496300" cy="436403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3 bombas elétricas para cada tanque;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u="sng" kern="0" dirty="0">
                <a:solidFill>
                  <a:schemeClr val="accent4">
                    <a:lumMod val="10000"/>
                  </a:schemeClr>
                </a:solidFill>
              </a:rPr>
              <a:t>UMA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bomba é capaz de suprir 2 motores e APU;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Durante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takeoff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go-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around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u="sng" kern="0" dirty="0">
                <a:solidFill>
                  <a:schemeClr val="accent4">
                    <a:lumMod val="10000"/>
                  </a:schemeClr>
                </a:solidFill>
              </a:rPr>
              <a:t>UMA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bomba elétrica é requerida </a:t>
            </a:r>
            <a:r>
              <a:rPr lang="pt-BR" altLang="pt-BR" sz="2800" u="sng" kern="0" dirty="0">
                <a:solidFill>
                  <a:schemeClr val="accent4">
                    <a:lumMod val="10000"/>
                  </a:schemeClr>
                </a:solidFill>
              </a:rPr>
              <a:t>PARA CADA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motor e APU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; 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O seletor </a:t>
            </a:r>
            <a:r>
              <a:rPr lang="pt-BR" altLang="pt-BR" sz="2800" kern="0" dirty="0" err="1">
                <a:solidFill>
                  <a:schemeClr val="accent4">
                    <a:lumMod val="10000"/>
                  </a:schemeClr>
                </a:solidFill>
              </a:rPr>
              <a:t>Xfeed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deverá estar em OFF durante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takeoff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go-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around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;</a:t>
            </a:r>
            <a:endParaRPr lang="pt-BR" altLang="pt-BR" sz="2800" kern="0" dirty="0">
              <a:solidFill>
                <a:schemeClr val="accent4">
                  <a:lumMod val="10000"/>
                </a:schemeClr>
              </a:solidFill>
            </a:endParaRP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Uma bomba acionada pelo motor 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(FPMU -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Fuel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Pump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Metering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Unit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), localizada na caixa de acessórios, supre a alimentação, por sucção, caso as bombas elétricas estejam indisponíveis (limitado ao teto 25.000 </a:t>
            </a:r>
            <a:r>
              <a:rPr lang="pt-BR" altLang="pt-BR" sz="2800" kern="0" dirty="0" err="1">
                <a:solidFill>
                  <a:schemeClr val="accent4">
                    <a:lumMod val="10000"/>
                  </a:schemeClr>
                </a:solidFill>
              </a:rPr>
              <a:t>ft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).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08175"/>
            <a:ext cx="4271963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916113"/>
            <a:ext cx="3984625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971550" y="2565400"/>
            <a:ext cx="936625" cy="9350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Seta em curva para baixo 4"/>
          <p:cNvSpPr/>
          <p:nvPr/>
        </p:nvSpPr>
        <p:spPr>
          <a:xfrm>
            <a:off x="1430338" y="1557338"/>
            <a:ext cx="3646487" cy="935037"/>
          </a:xfrm>
          <a:prstGeom prst="curvedDownArrow">
            <a:avLst>
              <a:gd name="adj1" fmla="val 25000"/>
              <a:gd name="adj2" fmla="val 44121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48" y="642918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Distribuição e controle do combustível </a:t>
            </a:r>
            <a:b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dos motores e APU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4545013"/>
            <a:ext cx="3984625" cy="190817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5 </a:t>
            </a:r>
            <a:r>
              <a:rPr lang="pt-BR" altLang="pt-BR" sz="2800" b="1" i="1" kern="0" dirty="0">
                <a:solidFill>
                  <a:schemeClr val="accent4">
                    <a:lumMod val="10000"/>
                  </a:schemeClr>
                </a:solidFill>
              </a:rPr>
              <a:t>knobs</a:t>
            </a: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 localizados no painel superior controlam as bombas elétricas e a XFEED.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3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57148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Distribuição e controle do combustível </a:t>
            </a:r>
            <a:b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dos motores e APU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2017713"/>
            <a:ext cx="8496300" cy="436403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As bombas não selecionadas ficam em STBY;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Se a pressão de combustível cair abaixo de 6,5 PSI, as bombas remanescentes serão automaticamente ligadas e permanecerão </a:t>
            </a:r>
            <a:r>
              <a:rPr lang="pt-BR" altLang="pt-BR" sz="2800" kern="0" dirty="0" err="1">
                <a:solidFill>
                  <a:schemeClr val="accent4">
                    <a:lumMod val="10000"/>
                  </a:schemeClr>
                </a:solidFill>
              </a:rPr>
              <a:t>ciclando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até que o piloto selecione uma das bombas;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O 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knob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XFEED controla a alimentação cruzada;</a:t>
            </a:r>
          </a:p>
          <a:p>
            <a:pPr marL="0" indent="0" algn="just">
              <a:lnSpc>
                <a:spcPct val="80000"/>
              </a:lnSpc>
              <a:buFontTx/>
              <a:buNone/>
              <a:defRPr/>
            </a:pPr>
            <a:endParaRPr lang="pt-BR" altLang="pt-BR" sz="2800" kern="0" dirty="0">
              <a:solidFill>
                <a:schemeClr val="bg1"/>
              </a:solidFill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3963" y="4797425"/>
            <a:ext cx="161607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4284663" y="4941888"/>
            <a:ext cx="574675" cy="57467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81000" y="2209800"/>
            <a:ext cx="9858444" cy="408624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6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>FUEL  SYSTEM</a:t>
            </a: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642918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Distribuição e controle do combustível </a:t>
            </a:r>
            <a:b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dos motores e APU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7825" y="1628775"/>
            <a:ext cx="8496300" cy="48958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Alimentação cruzada:</a:t>
            </a:r>
          </a:p>
          <a:p>
            <a:pPr lvl="1" algn="just">
              <a:defRPr/>
            </a:pP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Deve ser realizada em caso de desbalanceamento;</a:t>
            </a:r>
          </a:p>
          <a:p>
            <a:pPr lvl="1" algn="just">
              <a:defRPr/>
            </a:pP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O knob age na válvula de alimentação cruzada e nas bombas, </a:t>
            </a:r>
            <a:r>
              <a:rPr lang="pt-BR" altLang="pt-BR" sz="2400" kern="0" dirty="0" err="1">
                <a:solidFill>
                  <a:schemeClr val="accent4">
                    <a:lumMod val="10000"/>
                  </a:schemeClr>
                </a:solidFill>
              </a:rPr>
              <a:t>desenergizando</a:t>
            </a: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 a bomba do lado com nível mais baixo;</a:t>
            </a:r>
          </a:p>
          <a:p>
            <a:pPr lvl="1" algn="just">
              <a:defRPr/>
            </a:pP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A válvula aberta conecta as linhas do motor 1 e 2;</a:t>
            </a:r>
          </a:p>
          <a:p>
            <a:pPr lvl="1" algn="just">
              <a:defRPr/>
            </a:pP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Mensagem FUEL XFEED OPEN no EICAS quando a válvula estiver totalmente aberta;</a:t>
            </a:r>
          </a:p>
          <a:p>
            <a:pPr lvl="1" algn="just">
              <a:defRPr/>
            </a:pP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Mensagem FUEL </a:t>
            </a:r>
            <a:r>
              <a:rPr lang="pt-BR" altLang="pt-BR" sz="2400" kern="0" dirty="0" smtClean="0">
                <a:solidFill>
                  <a:schemeClr val="accent4">
                    <a:lumMod val="10000"/>
                  </a:schemeClr>
                </a:solidFill>
              </a:rPr>
              <a:t> XFEED </a:t>
            </a:r>
            <a:r>
              <a:rPr lang="pt-BR" altLang="pt-BR" sz="2400" kern="0" dirty="0">
                <a:solidFill>
                  <a:schemeClr val="accent4">
                    <a:lumMod val="10000"/>
                  </a:schemeClr>
                </a:solidFill>
              </a:rPr>
              <a:t>FAIL = falha na válvula</a:t>
            </a:r>
            <a:endParaRPr lang="pt-BR" altLang="pt-BR" kern="0" dirty="0">
              <a:solidFill>
                <a:schemeClr val="accent4">
                  <a:lumMod val="10000"/>
                </a:schemeClr>
              </a:solidFill>
            </a:endParaRPr>
          </a:p>
          <a:p>
            <a:pPr algn="just"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NOTA: a operação da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crossfeed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não permite transferência de combustível entre os tanques.</a:t>
            </a:r>
          </a:p>
          <a:p>
            <a:pPr algn="just">
              <a:defRPr/>
            </a:pPr>
            <a:endParaRPr lang="pt-BR" altLang="pt-BR" sz="2800" kern="0" dirty="0">
              <a:solidFill>
                <a:schemeClr val="bg1"/>
              </a:solidFill>
            </a:endParaRPr>
          </a:p>
          <a:p>
            <a:pPr algn="just">
              <a:defRPr/>
            </a:pPr>
            <a:endParaRPr lang="pt-BR" altLang="pt-BR" sz="2800" kern="0" dirty="0">
              <a:solidFill>
                <a:schemeClr val="bg1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3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642918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Distribuição e controle do combustível </a:t>
            </a:r>
            <a:b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altLang="pt-BR" sz="2800" b="1" kern="0" dirty="0">
                <a:solidFill>
                  <a:schemeClr val="accent4">
                    <a:lumMod val="10000"/>
                  </a:schemeClr>
                </a:solidFill>
              </a:rPr>
              <a:t>dos motores e APU</a:t>
            </a:r>
            <a:endParaRPr lang="en-US" altLang="pt-BR" sz="28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68313" y="2054225"/>
            <a:ext cx="8207375" cy="4543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Combustível para a APU é normalmente fornecido do tanque direito;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A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fuel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i="1" kern="0" dirty="0" err="1">
                <a:solidFill>
                  <a:schemeClr val="accent4">
                    <a:lumMod val="10000"/>
                  </a:schemeClr>
                </a:solidFill>
              </a:rPr>
              <a:t>valve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da APU fechará nas seguintes condições: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APU Master knob </a:t>
            </a: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posicionado em 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OFF;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Pressionando o botão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fuel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Pressionando o botão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fire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extingishing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da 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APU; e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pt-BR" altLang="pt-BR" u="sng" kern="0" dirty="0">
                <a:solidFill>
                  <a:schemeClr val="accent4">
                    <a:lumMod val="10000"/>
                  </a:schemeClr>
                </a:solidFill>
              </a:rPr>
              <a:t>Automaticamente</a:t>
            </a: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, através do sistema de detecção de fogo da 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APU </a:t>
            </a:r>
            <a:r>
              <a:rPr lang="pt-BR" altLang="pt-BR" kern="0" dirty="0">
                <a:solidFill>
                  <a:schemeClr val="accent4">
                    <a:lumMod val="10000"/>
                  </a:schemeClr>
                </a:solidFill>
              </a:rPr>
              <a:t>no caso de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APU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fire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on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i="1" kern="0" dirty="0" err="1">
                <a:solidFill>
                  <a:schemeClr val="accent4">
                    <a:lumMod val="10000"/>
                  </a:schemeClr>
                </a:solidFill>
              </a:rPr>
              <a:t>ground</a:t>
            </a:r>
            <a:r>
              <a:rPr lang="pt-BR" altLang="pt-BR" i="1" kern="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pt-BR" altLang="pt-BR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48" y="714356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000" b="1" kern="0" dirty="0">
                <a:solidFill>
                  <a:schemeClr val="accent4">
                    <a:lumMod val="10000"/>
                  </a:schemeClr>
                </a:solidFill>
              </a:rPr>
              <a:t>Diagrama do Sistema de Combustível</a:t>
            </a:r>
            <a:endParaRPr lang="en-US" altLang="pt-BR" sz="30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5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284538"/>
            <a:ext cx="8502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468313" y="1982788"/>
            <a:ext cx="8207375" cy="1085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Sensores instalados nos tanques e nas linhas fornecem sinais para indicar falhas no sistema e status, no MFD e no EICAS;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49425"/>
            <a:ext cx="8497888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4348" y="714356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000" b="1" kern="0" dirty="0">
                <a:solidFill>
                  <a:schemeClr val="accent4">
                    <a:lumMod val="10000"/>
                  </a:schemeClr>
                </a:solidFill>
              </a:rPr>
              <a:t>Sistema de Combustível</a:t>
            </a:r>
            <a:endParaRPr lang="en-US" altLang="pt-BR" sz="30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571472" y="642918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500063"/>
            <a:ext cx="7031038" cy="720725"/>
          </a:xfrm>
        </p:spPr>
        <p:txBody>
          <a:bodyPr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4000" b="1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  <a:endParaRPr lang="en-US" altLang="pt-BR" sz="4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288" y="1811338"/>
          <a:ext cx="8353425" cy="2697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7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1445" marR="91445" marT="45700" marB="4570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MESSAGE</a:t>
                      </a:r>
                    </a:p>
                  </a:txBody>
                  <a:tcPr marL="91445" marR="91445" marT="45700" marB="4570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91445" marR="91445" marT="45700" marB="4570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5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ADVISORY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E1(2) FUEL SOV CLSD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VÁLVULA SHUTOFF ASSOCIADA ESTÁ FECHADA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490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APU FUEL SOV CLSD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 FUEL SHUTOFF  VALVE DO APU ESTÁ FECHADA. A MENSAGEM PERMANECE POR 10 SEG DEPOIS  QUE O BOTÃO DE SELEÇÂO DA APU FOI COLOCADO EM OFF. SE A VÁLVULA TIVER SIDO COMANDADA PARA FECHAR ATRAVÉS DO </a:t>
                      </a:r>
                      <a:r>
                        <a:rPr kumimoji="0" lang="pt-B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APU FUEL SHOTOFF BUTTON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 OU </a:t>
                      </a:r>
                      <a:r>
                        <a:rPr kumimoji="0" lang="pt-B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APU FIRE EXTINGUISHING BUTTON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 A MENSAGEM PERMANECERÁ ACESA CONTINUAMENTE.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5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FUEL XFEED OPEN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A VÁLVULA CROSSFEED ESTÁ ABERTA.                                                      </a:t>
                      </a:r>
                    </a:p>
                  </a:txBody>
                  <a:tcPr marL="91445" marR="91445" marT="45700" marB="45700"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4" name="Rectangle 4"/>
          <p:cNvSpPr>
            <a:spLocks noChangeArrowheads="1"/>
          </p:cNvSpPr>
          <p:nvPr/>
        </p:nvSpPr>
        <p:spPr bwMode="auto">
          <a:xfrm>
            <a:off x="6673850" y="628015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7 e 8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288" y="4919663"/>
          <a:ext cx="8353425" cy="110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3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1445" marR="91445" marT="45653" marB="45653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MESSAGE</a:t>
                      </a:r>
                    </a:p>
                  </a:txBody>
                  <a:tcPr marL="91445" marR="91445" marT="45653" marB="45653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91445" marR="91445" marT="45653" marB="45653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WARNING</a:t>
                      </a:r>
                    </a:p>
                  </a:txBody>
                  <a:tcPr marL="91445" marR="91445" marT="45653" marB="45653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 1 (2) LO LEVEL</a:t>
                      </a:r>
                    </a:p>
                  </a:txBody>
                  <a:tcPr marL="91445" marR="91445" marT="45653" marB="45653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A QUANTIDADE DE COMBUSTÍVEL REMANESCENTE NO TANQUE ASSOCIADO ESTÁ ENTRE 210 Kg E 265 Kg, PARA CONDIÇÕES DE VOO NIVELADO.</a:t>
                      </a:r>
                    </a:p>
                  </a:txBody>
                  <a:tcPr marL="91445" marR="91445" marT="45653" marB="45653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500063"/>
            <a:ext cx="7031038" cy="720725"/>
          </a:xfrm>
        </p:spPr>
        <p:txBody>
          <a:bodyPr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4000" b="1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  <a:endParaRPr lang="en-US" altLang="pt-BR" sz="4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95288" y="1746250"/>
          <a:ext cx="8353425" cy="492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568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1445" marR="91445" marT="45715" marB="4571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MESSAGE</a:t>
                      </a:r>
                    </a:p>
                  </a:txBody>
                  <a:tcPr marL="91445" marR="91445" marT="45715" marB="4571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91445" marR="91445" marT="45715" marB="4571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73">
                <a:tc rowSpan="9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CAUTION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E1 (2) FUEL LO PRESS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PRESSÃO DE COMBUSTÍVEL ESTÁ ABAIXO DO 6,5 PSI.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7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 TANK LOW TEMP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TEMPERATURA DENTRO DO TANQUE ESQUERDO ESTÁ IGUAL OU ABAIXO DE – 40º C.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7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 XFEED FAIL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DESACORDO ENTRE A POSIÇÃO DA VÁLVULA CROSSFEED E A POSIÇÃO DO SELETOR (</a:t>
                      </a:r>
                      <a:r>
                        <a:rPr kumimoji="0" lang="pt-BR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KNOB</a:t>
                      </a: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84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 IMBALANCE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DIFERENÇA DA QUANTIDADE DE COMBUSTÍVEL ENTRE OS TANQUES É DE </a:t>
                      </a:r>
                      <a:r>
                        <a:rPr kumimoji="0" lang="pt-BR" sz="13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363 Kg</a:t>
                      </a: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. A MENSAGEM SOME QUANDO A DIFERENÇA ENTRE OS TANQUES DIMINUIR ABAIXO DE 45 Kg.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7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APU FUEL LO PRESS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PRESSÃO DO COMBUSTÍVEL ESTÁ ABAIXO DE 6,5 PSI COM A APU OPERANDO.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77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E1 (2) FUEL SOV INOP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VÁLVULA SHUTOFF ASSOCIADA NÃO ESTÁ NA POSIÇÃO COMANDADA.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77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APU FUEL SOV INOP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VÁLVULA SHUTOFF DA APU NÃO ESTÁ NA POSIÇÃO COMANDADA.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FUELING DOOR OPN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PORTA DO PAINEL DE REABASTECIMENTO ESTÁ ABERTA.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8584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FUEL EQ XFEED OPN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A VÁLVULA CROSFEED COMANDADA PARA ABRIR OU PERMANECEU ABERTA APÓS CORREÇÃO DO DESBALANCEAMENTO (DIFERENÇA ENTRE OS TQ &lt; 45 Kg); </a:t>
                      </a:r>
                    </a:p>
                  </a:txBody>
                  <a:tcPr marL="91445" marR="91445" marT="45715" marB="4571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1346200" y="6985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8188" y="2413000"/>
            <a:ext cx="4271962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3252788"/>
            <a:ext cx="6192838" cy="287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pt-BR" altLang="pt-BR" sz="2000" i="1" kern="0" dirty="0">
                <a:solidFill>
                  <a:schemeClr val="accent4">
                    <a:lumMod val="10000"/>
                  </a:schemeClr>
                </a:solidFill>
              </a:rPr>
              <a:t>CROSSFEED SELECTOR KNOB</a:t>
            </a:r>
            <a:endParaRPr lang="pt-BR" altLang="pt-BR" sz="20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endParaRPr lang="pt-BR" altLang="pt-BR" sz="2000" i="1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endParaRPr lang="pt-BR" altLang="pt-BR" sz="2000" i="1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pt-BR" altLang="pt-BR" sz="2000" i="1" kern="0" dirty="0">
                <a:solidFill>
                  <a:schemeClr val="accent4">
                    <a:lumMod val="10000"/>
                  </a:schemeClr>
                </a:solidFill>
              </a:rPr>
              <a:t>FUEL PUMP SELECTOR KNOB</a:t>
            </a:r>
            <a:endParaRPr lang="pt-BR" altLang="pt-BR" sz="20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endParaRPr lang="pt-BR" altLang="pt-BR" sz="2000" i="1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endParaRPr lang="pt-BR" altLang="pt-BR" sz="2000" i="1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pt-BR" altLang="pt-BR" sz="2000" i="1" kern="0" dirty="0">
                <a:solidFill>
                  <a:schemeClr val="accent4">
                    <a:lumMod val="10000"/>
                  </a:schemeClr>
                </a:solidFill>
              </a:rPr>
              <a:t>FUEL PUMP POWER KNOB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61988" y="1722438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3000" b="1" kern="0" dirty="0">
                <a:solidFill>
                  <a:schemeClr val="accent4">
                    <a:lumMod val="10000"/>
                  </a:schemeClr>
                </a:solidFill>
              </a:rPr>
              <a:t>PAINEL DE COMBUSTÍVEL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4356100" y="3429000"/>
            <a:ext cx="172878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211638" y="4581525"/>
            <a:ext cx="122237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705225" y="5661025"/>
            <a:ext cx="172878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981200"/>
            <a:ext cx="8569325" cy="4543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FontTx/>
              <a:buNone/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MFD</a:t>
            </a:r>
          </a:p>
          <a:p>
            <a:pPr marL="609600" indent="-609600" algn="just">
              <a:lnSpc>
                <a:spcPct val="90000"/>
              </a:lnSpc>
              <a:buFontTx/>
              <a:buNone/>
              <a:defRPr/>
            </a:pPr>
            <a:endParaRPr lang="pt-BR" altLang="pt-BR" sz="28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FUEL SYSTEM AND RESET BUTTON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endParaRPr lang="pt-BR" altLang="pt-BR" sz="28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Pressionando o botão 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FUEL,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seleciona-se a página do sistema de combustível no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 MFD. 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Pressionando-se o botão pela segunda vez, “</a:t>
            </a:r>
            <a:r>
              <a:rPr lang="pt-BR" altLang="pt-BR" sz="2800" kern="0" dirty="0" err="1">
                <a:solidFill>
                  <a:schemeClr val="accent4">
                    <a:lumMod val="10000"/>
                  </a:schemeClr>
                </a:solidFill>
              </a:rPr>
              <a:t>reseta-se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” o combustível usado para </a:t>
            </a:r>
            <a:r>
              <a:rPr lang="pt-BR" altLang="pt-BR" sz="2800" u="sng" kern="0" dirty="0">
                <a:solidFill>
                  <a:schemeClr val="accent4">
                    <a:lumMod val="10000"/>
                  </a:schemeClr>
                </a:solidFill>
              </a:rPr>
              <a:t>ZERO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. O combustível usado deve ser “ZERADO” individualmente em cada </a:t>
            </a:r>
            <a:r>
              <a:rPr lang="pt-BR" altLang="pt-BR" sz="2800" i="1" kern="0" dirty="0">
                <a:solidFill>
                  <a:schemeClr val="accent4">
                    <a:lumMod val="10000"/>
                  </a:schemeClr>
                </a:solidFill>
              </a:rPr>
              <a:t>MFD</a:t>
            </a: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pt-BR" altLang="pt-BR" sz="10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609600" indent="-609600" algn="just">
              <a:lnSpc>
                <a:spcPct val="90000"/>
              </a:lnSpc>
              <a:buFontTx/>
              <a:buNone/>
              <a:defRPr/>
            </a:pPr>
            <a:r>
              <a:rPr lang="pt-BR" altLang="pt-BR" sz="2800" kern="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3068638"/>
            <a:ext cx="8488363" cy="17891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Identificar as características e o funcionamento do Sistema SISTEMA DE COMBUSTÍVEL do C-99A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1472" y="642918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OBJETIVO</a:t>
            </a:r>
            <a:r>
              <a:rPr lang="pt-BR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pt-BR" kern="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2636838"/>
            <a:ext cx="441483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3288" y="2636838"/>
            <a:ext cx="426561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CaixaDeTexto 1"/>
          <p:cNvSpPr txBox="1">
            <a:spLocks noChangeArrowheads="1"/>
          </p:cNvSpPr>
          <p:nvPr/>
        </p:nvSpPr>
        <p:spPr bwMode="auto">
          <a:xfrm>
            <a:off x="1247775" y="5805488"/>
            <a:ext cx="2100263" cy="646112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600" b="1">
                <a:solidFill>
                  <a:srgbClr val="00B050"/>
                </a:solidFill>
              </a:rPr>
              <a:t>VERDE</a:t>
            </a:r>
          </a:p>
        </p:txBody>
      </p:sp>
      <p:sp>
        <p:nvSpPr>
          <p:cNvPr id="35847" name="CaixaDeTexto 2"/>
          <p:cNvSpPr txBox="1">
            <a:spLocks noChangeArrowheads="1"/>
          </p:cNvSpPr>
          <p:nvPr/>
        </p:nvSpPr>
        <p:spPr bwMode="auto">
          <a:xfrm>
            <a:off x="3635375" y="5868988"/>
            <a:ext cx="49323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3200" dirty="0">
                <a:solidFill>
                  <a:schemeClr val="accent4">
                    <a:lumMod val="10000"/>
                  </a:schemeClr>
                </a:solidFill>
              </a:rPr>
              <a:t>Acima de 400 kg (880 </a:t>
            </a:r>
            <a:r>
              <a:rPr lang="pt-BR" altLang="pt-BR" sz="3200" dirty="0" err="1">
                <a:solidFill>
                  <a:schemeClr val="accent4">
                    <a:lumMod val="10000"/>
                  </a:schemeClr>
                </a:solidFill>
              </a:rPr>
              <a:t>lb</a:t>
            </a:r>
            <a:r>
              <a:rPr lang="pt-BR" altLang="pt-BR" sz="3200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61988" y="1938338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PÁGINA DE COMBUSTÍVEL NO MFD E EICAS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636838"/>
            <a:ext cx="44323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1075" y="2636838"/>
            <a:ext cx="42449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CaixaDeTexto 8"/>
          <p:cNvSpPr txBox="1">
            <a:spLocks noChangeArrowheads="1"/>
          </p:cNvSpPr>
          <p:nvPr/>
        </p:nvSpPr>
        <p:spPr bwMode="auto">
          <a:xfrm>
            <a:off x="755650" y="5805488"/>
            <a:ext cx="2100263" cy="646112"/>
          </a:xfrm>
          <a:prstGeom prst="rect">
            <a:avLst/>
          </a:prstGeom>
          <a:solidFill>
            <a:schemeClr val="bg1"/>
          </a:solidFill>
          <a:ln w="508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600" b="1">
                <a:solidFill>
                  <a:srgbClr val="FFC000"/>
                </a:solidFill>
              </a:rPr>
              <a:t>ÂMBAR</a:t>
            </a:r>
          </a:p>
        </p:txBody>
      </p:sp>
      <p:sp>
        <p:nvSpPr>
          <p:cNvPr id="36871" name="CaixaDeTexto 9"/>
          <p:cNvSpPr txBox="1">
            <a:spLocks noChangeArrowheads="1"/>
          </p:cNvSpPr>
          <p:nvPr/>
        </p:nvSpPr>
        <p:spPr bwMode="auto">
          <a:xfrm>
            <a:off x="3132138" y="5868988"/>
            <a:ext cx="5616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3000" dirty="0">
                <a:solidFill>
                  <a:schemeClr val="accent4">
                    <a:lumMod val="10000"/>
                  </a:schemeClr>
                </a:solidFill>
              </a:rPr>
              <a:t>De 280 a 400 kg (620 a 880 </a:t>
            </a:r>
            <a:r>
              <a:rPr lang="pt-BR" altLang="pt-BR" sz="3000" dirty="0" err="1">
                <a:solidFill>
                  <a:schemeClr val="accent4">
                    <a:lumMod val="10000"/>
                  </a:schemeClr>
                </a:solidFill>
              </a:rPr>
              <a:t>lb</a:t>
            </a:r>
            <a:r>
              <a:rPr lang="pt-BR" altLang="pt-BR" sz="3000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61988" y="1938338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PÁGINA DE COMBUSTÍVEL NO MFD E EICAS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1988" y="1938338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PÁGINA DE COMBUSTÍVEL NO MFD E EICAS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636838"/>
            <a:ext cx="43561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2636838"/>
            <a:ext cx="422116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CaixaDeTexto 8"/>
          <p:cNvSpPr txBox="1">
            <a:spLocks noChangeArrowheads="1"/>
          </p:cNvSpPr>
          <p:nvPr/>
        </p:nvSpPr>
        <p:spPr bwMode="auto">
          <a:xfrm>
            <a:off x="806450" y="5805488"/>
            <a:ext cx="2828925" cy="646112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600" b="1">
                <a:solidFill>
                  <a:srgbClr val="FF0000"/>
                </a:solidFill>
              </a:rPr>
              <a:t>VERMELHO</a:t>
            </a:r>
          </a:p>
        </p:txBody>
      </p:sp>
      <p:sp>
        <p:nvSpPr>
          <p:cNvPr id="37896" name="CaixaDeTexto 9"/>
          <p:cNvSpPr txBox="1">
            <a:spLocks noChangeArrowheads="1"/>
          </p:cNvSpPr>
          <p:nvPr/>
        </p:nvSpPr>
        <p:spPr bwMode="auto">
          <a:xfrm>
            <a:off x="3816350" y="5868988"/>
            <a:ext cx="49323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3200" dirty="0">
                <a:solidFill>
                  <a:schemeClr val="accent4">
                    <a:lumMod val="10000"/>
                  </a:schemeClr>
                </a:solidFill>
              </a:rPr>
              <a:t>Abaixo de 280 kg (620 </a:t>
            </a:r>
            <a:r>
              <a:rPr lang="pt-BR" altLang="pt-BR" sz="3200" dirty="0" err="1">
                <a:solidFill>
                  <a:schemeClr val="accent4">
                    <a:lumMod val="10000"/>
                  </a:schemeClr>
                </a:solidFill>
              </a:rPr>
              <a:t>lb</a:t>
            </a:r>
            <a:r>
              <a:rPr lang="pt-BR" altLang="pt-BR" sz="3200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1988" y="1651000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DIVERGÊNCIA ENTRE AOM E FLIGHT EAGLE</a:t>
            </a:r>
          </a:p>
        </p:txBody>
      </p:sp>
      <p:pic>
        <p:nvPicPr>
          <p:cNvPr id="368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2255838"/>
            <a:ext cx="3228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825" y="2255838"/>
            <a:ext cx="32385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5825" y="4508500"/>
            <a:ext cx="3248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3800" y="4479925"/>
            <a:ext cx="3238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789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2636838"/>
            <a:ext cx="42481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2643188"/>
            <a:ext cx="4356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61988" y="1773238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DIVERGÊNCIA ENTRE AOM E FLIGHT EAGLE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50825" y="5538788"/>
            <a:ext cx="8569325" cy="1058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Em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caso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falha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que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afete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a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medição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, a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indicação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quantidade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será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substituída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por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traços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600" b="1" kern="0" dirty="0" err="1">
                <a:solidFill>
                  <a:schemeClr val="accent4">
                    <a:lumMod val="10000"/>
                  </a:schemeClr>
                </a:solidFill>
              </a:rPr>
              <a:t>âmbar</a:t>
            </a: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500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600" b="1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  <a:endParaRPr lang="en-US" altLang="pt-BR" sz="36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34963" y="1784350"/>
            <a:ext cx="8426450" cy="698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600" b="1" kern="0" dirty="0">
                <a:solidFill>
                  <a:schemeClr val="accent4">
                    <a:lumMod val="10000"/>
                  </a:schemeClr>
                </a:solidFill>
              </a:rPr>
              <a:t>INDICAÇÃO DIGITAL DE COMBUSTÍVEL UTILIZADO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5373688"/>
            <a:ext cx="9143999" cy="1319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Verde é o normal.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Em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caso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qualquer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problema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, a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indicação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combustível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utilizado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será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substituída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por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traços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âmbar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(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em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pt-BR" sz="2500" b="1" kern="0" dirty="0" err="1">
                <a:solidFill>
                  <a:schemeClr val="accent4">
                    <a:lumMod val="10000"/>
                  </a:schemeClr>
                </a:solidFill>
              </a:rPr>
              <a:t>voo</a:t>
            </a:r>
            <a:r>
              <a:rPr lang="en-US" altLang="pt-BR" sz="2500" b="1" kern="0" dirty="0">
                <a:solidFill>
                  <a:schemeClr val="accent4">
                    <a:lumMod val="10000"/>
                  </a:schemeClr>
                </a:solidFill>
              </a:rPr>
              <a:t>).</a:t>
            </a:r>
          </a:p>
        </p:txBody>
      </p:sp>
      <p:pic>
        <p:nvPicPr>
          <p:cNvPr id="3891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2482850"/>
            <a:ext cx="44148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>
            <a:off x="1547813" y="3500438"/>
            <a:ext cx="172878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918075" y="3573463"/>
            <a:ext cx="2462213" cy="6477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0825" y="3178175"/>
            <a:ext cx="1679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1200" dirty="0">
                <a:solidFill>
                  <a:schemeClr val="accent4">
                    <a:lumMod val="10000"/>
                  </a:schemeClr>
                </a:solidFill>
              </a:rPr>
              <a:t>INDICADOR DA BOMBA EM FUNCIONAMENTO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380288" y="3979863"/>
            <a:ext cx="1679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1200" dirty="0">
                <a:solidFill>
                  <a:schemeClr val="accent4">
                    <a:lumMod val="10000"/>
                  </a:schemeClr>
                </a:solidFill>
              </a:rPr>
              <a:t>INDICADOR DIGITAL DE TEMPERATURA DO COMBUSTÍVEL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4716463" y="2455863"/>
            <a:ext cx="0" cy="8286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Abastecimento e </a:t>
            </a:r>
            <a:r>
              <a:rPr lang="pt-BR" altLang="pt-BR" sz="3600" kern="0" dirty="0" err="1">
                <a:solidFill>
                  <a:srgbClr val="FF0000"/>
                </a:solidFill>
              </a:rPr>
              <a:t>Destanqueio</a:t>
            </a:r>
            <a:endParaRPr lang="pt-BR" altLang="pt-BR" sz="3600" kern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14348" y="92867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012" name="Rectangle 3"/>
          <p:cNvSpPr txBox="1">
            <a:spLocks noChangeArrowheads="1"/>
          </p:cNvSpPr>
          <p:nvPr/>
        </p:nvSpPr>
        <p:spPr bwMode="auto">
          <a:xfrm>
            <a:off x="285750" y="1916113"/>
            <a:ext cx="842645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O reabastecimento e o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podem ser realizados por </a:t>
            </a:r>
            <a:r>
              <a:rPr lang="pt-BR" altLang="pt-BR" sz="2800" u="sng" dirty="0">
                <a:solidFill>
                  <a:schemeClr val="accent4">
                    <a:lumMod val="10000"/>
                  </a:schemeClr>
                </a:solidFill>
              </a:rPr>
              <a:t>pressão</a:t>
            </a:r>
            <a:r>
              <a:rPr lang="pt-BR" altLang="pt-BR" sz="2800" dirty="0" smtClean="0">
                <a:solidFill>
                  <a:schemeClr val="accent4">
                    <a:lumMod val="10000"/>
                  </a:schemeClr>
                </a:solidFill>
              </a:rPr>
              <a:t>...</a:t>
            </a:r>
            <a:endParaRPr lang="pt-BR" altLang="pt-BR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40965" name="Picture 4" descr="Mvc-455f"/>
          <p:cNvPicPr>
            <a:picLocks noChangeAspect="1" noChangeArrowheads="1"/>
          </p:cNvPicPr>
          <p:nvPr/>
        </p:nvPicPr>
        <p:blipFill>
          <a:blip r:embed="rId3"/>
          <a:srcRect b="9375"/>
          <a:stretch>
            <a:fillRect/>
          </a:stretch>
        </p:blipFill>
        <p:spPr bwMode="auto">
          <a:xfrm>
            <a:off x="2051050" y="2997200"/>
            <a:ext cx="48958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323850" y="1841500"/>
            <a:ext cx="3494088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... ou </a:t>
            </a:r>
            <a:r>
              <a:rPr lang="pt-BR" altLang="pt-BR" sz="2800" u="sng" dirty="0">
                <a:solidFill>
                  <a:schemeClr val="accent4">
                    <a:lumMod val="10000"/>
                  </a:schemeClr>
                </a:solidFill>
              </a:rPr>
              <a:t>gravidade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2657475"/>
            <a:ext cx="382428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738" y="2657475"/>
            <a:ext cx="2754312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2657475"/>
            <a:ext cx="2093913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Rectangle 3"/>
          <p:cNvSpPr txBox="1">
            <a:spLocks noChangeArrowheads="1"/>
          </p:cNvSpPr>
          <p:nvPr/>
        </p:nvSpPr>
        <p:spPr bwMode="auto">
          <a:xfrm>
            <a:off x="323850" y="5084763"/>
            <a:ext cx="842486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Válvulas 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DUMP 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(descarga/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e válvulas dreno são usadas para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por gravidade.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-214346" y="1643050"/>
            <a:ext cx="9215502" cy="5411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pt-BR" altLang="pt-BR" sz="2800" kern="0" dirty="0">
                <a:solidFill>
                  <a:schemeClr val="accent4">
                    <a:lumMod val="10000"/>
                  </a:schemeClr>
                </a:solidFill>
              </a:rPr>
              <a:t>             </a:t>
            </a:r>
            <a:r>
              <a:rPr lang="pt-BR" altLang="pt-BR" sz="2800" u="sng" kern="0" dirty="0">
                <a:solidFill>
                  <a:schemeClr val="accent4">
                    <a:lumMod val="10000"/>
                  </a:schemeClr>
                </a:solidFill>
              </a:rPr>
              <a:t>REABASTECIMENTO PRESSURIZADO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Requer que o sistema esteja energizado. Pode ser realizado por qualquer fonte de energia NORMAL (DC BUS1) ou BATERIA (HOT BUS 1).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Quando a pressão é aplicada ao adaptador, duas luzes CLOSED serão iluminadas para indicar que as válvulas </a:t>
            </a:r>
            <a:r>
              <a:rPr lang="pt-BR" altLang="pt-BR" sz="2200" kern="0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 estão fechadas. Selecionando a switch de abastecimento para OPEN, as válvulas </a:t>
            </a:r>
            <a:r>
              <a:rPr lang="pt-BR" altLang="pt-BR" sz="2200" kern="0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 abrirão iniciando o abastecimento.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As válvulas </a:t>
            </a:r>
            <a:r>
              <a:rPr lang="pt-BR" altLang="pt-BR" sz="2200" kern="0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sz="2200" kern="0" dirty="0">
                <a:solidFill>
                  <a:schemeClr val="accent4">
                    <a:lumMod val="10000"/>
                  </a:schemeClr>
                </a:solidFill>
              </a:rPr>
              <a:t> fecharão, parando o reabastecimento, quando:</a:t>
            </a:r>
          </a:p>
          <a:p>
            <a:pPr marL="914400" lvl="2" indent="0" algn="just">
              <a:buFontTx/>
              <a:buNone/>
              <a:defRPr/>
            </a:pPr>
            <a:r>
              <a:rPr lang="pt-BR" altLang="pt-BR" sz="2000" kern="0" dirty="0">
                <a:solidFill>
                  <a:schemeClr val="accent4">
                    <a:lumMod val="10000"/>
                  </a:schemeClr>
                </a:solidFill>
              </a:rPr>
              <a:t>- O nível de combustível levantar o flutuador da válvula piloto associada (abastecimento sob pressão);</a:t>
            </a:r>
          </a:p>
          <a:p>
            <a:pPr marL="914400" lvl="2" indent="0" algn="just">
              <a:buFontTx/>
              <a:buNone/>
              <a:defRPr/>
            </a:pPr>
            <a:r>
              <a:rPr lang="pt-BR" altLang="pt-BR" sz="2000" kern="0" dirty="0">
                <a:solidFill>
                  <a:schemeClr val="accent4">
                    <a:lumMod val="10000"/>
                  </a:schemeClr>
                </a:solidFill>
              </a:rPr>
              <a:t>- A quantidade de combustível selecionada no painel de abastecimento for atingida; </a:t>
            </a:r>
            <a:r>
              <a:rPr lang="pt-BR" altLang="pt-BR" sz="2000" kern="0" dirty="0">
                <a:solidFill>
                  <a:srgbClr val="FF0000"/>
                </a:solidFill>
              </a:rPr>
              <a:t>ou</a:t>
            </a:r>
          </a:p>
          <a:p>
            <a:pPr marL="914400" lvl="2" indent="0" algn="just">
              <a:buFontTx/>
              <a:buNone/>
              <a:defRPr/>
            </a:pPr>
            <a:r>
              <a:rPr lang="pt-BR" altLang="pt-BR" sz="2000" kern="0" dirty="0">
                <a:solidFill>
                  <a:schemeClr val="accent4">
                    <a:lumMod val="10000"/>
                  </a:schemeClr>
                </a:solidFill>
              </a:rPr>
              <a:t>-  O switch de abastecimento for comandado para CLOSED.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989138"/>
            <a:ext cx="826293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pt-BR" altLang="pt-BR" sz="3200" b="1" dirty="0">
                <a:solidFill>
                  <a:schemeClr val="accent4">
                    <a:lumMod val="10000"/>
                  </a:schemeClr>
                </a:solidFill>
              </a:rPr>
              <a:t>ASSISTIR CAPÍTULOS – 15 Minutos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3200" b="1" dirty="0">
                <a:solidFill>
                  <a:schemeClr val="accent4">
                    <a:lumMod val="10000"/>
                  </a:schemeClr>
                </a:solidFill>
              </a:rPr>
              <a:t>28-00-00: </a:t>
            </a:r>
            <a:r>
              <a:rPr lang="en-US" altLang="pt-BR" b="1" dirty="0" err="1">
                <a:solidFill>
                  <a:schemeClr val="accent4">
                    <a:lumMod val="10000"/>
                  </a:schemeClr>
                </a:solidFill>
              </a:rPr>
              <a:t>desconsiderar</a:t>
            </a:r>
            <a:r>
              <a:rPr lang="en-US" altLang="pt-BR" b="1" dirty="0">
                <a:solidFill>
                  <a:schemeClr val="accent4">
                    <a:lumMod val="10000"/>
                  </a:schemeClr>
                </a:solidFill>
              </a:rPr>
              <a:t> a </a:t>
            </a:r>
            <a:r>
              <a:rPr lang="en-US" altLang="pt-BR" b="1" dirty="0" err="1">
                <a:solidFill>
                  <a:schemeClr val="accent4">
                    <a:lumMod val="10000"/>
                  </a:schemeClr>
                </a:solidFill>
              </a:rPr>
              <a:t>quantidade</a:t>
            </a:r>
            <a:r>
              <a:rPr lang="en-US" altLang="pt-BR" b="1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-US" altLang="pt-BR" b="1" dirty="0" err="1">
                <a:solidFill>
                  <a:schemeClr val="accent4">
                    <a:lumMod val="10000"/>
                  </a:schemeClr>
                </a:solidFill>
              </a:rPr>
              <a:t>combustível</a:t>
            </a:r>
            <a:r>
              <a:rPr lang="en-US" altLang="pt-BR" b="1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1257300" lvl="2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2400" b="1" dirty="0">
                <a:solidFill>
                  <a:schemeClr val="accent4">
                    <a:lumMod val="10000"/>
                  </a:schemeClr>
                </a:solidFill>
              </a:rPr>
              <a:t>TODOS OS TÓPICOS.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3200" b="1" dirty="0">
                <a:solidFill>
                  <a:schemeClr val="accent4">
                    <a:lumMod val="10000"/>
                  </a:schemeClr>
                </a:solidFill>
              </a:rPr>
              <a:t>28-20-00: </a:t>
            </a:r>
          </a:p>
          <a:p>
            <a:pPr marL="1257300" lvl="2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2400" b="1" dirty="0">
                <a:solidFill>
                  <a:schemeClr val="accent4">
                    <a:lumMod val="10000"/>
                  </a:schemeClr>
                </a:solidFill>
              </a:rPr>
              <a:t>TÓPICOS DE 1 A 4 </a:t>
            </a:r>
            <a:r>
              <a:rPr lang="en-US" altLang="pt-BR" b="1" dirty="0">
                <a:solidFill>
                  <a:schemeClr val="accent4">
                    <a:lumMod val="10000"/>
                  </a:schemeClr>
                </a:solidFill>
              </a:rPr>
              <a:t>(2: </a:t>
            </a:r>
            <a:r>
              <a:rPr lang="en-US" altLang="pt-BR" b="1" dirty="0" err="1">
                <a:solidFill>
                  <a:schemeClr val="accent4">
                    <a:lumMod val="10000"/>
                  </a:schemeClr>
                </a:solidFill>
              </a:rPr>
              <a:t>desconsiderar</a:t>
            </a:r>
            <a:r>
              <a:rPr lang="en-US" altLang="pt-BR" b="1" dirty="0">
                <a:solidFill>
                  <a:schemeClr val="accent4">
                    <a:lumMod val="10000"/>
                  </a:schemeClr>
                </a:solidFill>
              </a:rPr>
              <a:t> 360 kg)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3200" b="1" dirty="0">
                <a:solidFill>
                  <a:schemeClr val="accent4">
                    <a:lumMod val="10000"/>
                  </a:schemeClr>
                </a:solidFill>
              </a:rPr>
              <a:t>28-40-00:</a:t>
            </a:r>
          </a:p>
          <a:p>
            <a:pPr marL="1257300" lvl="2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altLang="pt-BR" sz="2400" b="1" dirty="0">
                <a:solidFill>
                  <a:schemeClr val="accent4">
                    <a:lumMod val="10000"/>
                  </a:schemeClr>
                </a:solidFill>
              </a:rPr>
              <a:t>TÓPICOS DE 1 A 4.</a:t>
            </a:r>
            <a:endParaRPr lang="en-US" altLang="pt-BR"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14348" y="714356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pt-BR" sz="4400" b="1" dirty="0">
                <a:solidFill>
                  <a:schemeClr val="accent4">
                    <a:lumMod val="10000"/>
                  </a:schemeClr>
                </a:solidFill>
              </a:rPr>
              <a:t>CBT</a:t>
            </a:r>
            <a:endParaRPr lang="pt-BR" altLang="pt-BR" sz="44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285720" y="5921375"/>
            <a:ext cx="84248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Pressão de combustível deverá estar dentro da faixa de 35 a 50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psi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643581" cy="410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1604963"/>
            <a:ext cx="889317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altLang="pt-BR" sz="2800" u="sng" dirty="0">
                <a:solidFill>
                  <a:schemeClr val="accent4">
                    <a:lumMod val="10000"/>
                  </a:schemeClr>
                </a:solidFill>
              </a:rPr>
              <a:t>DESTANQUEIO PRESSURIZADO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Utiliza o mesmo adaptador do reabastecimento pressurizado.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Pode ser feito usando as bombas elétricas instaladas dentro do tanque ou por sucção (máximo 4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psi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) de uma fonte externa.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Selecionando-se o 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switch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do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para 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OPEN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abrirá a válvula </a:t>
            </a:r>
            <a:r>
              <a:rPr lang="pt-BR" altLang="pt-BR" sz="2800" i="1" dirty="0" err="1">
                <a:solidFill>
                  <a:schemeClr val="accent4">
                    <a:lumMod val="10000"/>
                  </a:schemeClr>
                </a:solidFill>
              </a:rPr>
              <a:t>shutoff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,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permitindo a operação. Para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destanquear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o tanque esquerdo, o botão da </a:t>
            </a:r>
            <a:r>
              <a:rPr lang="pt-BR" altLang="pt-BR" sz="2800" dirty="0" err="1">
                <a:solidFill>
                  <a:schemeClr val="accent4">
                    <a:lumMod val="10000"/>
                  </a:schemeClr>
                </a:solidFill>
              </a:rPr>
              <a:t>crossfeed</a:t>
            </a:r>
            <a:r>
              <a:rPr lang="pt-BR" altLang="pt-BR" sz="2800" dirty="0">
                <a:solidFill>
                  <a:schemeClr val="accent4">
                    <a:lumMod val="10000"/>
                  </a:schemeClr>
                </a:solidFill>
              </a:rPr>
              <a:t> deve ser posicionada para </a:t>
            </a:r>
            <a:r>
              <a:rPr lang="pt-BR" altLang="pt-BR" sz="2800" i="1" dirty="0">
                <a:solidFill>
                  <a:schemeClr val="accent4">
                    <a:lumMod val="10000"/>
                  </a:schemeClr>
                </a:solidFill>
              </a:rPr>
              <a:t>LOW2.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5" y="571500"/>
            <a:ext cx="7772400" cy="692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3200" b="1" kern="0" dirty="0">
                <a:solidFill>
                  <a:schemeClr val="accent4">
                    <a:lumMod val="10000"/>
                  </a:schemeClr>
                </a:solidFill>
              </a:rPr>
              <a:t>ABASTECIMENTO E DESTANQUEIO</a:t>
            </a:r>
            <a:endParaRPr lang="en-US" altLang="pt-BR" sz="3200" b="1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604963"/>
            <a:ext cx="8893175" cy="49926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pt-BR" altLang="pt-BR" sz="2800" u="sng" dirty="0">
                <a:solidFill>
                  <a:schemeClr val="accent4">
                    <a:lumMod val="10000"/>
                  </a:schemeClr>
                </a:solidFill>
              </a:rPr>
              <a:t>DESTANQUEIO POR GRAVIDADE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 completo usando as válvulas dreno e abrindo o bocal de abastecimento associado.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 parcial pelas DUMP </a:t>
            </a:r>
            <a:r>
              <a:rPr lang="pt-BR" altLang="pt-BR" dirty="0" err="1">
                <a:solidFill>
                  <a:schemeClr val="accent4">
                    <a:lumMod val="10000"/>
                  </a:schemeClr>
                </a:solidFill>
              </a:rPr>
              <a:t>valves</a:t>
            </a: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b="1" u="sng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ATENÇÃO</a:t>
            </a: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 Não ligar a bomba elétrica com a quantidade de combustível em cada tanque abaixo de 24 Kg (30 litros).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642938" y="500063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4772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714348" y="57148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4000" b="1" kern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VARETA DE MEDIÇÃO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239838" y="23685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6897688" y="6284913"/>
            <a:ext cx="2157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2-08-15/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1/3</a:t>
            </a: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395288" y="5281613"/>
            <a:ext cx="835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 altLang="pt-BR" sz="2800" b="1" u="sng" dirty="0">
                <a:solidFill>
                  <a:srgbClr val="FF0000"/>
                </a:solidFill>
                <a:latin typeface="Times New Roman" pitchFamily="18" charset="0"/>
              </a:rPr>
              <a:t>NOTA:</a:t>
            </a:r>
            <a:r>
              <a:rPr lang="pt-BR" altLang="pt-BR" sz="2800" dirty="0">
                <a:solidFill>
                  <a:srgbClr val="FF0000"/>
                </a:solidFill>
                <a:latin typeface="Times New Roman" pitchFamily="18" charset="0"/>
              </a:rPr>
              <a:t> NÃO SOMAR OS VALORES MEDIDOS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5413" y="2108200"/>
            <a:ext cx="8893175" cy="4992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Dois pontos de medição embaixo de cada asa permitem checar a quantidade de combustível nos tanques.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Entre com o valor medido na tabela, para obter a quantidade de combustível</a:t>
            </a: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accent4">
                    <a:lumMod val="10000"/>
                  </a:schemeClr>
                </a:solidFill>
              </a:rPr>
              <a:t>Confiável até 3.400 kg.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14480" y="642918"/>
            <a:ext cx="57102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4000" b="1" kern="0" dirty="0">
                <a:solidFill>
                  <a:schemeClr val="accent4">
                    <a:lumMod val="10000"/>
                  </a:schemeClr>
                </a:solidFill>
              </a:rPr>
              <a:t>VARETA DE MEDIÇÃO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14348" y="714356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75" y="428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4000" b="1" kern="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LIMITES</a:t>
            </a:r>
            <a:endParaRPr lang="en-US" altLang="pt-BR" sz="4000" b="1" kern="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3720544"/>
              </p:ext>
            </p:extLst>
          </p:nvPr>
        </p:nvGraphicFramePr>
        <p:xfrm>
          <a:off x="323850" y="1700213"/>
          <a:ext cx="8423275" cy="498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63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91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COMBUSTÍVEL</a:t>
                      </a:r>
                      <a:r>
                        <a:rPr lang="pt-BR" sz="1800" baseline="0" dirty="0">
                          <a:solidFill>
                            <a:schemeClr val="bg1"/>
                          </a:solidFill>
                        </a:rPr>
                        <a:t> (MODELO EP)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29" marB="45729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Quantidade máxima utilizada por tanque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2087 kg (2573 litros)</a:t>
                      </a: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Quantidade não utilizável por tanque (todas as bombas elétricas operantes)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22 kg (27 litros)</a:t>
                      </a: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Quantidade não utilizável por tanque (qualquer das bombas elétricas inoperante)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Até 121 kg (149 litros)</a:t>
                      </a: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Desbalanceamento máximo permitido entre os tanques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363 kg</a:t>
                      </a: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1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TEMPERATURA DOS TANQUES</a:t>
                      </a:r>
                    </a:p>
                  </a:txBody>
                  <a:tcPr marL="91444" marR="91444" marT="45729" marB="4572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Mínima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-40°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Máxima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52°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29" marB="45729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91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ESPECIFICAÇÃO</a:t>
                      </a:r>
                    </a:p>
                  </a:txBody>
                  <a:tcPr marL="91444" marR="91444" marT="45729" marB="4572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Brasil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QAV1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2" marR="44452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ASTM 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 Society for Testing and Materials)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D1655-JET A/JET A-1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2" marR="44452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MIL-T-83133A-JP8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2" marR="44452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85786" y="500042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3068638"/>
            <a:ext cx="8488363" cy="17891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Identificar as características e o funcionamento do Sistema SISTEMA DE COMBUSTÍVEL do C-99A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48" y="50004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b="1" kern="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OBJETIVO </a:t>
            </a:r>
            <a:endParaRPr lang="pt-BR" kern="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14348" y="57148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14348" y="642918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accent4">
                    <a:lumMod val="10000"/>
                  </a:schemeClr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13" y="3284538"/>
            <a:ext cx="8615362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642910" y="57148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tx1"/>
                </a:solidFill>
              </a:rPr>
              <a:t>GENERALIDADES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916113"/>
            <a:ext cx="7772400" cy="1163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Dois sistemas independentes, um para cada motor, interconectados pela “</a:t>
            </a:r>
            <a:r>
              <a:rPr lang="pt-BR" altLang="pt-BR" sz="3000" kern="0" dirty="0" err="1">
                <a:solidFill>
                  <a:schemeClr val="accent4">
                    <a:lumMod val="10000"/>
                  </a:schemeClr>
                </a:solidFill>
              </a:rPr>
              <a:t>Xfeed</a:t>
            </a: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”.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134225" y="6280150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1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 bwMode="auto">
          <a:xfrm>
            <a:off x="571472" y="642918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tx1"/>
                </a:solidFill>
              </a:rPr>
              <a:t>GENERALIDADES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2051050"/>
            <a:ext cx="7772400" cy="4473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O sistema assegura combustível dosado e sob pressão para suprir os motores e APU;</a:t>
            </a:r>
          </a:p>
          <a:p>
            <a:pPr algn="just">
              <a:defRPr/>
            </a:pP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O sistema permite operação de abastecimento e </a:t>
            </a:r>
            <a:r>
              <a:rPr lang="pt-BR" altLang="pt-BR" sz="30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, que podem ser realizadas por </a:t>
            </a:r>
            <a:r>
              <a:rPr lang="pt-BR" altLang="pt-BR" sz="3000" u="sng" kern="0" dirty="0">
                <a:solidFill>
                  <a:schemeClr val="accent4">
                    <a:lumMod val="10000"/>
                  </a:schemeClr>
                </a:solidFill>
              </a:rPr>
              <a:t>pressão</a:t>
            </a: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 ou por </a:t>
            </a:r>
            <a:r>
              <a:rPr lang="pt-BR" altLang="pt-BR" sz="3000" u="sng" kern="0" dirty="0">
                <a:solidFill>
                  <a:schemeClr val="accent4">
                    <a:lumMod val="10000"/>
                  </a:schemeClr>
                </a:solidFill>
              </a:rPr>
              <a:t>gravidade</a:t>
            </a:r>
            <a:r>
              <a:rPr lang="pt-BR" altLang="pt-BR" sz="3000" kern="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134225" y="6211888"/>
            <a:ext cx="191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2-08-05/</a:t>
            </a:r>
            <a:r>
              <a:rPr lang="pt-BR" altLang="pt-BR" sz="2400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pág</a:t>
            </a:r>
            <a:r>
              <a:rPr lang="pt-BR" altLang="pt-BR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963613" y="2020888"/>
            <a:ext cx="8001000" cy="4648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Generalidades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rgbClr val="FF0000"/>
                </a:solidFill>
              </a:rPr>
              <a:t>Tanques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Mensagens no EICAS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Controles e Indicadores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Abastecimento e </a:t>
            </a:r>
            <a:r>
              <a:rPr lang="pt-BR" altLang="pt-BR" sz="3600" kern="0" dirty="0" err="1">
                <a:solidFill>
                  <a:schemeClr val="accent4">
                    <a:lumMod val="10000"/>
                  </a:schemeClr>
                </a:solidFill>
              </a:rPr>
              <a:t>Destanqueio</a:t>
            </a:r>
            <a:endParaRPr lang="pt-BR" altLang="pt-BR" sz="3600" kern="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Vareta de medição de combustível</a:t>
            </a:r>
          </a:p>
          <a:p>
            <a:pPr>
              <a:lnSpc>
                <a:spcPct val="90000"/>
              </a:lnSpc>
              <a:defRPr/>
            </a:pPr>
            <a:r>
              <a:rPr lang="pt-BR" altLang="pt-BR" sz="3600" kern="0" dirty="0">
                <a:solidFill>
                  <a:schemeClr val="accent4">
                    <a:lumMod val="10000"/>
                  </a:schemeClr>
                </a:solidFill>
              </a:rPr>
              <a:t>Limites</a:t>
            </a: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14348" y="571480"/>
            <a:ext cx="7772400" cy="8382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kern="0" dirty="0">
                <a:solidFill>
                  <a:schemeClr val="tx1"/>
                </a:solidFill>
              </a:rPr>
              <a:t>ROTEIRO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2569</Words>
  <Application>Microsoft Office PowerPoint</Application>
  <PresentationFormat>Apresentação na tela (4:3)</PresentationFormat>
  <Paragraphs>434</Paragraphs>
  <Slides>49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1º/2º GRUPO DE TRANSPORTE</vt:lpstr>
      <vt:lpstr>  FUEL  SYSTEM   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MENSAGENS NO EICAS</vt:lpstr>
      <vt:lpstr>MENSAGENS NO EICAS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gte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gte</dc:creator>
  <cp:lastModifiedBy>robertharlss</cp:lastModifiedBy>
  <cp:revision>760</cp:revision>
  <dcterms:created xsi:type="dcterms:W3CDTF">2007-01-03T01:35:24Z</dcterms:created>
  <dcterms:modified xsi:type="dcterms:W3CDTF">2022-01-13T15:23:34Z</dcterms:modified>
</cp:coreProperties>
</file>