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76" r:id="rId2"/>
    <p:sldId id="258" r:id="rId3"/>
    <p:sldId id="261" r:id="rId4"/>
    <p:sldId id="259" r:id="rId5"/>
    <p:sldId id="260" r:id="rId6"/>
    <p:sldId id="314" r:id="rId7"/>
    <p:sldId id="262" r:id="rId8"/>
    <p:sldId id="381" r:id="rId9"/>
    <p:sldId id="378" r:id="rId10"/>
    <p:sldId id="263" r:id="rId11"/>
    <p:sldId id="333" r:id="rId12"/>
    <p:sldId id="334" r:id="rId13"/>
    <p:sldId id="335" r:id="rId14"/>
    <p:sldId id="336" r:id="rId15"/>
    <p:sldId id="337" r:id="rId16"/>
    <p:sldId id="379" r:id="rId17"/>
    <p:sldId id="380" r:id="rId18"/>
    <p:sldId id="339" r:id="rId19"/>
    <p:sldId id="324" r:id="rId20"/>
    <p:sldId id="325" r:id="rId21"/>
    <p:sldId id="384" r:id="rId22"/>
    <p:sldId id="340" r:id="rId23"/>
    <p:sldId id="341" r:id="rId24"/>
    <p:sldId id="385" r:id="rId25"/>
    <p:sldId id="344" r:id="rId26"/>
    <p:sldId id="345" r:id="rId27"/>
    <p:sldId id="326" r:id="rId28"/>
    <p:sldId id="327" r:id="rId29"/>
    <p:sldId id="346" r:id="rId30"/>
    <p:sldId id="347" r:id="rId31"/>
    <p:sldId id="348" r:id="rId32"/>
    <p:sldId id="350" r:id="rId33"/>
    <p:sldId id="330" r:id="rId34"/>
    <p:sldId id="383" r:id="rId35"/>
    <p:sldId id="331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3" r:id="rId46"/>
    <p:sldId id="366" r:id="rId47"/>
    <p:sldId id="364" r:id="rId48"/>
    <p:sldId id="367" r:id="rId49"/>
    <p:sldId id="371" r:id="rId50"/>
    <p:sldId id="368" r:id="rId51"/>
    <p:sldId id="372" r:id="rId52"/>
    <p:sldId id="375" r:id="rId53"/>
    <p:sldId id="374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09" autoAdjust="0"/>
    <p:restoredTop sz="94671" autoAdjust="0"/>
  </p:normalViewPr>
  <p:slideViewPr>
    <p:cSldViewPr>
      <p:cViewPr>
        <p:scale>
          <a:sx n="70" d="100"/>
          <a:sy n="70" d="100"/>
        </p:scale>
        <p:origin x="-2994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D9364-9D75-4044-ABDC-1DCE871B25B5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15E6-6C6E-471D-B4C2-62534D6A36B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CBDC3-59A6-4010-ACDB-1191E718117B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E70F2-80B6-467D-89B5-E3EFD8799E1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B9582-DCD5-4E85-9F07-570F7D53423F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494D-34F3-490A-878A-3CDE27026B3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19036-D7E4-4A7F-AF31-D07D75319890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1F971-E71C-4A69-981D-2D2DA2D0BCB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A37F-05BB-43F4-94C7-09A02A9743DE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87E89-9F36-4EF8-904C-6B61ED5F551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43642-BC7D-41CB-8B0D-7A4AB3DC2256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34B0-8682-4EAB-8DAF-935ECAD83E9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774E3-8A59-4328-93ED-02327DBC0897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FFC7-95C4-4E19-84D5-FE46E997C98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91782-0276-4F99-B1D1-646D8F56283C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8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A4F5E-3DB7-4CF7-BB4E-6C03B75FE63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3310-4628-483F-81C0-D862DF1E13A0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4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053EC-9C31-45CF-B404-EF7EA82E994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F70EA-3AC3-4682-B641-538C734C328A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3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E462-3F69-4F8E-94CE-EE098069BA6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A10DE-2692-4A12-BE26-DE1DA05439B0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81B49-0250-4C23-9A3E-EFB1AEEF528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43B99-A183-4B03-BC5D-394131879434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1950B-45EE-41D1-8312-D3675FB4130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  <a:endParaRPr lang="en-US" altLang="en-US" smtClean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  <a:endParaRPr lang="en-US" altLang="en-US" smtClean="0"/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67C0D0-D034-44A5-9A65-71692AE6FA1B}" type="datetime1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A384D44-AC44-47B5-99A4-C9D3967732C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pic>
        <p:nvPicPr>
          <p:cNvPr id="1031" name="Picture 5" descr="X:\INSTRUÇÃO\CURSOS\1. PILOTOS\Curso de pilotos 2022\C-99\SEMANA1\comprep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156575" y="161925"/>
            <a:ext cx="736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14313" y="142875"/>
            <a:ext cx="7048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820863" y="228600"/>
            <a:ext cx="5357812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5"/>
          <p:cNvSpPr>
            <a:spLocks noGrp="1"/>
          </p:cNvSpPr>
          <p:nvPr>
            <p:ph type="title"/>
          </p:nvPr>
        </p:nvSpPr>
        <p:spPr bwMode="auto">
          <a:xfrm>
            <a:off x="685800" y="-76200"/>
            <a:ext cx="7632700" cy="835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2800" b="1">
                <a:latin typeface="Arial" charset="0"/>
                <a:ea typeface="ＭＳ Ｐゴシック" pitchFamily="34" charset="-128"/>
                <a:cs typeface="Arial" charset="0"/>
              </a:rPr>
              <a:t>1º/2º GRUPO DE TRANSPORTE</a:t>
            </a:r>
          </a:p>
        </p:txBody>
      </p:sp>
      <p:sp>
        <p:nvSpPr>
          <p:cNvPr id="13317" name="Espaço Reservado para Conteúdo 7"/>
          <p:cNvSpPr>
            <a:spLocks noGrp="1"/>
          </p:cNvSpPr>
          <p:nvPr>
            <p:ph idx="1"/>
          </p:nvPr>
        </p:nvSpPr>
        <p:spPr bwMode="auto">
          <a:xfrm>
            <a:off x="1676400" y="2971800"/>
            <a:ext cx="5867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Arial" charset="0"/>
              <a:buNone/>
            </a:pPr>
            <a:endParaRPr lang="en-US" sz="3600" b="1">
              <a:ea typeface="ＭＳ Ｐゴシック" pitchFamily="34" charset="-128"/>
            </a:endParaRPr>
          </a:p>
          <a:p>
            <a:pPr algn="ctr" eaLnBrk="1" hangingPunct="1">
              <a:buFont typeface="Arial" charset="0"/>
              <a:buNone/>
            </a:pPr>
            <a:endParaRPr lang="pt-BR" sz="2400" b="1">
              <a:ea typeface="ＭＳ Ｐゴシック" pitchFamily="34" charset="-128"/>
            </a:endParaRPr>
          </a:p>
        </p:txBody>
      </p:sp>
      <p:pic>
        <p:nvPicPr>
          <p:cNvPr id="13315" name="Imagem 6" descr="condor-final-3 MARC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76200"/>
            <a:ext cx="1143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88900"/>
            <a:ext cx="8667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2" descr="wp_condor_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PNEUMATIC SYSTEM</a:t>
            </a:r>
            <a:br>
              <a:rPr lang="pt-BR" dirty="0"/>
            </a:br>
            <a:r>
              <a:rPr lang="pt-BR" sz="1800" dirty="0"/>
              <a:t>AOM 2-14-05 PAGE 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="" xmlns:a16="http://schemas.microsoft.com/office/drawing/2014/main" id="{9AAFC445-44A1-984B-A508-45241EBAD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72" y="1844823"/>
            <a:ext cx="4563616" cy="4768701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304800" y="1905000"/>
            <a:ext cx="426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O sistema recebe ar aquecido e comprimido das três fontes abaixo: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  -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APU</a:t>
            </a:r>
            <a:r>
              <a:rPr lang="pt-BR" sz="2000" dirty="0">
                <a:latin typeface="+mn-lt"/>
                <a:cs typeface="+mn-cs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  - Fonte pneumática de solo (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+mn-lt"/>
                <a:cs typeface="+mn-cs"/>
              </a:rPr>
              <a:t>LPU</a:t>
            </a:r>
            <a:r>
              <a:rPr lang="pt-BR" sz="2000" dirty="0">
                <a:latin typeface="+mn-lt"/>
                <a:cs typeface="+mn-cs"/>
              </a:rPr>
              <a:t>); e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  - 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Motores</a:t>
            </a:r>
            <a:r>
              <a:rPr lang="pt-BR" sz="2000" dirty="0">
                <a:latin typeface="+mn-lt"/>
                <a:cs typeface="+mn-cs"/>
              </a:rPr>
              <a:t> (estágio de compressão quando </a:t>
            </a:r>
            <a:r>
              <a:rPr lang="pt-BR" sz="2000" dirty="0" err="1">
                <a:latin typeface="+mn-lt"/>
                <a:cs typeface="+mn-cs"/>
              </a:rPr>
              <a:t>bleeds</a:t>
            </a:r>
            <a:r>
              <a:rPr lang="pt-BR" sz="2000" dirty="0">
                <a:latin typeface="+mn-lt"/>
                <a:cs typeface="+mn-cs"/>
              </a:rPr>
              <a:t> ligadas).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endParaRPr lang="pt-BR" sz="2000" dirty="0">
              <a:latin typeface="+mn-lt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O sistema pneumático é utilizado para: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pt-BR" sz="2000" dirty="0">
                <a:solidFill>
                  <a:srgbClr val="00B050"/>
                </a:solidFill>
                <a:latin typeface="+mn-lt"/>
                <a:cs typeface="+mn-cs"/>
              </a:rPr>
              <a:t>Partida dos motores ;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pt-BR" sz="2000" dirty="0">
                <a:solidFill>
                  <a:srgbClr val="7030A0"/>
                </a:solidFill>
                <a:latin typeface="+mn-lt"/>
                <a:cs typeface="+mn-cs"/>
              </a:rPr>
              <a:t>Ar condicionado;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dirty="0">
                <a:solidFill>
                  <a:srgbClr val="7030A0"/>
                </a:solidFill>
                <a:latin typeface="+mn-lt"/>
                <a:cs typeface="+mn-cs"/>
              </a:rPr>
              <a:t>- 	Pressurização; e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dirty="0">
                <a:solidFill>
                  <a:srgbClr val="FF0000"/>
                </a:solidFill>
                <a:latin typeface="+mn-lt"/>
                <a:cs typeface="+mn-cs"/>
              </a:rPr>
              <a:t>-	Sistema anti-gelo.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osca 9">
            <a:extLst>
              <a:ext uri="{FF2B5EF4-FFF2-40B4-BE49-F238E27FC236}">
                <a16:creationId xmlns="" xmlns:a16="http://schemas.microsoft.com/office/drawing/2014/main" id="{67F889DD-35CE-7041-81F2-C5B95D6AF798}"/>
              </a:ext>
            </a:extLst>
          </p:cNvPr>
          <p:cNvSpPr/>
          <p:nvPr/>
        </p:nvSpPr>
        <p:spPr>
          <a:xfrm>
            <a:off x="4355976" y="3284983"/>
            <a:ext cx="1080120" cy="1296145"/>
          </a:xfrm>
          <a:prstGeom prst="donut">
            <a:avLst>
              <a:gd name="adj" fmla="val 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osca 13">
            <a:extLst>
              <a:ext uri="{FF2B5EF4-FFF2-40B4-BE49-F238E27FC236}">
                <a16:creationId xmlns="" xmlns:a16="http://schemas.microsoft.com/office/drawing/2014/main" id="{FBB34C63-23BE-6040-8C49-8D3D3C4DC4AA}"/>
              </a:ext>
            </a:extLst>
          </p:cNvPr>
          <p:cNvSpPr/>
          <p:nvPr/>
        </p:nvSpPr>
        <p:spPr>
          <a:xfrm>
            <a:off x="7092280" y="3789040"/>
            <a:ext cx="576064" cy="720080"/>
          </a:xfrm>
          <a:prstGeom prst="donut">
            <a:avLst>
              <a:gd name="adj" fmla="val 0"/>
            </a:avLst>
          </a:prstGeom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osca 4">
            <a:extLst>
              <a:ext uri="{FF2B5EF4-FFF2-40B4-BE49-F238E27FC236}">
                <a16:creationId xmlns="" xmlns:a16="http://schemas.microsoft.com/office/drawing/2014/main" id="{38A7D64C-5E31-A144-A65D-D88979E9BFEC}"/>
              </a:ext>
            </a:extLst>
          </p:cNvPr>
          <p:cNvSpPr/>
          <p:nvPr/>
        </p:nvSpPr>
        <p:spPr>
          <a:xfrm>
            <a:off x="5652120" y="5335401"/>
            <a:ext cx="864096" cy="913731"/>
          </a:xfrm>
          <a:prstGeom prst="donu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osca 14">
            <a:extLst>
              <a:ext uri="{FF2B5EF4-FFF2-40B4-BE49-F238E27FC236}">
                <a16:creationId xmlns="" xmlns:a16="http://schemas.microsoft.com/office/drawing/2014/main" id="{54C7FA5C-A128-184D-B42C-01676056CC9D}"/>
              </a:ext>
            </a:extLst>
          </p:cNvPr>
          <p:cNvSpPr/>
          <p:nvPr/>
        </p:nvSpPr>
        <p:spPr>
          <a:xfrm>
            <a:off x="4817569" y="4562081"/>
            <a:ext cx="576064" cy="720080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osca 15">
            <a:extLst>
              <a:ext uri="{FF2B5EF4-FFF2-40B4-BE49-F238E27FC236}">
                <a16:creationId xmlns="" xmlns:a16="http://schemas.microsoft.com/office/drawing/2014/main" id="{F0BE7F81-0BBA-1949-81DA-F8584BEFDD30}"/>
              </a:ext>
            </a:extLst>
          </p:cNvPr>
          <p:cNvSpPr/>
          <p:nvPr/>
        </p:nvSpPr>
        <p:spPr>
          <a:xfrm>
            <a:off x="5900972" y="1905000"/>
            <a:ext cx="576064" cy="875928"/>
          </a:xfrm>
          <a:prstGeom prst="donut">
            <a:avLst>
              <a:gd name="adj" fmla="val 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osca 16">
            <a:extLst>
              <a:ext uri="{FF2B5EF4-FFF2-40B4-BE49-F238E27FC236}">
                <a16:creationId xmlns="" xmlns:a16="http://schemas.microsoft.com/office/drawing/2014/main" id="{9E455EFF-9409-0C49-ADF2-BFC5A849832D}"/>
              </a:ext>
            </a:extLst>
          </p:cNvPr>
          <p:cNvSpPr/>
          <p:nvPr/>
        </p:nvSpPr>
        <p:spPr>
          <a:xfrm>
            <a:off x="7092280" y="1905000"/>
            <a:ext cx="576064" cy="875928"/>
          </a:xfrm>
          <a:prstGeom prst="donut">
            <a:avLst>
              <a:gd name="adj" fmla="val 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osca 17">
            <a:extLst>
              <a:ext uri="{FF2B5EF4-FFF2-40B4-BE49-F238E27FC236}">
                <a16:creationId xmlns="" xmlns:a16="http://schemas.microsoft.com/office/drawing/2014/main" id="{F74B3224-7CA4-7E49-AC76-98191D46C33C}"/>
              </a:ext>
            </a:extLst>
          </p:cNvPr>
          <p:cNvSpPr/>
          <p:nvPr/>
        </p:nvSpPr>
        <p:spPr>
          <a:xfrm>
            <a:off x="6156176" y="5992999"/>
            <a:ext cx="1872208" cy="720080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osca 18">
            <a:extLst>
              <a:ext uri="{FF2B5EF4-FFF2-40B4-BE49-F238E27FC236}">
                <a16:creationId xmlns="" xmlns:a16="http://schemas.microsoft.com/office/drawing/2014/main" id="{07C3F5C2-917E-D14E-8343-E8019AE770F2}"/>
              </a:ext>
            </a:extLst>
          </p:cNvPr>
          <p:cNvSpPr/>
          <p:nvPr/>
        </p:nvSpPr>
        <p:spPr>
          <a:xfrm>
            <a:off x="4355975" y="2694736"/>
            <a:ext cx="1723103" cy="437847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osca 19">
            <a:extLst>
              <a:ext uri="{FF2B5EF4-FFF2-40B4-BE49-F238E27FC236}">
                <a16:creationId xmlns="" xmlns:a16="http://schemas.microsoft.com/office/drawing/2014/main" id="{C72A7591-742F-7A4B-AC28-2501F0B2502E}"/>
              </a:ext>
            </a:extLst>
          </p:cNvPr>
          <p:cNvSpPr/>
          <p:nvPr/>
        </p:nvSpPr>
        <p:spPr>
          <a:xfrm>
            <a:off x="7340033" y="2678043"/>
            <a:ext cx="1723103" cy="437847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osca 20">
            <a:extLst>
              <a:ext uri="{FF2B5EF4-FFF2-40B4-BE49-F238E27FC236}">
                <a16:creationId xmlns="" xmlns:a16="http://schemas.microsoft.com/office/drawing/2014/main" id="{9F81DDDA-21DF-E84D-AE9F-61CDF91EA079}"/>
              </a:ext>
            </a:extLst>
          </p:cNvPr>
          <p:cNvSpPr/>
          <p:nvPr/>
        </p:nvSpPr>
        <p:spPr>
          <a:xfrm>
            <a:off x="7648353" y="3689485"/>
            <a:ext cx="974823" cy="575322"/>
          </a:xfrm>
          <a:prstGeom prst="donut">
            <a:avLst>
              <a:gd name="adj" fmla="val 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5" grpId="0" animBg="1"/>
      <p:bldP spid="5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PNEUMATIC SYSTEM</a:t>
            </a:r>
            <a:br>
              <a:rPr lang="pt-BR" dirty="0"/>
            </a:br>
            <a:r>
              <a:rPr lang="pt-BR" sz="1800" dirty="0"/>
              <a:t>AOM 2-14-05 PAGE 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152400" y="1828800"/>
            <a:ext cx="441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dirty="0">
                <a:latin typeface="+mn-lt"/>
                <a:cs typeface="+mn-cs"/>
              </a:rPr>
              <a:t>O </a:t>
            </a:r>
            <a:r>
              <a:rPr lang="pt-BR" dirty="0">
                <a:solidFill>
                  <a:srgbClr val="00B050"/>
                </a:solidFill>
                <a:latin typeface="+mn-lt"/>
                <a:cs typeface="+mn-cs"/>
              </a:rPr>
              <a:t>ar sangrado dos motores </a:t>
            </a:r>
            <a:r>
              <a:rPr lang="pt-BR" dirty="0">
                <a:latin typeface="+mn-lt"/>
                <a:cs typeface="+mn-cs"/>
              </a:rPr>
              <a:t>será proveniente do 9º ou 14º estágio, dependendo da demanda do sistema.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dirty="0">
                <a:latin typeface="+mn-lt"/>
                <a:cs typeface="+mn-cs"/>
              </a:rPr>
              <a:t> Uma </a:t>
            </a:r>
            <a:r>
              <a:rPr lang="pt-BR" b="1" dirty="0" err="1">
                <a:solidFill>
                  <a:srgbClr val="FF0000"/>
                </a:solidFill>
                <a:latin typeface="+mn-lt"/>
                <a:cs typeface="+mn-cs"/>
              </a:rPr>
              <a:t>Engine</a:t>
            </a:r>
            <a:r>
              <a:rPr lang="pt-BR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+mn-lt"/>
                <a:cs typeface="+mn-cs"/>
              </a:rPr>
              <a:t>Bleed</a:t>
            </a:r>
            <a:r>
              <a:rPr lang="pt-BR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+mn-lt"/>
                <a:cs typeface="+mn-cs"/>
              </a:rPr>
              <a:t>Valve</a:t>
            </a:r>
            <a:r>
              <a:rPr lang="pt-BR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pt-BR" dirty="0">
                <a:latin typeface="+mn-lt"/>
                <a:cs typeface="+mn-cs"/>
              </a:rPr>
              <a:t>é pneumaticamente atuada, e controlada eletricamente através de um botão específico.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dirty="0">
                <a:latin typeface="+mn-lt"/>
                <a:cs typeface="+mn-cs"/>
              </a:rPr>
              <a:t> Cada motor supre de ar a sua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PACK</a:t>
            </a:r>
            <a:r>
              <a:rPr lang="pt-BR" dirty="0">
                <a:latin typeface="+mn-lt"/>
                <a:cs typeface="+mn-cs"/>
              </a:rPr>
              <a:t> e o seu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sistema de anti-gelo correspondente</a:t>
            </a:r>
            <a:r>
              <a:rPr lang="pt-BR" dirty="0">
                <a:latin typeface="+mn-lt"/>
                <a:cs typeface="+mn-cs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dirty="0">
                <a:latin typeface="+mn-lt"/>
                <a:cs typeface="+mn-cs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+mn-lt"/>
                <a:cs typeface="+mn-cs"/>
              </a:rPr>
              <a:t>Cross</a:t>
            </a:r>
            <a:r>
              <a:rPr lang="pt-BR" b="1" dirty="0">
                <a:solidFill>
                  <a:srgbClr val="7030A0"/>
                </a:solidFill>
                <a:latin typeface="+mn-lt"/>
                <a:cs typeface="+mn-cs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+mn-lt"/>
                <a:cs typeface="+mn-cs"/>
              </a:rPr>
              <a:t>Bleed</a:t>
            </a:r>
            <a:r>
              <a:rPr lang="pt-BR" b="1" dirty="0">
                <a:solidFill>
                  <a:srgbClr val="7030A0"/>
                </a:solidFill>
                <a:latin typeface="+mn-lt"/>
                <a:cs typeface="+mn-cs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+mn-lt"/>
                <a:cs typeface="+mn-cs"/>
              </a:rPr>
              <a:t>Valve</a:t>
            </a:r>
            <a:r>
              <a:rPr lang="pt-BR" dirty="0">
                <a:latin typeface="+mn-lt"/>
                <a:cs typeface="+mn-cs"/>
              </a:rPr>
              <a:t>, eletricamente controlada e pneumaticamente atuada. É aberta ou fechada automaticamente, se estiver na posição AUTO, durante a partida do motor, dependendo da fonte pneumática disponível: APU, LPU ou MOTOR OPOSTO.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AA94FABB-F463-474F-9259-BB132A2C79B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572000" y="2420888"/>
            <a:ext cx="4320480" cy="3240360"/>
          </a:xfrm>
          <a:prstGeom prst="rect">
            <a:avLst/>
          </a:prstGeom>
          <a:ln>
            <a:noFill/>
          </a:ln>
        </p:spPr>
      </p:pic>
      <p:sp>
        <p:nvSpPr>
          <p:cNvPr id="5" name="Rosca 4">
            <a:extLst>
              <a:ext uri="{FF2B5EF4-FFF2-40B4-BE49-F238E27FC236}">
                <a16:creationId xmlns="" xmlns:a16="http://schemas.microsoft.com/office/drawing/2014/main" id="{C2C6F15B-4BBF-B741-AA4E-86338DA8CD94}"/>
              </a:ext>
            </a:extLst>
          </p:cNvPr>
          <p:cNvSpPr/>
          <p:nvPr/>
        </p:nvSpPr>
        <p:spPr>
          <a:xfrm>
            <a:off x="5868144" y="4149080"/>
            <a:ext cx="360040" cy="576064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osca 5">
            <a:extLst>
              <a:ext uri="{FF2B5EF4-FFF2-40B4-BE49-F238E27FC236}">
                <a16:creationId xmlns="" xmlns:a16="http://schemas.microsoft.com/office/drawing/2014/main" id="{F9D71BE2-2979-F741-9E92-80AE51F514F2}"/>
              </a:ext>
            </a:extLst>
          </p:cNvPr>
          <p:cNvSpPr/>
          <p:nvPr/>
        </p:nvSpPr>
        <p:spPr>
          <a:xfrm>
            <a:off x="7200292" y="4432212"/>
            <a:ext cx="360040" cy="508956"/>
          </a:xfrm>
          <a:prstGeom prst="donut">
            <a:avLst>
              <a:gd name="adj" fmla="val 0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osca 6">
            <a:extLst>
              <a:ext uri="{FF2B5EF4-FFF2-40B4-BE49-F238E27FC236}">
                <a16:creationId xmlns="" xmlns:a16="http://schemas.microsoft.com/office/drawing/2014/main" id="{D2FEA1E2-5E27-954A-A7DE-73B2907774DF}"/>
              </a:ext>
            </a:extLst>
          </p:cNvPr>
          <p:cNvSpPr/>
          <p:nvPr/>
        </p:nvSpPr>
        <p:spPr>
          <a:xfrm>
            <a:off x="4680012" y="3620924"/>
            <a:ext cx="684076" cy="1320243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osca 7">
            <a:extLst>
              <a:ext uri="{FF2B5EF4-FFF2-40B4-BE49-F238E27FC236}">
                <a16:creationId xmlns="" xmlns:a16="http://schemas.microsoft.com/office/drawing/2014/main" id="{1D747B4C-A652-1B4B-B7E6-98A89937D517}"/>
              </a:ext>
            </a:extLst>
          </p:cNvPr>
          <p:cNvSpPr/>
          <p:nvPr/>
        </p:nvSpPr>
        <p:spPr>
          <a:xfrm>
            <a:off x="6300192" y="3620924"/>
            <a:ext cx="792088" cy="456148"/>
          </a:xfrm>
          <a:prstGeom prst="donut">
            <a:avLst>
              <a:gd name="adj" fmla="val 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osca 10">
            <a:extLst>
              <a:ext uri="{FF2B5EF4-FFF2-40B4-BE49-F238E27FC236}">
                <a16:creationId xmlns="" xmlns:a16="http://schemas.microsoft.com/office/drawing/2014/main" id="{638B78BD-F7AD-1344-AD1F-EF2267C02EB9}"/>
              </a:ext>
            </a:extLst>
          </p:cNvPr>
          <p:cNvSpPr/>
          <p:nvPr/>
        </p:nvSpPr>
        <p:spPr>
          <a:xfrm>
            <a:off x="6984268" y="3620924"/>
            <a:ext cx="792088" cy="456148"/>
          </a:xfrm>
          <a:prstGeom prst="donut">
            <a:avLst>
              <a:gd name="adj" fmla="val 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PNEUMATIC SYSTEM</a:t>
            </a:r>
            <a:br>
              <a:rPr lang="pt-BR" dirty="0"/>
            </a:br>
            <a:r>
              <a:rPr lang="pt-BR" sz="1800" dirty="0"/>
              <a:t>AOM 2-14-05 PAGE 4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600201"/>
            <a:ext cx="8686800" cy="449580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0" y="1628800"/>
            <a:ext cx="457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000" dirty="0">
                <a:latin typeface="+mn-lt"/>
                <a:cs typeface="+mn-cs"/>
              </a:rPr>
              <a:t> </a:t>
            </a:r>
            <a:r>
              <a:rPr lang="pt-BR" sz="1750" dirty="0">
                <a:latin typeface="+mn-lt"/>
                <a:cs typeface="+mn-cs"/>
              </a:rPr>
              <a:t>O </a:t>
            </a:r>
            <a:r>
              <a:rPr lang="pt-BR" sz="1750" dirty="0">
                <a:solidFill>
                  <a:srgbClr val="00B050"/>
                </a:solidFill>
                <a:latin typeface="+mn-lt"/>
                <a:cs typeface="+mn-cs"/>
              </a:rPr>
              <a:t>ar sangrado do APU</a:t>
            </a:r>
            <a:r>
              <a:rPr lang="pt-BR" sz="1750" dirty="0">
                <a:latin typeface="+mn-lt"/>
                <a:cs typeface="+mn-cs"/>
              </a:rPr>
              <a:t>, ligado ao lado esquerdo do sistema, abastece de ar o sistema de ar condicionado e a partida dos motores no solo e em voo.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1750" dirty="0">
                <a:latin typeface="+mn-lt"/>
                <a:cs typeface="+mn-cs"/>
              </a:rPr>
              <a:t> A lógica do sistema fecha, automaticamente, a ABV (APU </a:t>
            </a:r>
            <a:r>
              <a:rPr lang="pt-BR" sz="1750" dirty="0" err="1">
                <a:latin typeface="+mn-lt"/>
                <a:cs typeface="+mn-cs"/>
              </a:rPr>
              <a:t>Bleed</a:t>
            </a:r>
            <a:r>
              <a:rPr lang="pt-BR" sz="1750" dirty="0">
                <a:latin typeface="+mn-lt"/>
                <a:cs typeface="+mn-cs"/>
              </a:rPr>
              <a:t> </a:t>
            </a:r>
            <a:r>
              <a:rPr lang="pt-BR" sz="1750" dirty="0" err="1">
                <a:latin typeface="+mn-lt"/>
                <a:cs typeface="+mn-cs"/>
              </a:rPr>
              <a:t>Valve</a:t>
            </a:r>
            <a:r>
              <a:rPr lang="pt-BR" sz="1750" dirty="0">
                <a:latin typeface="+mn-lt"/>
                <a:cs typeface="+mn-cs"/>
              </a:rPr>
              <a:t>) sempre que qualquer dos motores estiver fornecendo ar para o lado esquerdo do sistema.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1750" dirty="0">
                <a:solidFill>
                  <a:srgbClr val="FF0000"/>
                </a:solidFill>
                <a:latin typeface="+mn-lt"/>
                <a:cs typeface="+mn-cs"/>
              </a:rPr>
              <a:t> Uma conexão do lado direito</a:t>
            </a:r>
            <a:r>
              <a:rPr lang="pt-BR" sz="1750" dirty="0">
                <a:latin typeface="+mn-lt"/>
                <a:cs typeface="+mn-cs"/>
              </a:rPr>
              <a:t> permite que seja utilizada uma fonte de ar pneumático para que seja possível a </a:t>
            </a:r>
            <a:r>
              <a:rPr lang="pt-BR" sz="1750" b="1" dirty="0">
                <a:latin typeface="+mn-lt"/>
                <a:cs typeface="+mn-cs"/>
              </a:rPr>
              <a:t>partida dos motores</a:t>
            </a:r>
            <a:r>
              <a:rPr lang="pt-BR" sz="1750" dirty="0">
                <a:latin typeface="+mn-lt"/>
                <a:cs typeface="+mn-cs"/>
              </a:rPr>
              <a:t>.(</a:t>
            </a:r>
            <a:r>
              <a:rPr lang="pt-BR" sz="1750" dirty="0">
                <a:solidFill>
                  <a:srgbClr val="FF0000"/>
                </a:solidFill>
                <a:latin typeface="+mn-lt"/>
                <a:cs typeface="+mn-cs"/>
              </a:rPr>
              <a:t>LPU</a:t>
            </a:r>
            <a:r>
              <a:rPr lang="pt-BR" sz="1750" dirty="0">
                <a:latin typeface="+mn-lt"/>
                <a:cs typeface="+mn-cs"/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1750" dirty="0">
                <a:latin typeface="+mn-lt"/>
                <a:cs typeface="+mn-cs"/>
              </a:rPr>
              <a:t> </a:t>
            </a:r>
            <a:r>
              <a:rPr lang="pt-BR" sz="1750" dirty="0">
                <a:solidFill>
                  <a:srgbClr val="7030A0"/>
                </a:solidFill>
                <a:latin typeface="+mn-lt"/>
                <a:cs typeface="+mn-cs"/>
              </a:rPr>
              <a:t>Três </a:t>
            </a:r>
            <a:r>
              <a:rPr lang="pt-BR" sz="1750" dirty="0" err="1">
                <a:solidFill>
                  <a:srgbClr val="7030A0"/>
                </a:solidFill>
                <a:latin typeface="+mn-lt"/>
                <a:cs typeface="+mn-cs"/>
              </a:rPr>
              <a:t>Massive</a:t>
            </a:r>
            <a:r>
              <a:rPr lang="pt-BR" sz="1750" dirty="0">
                <a:solidFill>
                  <a:srgbClr val="7030A0"/>
                </a:solidFill>
                <a:latin typeface="+mn-lt"/>
                <a:cs typeface="+mn-cs"/>
              </a:rPr>
              <a:t> </a:t>
            </a:r>
            <a:r>
              <a:rPr lang="pt-BR" sz="1750" dirty="0" err="1">
                <a:solidFill>
                  <a:srgbClr val="7030A0"/>
                </a:solidFill>
                <a:latin typeface="+mn-lt"/>
                <a:cs typeface="+mn-cs"/>
              </a:rPr>
              <a:t>Leakage</a:t>
            </a:r>
            <a:r>
              <a:rPr lang="pt-BR" sz="1750" dirty="0">
                <a:solidFill>
                  <a:srgbClr val="7030A0"/>
                </a:solidFill>
                <a:latin typeface="+mn-lt"/>
                <a:cs typeface="+mn-cs"/>
              </a:rPr>
              <a:t> </a:t>
            </a:r>
            <a:r>
              <a:rPr lang="pt-BR" sz="1750" dirty="0" err="1">
                <a:solidFill>
                  <a:srgbClr val="7030A0"/>
                </a:solidFill>
                <a:latin typeface="+mn-lt"/>
                <a:cs typeface="+mn-cs"/>
              </a:rPr>
              <a:t>Detectors</a:t>
            </a:r>
            <a:r>
              <a:rPr lang="pt-BR" sz="1750" dirty="0">
                <a:solidFill>
                  <a:srgbClr val="7030A0"/>
                </a:solidFill>
                <a:latin typeface="+mn-lt"/>
                <a:cs typeface="+mn-cs"/>
              </a:rPr>
              <a:t> </a:t>
            </a:r>
            <a:r>
              <a:rPr lang="pt-BR" sz="1750" dirty="0">
                <a:latin typeface="+mn-lt"/>
                <a:cs typeface="+mn-cs"/>
              </a:rPr>
              <a:t>(switches), instalados na linha de abastecimento, fecharão a EBV do lado afetado, assim como a CBV. A temperatura das </a:t>
            </a:r>
            <a:r>
              <a:rPr lang="pt-BR" sz="1750" dirty="0" err="1">
                <a:latin typeface="+mn-lt"/>
                <a:cs typeface="+mn-cs"/>
              </a:rPr>
              <a:t>bleeds</a:t>
            </a:r>
            <a:r>
              <a:rPr lang="pt-BR" sz="1750" dirty="0">
                <a:latin typeface="+mn-lt"/>
                <a:cs typeface="+mn-cs"/>
              </a:rPr>
              <a:t> é apresentada por barras verticais no MFD.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38A5D3B2-D138-E04B-8E30-DD1E5E242E9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572000" y="1844824"/>
            <a:ext cx="4320480" cy="3240360"/>
          </a:xfrm>
          <a:prstGeom prst="rect">
            <a:avLst/>
          </a:prstGeom>
          <a:ln>
            <a:noFill/>
          </a:ln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="" xmlns:a16="http://schemas.microsoft.com/office/drawing/2014/main" id="{C00E3893-73C1-6241-81DC-6AFEA220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5257799"/>
            <a:ext cx="3454152" cy="1421785"/>
          </a:xfrm>
          <a:prstGeom prst="rect">
            <a:avLst/>
          </a:prstGeom>
        </p:spPr>
      </p:pic>
      <p:sp>
        <p:nvSpPr>
          <p:cNvPr id="7" name="Rosca 6">
            <a:extLst>
              <a:ext uri="{FF2B5EF4-FFF2-40B4-BE49-F238E27FC236}">
                <a16:creationId xmlns="" xmlns:a16="http://schemas.microsoft.com/office/drawing/2014/main" id="{6F0F594D-29B9-BF4A-883A-01EECBCB1959}"/>
              </a:ext>
            </a:extLst>
          </p:cNvPr>
          <p:cNvSpPr/>
          <p:nvPr/>
        </p:nvSpPr>
        <p:spPr>
          <a:xfrm>
            <a:off x="6349274" y="4149081"/>
            <a:ext cx="598990" cy="936104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osca 7">
            <a:extLst>
              <a:ext uri="{FF2B5EF4-FFF2-40B4-BE49-F238E27FC236}">
                <a16:creationId xmlns="" xmlns:a16="http://schemas.microsoft.com/office/drawing/2014/main" id="{8A936FB3-E5E4-7144-B5AB-6E931EB16542}"/>
              </a:ext>
            </a:extLst>
          </p:cNvPr>
          <p:cNvSpPr/>
          <p:nvPr/>
        </p:nvSpPr>
        <p:spPr>
          <a:xfrm>
            <a:off x="7164288" y="3429000"/>
            <a:ext cx="864096" cy="288032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osca 9">
            <a:extLst>
              <a:ext uri="{FF2B5EF4-FFF2-40B4-BE49-F238E27FC236}">
                <a16:creationId xmlns="" xmlns:a16="http://schemas.microsoft.com/office/drawing/2014/main" id="{5382B204-43F2-E443-BE0C-90D74CEB68FD}"/>
              </a:ext>
            </a:extLst>
          </p:cNvPr>
          <p:cNvSpPr/>
          <p:nvPr/>
        </p:nvSpPr>
        <p:spPr>
          <a:xfrm>
            <a:off x="6300192" y="3717032"/>
            <a:ext cx="598990" cy="288032"/>
          </a:xfrm>
          <a:prstGeom prst="donut">
            <a:avLst>
              <a:gd name="adj" fmla="val 0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11" name="Rosca 10">
            <a:extLst>
              <a:ext uri="{FF2B5EF4-FFF2-40B4-BE49-F238E27FC236}">
                <a16:creationId xmlns="" xmlns:a16="http://schemas.microsoft.com/office/drawing/2014/main" id="{8B286E2E-09B6-D843-AF41-950665E4489B}"/>
              </a:ext>
            </a:extLst>
          </p:cNvPr>
          <p:cNvSpPr/>
          <p:nvPr/>
        </p:nvSpPr>
        <p:spPr>
          <a:xfrm>
            <a:off x="7004148" y="4617133"/>
            <a:ext cx="598990" cy="288032"/>
          </a:xfrm>
          <a:prstGeom prst="donut">
            <a:avLst>
              <a:gd name="adj" fmla="val 0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PNEUMATIC SYSTEM</a:t>
            </a:r>
            <a:br>
              <a:rPr lang="pt-BR" dirty="0"/>
            </a:br>
            <a:r>
              <a:rPr lang="pt-BR" sz="1800" dirty="0"/>
              <a:t>AOM 2-14-05 PAGE 3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027"/>
          <p:cNvPicPr/>
          <p:nvPr/>
        </p:nvPicPr>
        <p:blipFill>
          <a:blip r:embed="rId2"/>
          <a:stretch/>
        </p:blipFill>
        <p:spPr>
          <a:xfrm>
            <a:off x="761760" y="1676160"/>
            <a:ext cx="7619040" cy="45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PNEUMATIC SYSTEM</a:t>
            </a:r>
            <a:br>
              <a:rPr lang="pt-BR" dirty="0"/>
            </a:br>
            <a:r>
              <a:rPr lang="pt-BR" sz="1800" dirty="0"/>
              <a:t>AOM 2-14-05 PAGE 6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152400" y="1905000"/>
            <a:ext cx="8839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t-BR" sz="2800" u="sng" dirty="0">
                <a:latin typeface="+mn-lt"/>
                <a:cs typeface="+mn-cs"/>
              </a:rPr>
              <a:t>LÓGICA DE FUNCIONAMENTO DA EBV </a:t>
            </a:r>
          </a:p>
          <a:p>
            <a:pPr marL="342900" lvl="0" indent="-342900">
              <a:spcBef>
                <a:spcPct val="20000"/>
              </a:spcBef>
            </a:pPr>
            <a:endParaRPr lang="pt-BR" sz="2000" dirty="0">
              <a:latin typeface="+mn-lt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A EBV (</a:t>
            </a:r>
            <a:r>
              <a:rPr lang="pt-BR" sz="2000" dirty="0" err="1">
                <a:latin typeface="+mn-lt"/>
                <a:cs typeface="+mn-cs"/>
              </a:rPr>
              <a:t>Engine</a:t>
            </a:r>
            <a:r>
              <a:rPr lang="pt-BR" sz="2000" dirty="0">
                <a:latin typeface="+mn-lt"/>
                <a:cs typeface="+mn-cs"/>
              </a:rPr>
              <a:t> </a:t>
            </a:r>
            <a:r>
              <a:rPr lang="pt-BR" sz="2000" dirty="0" err="1">
                <a:latin typeface="+mn-lt"/>
                <a:cs typeface="+mn-cs"/>
              </a:rPr>
              <a:t>Bleed</a:t>
            </a:r>
            <a:r>
              <a:rPr lang="pt-BR" sz="2000" dirty="0">
                <a:latin typeface="+mn-lt"/>
                <a:cs typeface="+mn-cs"/>
              </a:rPr>
              <a:t> </a:t>
            </a:r>
            <a:r>
              <a:rPr lang="pt-BR" sz="2000" dirty="0" err="1">
                <a:latin typeface="+mn-lt"/>
                <a:cs typeface="+mn-cs"/>
              </a:rPr>
              <a:t>Valve</a:t>
            </a:r>
            <a:r>
              <a:rPr lang="pt-BR" sz="2000" dirty="0">
                <a:latin typeface="+mn-lt"/>
                <a:cs typeface="+mn-cs"/>
              </a:rPr>
              <a:t>) recebe um sinal elétrico para abrir quando as seguintes condições ocorrem simultaneamente:</a:t>
            </a:r>
          </a:p>
          <a:p>
            <a:pPr marL="800100" lvl="1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1- </a:t>
            </a:r>
            <a:r>
              <a:rPr lang="pt-BR" sz="2000" dirty="0" err="1">
                <a:latin typeface="+mn-lt"/>
                <a:cs typeface="+mn-cs"/>
              </a:rPr>
              <a:t>Bleed</a:t>
            </a:r>
            <a:r>
              <a:rPr lang="pt-BR" sz="2000" dirty="0">
                <a:latin typeface="+mn-lt"/>
                <a:cs typeface="+mn-cs"/>
              </a:rPr>
              <a:t> </a:t>
            </a:r>
            <a:r>
              <a:rPr lang="pt-BR" sz="2000" dirty="0" err="1">
                <a:latin typeface="+mn-lt"/>
                <a:cs typeface="+mn-cs"/>
              </a:rPr>
              <a:t>Air</a:t>
            </a:r>
            <a:r>
              <a:rPr lang="pt-BR" sz="2000" dirty="0">
                <a:latin typeface="+mn-lt"/>
                <a:cs typeface="+mn-cs"/>
              </a:rPr>
              <a:t> Button pressionado;</a:t>
            </a:r>
          </a:p>
          <a:p>
            <a:pPr marL="800100" lvl="1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2- Respectiva </a:t>
            </a:r>
            <a:r>
              <a:rPr lang="pt-BR" sz="2000" dirty="0" err="1">
                <a:latin typeface="+mn-lt"/>
                <a:cs typeface="+mn-cs"/>
              </a:rPr>
              <a:t>Essential</a:t>
            </a:r>
            <a:r>
              <a:rPr lang="pt-BR" sz="2000" dirty="0">
                <a:latin typeface="+mn-lt"/>
                <a:cs typeface="+mn-cs"/>
              </a:rPr>
              <a:t> Bus estiver energizada;</a:t>
            </a:r>
          </a:p>
          <a:p>
            <a:pPr marL="800100" lvl="1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3- Não existir vazamento considerável no respectivo lado do  compartimento eletrônico traseiro;</a:t>
            </a:r>
          </a:p>
          <a:p>
            <a:pPr marL="800100" lvl="1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4- Não existir vazamento do respectivo </a:t>
            </a:r>
            <a:r>
              <a:rPr lang="pt-BR" sz="2000" dirty="0" err="1">
                <a:latin typeface="+mn-lt"/>
                <a:cs typeface="+mn-cs"/>
              </a:rPr>
              <a:t>pre-cooler</a:t>
            </a:r>
            <a:r>
              <a:rPr lang="pt-BR" sz="2000" dirty="0">
                <a:latin typeface="+mn-lt"/>
                <a:cs typeface="+mn-cs"/>
              </a:rPr>
              <a:t>;</a:t>
            </a:r>
          </a:p>
          <a:p>
            <a:pPr marL="800100" lvl="1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5- Respectivo N2 do motor estiver acima de 56,4%; e</a:t>
            </a:r>
          </a:p>
          <a:p>
            <a:pPr marL="800100" lvl="1" indent="-342900">
              <a:spcBef>
                <a:spcPct val="20000"/>
              </a:spcBef>
            </a:pPr>
            <a:r>
              <a:rPr lang="pt-BR" sz="2000" dirty="0">
                <a:latin typeface="+mn-lt"/>
                <a:cs typeface="+mn-cs"/>
              </a:rPr>
              <a:t>6- Respectiva manete de extinção de fogo do motor não estiver puxada (ativada).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PNEUMATIC SYSTEM</a:t>
            </a:r>
            <a:br>
              <a:rPr lang="pt-BR" dirty="0"/>
            </a:br>
            <a:r>
              <a:rPr lang="pt-BR" sz="1800" dirty="0"/>
              <a:t>AOM 2-14-05 PAGE 6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0" y="1752600"/>
            <a:ext cx="457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t-BR" sz="1650" u="sng" dirty="0">
                <a:latin typeface="+mn-lt"/>
                <a:cs typeface="+mn-cs"/>
              </a:rPr>
              <a:t>LÓGICA DE FUNCIONAMENTO DA ABV </a:t>
            </a:r>
            <a:endParaRPr lang="pt-BR" sz="1650" dirty="0">
              <a:latin typeface="+mn-lt"/>
              <a:cs typeface="+mn-cs"/>
            </a:endParaRPr>
          </a:p>
          <a:p>
            <a:pPr marL="138113" lvl="0">
              <a:spcBef>
                <a:spcPct val="20000"/>
              </a:spcBef>
              <a:tabLst>
                <a:tab pos="84138" algn="l"/>
              </a:tabLst>
            </a:pPr>
            <a:r>
              <a:rPr lang="pt-BR" sz="1650" dirty="0">
                <a:latin typeface="+mn-lt"/>
                <a:cs typeface="+mn-cs"/>
              </a:rPr>
              <a:t>A ABV (APU </a:t>
            </a:r>
            <a:r>
              <a:rPr lang="pt-BR" sz="1650" dirty="0" err="1">
                <a:latin typeface="+mn-lt"/>
                <a:cs typeface="+mn-cs"/>
              </a:rPr>
              <a:t>Bleed</a:t>
            </a:r>
            <a:r>
              <a:rPr lang="pt-BR" sz="1650" dirty="0">
                <a:latin typeface="+mn-lt"/>
                <a:cs typeface="+mn-cs"/>
              </a:rPr>
              <a:t> </a:t>
            </a:r>
            <a:r>
              <a:rPr lang="pt-BR" sz="1650" dirty="0" err="1">
                <a:latin typeface="+mn-lt"/>
                <a:cs typeface="+mn-cs"/>
              </a:rPr>
              <a:t>Valve</a:t>
            </a:r>
            <a:r>
              <a:rPr lang="pt-BR" sz="1650" dirty="0">
                <a:latin typeface="+mn-lt"/>
                <a:cs typeface="+mn-cs"/>
              </a:rPr>
              <a:t>) recebe um sinal elétrico para abrir quando as seguintes condições ocorrem simultaneamente:</a:t>
            </a:r>
          </a:p>
          <a:p>
            <a:pPr marL="361950" lvl="1" indent="-223838">
              <a:spcBef>
                <a:spcPct val="20000"/>
              </a:spcBef>
              <a:tabLst>
                <a:tab pos="84138" algn="l"/>
              </a:tabLst>
            </a:pPr>
            <a:r>
              <a:rPr lang="pt-BR" sz="1650" dirty="0">
                <a:latin typeface="+mn-lt"/>
                <a:cs typeface="+mn-cs"/>
              </a:rPr>
              <a:t>1. O botão do APU </a:t>
            </a:r>
            <a:r>
              <a:rPr lang="pt-BR" sz="1650" dirty="0" err="1">
                <a:latin typeface="+mn-lt"/>
                <a:cs typeface="+mn-cs"/>
              </a:rPr>
              <a:t>bleed</a:t>
            </a:r>
            <a:r>
              <a:rPr lang="pt-BR" sz="1650" dirty="0">
                <a:latin typeface="+mn-lt"/>
                <a:cs typeface="+mn-cs"/>
              </a:rPr>
              <a:t> estiver pressionado (válvula aberta);</a:t>
            </a:r>
          </a:p>
          <a:p>
            <a:pPr marL="361950" lvl="1" indent="-223838">
              <a:spcBef>
                <a:spcPct val="20000"/>
              </a:spcBef>
              <a:tabLst>
                <a:tab pos="84138" algn="l"/>
              </a:tabLst>
            </a:pPr>
            <a:r>
              <a:rPr lang="pt-BR" sz="1650" dirty="0">
                <a:latin typeface="+mn-lt"/>
                <a:cs typeface="+mn-cs"/>
              </a:rPr>
              <a:t>2. </a:t>
            </a:r>
            <a:r>
              <a:rPr lang="pt-BR" sz="1650" dirty="0" err="1">
                <a:latin typeface="+mn-lt"/>
                <a:cs typeface="+mn-cs"/>
              </a:rPr>
              <a:t>Essential</a:t>
            </a:r>
            <a:r>
              <a:rPr lang="pt-BR" sz="1650" dirty="0">
                <a:latin typeface="+mn-lt"/>
                <a:cs typeface="+mn-cs"/>
              </a:rPr>
              <a:t> DC Bus 1 estiver energizada;</a:t>
            </a:r>
          </a:p>
          <a:p>
            <a:pPr marL="361950" lvl="1" indent="-223838">
              <a:spcBef>
                <a:spcPct val="20000"/>
              </a:spcBef>
              <a:tabLst>
                <a:tab pos="84138" algn="l"/>
              </a:tabLst>
            </a:pPr>
            <a:r>
              <a:rPr lang="pt-BR" sz="1650" dirty="0">
                <a:latin typeface="+mn-lt"/>
                <a:cs typeface="+mn-cs"/>
              </a:rPr>
              <a:t>3. A </a:t>
            </a:r>
            <a:r>
              <a:rPr lang="pt-BR" sz="1650" dirty="0" err="1">
                <a:latin typeface="+mn-lt"/>
                <a:cs typeface="+mn-cs"/>
              </a:rPr>
              <a:t>bleed</a:t>
            </a:r>
            <a:r>
              <a:rPr lang="pt-BR" sz="1650" dirty="0">
                <a:latin typeface="+mn-lt"/>
                <a:cs typeface="+mn-cs"/>
              </a:rPr>
              <a:t> </a:t>
            </a:r>
            <a:r>
              <a:rPr lang="pt-BR" sz="1650" dirty="0" err="1">
                <a:latin typeface="+mn-lt"/>
                <a:cs typeface="+mn-cs"/>
              </a:rPr>
              <a:t>valve</a:t>
            </a:r>
            <a:r>
              <a:rPr lang="pt-BR" sz="1650" dirty="0">
                <a:latin typeface="+mn-lt"/>
                <a:cs typeface="+mn-cs"/>
              </a:rPr>
              <a:t> do motor 1 estiver fechada (sem pressão do lado esquerdo);</a:t>
            </a:r>
          </a:p>
          <a:p>
            <a:pPr marL="361950" lvl="1" indent="-223838">
              <a:spcBef>
                <a:spcPct val="20000"/>
              </a:spcBef>
              <a:tabLst>
                <a:tab pos="84138" algn="l"/>
              </a:tabLst>
            </a:pPr>
            <a:r>
              <a:rPr lang="pt-BR" sz="1650" dirty="0">
                <a:latin typeface="+mn-lt"/>
                <a:cs typeface="+mn-cs"/>
              </a:rPr>
              <a:t>4. A </a:t>
            </a:r>
            <a:r>
              <a:rPr lang="pt-BR" sz="1650" dirty="0" err="1">
                <a:latin typeface="+mn-lt"/>
                <a:cs typeface="+mn-cs"/>
              </a:rPr>
              <a:t>bleed</a:t>
            </a:r>
            <a:r>
              <a:rPr lang="pt-BR" sz="1650" dirty="0">
                <a:latin typeface="+mn-lt"/>
                <a:cs typeface="+mn-cs"/>
              </a:rPr>
              <a:t> </a:t>
            </a:r>
            <a:r>
              <a:rPr lang="pt-BR" sz="1650" dirty="0" err="1">
                <a:latin typeface="+mn-lt"/>
                <a:cs typeface="+mn-cs"/>
              </a:rPr>
              <a:t>valve</a:t>
            </a:r>
            <a:r>
              <a:rPr lang="pt-BR" sz="1650" dirty="0">
                <a:latin typeface="+mn-lt"/>
                <a:cs typeface="+mn-cs"/>
              </a:rPr>
              <a:t> do motor 2 ou </a:t>
            </a:r>
            <a:r>
              <a:rPr lang="pt-BR" sz="1650" dirty="0" err="1">
                <a:latin typeface="+mn-lt"/>
                <a:cs typeface="+mn-cs"/>
              </a:rPr>
              <a:t>Cross</a:t>
            </a:r>
            <a:r>
              <a:rPr lang="pt-BR" sz="1650" dirty="0">
                <a:latin typeface="+mn-lt"/>
                <a:cs typeface="+mn-cs"/>
              </a:rPr>
              <a:t> </a:t>
            </a:r>
            <a:r>
              <a:rPr lang="pt-BR" sz="1650" dirty="0" err="1">
                <a:latin typeface="+mn-lt"/>
                <a:cs typeface="+mn-cs"/>
              </a:rPr>
              <a:t>Bleed</a:t>
            </a:r>
            <a:r>
              <a:rPr lang="pt-BR" sz="1650" dirty="0">
                <a:latin typeface="+mn-lt"/>
                <a:cs typeface="+mn-cs"/>
              </a:rPr>
              <a:t> </a:t>
            </a:r>
            <a:r>
              <a:rPr lang="pt-BR" sz="1650" dirty="0" err="1">
                <a:latin typeface="+mn-lt"/>
                <a:cs typeface="+mn-cs"/>
              </a:rPr>
              <a:t>Valve</a:t>
            </a:r>
            <a:r>
              <a:rPr lang="pt-BR" sz="1650" dirty="0">
                <a:latin typeface="+mn-lt"/>
                <a:cs typeface="+mn-cs"/>
              </a:rPr>
              <a:t> estiver fechada (sem pressão do lado direito);</a:t>
            </a:r>
          </a:p>
          <a:p>
            <a:pPr marL="361950" lvl="1" indent="-223838">
              <a:spcBef>
                <a:spcPct val="20000"/>
              </a:spcBef>
              <a:tabLst>
                <a:tab pos="84138" algn="l"/>
              </a:tabLst>
            </a:pPr>
            <a:r>
              <a:rPr lang="pt-BR" sz="1650" dirty="0">
                <a:latin typeface="+mn-lt"/>
                <a:cs typeface="+mn-cs"/>
              </a:rPr>
              <a:t>5. A RPM do APU acima de 95% mais 7 segundos;</a:t>
            </a:r>
          </a:p>
          <a:p>
            <a:pPr marL="361950" lvl="1" indent="-223838">
              <a:spcBef>
                <a:spcPct val="20000"/>
              </a:spcBef>
              <a:tabLst>
                <a:tab pos="84138" algn="l"/>
              </a:tabLst>
            </a:pPr>
            <a:r>
              <a:rPr lang="pt-BR" sz="1650" dirty="0">
                <a:latin typeface="+mn-lt"/>
                <a:cs typeface="+mn-cs"/>
              </a:rPr>
              <a:t>6. Não existir vazamento considerável na linha do APU; e</a:t>
            </a:r>
          </a:p>
          <a:p>
            <a:pPr marL="361950" lvl="1" indent="-223838">
              <a:spcBef>
                <a:spcPct val="20000"/>
              </a:spcBef>
              <a:tabLst>
                <a:tab pos="84138" algn="l"/>
              </a:tabLst>
            </a:pPr>
            <a:r>
              <a:rPr lang="pt-BR" sz="1650" dirty="0">
                <a:latin typeface="+mn-lt"/>
                <a:cs typeface="+mn-cs"/>
              </a:rPr>
              <a:t>7. A ABV recebe sinal para fechar quando o sistema estiver fornecendo ar sangrado para o lado esquerdo (proveniente de qualquer motor).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58C5D470-6A4D-F34E-A46F-66F0D83C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01482"/>
            <a:ext cx="3456384" cy="4379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PNEUMATIC SYSTEM</a:t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2844" y="1600200"/>
            <a:ext cx="8858312" cy="5114948"/>
          </a:xfrm>
        </p:spPr>
        <p:txBody>
          <a:bodyPr/>
          <a:lstStyle/>
          <a:p>
            <a:pPr>
              <a:buNone/>
            </a:pPr>
            <a:r>
              <a:rPr lang="pt-BR" sz="2400" u="sng" dirty="0"/>
              <a:t>LÓGICA DE FUNCIONAMENTO PACK VALVE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dirty="0"/>
              <a:t>A Pack </a:t>
            </a:r>
            <a:r>
              <a:rPr lang="pt-BR" sz="2000" dirty="0" err="1"/>
              <a:t>Valve</a:t>
            </a:r>
            <a:r>
              <a:rPr lang="pt-BR" sz="2000" dirty="0"/>
              <a:t> receberá um sinal para abrir quando ocorrerem as seguintes condições simultaneamente:</a:t>
            </a:r>
          </a:p>
          <a:p>
            <a:pPr lvl="1">
              <a:buNone/>
            </a:pPr>
            <a:r>
              <a:rPr lang="pt-BR" sz="2000" dirty="0"/>
              <a:t>1. O botão da relativa Pack </a:t>
            </a:r>
            <a:r>
              <a:rPr lang="pt-BR" sz="2000" dirty="0" err="1"/>
              <a:t>Valve</a:t>
            </a:r>
            <a:r>
              <a:rPr lang="pt-BR" sz="2000" dirty="0"/>
              <a:t> é pressionado para abrir a válvula;</a:t>
            </a:r>
          </a:p>
          <a:p>
            <a:pPr lvl="1">
              <a:buNone/>
            </a:pPr>
            <a:r>
              <a:rPr lang="pt-BR" sz="2000" dirty="0"/>
              <a:t>2. A respectiva DC Bus estiver energizada;</a:t>
            </a:r>
          </a:p>
          <a:p>
            <a:pPr lvl="1">
              <a:buNone/>
            </a:pPr>
            <a:r>
              <a:rPr lang="pt-BR" sz="2000" dirty="0"/>
              <a:t>3. Não estiver sendo dada partida no respectivo motor; </a:t>
            </a:r>
          </a:p>
          <a:p>
            <a:pPr lvl="1">
              <a:buNone/>
            </a:pPr>
            <a:r>
              <a:rPr lang="pt-BR" sz="2000" dirty="0"/>
              <a:t>4. Durante a partida de qualquer um dos motores não estiver sendo usado o APU como fonte pneumática;</a:t>
            </a:r>
          </a:p>
          <a:p>
            <a:pPr lvl="1">
              <a:buNone/>
            </a:pPr>
            <a:r>
              <a:rPr lang="pt-BR" sz="2000" dirty="0"/>
              <a:t>5. Nenhuma falha na relativa Pack for detectada (</a:t>
            </a:r>
            <a:r>
              <a:rPr lang="pt-BR" sz="2000" dirty="0" err="1"/>
              <a:t>overpressure</a:t>
            </a:r>
            <a:r>
              <a:rPr lang="pt-BR" sz="2000" dirty="0"/>
              <a:t>, </a:t>
            </a:r>
            <a:r>
              <a:rPr lang="pt-BR" sz="2000" dirty="0" err="1"/>
              <a:t>overtemperature</a:t>
            </a:r>
            <a:r>
              <a:rPr lang="pt-BR" sz="2000" dirty="0"/>
              <a:t> ou </a:t>
            </a:r>
            <a:r>
              <a:rPr lang="pt-BR" sz="2000" dirty="0" err="1"/>
              <a:t>duct</a:t>
            </a:r>
            <a:r>
              <a:rPr lang="pt-BR" sz="2000" dirty="0"/>
              <a:t> </a:t>
            </a:r>
            <a:r>
              <a:rPr lang="pt-BR" sz="2000" dirty="0" err="1"/>
              <a:t>leakage</a:t>
            </a:r>
            <a:r>
              <a:rPr lang="pt-BR" sz="2000" dirty="0"/>
              <a:t> </a:t>
            </a:r>
            <a:r>
              <a:rPr lang="pt-BR" sz="2000" dirty="0" err="1"/>
              <a:t>downstream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Pack </a:t>
            </a:r>
            <a:r>
              <a:rPr lang="pt-BR" sz="2000" dirty="0" err="1"/>
              <a:t>Valve</a:t>
            </a:r>
            <a:r>
              <a:rPr lang="pt-BR" sz="2000" dirty="0"/>
              <a:t>);</a:t>
            </a:r>
          </a:p>
          <a:p>
            <a:pPr lvl="1">
              <a:buNone/>
            </a:pPr>
            <a:r>
              <a:rPr lang="pt-BR" sz="2000" dirty="0"/>
              <a:t>6. No </a:t>
            </a:r>
            <a:r>
              <a:rPr lang="pt-BR" sz="2000" dirty="0" err="1"/>
              <a:t>discret</a:t>
            </a:r>
            <a:r>
              <a:rPr lang="pt-BR" sz="2000" dirty="0"/>
              <a:t> ECS OFF sinal for enviado por nenhum FADEC (A </a:t>
            </a:r>
            <a:r>
              <a:rPr lang="pt-BR" sz="2000" dirty="0" err="1"/>
              <a:t>or</a:t>
            </a:r>
            <a:r>
              <a:rPr lang="pt-BR" sz="2000" dirty="0"/>
              <a:t> B) relacionado.  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5334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PNEUMATIC SYSTEM</a:t>
            </a:r>
            <a:br>
              <a:rPr lang="pt-BR" dirty="0"/>
            </a:br>
            <a:r>
              <a:rPr lang="pt-BR" sz="1800" dirty="0"/>
              <a:t>AOM 2-14-05 PAGE 10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5257800"/>
          </a:xfrm>
        </p:spPr>
        <p:txBody>
          <a:bodyPr/>
          <a:lstStyle/>
          <a:p>
            <a:pPr marL="350838" indent="-350838">
              <a:buNone/>
            </a:pPr>
            <a:r>
              <a:rPr lang="pt-BR" sz="1700" u="sng" dirty="0"/>
              <a:t>LÓGICA DE FUNC. CROSSBLEED VALVE</a:t>
            </a:r>
          </a:p>
          <a:p>
            <a:pPr marL="350838" indent="-350838">
              <a:buNone/>
            </a:pPr>
            <a:r>
              <a:rPr lang="pt-BR" sz="1700" dirty="0"/>
              <a:t>A </a:t>
            </a:r>
            <a:r>
              <a:rPr lang="pt-BR" sz="1700" dirty="0" err="1"/>
              <a:t>Cross-Bleed</a:t>
            </a:r>
            <a:r>
              <a:rPr lang="pt-BR" sz="1700" dirty="0"/>
              <a:t>  </a:t>
            </a:r>
            <a:r>
              <a:rPr lang="pt-BR" sz="1700" dirty="0" err="1"/>
              <a:t>Valve</a:t>
            </a:r>
            <a:r>
              <a:rPr lang="pt-BR" sz="1700" dirty="0"/>
              <a:t> (CBV) receberá um sinal para abrir  quando ocorrerem as seguintes condições:</a:t>
            </a:r>
          </a:p>
          <a:p>
            <a:pPr marL="350838" lvl="1" indent="-350838">
              <a:buNone/>
            </a:pPr>
            <a:r>
              <a:rPr lang="pt-BR" sz="1700" dirty="0"/>
              <a:t>1. A </a:t>
            </a:r>
            <a:r>
              <a:rPr lang="pt-BR" sz="1700" dirty="0" err="1"/>
              <a:t>Essential</a:t>
            </a:r>
            <a:r>
              <a:rPr lang="pt-BR" sz="1700" dirty="0"/>
              <a:t> DC Bus 2 estiver energizada;</a:t>
            </a:r>
          </a:p>
          <a:p>
            <a:pPr marL="350838" lvl="1" indent="-350838">
              <a:buNone/>
            </a:pPr>
            <a:r>
              <a:rPr lang="pt-BR" sz="1700" dirty="0"/>
              <a:t>2. Não houver nenhum grande vazamento após o </a:t>
            </a:r>
            <a:r>
              <a:rPr lang="pt-BR" sz="1700" dirty="0" err="1"/>
              <a:t>pre-cooler</a:t>
            </a:r>
            <a:r>
              <a:rPr lang="pt-BR" sz="1700" dirty="0"/>
              <a:t>  ou no compartimento eletrônico traseiro e,</a:t>
            </a:r>
          </a:p>
          <a:p>
            <a:pPr marL="350838" lvl="1" indent="-350838">
              <a:buNone/>
            </a:pPr>
            <a:r>
              <a:rPr lang="pt-BR" sz="1700" dirty="0"/>
              <a:t>3. </a:t>
            </a:r>
            <a:r>
              <a:rPr lang="pt-BR" sz="1700" dirty="0" err="1"/>
              <a:t>Cross-Bleed</a:t>
            </a:r>
            <a:r>
              <a:rPr lang="pt-BR" sz="1700" dirty="0"/>
              <a:t> Knob estiver na posição OPEN; ou</a:t>
            </a:r>
          </a:p>
          <a:p>
            <a:pPr marL="350838" lvl="1" indent="-350838">
              <a:buNone/>
            </a:pPr>
            <a:r>
              <a:rPr lang="pt-BR" sz="1700" dirty="0"/>
              <a:t>4. </a:t>
            </a:r>
            <a:r>
              <a:rPr lang="pt-BR" sz="1700" dirty="0" err="1"/>
              <a:t>Cross-Bleed</a:t>
            </a:r>
            <a:r>
              <a:rPr lang="pt-BR" sz="1700" dirty="0"/>
              <a:t> Knob estiver na posição AUTO e ocorrer uma das condições abaixo:</a:t>
            </a:r>
          </a:p>
          <a:p>
            <a:pPr marL="350838" lvl="1" indent="-350838">
              <a:buNone/>
            </a:pPr>
            <a:r>
              <a:rPr lang="pt-BR" sz="1700" dirty="0"/>
              <a:t>   - O motor 2 estiver dando a partida;</a:t>
            </a:r>
          </a:p>
          <a:p>
            <a:pPr marL="350838" lvl="1" indent="-350838">
              <a:buNone/>
            </a:pPr>
            <a:r>
              <a:rPr lang="pt-BR" sz="1700" dirty="0"/>
              <a:t>   - O motor 1 estiver dando a partida assistido pelo motor 2 ou por uma fonte pneumática externa (APU </a:t>
            </a:r>
            <a:r>
              <a:rPr lang="pt-BR" sz="1700" dirty="0" err="1"/>
              <a:t>Bleed</a:t>
            </a:r>
            <a:r>
              <a:rPr lang="pt-BR" sz="1700" dirty="0"/>
              <a:t> </a:t>
            </a:r>
            <a:r>
              <a:rPr lang="pt-BR" sz="1700" dirty="0" err="1"/>
              <a:t>Valve</a:t>
            </a:r>
            <a:r>
              <a:rPr lang="pt-BR" sz="1700" dirty="0"/>
              <a:t> comandada manualmente para a posição CLOSE); e </a:t>
            </a:r>
          </a:p>
          <a:p>
            <a:pPr marL="350838" lvl="1" indent="-350838">
              <a:buNone/>
            </a:pPr>
            <a:r>
              <a:rPr lang="pt-BR" sz="1700" dirty="0"/>
              <a:t>  - O sistema anti-ice do estabilizador horizontal estiver funcionando.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FA04DBC-8D56-4E45-8C29-B0F01F8B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01482"/>
            <a:ext cx="3456384" cy="4379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ROTEIRO</a:t>
            </a:r>
            <a:br>
              <a:rPr lang="pt-BR"/>
            </a:br>
            <a:endParaRPr lang="pt-BR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GENERALIDADES</a:t>
            </a:r>
          </a:p>
          <a:p>
            <a:endParaRPr lang="en-US" sz="2000" dirty="0"/>
          </a:p>
          <a:p>
            <a:r>
              <a:rPr lang="en-US" sz="2000" dirty="0"/>
              <a:t> PNEUMATIC SYSTEM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 AIR CONDITIONING SYSTEM</a:t>
            </a:r>
          </a:p>
          <a:p>
            <a:endParaRPr lang="en-US" sz="2000" dirty="0"/>
          </a:p>
          <a:p>
            <a:r>
              <a:rPr lang="en-US" sz="2000" dirty="0"/>
              <a:t> PRESSURIZATION SYSTEM</a:t>
            </a:r>
          </a:p>
          <a:p>
            <a:endParaRPr lang="en-US" sz="2000" dirty="0"/>
          </a:p>
          <a:p>
            <a:r>
              <a:rPr lang="en-US" sz="2000" dirty="0"/>
              <a:t> ELECTRONIC BAY COOLING SYSTEM</a:t>
            </a:r>
          </a:p>
          <a:p>
            <a:endParaRPr lang="en-US" sz="2000" dirty="0"/>
          </a:p>
          <a:p>
            <a:r>
              <a:rPr lang="en-US" sz="2000" dirty="0"/>
              <a:t> EICAS MESSAGES 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AIR CONDITIONING SYSTEM </a:t>
            </a:r>
            <a:br>
              <a:rPr lang="pt-BR" dirty="0"/>
            </a:br>
            <a:r>
              <a:rPr lang="pt-BR" sz="1800" dirty="0"/>
              <a:t>AOM 2-14-10 PAGE 1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2844" y="1857364"/>
            <a:ext cx="4429156" cy="4525963"/>
          </a:xfrm>
        </p:spPr>
        <p:txBody>
          <a:bodyPr/>
          <a:lstStyle/>
          <a:p>
            <a:r>
              <a:rPr lang="pt-BR" sz="2000" dirty="0"/>
              <a:t>Duas </a:t>
            </a:r>
            <a:r>
              <a:rPr lang="pt-BR" sz="2000" dirty="0">
                <a:solidFill>
                  <a:srgbClr val="00B050"/>
                </a:solidFill>
              </a:rPr>
              <a:t>ECU</a:t>
            </a:r>
            <a:r>
              <a:rPr lang="pt-BR" sz="2000" dirty="0"/>
              <a:t> alimentadas pelo sistema pneumático condicionam o ar no interior da aeronave.</a:t>
            </a:r>
          </a:p>
          <a:p>
            <a:endParaRPr lang="pt-BR" sz="2000" dirty="0"/>
          </a:p>
          <a:p>
            <a:r>
              <a:rPr lang="pt-BR" sz="2000" dirty="0">
                <a:solidFill>
                  <a:srgbClr val="FF0000"/>
                </a:solidFill>
              </a:rPr>
              <a:t>Os controles de temperatura do </a:t>
            </a:r>
            <a:r>
              <a:rPr lang="pt-BR" sz="2000" dirty="0" err="1">
                <a:solidFill>
                  <a:srgbClr val="FF0000"/>
                </a:solidFill>
              </a:rPr>
              <a:t>cockpit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ECU 1</a:t>
            </a:r>
            <a:r>
              <a:rPr lang="pt-BR" sz="2000" dirty="0"/>
              <a:t>) e da 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cabine dos passageiros (ECU 2)</a:t>
            </a:r>
            <a:r>
              <a:rPr lang="pt-BR" sz="2000" dirty="0"/>
              <a:t> são independentes e podem ser feitos nos modos automático ou manual. Normalmente é feito no modo automático.</a:t>
            </a:r>
          </a:p>
          <a:p>
            <a:endParaRPr lang="pt-BR" sz="2000" dirty="0"/>
          </a:p>
          <a:p>
            <a:r>
              <a:rPr lang="pt-BR" sz="2000" dirty="0"/>
              <a:t>Pode ser feita a transferência do controle de temperatura da cabine de </a:t>
            </a:r>
            <a:r>
              <a:rPr lang="pt-BR" sz="2000" dirty="0" err="1"/>
              <a:t>pax</a:t>
            </a:r>
            <a:r>
              <a:rPr lang="pt-BR" sz="2000" dirty="0"/>
              <a:t> para o comissário.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8B6574B4-AFE4-1F4C-ADDC-5AFF093C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01482"/>
            <a:ext cx="3456384" cy="4379846"/>
          </a:xfrm>
          <a:prstGeom prst="rect">
            <a:avLst/>
          </a:prstGeom>
        </p:spPr>
      </p:pic>
      <p:sp>
        <p:nvSpPr>
          <p:cNvPr id="6" name="Rosca 5">
            <a:extLst>
              <a:ext uri="{FF2B5EF4-FFF2-40B4-BE49-F238E27FC236}">
                <a16:creationId xmlns="" xmlns:a16="http://schemas.microsoft.com/office/drawing/2014/main" id="{E570BB6E-0213-6F4E-B3D9-7564813F82DC}"/>
              </a:ext>
            </a:extLst>
          </p:cNvPr>
          <p:cNvSpPr/>
          <p:nvPr/>
        </p:nvSpPr>
        <p:spPr>
          <a:xfrm>
            <a:off x="5292080" y="3255301"/>
            <a:ext cx="864096" cy="936104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osca 6">
            <a:extLst>
              <a:ext uri="{FF2B5EF4-FFF2-40B4-BE49-F238E27FC236}">
                <a16:creationId xmlns="" xmlns:a16="http://schemas.microsoft.com/office/drawing/2014/main" id="{A5876140-6B97-544F-B251-0AB632078DE7}"/>
              </a:ext>
            </a:extLst>
          </p:cNvPr>
          <p:cNvSpPr/>
          <p:nvPr/>
        </p:nvSpPr>
        <p:spPr>
          <a:xfrm>
            <a:off x="7236296" y="3284984"/>
            <a:ext cx="864096" cy="936104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osca 7">
            <a:extLst>
              <a:ext uri="{FF2B5EF4-FFF2-40B4-BE49-F238E27FC236}">
                <a16:creationId xmlns="" xmlns:a16="http://schemas.microsoft.com/office/drawing/2014/main" id="{AC2CD81F-54E3-C248-8544-C456457E7154}"/>
              </a:ext>
            </a:extLst>
          </p:cNvPr>
          <p:cNvSpPr/>
          <p:nvPr/>
        </p:nvSpPr>
        <p:spPr>
          <a:xfrm>
            <a:off x="5312949" y="2420887"/>
            <a:ext cx="843227" cy="834413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osca 8">
            <a:extLst>
              <a:ext uri="{FF2B5EF4-FFF2-40B4-BE49-F238E27FC236}">
                <a16:creationId xmlns="" xmlns:a16="http://schemas.microsoft.com/office/drawing/2014/main" id="{DBF5FDF7-AC7C-B248-AAE3-9EF36EDF3AA6}"/>
              </a:ext>
            </a:extLst>
          </p:cNvPr>
          <p:cNvSpPr/>
          <p:nvPr/>
        </p:nvSpPr>
        <p:spPr>
          <a:xfrm>
            <a:off x="7187353" y="2450571"/>
            <a:ext cx="843227" cy="834413"/>
          </a:xfrm>
          <a:prstGeom prst="donut">
            <a:avLst>
              <a:gd name="adj" fmla="val 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428736"/>
            <a:ext cx="8858312" cy="4697427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4400" b="1" dirty="0"/>
              <a:t>PNEUMATIC, AIR CONDITIONING AND PRESSURIZATION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4400" dirty="0"/>
              <a:t>(AOM 2 SEÇÃO 14 )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AIR CONDITIONING SYSTEM </a:t>
            </a:r>
            <a:br>
              <a:rPr lang="pt-BR" dirty="0"/>
            </a:br>
            <a:r>
              <a:rPr lang="pt-BR" sz="1800" dirty="0"/>
              <a:t>AOM 2-14-10 PAGE 1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798637"/>
            <a:ext cx="4427984" cy="4916511"/>
          </a:xfrm>
        </p:spPr>
        <p:txBody>
          <a:bodyPr/>
          <a:lstStyle/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O ar de circulação é comandado por </a:t>
            </a:r>
            <a:r>
              <a:rPr lang="pt-BR" sz="2000" dirty="0">
                <a:solidFill>
                  <a:srgbClr val="00B050"/>
                </a:solidFill>
              </a:rPr>
              <a:t>dois </a:t>
            </a:r>
            <a:r>
              <a:rPr lang="pt-BR" sz="2000" dirty="0" err="1">
                <a:solidFill>
                  <a:srgbClr val="00B050"/>
                </a:solidFill>
              </a:rPr>
              <a:t>recirculadores</a:t>
            </a:r>
            <a:r>
              <a:rPr lang="pt-BR" sz="2000" dirty="0">
                <a:solidFill>
                  <a:srgbClr val="00B050"/>
                </a:solidFill>
              </a:rPr>
              <a:t> elétricos </a:t>
            </a:r>
            <a:r>
              <a:rPr lang="pt-BR" sz="2000" dirty="0"/>
              <a:t>que misturam o ar da cabine com o ar da ECU para que  haja um incremento do bem estar nas cabines.</a:t>
            </a:r>
          </a:p>
          <a:p>
            <a:endParaRPr lang="pt-BR" sz="2000" dirty="0"/>
          </a:p>
          <a:p>
            <a:r>
              <a:rPr lang="pt-BR" sz="2000" dirty="0"/>
              <a:t> Existe a possibilidade de fornecimento de ar previamente condicionado para o interior da aeronave através de </a:t>
            </a:r>
            <a:r>
              <a:rPr lang="pt-BR" sz="2000" dirty="0">
                <a:solidFill>
                  <a:srgbClr val="7030A0"/>
                </a:solidFill>
              </a:rPr>
              <a:t>uma conexão externa</a:t>
            </a:r>
            <a:r>
              <a:rPr lang="pt-BR" sz="2000" dirty="0"/>
              <a:t> (ANV no solo).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2938F19-4B2A-2C44-B51A-1BFA29600E2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27984" y="1798638"/>
            <a:ext cx="4572000" cy="4916510"/>
          </a:xfrm>
          <a:prstGeom prst="rect">
            <a:avLst/>
          </a:prstGeom>
          <a:ln>
            <a:noFill/>
          </a:ln>
        </p:spPr>
      </p:pic>
      <p:sp>
        <p:nvSpPr>
          <p:cNvPr id="6" name="Rosca 5">
            <a:extLst>
              <a:ext uri="{FF2B5EF4-FFF2-40B4-BE49-F238E27FC236}">
                <a16:creationId xmlns="" xmlns:a16="http://schemas.microsoft.com/office/drawing/2014/main" id="{461672C4-90D7-AD4F-BCA2-D108942F5A2F}"/>
              </a:ext>
            </a:extLst>
          </p:cNvPr>
          <p:cNvSpPr/>
          <p:nvPr/>
        </p:nvSpPr>
        <p:spPr>
          <a:xfrm>
            <a:off x="7236295" y="3789041"/>
            <a:ext cx="504057" cy="1080120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osca 6">
            <a:extLst>
              <a:ext uri="{FF2B5EF4-FFF2-40B4-BE49-F238E27FC236}">
                <a16:creationId xmlns="" xmlns:a16="http://schemas.microsoft.com/office/drawing/2014/main" id="{67F36DC4-0C80-DC4C-9EAC-ACF0CE9880B5}"/>
              </a:ext>
            </a:extLst>
          </p:cNvPr>
          <p:cNvSpPr/>
          <p:nvPr/>
        </p:nvSpPr>
        <p:spPr>
          <a:xfrm>
            <a:off x="6804248" y="3789041"/>
            <a:ext cx="413793" cy="432046"/>
          </a:xfrm>
          <a:prstGeom prst="donut">
            <a:avLst>
              <a:gd name="adj" fmla="val 0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AIR CONDITIONING SYSTEM </a:t>
            </a:r>
            <a:br>
              <a:rPr lang="pt-BR" dirty="0"/>
            </a:br>
            <a:r>
              <a:rPr lang="pt-BR" sz="1800" dirty="0"/>
              <a:t>AOM 2-14-10 PAGE 1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798637"/>
            <a:ext cx="4572000" cy="4916511"/>
          </a:xfrm>
        </p:spPr>
        <p:txBody>
          <a:bodyPr/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 Existem dispositivos de segurança para a detecção de vazamentos nos dutos ou </a:t>
            </a:r>
            <a:r>
              <a:rPr lang="pt-BR" sz="2000" dirty="0" err="1"/>
              <a:t>sobretemperatura</a:t>
            </a:r>
            <a:r>
              <a:rPr lang="pt-BR" sz="2000" dirty="0"/>
              <a:t> dos dutos e das </a:t>
            </a:r>
            <a:r>
              <a:rPr lang="pt-BR" sz="2000" dirty="0" err="1"/>
              <a:t>packs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 No solo, as ECU são resfriadas somente pelos </a:t>
            </a:r>
            <a:r>
              <a:rPr lang="pt-BR" sz="2000" dirty="0" err="1">
                <a:solidFill>
                  <a:srgbClr val="00B050"/>
                </a:solidFill>
              </a:rPr>
              <a:t>Fans</a:t>
            </a:r>
            <a:r>
              <a:rPr lang="pt-BR" sz="2000" dirty="0">
                <a:solidFill>
                  <a:srgbClr val="00B050"/>
                </a:solidFill>
              </a:rPr>
              <a:t> da ACM </a:t>
            </a:r>
            <a:r>
              <a:rPr lang="pt-BR" sz="2000" dirty="0"/>
              <a:t>(AIR CYCLE MACHINE).</a:t>
            </a:r>
          </a:p>
          <a:p>
            <a:endParaRPr lang="pt-BR" sz="2000" dirty="0"/>
          </a:p>
          <a:p>
            <a:r>
              <a:rPr lang="pt-BR" sz="2000" dirty="0"/>
              <a:t> A Temperatura do </a:t>
            </a:r>
            <a:r>
              <a:rPr lang="pt-BR" sz="2000" dirty="0" err="1"/>
              <a:t>Cockpit</a:t>
            </a:r>
            <a:r>
              <a:rPr lang="pt-BR" sz="2000" dirty="0"/>
              <a:t> e da Cabine são mostradas no MFD. E as mensagens </a:t>
            </a:r>
            <a:r>
              <a:rPr lang="pt-BR" sz="2000" dirty="0" err="1"/>
              <a:t>caution</a:t>
            </a:r>
            <a:r>
              <a:rPr lang="pt-BR" sz="2000" dirty="0"/>
              <a:t> e </a:t>
            </a:r>
            <a:r>
              <a:rPr lang="pt-BR" sz="2000" dirty="0" err="1"/>
              <a:t>advisory</a:t>
            </a:r>
            <a:r>
              <a:rPr lang="pt-BR" sz="2000" dirty="0"/>
              <a:t> são apresentadas no EICAS.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7693569B-94E4-7B4D-BA21-2E86BC3578C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27984" y="1988840"/>
            <a:ext cx="4716016" cy="4778440"/>
          </a:xfrm>
          <a:prstGeom prst="rect">
            <a:avLst/>
          </a:prstGeom>
          <a:ln>
            <a:noFill/>
          </a:ln>
        </p:spPr>
      </p:pic>
      <p:sp>
        <p:nvSpPr>
          <p:cNvPr id="7" name="Rosca 6">
            <a:extLst>
              <a:ext uri="{FF2B5EF4-FFF2-40B4-BE49-F238E27FC236}">
                <a16:creationId xmlns="" xmlns:a16="http://schemas.microsoft.com/office/drawing/2014/main" id="{7B52F845-8D50-304F-B5D9-44A17B5B16AF}"/>
              </a:ext>
            </a:extLst>
          </p:cNvPr>
          <p:cNvSpPr/>
          <p:nvPr/>
        </p:nvSpPr>
        <p:spPr>
          <a:xfrm>
            <a:off x="6372200" y="3429000"/>
            <a:ext cx="648072" cy="432048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89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AIR CONDITIONING SYSTEM </a:t>
            </a:r>
            <a:br>
              <a:rPr lang="pt-BR" dirty="0"/>
            </a:br>
            <a:r>
              <a:rPr lang="pt-BR" sz="1800" dirty="0"/>
              <a:t>AOM 2-14-10 PAGE 15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/>
          <p:nvPr/>
        </p:nvPicPr>
        <p:blipFill>
          <a:blip r:embed="rId2">
            <a:lum bright="6000"/>
          </a:blip>
          <a:stretch/>
        </p:blipFill>
        <p:spPr>
          <a:xfrm>
            <a:off x="2734560" y="1676520"/>
            <a:ext cx="3572640" cy="510444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753480" y="2730600"/>
            <a:ext cx="243756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COCKPIT TEMPERATURE SELECTOR KNOB 18ºC  TO 29ºC</a:t>
            </a:r>
            <a:endParaRPr/>
          </a:p>
        </p:txBody>
      </p:sp>
      <p:sp>
        <p:nvSpPr>
          <p:cNvPr id="7" name="CustomShape 3"/>
          <p:cNvSpPr/>
          <p:nvPr/>
        </p:nvSpPr>
        <p:spPr>
          <a:xfrm>
            <a:off x="5807880" y="3340080"/>
            <a:ext cx="243792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RECIRCULATION BUTTON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5807880" y="3705120"/>
            <a:ext cx="243792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PASSENGER CABIN TEMPERATURE SELECTOR KNOB (18ºC TO 29ºC)</a:t>
            </a:r>
            <a:endParaRPr/>
          </a:p>
        </p:txBody>
      </p:sp>
      <p:sp>
        <p:nvSpPr>
          <p:cNvPr id="10" name="CustomShape 5"/>
          <p:cNvSpPr/>
          <p:nvPr/>
        </p:nvSpPr>
        <p:spPr>
          <a:xfrm>
            <a:off x="5807880" y="4429080"/>
            <a:ext cx="243792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AIR CONDITIONING PACK BUTTON</a:t>
            </a:r>
            <a:endParaRPr/>
          </a:p>
        </p:txBody>
      </p:sp>
      <p:sp>
        <p:nvSpPr>
          <p:cNvPr id="11" name="CustomShape 6"/>
          <p:cNvSpPr/>
          <p:nvPr/>
        </p:nvSpPr>
        <p:spPr>
          <a:xfrm>
            <a:off x="5807880" y="5029200"/>
            <a:ext cx="243792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GASPER BUTTON</a:t>
            </a:r>
            <a:endParaRPr/>
          </a:p>
        </p:txBody>
      </p:sp>
      <p:sp>
        <p:nvSpPr>
          <p:cNvPr id="12" name="CustomShape 7"/>
          <p:cNvSpPr/>
          <p:nvPr/>
        </p:nvSpPr>
        <p:spPr>
          <a:xfrm>
            <a:off x="5807880" y="5419800"/>
            <a:ext cx="243792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CROSS-BLEED KNOB</a:t>
            </a:r>
            <a:endParaRPr/>
          </a:p>
        </p:txBody>
      </p:sp>
      <p:sp>
        <p:nvSpPr>
          <p:cNvPr id="13" name="CustomShape 8"/>
          <p:cNvSpPr/>
          <p:nvPr/>
        </p:nvSpPr>
        <p:spPr>
          <a:xfrm>
            <a:off x="5807880" y="5838840"/>
            <a:ext cx="243792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BLEED AIR BUTTON</a:t>
            </a:r>
            <a:endParaRPr/>
          </a:p>
        </p:txBody>
      </p:sp>
      <p:sp>
        <p:nvSpPr>
          <p:cNvPr id="14" name="CustomShape 9"/>
          <p:cNvSpPr/>
          <p:nvPr/>
        </p:nvSpPr>
        <p:spPr>
          <a:xfrm>
            <a:off x="5007960" y="6499080"/>
            <a:ext cx="24375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APU BLEED BUTTON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/>
          <p:nvPr/>
        </p:nvPicPr>
        <p:blipFill>
          <a:blip r:embed="rId2"/>
          <a:stretch/>
        </p:blipFill>
        <p:spPr>
          <a:xfrm>
            <a:off x="2257200" y="1615320"/>
            <a:ext cx="4799880" cy="4791960"/>
          </a:xfrm>
          <a:prstGeom prst="rect">
            <a:avLst/>
          </a:prstGeom>
          <a:ln>
            <a:noFill/>
          </a:ln>
        </p:spPr>
      </p:pic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AIR CONDITIONING SYSTEM </a:t>
            </a:r>
            <a:br>
              <a:rPr lang="pt-BR" dirty="0"/>
            </a:br>
            <a:r>
              <a:rPr lang="pt-BR" sz="1800" dirty="0"/>
              <a:t>AOM 2-14-10 PAGE 17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sz="1200" dirty="0"/>
          </a:p>
          <a:p>
            <a:r>
              <a:rPr lang="pt-BR" sz="1200" dirty="0"/>
              <a:t>ENVIROMENTAL CONTROL SYSTEM (ECS) ON MFD</a:t>
            </a:r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800000" y="4046040"/>
            <a:ext cx="213300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 dirty="0">
                <a:latin typeface="Arial"/>
                <a:ea typeface="DejaVu Sans"/>
              </a:rPr>
              <a:t>PASSENGER CABIN TEMPERATURE INDICATION</a:t>
            </a:r>
            <a:endParaRPr/>
          </a:p>
        </p:txBody>
      </p:sp>
      <p:sp>
        <p:nvSpPr>
          <p:cNvPr id="6" name="CustomShape 3"/>
          <p:cNvSpPr/>
          <p:nvPr/>
        </p:nvSpPr>
        <p:spPr>
          <a:xfrm>
            <a:off x="6219720" y="4046040"/>
            <a:ext cx="213300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 dirty="0">
                <a:latin typeface="Arial"/>
                <a:ea typeface="DejaVu Sans"/>
              </a:rPr>
              <a:t>COCKPIT TEMPERATURE INDICATION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7057800" y="5417640"/>
            <a:ext cx="213300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 dirty="0">
                <a:latin typeface="Arial"/>
                <a:ea typeface="DejaVu Sans"/>
              </a:rPr>
              <a:t>BLEED TEMPERATURE INDICATION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AIR CONDITIONING SYSTEM </a:t>
            </a:r>
            <a:br>
              <a:rPr lang="pt-BR" dirty="0"/>
            </a:br>
            <a:r>
              <a:rPr lang="pt-BR" sz="1800" dirty="0"/>
              <a:t>AOM 2-14-10 PAGE 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628800"/>
            <a:ext cx="4572000" cy="4491047"/>
          </a:xfrm>
        </p:spPr>
        <p:txBody>
          <a:bodyPr/>
          <a:lstStyle/>
          <a:p>
            <a:pPr>
              <a:buNone/>
            </a:pPr>
            <a:r>
              <a:rPr lang="pt-BR" sz="1600" u="sng" dirty="0"/>
              <a:t>ECU OPERATION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O ar proveniente do sistema pneumático abastece a ECU. Constituição da ECU:</a:t>
            </a:r>
          </a:p>
          <a:p>
            <a:pPr>
              <a:buNone/>
            </a:pPr>
            <a:r>
              <a:rPr lang="pt-BR" sz="1600" dirty="0">
                <a:latin typeface="+mj-lt"/>
              </a:rPr>
              <a:t>1- </a:t>
            </a:r>
            <a:r>
              <a:rPr lang="pt-BR" sz="1600" dirty="0">
                <a:solidFill>
                  <a:srgbClr val="00B050"/>
                </a:solidFill>
                <a:latin typeface="+mj-lt"/>
              </a:rPr>
              <a:t>Dois trocadores de calor</a:t>
            </a:r>
          </a:p>
          <a:p>
            <a:pPr>
              <a:buNone/>
            </a:pPr>
            <a:r>
              <a:rPr lang="pt-BR" sz="1600" dirty="0">
                <a:latin typeface="+mj-lt"/>
              </a:rPr>
              <a:t>2- </a:t>
            </a:r>
            <a:r>
              <a:rPr lang="pt-BR" sz="1600" dirty="0">
                <a:solidFill>
                  <a:srgbClr val="FF0000"/>
                </a:solidFill>
                <a:latin typeface="+mj-lt"/>
              </a:rPr>
              <a:t>Um ACM </a:t>
            </a:r>
            <a:r>
              <a:rPr lang="pt-BR" sz="1600" dirty="0">
                <a:latin typeface="+mj-lt"/>
              </a:rPr>
              <a:t>(compressor, turbina e </a:t>
            </a:r>
            <a:r>
              <a:rPr lang="pt-BR" sz="1600" dirty="0" err="1">
                <a:latin typeface="+mj-lt"/>
              </a:rPr>
              <a:t>fan</a:t>
            </a:r>
            <a:r>
              <a:rPr lang="pt-BR" sz="1600" dirty="0">
                <a:latin typeface="+mj-lt"/>
              </a:rPr>
              <a:t>)</a:t>
            </a:r>
          </a:p>
          <a:p>
            <a:pPr>
              <a:buNone/>
            </a:pPr>
            <a:r>
              <a:rPr lang="pt-BR" sz="1600" dirty="0">
                <a:latin typeface="+mj-lt"/>
              </a:rPr>
              <a:t>3-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Condensador, separador de água</a:t>
            </a:r>
            <a:r>
              <a:rPr lang="pt-BR" sz="1600" dirty="0">
                <a:latin typeface="+mj-lt"/>
              </a:rPr>
              <a:t>, controle e as proteções relacionadas ao sistema.</a:t>
            </a:r>
          </a:p>
          <a:p>
            <a:pPr>
              <a:buNone/>
            </a:pP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Há um sistema de </a:t>
            </a:r>
            <a:r>
              <a:rPr lang="pt-BR" sz="1600" dirty="0">
                <a:solidFill>
                  <a:srgbClr val="7030A0"/>
                </a:solidFill>
                <a:latin typeface="+mj-lt"/>
              </a:rPr>
              <a:t>ventilação de emergência (RAM Air)</a:t>
            </a:r>
            <a:r>
              <a:rPr lang="pt-BR" sz="1600" dirty="0">
                <a:latin typeface="+mj-lt"/>
              </a:rPr>
              <a:t> que é acionado automaticamente em voo (ECU OFF).</a:t>
            </a:r>
          </a:p>
          <a:p>
            <a:pPr marL="0" indent="0">
              <a:buNone/>
            </a:pP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Raim</a:t>
            </a:r>
            <a:r>
              <a:rPr lang="pt-BR" sz="1600" dirty="0">
                <a:latin typeface="+mj-lt"/>
              </a:rPr>
              <a:t> Air é usado ainda para evacuação de fumaça e ventilação da cabine quando a cabine estiver despressurizada.</a:t>
            </a:r>
          </a:p>
          <a:p>
            <a:pPr marL="0" indent="0">
              <a:buNone/>
            </a:pP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A </a:t>
            </a:r>
            <a:r>
              <a:rPr lang="pt-BR" sz="1600" dirty="0" err="1">
                <a:latin typeface="+mj-lt"/>
              </a:rPr>
              <a:t>Left</a:t>
            </a:r>
            <a:r>
              <a:rPr lang="pt-BR" sz="1600" dirty="0">
                <a:latin typeface="+mj-lt"/>
              </a:rPr>
              <a:t> Pack é fechada automaticamente quando o sistema anti-ice estiver operando abaixo de 24600 ft.</a:t>
            </a:r>
          </a:p>
          <a:p>
            <a:endParaRPr lang="pt-BR" dirty="0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7C56E208-F545-A449-99B6-76D87A227D9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27984" y="1772816"/>
            <a:ext cx="4716016" cy="4994464"/>
          </a:xfrm>
          <a:prstGeom prst="rect">
            <a:avLst/>
          </a:prstGeom>
          <a:ln>
            <a:noFill/>
          </a:ln>
        </p:spPr>
      </p:pic>
      <p:sp>
        <p:nvSpPr>
          <p:cNvPr id="6" name="Rosca 5">
            <a:extLst>
              <a:ext uri="{FF2B5EF4-FFF2-40B4-BE49-F238E27FC236}">
                <a16:creationId xmlns="" xmlns:a16="http://schemas.microsoft.com/office/drawing/2014/main" id="{2014ABCD-2D6C-B94E-9EB5-5083116A84E9}"/>
              </a:ext>
            </a:extLst>
          </p:cNvPr>
          <p:cNvSpPr/>
          <p:nvPr/>
        </p:nvSpPr>
        <p:spPr>
          <a:xfrm>
            <a:off x="6288722" y="2780928"/>
            <a:ext cx="731550" cy="724535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osca 6">
            <a:extLst>
              <a:ext uri="{FF2B5EF4-FFF2-40B4-BE49-F238E27FC236}">
                <a16:creationId xmlns="" xmlns:a16="http://schemas.microsoft.com/office/drawing/2014/main" id="{D7F94171-386E-624C-A219-A34CF25C4818}"/>
              </a:ext>
            </a:extLst>
          </p:cNvPr>
          <p:cNvSpPr/>
          <p:nvPr/>
        </p:nvSpPr>
        <p:spPr>
          <a:xfrm>
            <a:off x="6366465" y="3320580"/>
            <a:ext cx="576064" cy="1192995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osca 7">
            <a:extLst>
              <a:ext uri="{FF2B5EF4-FFF2-40B4-BE49-F238E27FC236}">
                <a16:creationId xmlns="" xmlns:a16="http://schemas.microsoft.com/office/drawing/2014/main" id="{1765971E-23C4-C24E-BA2F-3BC44AFECD9E}"/>
              </a:ext>
            </a:extLst>
          </p:cNvPr>
          <p:cNvSpPr/>
          <p:nvPr/>
        </p:nvSpPr>
        <p:spPr>
          <a:xfrm>
            <a:off x="7152818" y="4149080"/>
            <a:ext cx="576064" cy="1008112"/>
          </a:xfrm>
          <a:prstGeom prst="donut">
            <a:avLst>
              <a:gd name="adj" fmla="val 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osca 8">
            <a:extLst>
              <a:ext uri="{FF2B5EF4-FFF2-40B4-BE49-F238E27FC236}">
                <a16:creationId xmlns="" xmlns:a16="http://schemas.microsoft.com/office/drawing/2014/main" id="{13DADC91-9F5D-5C43-8A98-106186C72694}"/>
              </a:ext>
            </a:extLst>
          </p:cNvPr>
          <p:cNvSpPr/>
          <p:nvPr/>
        </p:nvSpPr>
        <p:spPr>
          <a:xfrm>
            <a:off x="6654497" y="2040839"/>
            <a:ext cx="2016224" cy="503651"/>
          </a:xfrm>
          <a:prstGeom prst="donut">
            <a:avLst>
              <a:gd name="adj" fmla="val 0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80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AIR CONDITIONING SYSTEM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550080" y="1661400"/>
            <a:ext cx="8305200" cy="496188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2120400" y="1289880"/>
            <a:ext cx="506808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pt-BR" b="1" strike="noStrike" dirty="0">
                <a:latin typeface="Arial Unicode MS"/>
                <a:ea typeface="DejaVu Sans"/>
              </a:rPr>
              <a:t>COLLING PACK LOCATION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AIR CONDITIONING SYSTEM </a:t>
            </a:r>
            <a:br>
              <a:rPr lang="pt-BR" dirty="0"/>
            </a:br>
            <a:r>
              <a:rPr lang="pt-BR" sz="1800" dirty="0"/>
              <a:t>AOM 2-14-10 PAGE 5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51520" y="1600200"/>
            <a:ext cx="4392488" cy="5114948"/>
          </a:xfrm>
        </p:spPr>
        <p:txBody>
          <a:bodyPr/>
          <a:lstStyle/>
          <a:p>
            <a:pPr>
              <a:buNone/>
            </a:pPr>
            <a:r>
              <a:rPr lang="pt-BR" sz="1800" u="sng" dirty="0"/>
              <a:t>CABIN TEMPERATURE CONTROL</a:t>
            </a:r>
            <a:r>
              <a:rPr lang="pt-BR" sz="1800" dirty="0"/>
              <a:t> 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dirty="0"/>
              <a:t>Modo Automático:</a:t>
            </a:r>
          </a:p>
          <a:p>
            <a:pPr marL="0" indent="0">
              <a:buNone/>
            </a:pPr>
            <a:r>
              <a:rPr lang="pt-BR" sz="1800" dirty="0"/>
              <a:t>1. Botão pressionado</a:t>
            </a:r>
          </a:p>
          <a:p>
            <a:pPr marL="0" indent="0">
              <a:buNone/>
            </a:pPr>
            <a:r>
              <a:rPr lang="pt-BR" sz="1800" dirty="0"/>
              <a:t>2. A temperatura é mantida entre 18˚ e 29˚ C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dirty="0"/>
              <a:t>Modo manual:</a:t>
            </a:r>
          </a:p>
          <a:p>
            <a:pPr marL="0" indent="0">
              <a:buNone/>
            </a:pPr>
            <a:r>
              <a:rPr lang="pt-BR" sz="1800" dirty="0"/>
              <a:t>1. Botão puxado </a:t>
            </a:r>
          </a:p>
          <a:p>
            <a:pPr marL="0" indent="0">
              <a:buNone/>
            </a:pPr>
            <a:r>
              <a:rPr lang="pt-BR" sz="1800" dirty="0"/>
              <a:t>2. Deve ser usado somente em caso de falha do modo automático</a:t>
            </a:r>
          </a:p>
          <a:p>
            <a:pPr marL="0" indent="0">
              <a:buNone/>
            </a:pPr>
            <a:r>
              <a:rPr lang="pt-BR" sz="1800" dirty="0"/>
              <a:t>3. Procedimento:</a:t>
            </a:r>
          </a:p>
          <a:p>
            <a:pPr marL="0" indent="0">
              <a:buNone/>
            </a:pPr>
            <a:r>
              <a:rPr lang="pt-BR" sz="1800" dirty="0"/>
              <a:t>  -Knob </a:t>
            </a:r>
            <a:r>
              <a:rPr lang="pt-BR" sz="1800" dirty="0" err="1"/>
              <a:t>at</a:t>
            </a:r>
            <a:r>
              <a:rPr lang="pt-BR" sz="1800" dirty="0"/>
              <a:t> 12 </a:t>
            </a:r>
            <a:r>
              <a:rPr lang="pt-BR" sz="1800" dirty="0" err="1"/>
              <a:t>o`clock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-Esperar 30seg</a:t>
            </a:r>
          </a:p>
          <a:p>
            <a:pPr marL="0" indent="0">
              <a:buNone/>
            </a:pPr>
            <a:r>
              <a:rPr lang="pt-BR" sz="1800" dirty="0"/>
              <a:t>  -Puxar botão </a:t>
            </a:r>
          </a:p>
          <a:p>
            <a:pPr marL="0" indent="0">
              <a:buNone/>
            </a:pPr>
            <a:r>
              <a:rPr lang="pt-BR" sz="1800" dirty="0"/>
              <a:t>  -Ajuste lento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91A8207-375E-4A46-8A6A-C7CC11799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01482"/>
            <a:ext cx="3456384" cy="437984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AIR CONDITIONING SYSTEM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-72000" y="1143720"/>
            <a:ext cx="914328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pt-BR" b="1" strike="noStrike" dirty="0">
                <a:solidFill>
                  <a:srgbClr val="FFFFFF"/>
                </a:solidFill>
                <a:latin typeface="Arial"/>
                <a:ea typeface="DejaVu Sans"/>
              </a:rPr>
              <a:t>AIR </a:t>
            </a:r>
            <a:r>
              <a:rPr lang="pt-BR" b="1" strike="noStrike" dirty="0">
                <a:latin typeface="Arial"/>
                <a:ea typeface="DejaVu Sans"/>
              </a:rPr>
              <a:t>CONDITIONING DISTRIBUTION</a:t>
            </a:r>
            <a:endParaRPr/>
          </a:p>
        </p:txBody>
      </p:sp>
      <p:sp>
        <p:nvSpPr>
          <p:cNvPr id="6" name="CustomShape 3"/>
          <p:cNvSpPr/>
          <p:nvPr/>
        </p:nvSpPr>
        <p:spPr>
          <a:xfrm>
            <a:off x="0" y="6136920"/>
            <a:ext cx="914328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400" b="1" strike="noStrike" dirty="0">
                <a:latin typeface="Arial Unicode MS"/>
                <a:ea typeface="DejaVu Sans"/>
              </a:rPr>
              <a:t>THE LEFT PACK  IS THE MAIN SOURCE OF CONDITIONED AIR TO THE COCKPIT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b="1" strike="noStrike" dirty="0">
                <a:latin typeface="Arial Unicode MS"/>
                <a:ea typeface="DejaVu Sans"/>
              </a:rPr>
              <a:t>THE RIGHT PACK IS THE MAIN SOURCE OF CONDITIONED AIR TO THE PASSENGER CABIN</a:t>
            </a:r>
            <a:endParaRPr/>
          </a:p>
        </p:txBody>
      </p:sp>
      <p:pic>
        <p:nvPicPr>
          <p:cNvPr id="7" name="Picture 4"/>
          <p:cNvPicPr/>
          <p:nvPr/>
        </p:nvPicPr>
        <p:blipFill>
          <a:blip r:embed="rId2"/>
          <a:stretch/>
        </p:blipFill>
        <p:spPr>
          <a:xfrm>
            <a:off x="0" y="1634760"/>
            <a:ext cx="9143280" cy="441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AIR CONDITIONING SYSTEM </a:t>
            </a:r>
            <a:br>
              <a:rPr lang="pt-BR" dirty="0"/>
            </a:br>
            <a:r>
              <a:rPr lang="pt-BR" sz="1800" dirty="0"/>
              <a:t>AOM 2-14-05 PAGE 6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5043510"/>
          </a:xfrm>
        </p:spPr>
        <p:txBody>
          <a:bodyPr/>
          <a:lstStyle/>
          <a:p>
            <a:pPr>
              <a:buNone/>
            </a:pPr>
            <a:r>
              <a:rPr lang="pt-BR" sz="1850" u="sng" dirty="0"/>
              <a:t>AIR CONDITIONING DISTRIBUTION</a:t>
            </a:r>
          </a:p>
          <a:p>
            <a:pPr>
              <a:buNone/>
            </a:pPr>
            <a:r>
              <a:rPr lang="pt-BR" sz="1850" dirty="0"/>
              <a:t> O ar é condicionado para o </a:t>
            </a:r>
            <a:r>
              <a:rPr lang="pt-BR" sz="1850" dirty="0" err="1"/>
              <a:t>cockpit</a:t>
            </a:r>
            <a:r>
              <a:rPr lang="pt-BR" sz="1850" dirty="0"/>
              <a:t> e cabine de passageiros.</a:t>
            </a:r>
          </a:p>
          <a:p>
            <a:pPr>
              <a:buNone/>
            </a:pPr>
            <a:endParaRPr lang="pt-BR" sz="1850" dirty="0"/>
          </a:p>
          <a:p>
            <a:r>
              <a:rPr lang="pt-BR" sz="1850" dirty="0"/>
              <a:t>PACK ESQUERDA: principal fonte para o </a:t>
            </a:r>
            <a:r>
              <a:rPr lang="pt-BR" sz="1850" dirty="0" err="1"/>
              <a:t>cockpit</a:t>
            </a:r>
            <a:r>
              <a:rPr lang="pt-BR" sz="1850" dirty="0"/>
              <a:t> (</a:t>
            </a:r>
            <a:r>
              <a:rPr lang="pt-BR" sz="1850" dirty="0" err="1"/>
              <a:t>cross</a:t>
            </a:r>
            <a:r>
              <a:rPr lang="pt-BR" sz="1850" dirty="0"/>
              <a:t> connection </a:t>
            </a:r>
            <a:r>
              <a:rPr lang="pt-BR" sz="1850" dirty="0" err="1"/>
              <a:t>duct</a:t>
            </a:r>
            <a:r>
              <a:rPr lang="pt-BR" sz="1850" dirty="0"/>
              <a:t> para passageiros).</a:t>
            </a:r>
          </a:p>
          <a:p>
            <a:pPr>
              <a:buNone/>
            </a:pPr>
            <a:endParaRPr lang="pt-BR" sz="1850" dirty="0"/>
          </a:p>
          <a:p>
            <a:r>
              <a:rPr lang="pt-BR" sz="1850" dirty="0"/>
              <a:t>PACK DIREITA: principal fonte para os passageiros. Parcialmente, é fornecido também pela </a:t>
            </a:r>
            <a:r>
              <a:rPr lang="pt-BR" sz="1850" dirty="0" err="1"/>
              <a:t>pack</a:t>
            </a:r>
            <a:r>
              <a:rPr lang="pt-BR" sz="1850" dirty="0"/>
              <a:t> esquerda, através de um duto de conexão.</a:t>
            </a:r>
          </a:p>
          <a:p>
            <a:pPr>
              <a:buNone/>
            </a:pPr>
            <a:endParaRPr lang="pt-BR" sz="1850" dirty="0"/>
          </a:p>
          <a:p>
            <a:r>
              <a:rPr lang="pt-BR" sz="1850" dirty="0"/>
              <a:t> A distribuição de ar para a cabine de passageiros é dividida em três linhas: linha superior, linha inferior e linha da </a:t>
            </a:r>
            <a:r>
              <a:rPr lang="pt-BR" sz="1850" dirty="0" err="1"/>
              <a:t>gasper</a:t>
            </a:r>
            <a:r>
              <a:rPr lang="pt-BR" sz="1850" dirty="0"/>
              <a:t>.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293856-8D90-034B-B387-6CDD096FBF6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27984" y="1798638"/>
            <a:ext cx="4572000" cy="49165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AIR CONDITIONING SYSTEM </a:t>
            </a:r>
            <a:br>
              <a:rPr lang="pt-BR" dirty="0"/>
            </a:br>
            <a:r>
              <a:rPr lang="pt-BR" sz="1800" dirty="0"/>
              <a:t>AOM 2-14-05 PAGE 6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769866"/>
            <a:ext cx="4572000" cy="5043510"/>
          </a:xfrm>
        </p:spPr>
        <p:txBody>
          <a:bodyPr/>
          <a:lstStyle/>
          <a:p>
            <a:pPr>
              <a:buNone/>
            </a:pPr>
            <a:r>
              <a:rPr lang="pt-BR" sz="1950" u="sng" dirty="0"/>
              <a:t>AIR CONDITIONING DISTRIBUTION</a:t>
            </a:r>
          </a:p>
          <a:p>
            <a:r>
              <a:rPr lang="pt-BR" sz="1950" dirty="0" err="1">
                <a:solidFill>
                  <a:srgbClr val="FF0000"/>
                </a:solidFill>
              </a:rPr>
              <a:t>Gasper</a:t>
            </a:r>
            <a:r>
              <a:rPr lang="pt-BR" sz="1950" dirty="0">
                <a:solidFill>
                  <a:srgbClr val="FF0000"/>
                </a:solidFill>
              </a:rPr>
              <a:t> </a:t>
            </a:r>
            <a:r>
              <a:rPr lang="pt-BR" sz="1950" dirty="0" err="1">
                <a:solidFill>
                  <a:srgbClr val="FF0000"/>
                </a:solidFill>
              </a:rPr>
              <a:t>fan</a:t>
            </a:r>
            <a:r>
              <a:rPr lang="pt-BR" sz="1950" dirty="0"/>
              <a:t>, ligada ao sistema de distribuição, distribui ar para a saída de ar individual de passageiros, compartimento eletrônico traseiro, compartimento do cilindro de oxigênio e para caixa de relé.</a:t>
            </a:r>
          </a:p>
          <a:p>
            <a:pPr>
              <a:buNone/>
            </a:pPr>
            <a:endParaRPr lang="pt-BR" sz="1950" dirty="0"/>
          </a:p>
          <a:p>
            <a:r>
              <a:rPr lang="pt-BR" sz="1950" dirty="0"/>
              <a:t> </a:t>
            </a:r>
            <a:r>
              <a:rPr lang="pt-BR" sz="1950" dirty="0">
                <a:solidFill>
                  <a:srgbClr val="7030A0"/>
                </a:solidFill>
              </a:rPr>
              <a:t>02 </a:t>
            </a:r>
            <a:r>
              <a:rPr lang="pt-BR" sz="1950" dirty="0" err="1">
                <a:solidFill>
                  <a:srgbClr val="7030A0"/>
                </a:solidFill>
              </a:rPr>
              <a:t>Recirculation</a:t>
            </a:r>
            <a:r>
              <a:rPr lang="pt-BR" sz="1950" dirty="0">
                <a:solidFill>
                  <a:srgbClr val="7030A0"/>
                </a:solidFill>
              </a:rPr>
              <a:t> </a:t>
            </a:r>
            <a:r>
              <a:rPr lang="pt-BR" sz="1950" dirty="0" err="1">
                <a:solidFill>
                  <a:srgbClr val="7030A0"/>
                </a:solidFill>
              </a:rPr>
              <a:t>fans</a:t>
            </a:r>
            <a:r>
              <a:rPr lang="pt-BR" sz="1950" dirty="0">
                <a:solidFill>
                  <a:srgbClr val="7030A0"/>
                </a:solidFill>
              </a:rPr>
              <a:t> </a:t>
            </a:r>
            <a:r>
              <a:rPr lang="pt-BR" sz="1950" dirty="0"/>
              <a:t>economizam energia das </a:t>
            </a:r>
            <a:r>
              <a:rPr lang="pt-BR" sz="1950" dirty="0" err="1"/>
              <a:t>bleeds</a:t>
            </a:r>
            <a:r>
              <a:rPr lang="pt-BR" sz="1950" dirty="0"/>
              <a:t>. São operados da seguinte forma:</a:t>
            </a:r>
          </a:p>
          <a:p>
            <a:pPr lvl="1">
              <a:buNone/>
            </a:pPr>
            <a:r>
              <a:rPr lang="pt-BR" sz="1950" dirty="0"/>
              <a:t>- Desligados em caso de fumaça na cabine ou em dias muito quentes quando no solo; e</a:t>
            </a:r>
          </a:p>
          <a:p>
            <a:pPr lvl="1">
              <a:buNone/>
            </a:pPr>
            <a:r>
              <a:rPr lang="pt-BR" sz="1950" dirty="0"/>
              <a:t>- Válvula fecha entrada de ar externo acima de 24˚ C no solo.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457D1C7-FFBF-6B4D-AE26-5FF763AFDFF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27984" y="1798638"/>
            <a:ext cx="4572000" cy="4916510"/>
          </a:xfrm>
          <a:prstGeom prst="rect">
            <a:avLst/>
          </a:prstGeom>
          <a:ln>
            <a:noFill/>
          </a:ln>
        </p:spPr>
      </p:pic>
      <p:sp>
        <p:nvSpPr>
          <p:cNvPr id="6" name="Rosca 5">
            <a:extLst>
              <a:ext uri="{FF2B5EF4-FFF2-40B4-BE49-F238E27FC236}">
                <a16:creationId xmlns="" xmlns:a16="http://schemas.microsoft.com/office/drawing/2014/main" id="{24724254-F6A9-A548-AA4E-890FA2437B13}"/>
              </a:ext>
            </a:extLst>
          </p:cNvPr>
          <p:cNvSpPr/>
          <p:nvPr/>
        </p:nvSpPr>
        <p:spPr>
          <a:xfrm>
            <a:off x="7740352" y="3933056"/>
            <a:ext cx="576064" cy="576064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osca 6">
            <a:extLst>
              <a:ext uri="{FF2B5EF4-FFF2-40B4-BE49-F238E27FC236}">
                <a16:creationId xmlns="" xmlns:a16="http://schemas.microsoft.com/office/drawing/2014/main" id="{1E29F909-362E-3A47-8B14-C3E84D17C519}"/>
              </a:ext>
            </a:extLst>
          </p:cNvPr>
          <p:cNvSpPr/>
          <p:nvPr/>
        </p:nvSpPr>
        <p:spPr>
          <a:xfrm>
            <a:off x="7164288" y="3933056"/>
            <a:ext cx="576064" cy="792088"/>
          </a:xfrm>
          <a:prstGeom prst="donut">
            <a:avLst>
              <a:gd name="adj" fmla="val 0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sz="2400" dirty="0"/>
          </a:p>
          <a:p>
            <a:r>
              <a:rPr lang="pt-BR" sz="2400" dirty="0"/>
              <a:t>Capítulo 21-00-00 ( itens 1,2,3,4,5,6,7 e 8)</a:t>
            </a:r>
          </a:p>
          <a:p>
            <a:r>
              <a:rPr lang="pt-BR" sz="2400" dirty="0"/>
              <a:t>Capítulo 21-20-00 ( itens 1,4,7 e 8) </a:t>
            </a:r>
          </a:p>
          <a:p>
            <a:r>
              <a:rPr lang="pt-BR" sz="2400" dirty="0"/>
              <a:t>Capítulo 21-30-00 ( itens 1,2,3,4,5,8,9 e 10)</a:t>
            </a:r>
          </a:p>
          <a:p>
            <a:r>
              <a:rPr lang="pt-BR" sz="2400" dirty="0"/>
              <a:t>Capítulo 21-50-00 ( item 1)</a:t>
            </a:r>
          </a:p>
          <a:p>
            <a:r>
              <a:rPr lang="pt-BR" sz="2400" dirty="0"/>
              <a:t>Capítulo 21-60-00 ( item 1,2,3,4 )</a:t>
            </a:r>
          </a:p>
          <a:p>
            <a:r>
              <a:rPr lang="pt-BR" sz="2400" dirty="0"/>
              <a:t>Capítulo 36-00-00 ( itens 1,2,3)</a:t>
            </a:r>
          </a:p>
          <a:p>
            <a:r>
              <a:rPr lang="pt-BR" sz="2400" dirty="0"/>
              <a:t>Capítulo 36-10-00 ( itens 1,2,5,6,7 e 8)</a:t>
            </a:r>
          </a:p>
          <a:p>
            <a:r>
              <a:rPr lang="pt-BR" sz="2400" dirty="0"/>
              <a:t>Capítulo 36-20-00 ( item 1,2,3,4)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71868" y="114298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CBT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AIR CONDITIONING SYSTEM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/>
          <p:nvPr/>
        </p:nvPicPr>
        <p:blipFill>
          <a:blip r:embed="rId2"/>
          <a:stretch/>
        </p:blipFill>
        <p:spPr>
          <a:xfrm>
            <a:off x="0" y="1835880"/>
            <a:ext cx="9143280" cy="441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AIR CONDITIONING SYSTEM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026"/>
          <p:cNvPicPr/>
          <p:nvPr/>
        </p:nvPicPr>
        <p:blipFill>
          <a:blip r:embed="rId2"/>
          <a:stretch/>
        </p:blipFill>
        <p:spPr>
          <a:xfrm>
            <a:off x="0" y="1752480"/>
            <a:ext cx="9143280" cy="51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ROTEIRO</a:t>
            </a:r>
            <a:br>
              <a:rPr lang="pt-BR"/>
            </a:br>
            <a:endParaRPr lang="pt-BR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GENERALIDADES</a:t>
            </a:r>
          </a:p>
          <a:p>
            <a:endParaRPr lang="en-US" sz="2000" dirty="0"/>
          </a:p>
          <a:p>
            <a:r>
              <a:rPr lang="en-US" sz="2000" dirty="0"/>
              <a:t> PNEUMATIC SYSTEM</a:t>
            </a:r>
          </a:p>
          <a:p>
            <a:endParaRPr lang="en-US" sz="2000" dirty="0"/>
          </a:p>
          <a:p>
            <a:r>
              <a:rPr lang="en-US" sz="2000" dirty="0"/>
              <a:t> AIR CONDITIONING SYSTEM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 PRESSURIZATION SYSTEM</a:t>
            </a:r>
          </a:p>
          <a:p>
            <a:endParaRPr lang="en-US" sz="2000" dirty="0"/>
          </a:p>
          <a:p>
            <a:r>
              <a:rPr lang="en-US" sz="2000" dirty="0"/>
              <a:t> ELECTRONIC BAY COOLING SYSTEM</a:t>
            </a:r>
          </a:p>
          <a:p>
            <a:endParaRPr lang="en-US" sz="2000" dirty="0"/>
          </a:p>
          <a:p>
            <a:r>
              <a:rPr lang="en-US" sz="2000" dirty="0"/>
              <a:t> EICAS MESSAGES 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AOM 2-14-15 PAGE 1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4282" y="1600200"/>
            <a:ext cx="4357718" cy="5043510"/>
          </a:xfrm>
        </p:spPr>
        <p:txBody>
          <a:bodyPr/>
          <a:lstStyle/>
          <a:p>
            <a:r>
              <a:rPr lang="pt-BR" sz="2400" dirty="0"/>
              <a:t>Cabine </a:t>
            </a:r>
            <a:r>
              <a:rPr lang="pt-BR" sz="2400" dirty="0" err="1"/>
              <a:t>Pressure</a:t>
            </a:r>
            <a:r>
              <a:rPr lang="pt-BR" sz="2400" dirty="0"/>
              <a:t> </a:t>
            </a:r>
            <a:r>
              <a:rPr lang="pt-BR" sz="2400" dirty="0" err="1"/>
              <a:t>Control</a:t>
            </a:r>
            <a:r>
              <a:rPr lang="pt-BR" sz="2400" dirty="0"/>
              <a:t> System (CPCS) controla a pressurização regulando a razão de exaustão de ar da cabine, proveniente das </a:t>
            </a:r>
            <a:r>
              <a:rPr lang="pt-BR" sz="2400" dirty="0">
                <a:solidFill>
                  <a:srgbClr val="00B050"/>
                </a:solidFill>
              </a:rPr>
              <a:t>ECU</a:t>
            </a:r>
            <a:r>
              <a:rPr lang="pt-BR" sz="2400" dirty="0"/>
              <a:t>;</a:t>
            </a:r>
          </a:p>
          <a:p>
            <a:r>
              <a:rPr lang="pt-BR" sz="2400" dirty="0"/>
              <a:t> O CPCS possui dois subsistemas: um automático (</a:t>
            </a:r>
            <a:r>
              <a:rPr lang="pt-BR" sz="2400" dirty="0">
                <a:solidFill>
                  <a:srgbClr val="FF0000"/>
                </a:solidFill>
              </a:rPr>
              <a:t>válvula </a:t>
            </a:r>
            <a:r>
              <a:rPr lang="pt-BR" sz="2400" dirty="0" err="1">
                <a:solidFill>
                  <a:srgbClr val="FF0000"/>
                </a:solidFill>
              </a:rPr>
              <a:t>eletropneumática</a:t>
            </a:r>
            <a:r>
              <a:rPr lang="pt-BR" sz="2400" dirty="0"/>
              <a:t>)  e outro manual (</a:t>
            </a:r>
            <a:r>
              <a:rPr lang="pt-BR" sz="2400" dirty="0">
                <a:solidFill>
                  <a:srgbClr val="7030A0"/>
                </a:solidFill>
              </a:rPr>
              <a:t>válvula pneumática</a:t>
            </a:r>
            <a:r>
              <a:rPr lang="pt-BR" sz="2400" dirty="0"/>
              <a:t>);</a:t>
            </a:r>
          </a:p>
          <a:p>
            <a:r>
              <a:rPr lang="pt-BR" sz="2400" dirty="0"/>
              <a:t> O sistema é normalmente operado no modo automático;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="" xmlns:a16="http://schemas.microsoft.com/office/drawing/2014/main" id="{0D8423B9-30B7-614B-8505-0C0E3729D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49" y="1988839"/>
            <a:ext cx="4572000" cy="4289723"/>
          </a:xfrm>
          <a:prstGeom prst="rect">
            <a:avLst/>
          </a:prstGeom>
        </p:spPr>
      </p:pic>
      <p:sp>
        <p:nvSpPr>
          <p:cNvPr id="7" name="Rosca 6">
            <a:extLst>
              <a:ext uri="{FF2B5EF4-FFF2-40B4-BE49-F238E27FC236}">
                <a16:creationId xmlns="" xmlns:a16="http://schemas.microsoft.com/office/drawing/2014/main" id="{E140CDF0-7530-614F-887D-A33FE2DFC3F3}"/>
              </a:ext>
            </a:extLst>
          </p:cNvPr>
          <p:cNvSpPr/>
          <p:nvPr/>
        </p:nvSpPr>
        <p:spPr>
          <a:xfrm>
            <a:off x="7272300" y="3284984"/>
            <a:ext cx="756084" cy="792088"/>
          </a:xfrm>
          <a:prstGeom prst="donut">
            <a:avLst>
              <a:gd name="adj" fmla="val 0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osca 8">
            <a:extLst>
              <a:ext uri="{FF2B5EF4-FFF2-40B4-BE49-F238E27FC236}">
                <a16:creationId xmlns="" xmlns:a16="http://schemas.microsoft.com/office/drawing/2014/main" id="{695CAF9B-34D7-1547-859B-310B78A790FC}"/>
              </a:ext>
            </a:extLst>
          </p:cNvPr>
          <p:cNvSpPr/>
          <p:nvPr/>
        </p:nvSpPr>
        <p:spPr>
          <a:xfrm>
            <a:off x="7272300" y="4150532"/>
            <a:ext cx="1044116" cy="666973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osca 9">
            <a:extLst>
              <a:ext uri="{FF2B5EF4-FFF2-40B4-BE49-F238E27FC236}">
                <a16:creationId xmlns="" xmlns:a16="http://schemas.microsoft.com/office/drawing/2014/main" id="{23B33C2F-A8B2-E444-B26E-EA26282894C8}"/>
              </a:ext>
            </a:extLst>
          </p:cNvPr>
          <p:cNvSpPr/>
          <p:nvPr/>
        </p:nvSpPr>
        <p:spPr>
          <a:xfrm>
            <a:off x="6372199" y="1988838"/>
            <a:ext cx="576065" cy="581772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osca 10">
            <a:extLst>
              <a:ext uri="{FF2B5EF4-FFF2-40B4-BE49-F238E27FC236}">
                <a16:creationId xmlns="" xmlns:a16="http://schemas.microsoft.com/office/drawing/2014/main" id="{57796D3A-5A28-834C-8529-0A4AF4B52861}"/>
              </a:ext>
            </a:extLst>
          </p:cNvPr>
          <p:cNvSpPr/>
          <p:nvPr/>
        </p:nvSpPr>
        <p:spPr>
          <a:xfrm>
            <a:off x="6372200" y="5588478"/>
            <a:ext cx="576064" cy="581772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AOM 2-14-15 PAGE 1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5043510"/>
          </a:xfrm>
        </p:spPr>
        <p:txBody>
          <a:bodyPr/>
          <a:lstStyle/>
          <a:p>
            <a:r>
              <a:rPr lang="pt-BR" sz="2400" dirty="0"/>
              <a:t>Existem dispositivos de segurança para as seguintes condições:</a:t>
            </a:r>
          </a:p>
          <a:p>
            <a:pPr>
              <a:buNone/>
            </a:pPr>
            <a:r>
              <a:rPr lang="pt-BR" sz="2400" dirty="0"/>
              <a:t>   1. Diferencial máximo de pressão de cabine: </a:t>
            </a:r>
            <a:r>
              <a:rPr lang="pt-BR" sz="2400" dirty="0">
                <a:solidFill>
                  <a:srgbClr val="FF0000"/>
                </a:solidFill>
              </a:rPr>
              <a:t>8.2 </a:t>
            </a:r>
            <a:r>
              <a:rPr lang="pt-BR" sz="2400" dirty="0" err="1">
                <a:solidFill>
                  <a:srgbClr val="FF0000"/>
                </a:solidFill>
              </a:rPr>
              <a:t>psi</a:t>
            </a:r>
            <a:endParaRPr lang="pt-BR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400" dirty="0"/>
              <a:t>   2. Diferencial máximo de pressão negativa de cabine: </a:t>
            </a:r>
            <a:r>
              <a:rPr lang="pt-BR" sz="2400" dirty="0">
                <a:solidFill>
                  <a:srgbClr val="FF0000"/>
                </a:solidFill>
              </a:rPr>
              <a:t>- 0.3 </a:t>
            </a:r>
            <a:r>
              <a:rPr lang="pt-BR" sz="2400" dirty="0" err="1">
                <a:solidFill>
                  <a:srgbClr val="FF0000"/>
                </a:solidFill>
              </a:rPr>
              <a:t>psi</a:t>
            </a:r>
            <a:endParaRPr lang="pt-BR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400" dirty="0"/>
              <a:t>   3. Limitador de altitude cabine (quando operando no modo automático): 15000ft no máximo. </a:t>
            </a:r>
          </a:p>
          <a:p>
            <a:pPr>
              <a:buNone/>
            </a:pPr>
            <a:r>
              <a:rPr lang="pt-BR" sz="2400" dirty="0"/>
              <a:t> As informações sobre a cabine são mostradas no EICAS.</a:t>
            </a:r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="" xmlns:a16="http://schemas.microsoft.com/office/drawing/2014/main" id="{EAEC3CB1-F3F7-0C40-B2D9-CE2B8C9E6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443362"/>
            <a:ext cx="3635256" cy="214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4004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AOM 2-14-15 PAGE 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2844" y="1600200"/>
            <a:ext cx="4295705" cy="4900634"/>
          </a:xfrm>
        </p:spPr>
        <p:txBody>
          <a:bodyPr/>
          <a:lstStyle/>
          <a:p>
            <a:pPr>
              <a:buNone/>
            </a:pPr>
            <a:r>
              <a:rPr lang="pt-BR" sz="1800" u="sng" dirty="0"/>
              <a:t>OPERAÇÃO NO MODO AUTOMÁTICO </a:t>
            </a:r>
          </a:p>
          <a:p>
            <a:pPr>
              <a:buNone/>
            </a:pPr>
            <a:endParaRPr lang="pt-BR" sz="1800" dirty="0"/>
          </a:p>
          <a:p>
            <a:r>
              <a:rPr lang="pt-BR" sz="1800" dirty="0"/>
              <a:t> </a:t>
            </a:r>
            <a:r>
              <a:rPr lang="pt-BR" sz="1800" dirty="0">
                <a:solidFill>
                  <a:srgbClr val="00B050"/>
                </a:solidFill>
              </a:rPr>
              <a:t>Altitude do aeródromo de destino </a:t>
            </a:r>
            <a:r>
              <a:rPr lang="pt-BR" sz="1800" dirty="0"/>
              <a:t>inserida antes da decolagem;</a:t>
            </a:r>
          </a:p>
          <a:p>
            <a:pPr>
              <a:buNone/>
            </a:pPr>
            <a:endParaRPr lang="pt-BR" sz="1800" dirty="0"/>
          </a:p>
          <a:p>
            <a:r>
              <a:rPr lang="pt-BR" sz="1800" dirty="0"/>
              <a:t> De acordo com a altitude do campo de pouso, dados do ADC, sensores ar/solo e a posição das manetes, será feito o controle digital, operando a abertura necessária na </a:t>
            </a:r>
            <a:r>
              <a:rPr lang="pt-BR" sz="1800" dirty="0">
                <a:solidFill>
                  <a:srgbClr val="FF0000"/>
                </a:solidFill>
              </a:rPr>
              <a:t>válvula </a:t>
            </a:r>
            <a:r>
              <a:rPr lang="pt-BR" sz="1800" dirty="0" err="1">
                <a:solidFill>
                  <a:srgbClr val="FF0000"/>
                </a:solidFill>
              </a:rPr>
              <a:t>eletropneumática</a:t>
            </a:r>
            <a:r>
              <a:rPr lang="pt-BR" sz="1800" dirty="0"/>
              <a:t>; e</a:t>
            </a:r>
          </a:p>
          <a:p>
            <a:pPr>
              <a:buNone/>
            </a:pPr>
            <a:endParaRPr lang="pt-BR" sz="1800" dirty="0"/>
          </a:p>
          <a:p>
            <a:r>
              <a:rPr lang="pt-BR" sz="1800" dirty="0"/>
              <a:t> A </a:t>
            </a:r>
            <a:r>
              <a:rPr lang="pt-BR" sz="1800" dirty="0">
                <a:solidFill>
                  <a:srgbClr val="7030A0"/>
                </a:solidFill>
              </a:rPr>
              <a:t>válvula pneumática </a:t>
            </a:r>
            <a:r>
              <a:rPr lang="pt-BR" sz="1800" dirty="0"/>
              <a:t>é escravizada e, quando no modo automático, mantém a mesma posição da eletropneumática. </a:t>
            </a:r>
          </a:p>
          <a:p>
            <a:endParaRPr lang="pt-BR" dirty="0"/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="" xmlns:a16="http://schemas.microsoft.com/office/drawing/2014/main" id="{A1C8BE4C-C02C-DE4C-AE61-2DC79DE3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49" y="1988839"/>
            <a:ext cx="4572000" cy="4289723"/>
          </a:xfrm>
          <a:prstGeom prst="rect">
            <a:avLst/>
          </a:prstGeom>
        </p:spPr>
      </p:pic>
      <p:sp>
        <p:nvSpPr>
          <p:cNvPr id="9" name="Rosca 8">
            <a:extLst>
              <a:ext uri="{FF2B5EF4-FFF2-40B4-BE49-F238E27FC236}">
                <a16:creationId xmlns="" xmlns:a16="http://schemas.microsoft.com/office/drawing/2014/main" id="{C6872E0A-A803-954D-8CD0-482C65A76753}"/>
              </a:ext>
            </a:extLst>
          </p:cNvPr>
          <p:cNvSpPr/>
          <p:nvPr/>
        </p:nvSpPr>
        <p:spPr>
          <a:xfrm>
            <a:off x="5508104" y="4437112"/>
            <a:ext cx="684076" cy="437756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osca 10">
            <a:extLst>
              <a:ext uri="{FF2B5EF4-FFF2-40B4-BE49-F238E27FC236}">
                <a16:creationId xmlns="" xmlns:a16="http://schemas.microsoft.com/office/drawing/2014/main" id="{43685312-12EB-7E43-BCF5-B4148ADB3808}"/>
              </a:ext>
            </a:extLst>
          </p:cNvPr>
          <p:cNvSpPr/>
          <p:nvPr/>
        </p:nvSpPr>
        <p:spPr>
          <a:xfrm>
            <a:off x="7272300" y="3284984"/>
            <a:ext cx="756084" cy="792088"/>
          </a:xfrm>
          <a:prstGeom prst="donut">
            <a:avLst>
              <a:gd name="adj" fmla="val 0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osca 11">
            <a:extLst>
              <a:ext uri="{FF2B5EF4-FFF2-40B4-BE49-F238E27FC236}">
                <a16:creationId xmlns="" xmlns:a16="http://schemas.microsoft.com/office/drawing/2014/main" id="{079CE1A0-5A5B-F142-897D-1C25D5836112}"/>
              </a:ext>
            </a:extLst>
          </p:cNvPr>
          <p:cNvSpPr/>
          <p:nvPr/>
        </p:nvSpPr>
        <p:spPr>
          <a:xfrm>
            <a:off x="7272300" y="4150532"/>
            <a:ext cx="1044116" cy="666973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AOM 2-14-15 PAGE 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4282" y="1600200"/>
            <a:ext cx="4357718" cy="5043510"/>
          </a:xfrm>
        </p:spPr>
        <p:txBody>
          <a:bodyPr/>
          <a:lstStyle/>
          <a:p>
            <a:pPr>
              <a:buNone/>
            </a:pPr>
            <a:r>
              <a:rPr lang="pt-BR" sz="1800" u="sng" dirty="0"/>
              <a:t>OPERAÇÃO NO MODO AUTOMÁTICO </a:t>
            </a:r>
            <a:endParaRPr lang="pt-BR" sz="1800" dirty="0"/>
          </a:p>
          <a:p>
            <a:pPr>
              <a:buNone/>
            </a:pPr>
            <a:r>
              <a:rPr lang="pt-BR" sz="1800" dirty="0"/>
              <a:t> Para que a operação se faça no modo automático, as seguintes condições têm que ser apresentadas:</a:t>
            </a:r>
          </a:p>
          <a:p>
            <a:pPr>
              <a:buNone/>
            </a:pPr>
            <a:r>
              <a:rPr lang="pt-BR" sz="1800" dirty="0"/>
              <a:t>    </a:t>
            </a:r>
          </a:p>
          <a:p>
            <a:pPr lvl="1">
              <a:buNone/>
            </a:pPr>
            <a:r>
              <a:rPr lang="pt-BR" sz="1800" dirty="0"/>
              <a:t>1. </a:t>
            </a:r>
            <a:r>
              <a:rPr lang="pt-BR" sz="1800" dirty="0" err="1">
                <a:solidFill>
                  <a:srgbClr val="00B050"/>
                </a:solidFill>
              </a:rPr>
              <a:t>Automatic</a:t>
            </a:r>
            <a:r>
              <a:rPr lang="pt-BR" sz="1800" dirty="0">
                <a:solidFill>
                  <a:srgbClr val="00B050"/>
                </a:solidFill>
              </a:rPr>
              <a:t> </a:t>
            </a:r>
            <a:r>
              <a:rPr lang="pt-BR" sz="1800" dirty="0" err="1">
                <a:solidFill>
                  <a:srgbClr val="00B050"/>
                </a:solidFill>
              </a:rPr>
              <a:t>mode</a:t>
            </a:r>
            <a:r>
              <a:rPr lang="pt-BR" sz="1800" dirty="0">
                <a:solidFill>
                  <a:srgbClr val="00B050"/>
                </a:solidFill>
              </a:rPr>
              <a:t> deve ser selecionado</a:t>
            </a:r>
            <a:r>
              <a:rPr lang="pt-BR" sz="1800" dirty="0"/>
              <a:t> – botão não pode estar pressionado e “MAN” apagada;</a:t>
            </a:r>
          </a:p>
          <a:p>
            <a:pPr lvl="1"/>
            <a:endParaRPr lang="pt-BR" sz="1800" dirty="0"/>
          </a:p>
          <a:p>
            <a:pPr lvl="1">
              <a:buNone/>
            </a:pPr>
            <a:r>
              <a:rPr lang="pt-BR" sz="1800" dirty="0"/>
              <a:t>2. </a:t>
            </a:r>
            <a:r>
              <a:rPr lang="pt-BR" sz="1800" dirty="0">
                <a:solidFill>
                  <a:srgbClr val="FF0000"/>
                </a:solidFill>
              </a:rPr>
              <a:t>Altitude do campo de pouso </a:t>
            </a:r>
            <a:r>
              <a:rPr lang="pt-BR" sz="1800" dirty="0"/>
              <a:t>selecionada (caso contrário, sistema irá considerar 8000Ft; e</a:t>
            </a:r>
          </a:p>
          <a:p>
            <a:pPr lvl="1"/>
            <a:endParaRPr lang="pt-BR" sz="1800" dirty="0"/>
          </a:p>
          <a:p>
            <a:pPr lvl="1">
              <a:buNone/>
            </a:pPr>
            <a:r>
              <a:rPr lang="pt-BR" sz="1800" dirty="0"/>
              <a:t>3. </a:t>
            </a:r>
            <a:r>
              <a:rPr lang="pt-BR" sz="1800" dirty="0">
                <a:solidFill>
                  <a:srgbClr val="7030A0"/>
                </a:solidFill>
              </a:rPr>
              <a:t>Controle manual selecionado para </a:t>
            </a:r>
            <a:r>
              <a:rPr lang="pt-BR" sz="1800" dirty="0" err="1">
                <a:solidFill>
                  <a:srgbClr val="7030A0"/>
                </a:solidFill>
              </a:rPr>
              <a:t>down</a:t>
            </a:r>
            <a:r>
              <a:rPr lang="pt-BR" sz="1800" dirty="0">
                <a:solidFill>
                  <a:srgbClr val="7030A0"/>
                </a:solidFill>
              </a:rPr>
              <a:t> </a:t>
            </a:r>
            <a:r>
              <a:rPr lang="pt-BR" sz="1800" dirty="0" err="1">
                <a:solidFill>
                  <a:srgbClr val="7030A0"/>
                </a:solidFill>
              </a:rPr>
              <a:t>position</a:t>
            </a:r>
            <a:r>
              <a:rPr lang="pt-BR" sz="1800" dirty="0">
                <a:solidFill>
                  <a:srgbClr val="7030A0"/>
                </a:solidFill>
              </a:rPr>
              <a:t> </a:t>
            </a:r>
            <a:r>
              <a:rPr lang="pt-BR" sz="1800" dirty="0"/>
              <a:t>(máxima no sentido anti-horário).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3CF498D7-32E7-5B47-9263-4C6F5F1E96B6}"/>
              </a:ext>
            </a:extLst>
          </p:cNvPr>
          <p:cNvPicPr/>
          <p:nvPr/>
        </p:nvPicPr>
        <p:blipFill rotWithShape="1">
          <a:blip r:embed="rId2"/>
          <a:srcRect t="46049" b="-472"/>
          <a:stretch/>
        </p:blipFill>
        <p:spPr>
          <a:xfrm>
            <a:off x="5179490" y="2996952"/>
            <a:ext cx="3536280" cy="2745646"/>
          </a:xfrm>
          <a:prstGeom prst="rect">
            <a:avLst/>
          </a:prstGeom>
          <a:ln>
            <a:noFill/>
          </a:ln>
        </p:spPr>
      </p:pic>
      <p:sp>
        <p:nvSpPr>
          <p:cNvPr id="6" name="Rosca 5">
            <a:extLst>
              <a:ext uri="{FF2B5EF4-FFF2-40B4-BE49-F238E27FC236}">
                <a16:creationId xmlns="" xmlns:a16="http://schemas.microsoft.com/office/drawing/2014/main" id="{48924C11-4D16-D241-BAEB-5EA436FDCD19}"/>
              </a:ext>
            </a:extLst>
          </p:cNvPr>
          <p:cNvSpPr/>
          <p:nvPr/>
        </p:nvSpPr>
        <p:spPr>
          <a:xfrm>
            <a:off x="6444208" y="4311996"/>
            <a:ext cx="936104" cy="917203"/>
          </a:xfrm>
          <a:prstGeom prst="donut">
            <a:avLst>
              <a:gd name="adj" fmla="val 0"/>
            </a:avLst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osca 6">
            <a:extLst>
              <a:ext uri="{FF2B5EF4-FFF2-40B4-BE49-F238E27FC236}">
                <a16:creationId xmlns="" xmlns:a16="http://schemas.microsoft.com/office/drawing/2014/main" id="{7CC59D7B-F8EE-944D-BFC6-04DDA3A5582A}"/>
              </a:ext>
            </a:extLst>
          </p:cNvPr>
          <p:cNvSpPr/>
          <p:nvPr/>
        </p:nvSpPr>
        <p:spPr>
          <a:xfrm>
            <a:off x="5981730" y="3711739"/>
            <a:ext cx="1398581" cy="666973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osca 8">
            <a:extLst>
              <a:ext uri="{FF2B5EF4-FFF2-40B4-BE49-F238E27FC236}">
                <a16:creationId xmlns="" xmlns:a16="http://schemas.microsoft.com/office/drawing/2014/main" id="{5F107565-BAB1-D242-AE12-4FB0790CAD71}"/>
              </a:ext>
            </a:extLst>
          </p:cNvPr>
          <p:cNvSpPr/>
          <p:nvPr/>
        </p:nvSpPr>
        <p:spPr>
          <a:xfrm>
            <a:off x="7380310" y="3853394"/>
            <a:ext cx="1080121" cy="917203"/>
          </a:xfrm>
          <a:prstGeom prst="donut">
            <a:avLst>
              <a:gd name="adj" fmla="val 0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AOM 2-14-15 PAGE 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600200"/>
            <a:ext cx="4392488" cy="4525963"/>
          </a:xfrm>
        </p:spPr>
        <p:txBody>
          <a:bodyPr/>
          <a:lstStyle/>
          <a:p>
            <a:pPr marL="42863" indent="-42863">
              <a:buNone/>
            </a:pPr>
            <a:r>
              <a:rPr lang="pt-BR" sz="2400" u="sng" dirty="0"/>
              <a:t>DETERMINAÇÃO DA ALTITUDE TEÓRICA DE CABINE </a:t>
            </a:r>
            <a:endParaRPr lang="pt-BR" sz="2400" dirty="0"/>
          </a:p>
          <a:p>
            <a:pPr marL="42863" indent="-42863">
              <a:buNone/>
            </a:pPr>
            <a:r>
              <a:rPr lang="pt-BR" sz="2400" dirty="0"/>
              <a:t>Máximo diferencial de cabine (7.8 </a:t>
            </a:r>
            <a:r>
              <a:rPr lang="pt-BR" sz="2400" dirty="0" err="1"/>
              <a:t>psi</a:t>
            </a:r>
            <a:r>
              <a:rPr lang="pt-BR" sz="2400" dirty="0"/>
              <a:t>) é alcançado na altitude teórica de cabine mais baixa possível, considerando:</a:t>
            </a:r>
          </a:p>
          <a:p>
            <a:pPr>
              <a:buNone/>
            </a:pPr>
            <a:endParaRPr lang="pt-BR" sz="2400" dirty="0"/>
          </a:p>
          <a:p>
            <a:pPr marL="457200" indent="-457200" algn="just">
              <a:buAutoNum type="arabicPeriod"/>
            </a:pPr>
            <a:r>
              <a:rPr lang="pt-BR" sz="2400" dirty="0"/>
              <a:t>Mínima razão de subida da cabine (conforto aos passageiros); e</a:t>
            </a:r>
          </a:p>
          <a:p>
            <a:pPr marL="457200" indent="-457200" algn="just">
              <a:buAutoNum type="arabicPeriod"/>
            </a:pPr>
            <a:endParaRPr lang="pt-BR" sz="2400" dirty="0"/>
          </a:p>
          <a:p>
            <a:pPr>
              <a:buNone/>
            </a:pPr>
            <a:r>
              <a:rPr lang="pt-BR" sz="2400" dirty="0"/>
              <a:t>2. Máxima razão de subida da aeronave.</a:t>
            </a:r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="" xmlns:a16="http://schemas.microsoft.com/office/drawing/2014/main" id="{68000A0C-AB4E-7743-89AB-F1E8B24A4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7638"/>
            <a:ext cx="3312368" cy="531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AOM 2-14-15 PAGE 4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5114948"/>
          </a:xfrm>
        </p:spPr>
        <p:txBody>
          <a:bodyPr/>
          <a:lstStyle/>
          <a:p>
            <a:pPr indent="-63500">
              <a:buNone/>
            </a:pPr>
            <a:r>
              <a:rPr lang="pt-BR" sz="1900" u="sng" dirty="0">
                <a:solidFill>
                  <a:srgbClr val="00B050"/>
                </a:solidFill>
              </a:rPr>
              <a:t>SEQUÊNCIA DE PRÉ-PRESSURIZAÇÃO AUTOMÁTICA NO SOLO </a:t>
            </a:r>
          </a:p>
          <a:p>
            <a:pPr>
              <a:buNone/>
            </a:pPr>
            <a:endParaRPr lang="pt-BR" sz="1900" dirty="0"/>
          </a:p>
          <a:p>
            <a:r>
              <a:rPr lang="pt-BR" sz="1900" dirty="0"/>
              <a:t> Iniciada e mantida durante o tempo que a aeronave permanecer no solo e as manetes forem mantidas em THRUST SET ou acima;</a:t>
            </a:r>
          </a:p>
          <a:p>
            <a:pPr>
              <a:buNone/>
            </a:pPr>
            <a:endParaRPr lang="pt-BR" sz="1900" dirty="0"/>
          </a:p>
          <a:p>
            <a:r>
              <a:rPr lang="pt-BR" sz="1900" dirty="0"/>
              <a:t> A altitude da cabine descerá até 0.2 </a:t>
            </a:r>
            <a:r>
              <a:rPr lang="pt-BR" sz="1900" dirty="0" err="1"/>
              <a:t>psi</a:t>
            </a:r>
            <a:r>
              <a:rPr lang="pt-BR" sz="1900" dirty="0"/>
              <a:t> abaixo da altitude de decolagem; e</a:t>
            </a:r>
          </a:p>
          <a:p>
            <a:pPr>
              <a:buNone/>
            </a:pPr>
            <a:endParaRPr lang="pt-BR" sz="1900" dirty="0"/>
          </a:p>
          <a:p>
            <a:r>
              <a:rPr lang="pt-BR" sz="1900" dirty="0"/>
              <a:t> A finalidade é evitar pressurizações irregulares durante a rotação ou decolagem, quando a tendência da cabine é acompanhar a razão de subida da aeronave.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B4FD7D72-A19B-C543-9585-5683E869C911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4524616" y="2397171"/>
            <a:ext cx="4511880" cy="3881392"/>
          </a:xfrm>
          <a:prstGeom prst="rect">
            <a:avLst/>
          </a:prstGeom>
          <a:ln>
            <a:noFill/>
          </a:ln>
        </p:spPr>
      </p:pic>
      <p:cxnSp>
        <p:nvCxnSpPr>
          <p:cNvPr id="3" name="Conector Reto 2">
            <a:extLst>
              <a:ext uri="{FF2B5EF4-FFF2-40B4-BE49-F238E27FC236}">
                <a16:creationId xmlns="" xmlns:a16="http://schemas.microsoft.com/office/drawing/2014/main" id="{FB0B4DFC-A3E5-EF4A-B5C2-2BBA390F46F7}"/>
              </a:ext>
            </a:extLst>
          </p:cNvPr>
          <p:cNvCxnSpPr>
            <a:cxnSpLocks/>
          </p:cNvCxnSpPr>
          <p:nvPr/>
        </p:nvCxnSpPr>
        <p:spPr>
          <a:xfrm>
            <a:off x="4716016" y="4941168"/>
            <a:ext cx="135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AOM 2-14-15 PAGE 4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7504" y="1600200"/>
            <a:ext cx="4464496" cy="4525963"/>
          </a:xfrm>
        </p:spPr>
        <p:txBody>
          <a:bodyPr/>
          <a:lstStyle/>
          <a:p>
            <a:pPr indent="-19050">
              <a:buNone/>
            </a:pPr>
            <a:r>
              <a:rPr lang="pt-BR" sz="1700" u="sng" dirty="0">
                <a:solidFill>
                  <a:srgbClr val="FF0000"/>
                </a:solidFill>
              </a:rPr>
              <a:t>SEQ. DE PRESSURIZAÇÃO AUTOMÁTICA NA DECOLAGEM</a:t>
            </a:r>
          </a:p>
          <a:p>
            <a:r>
              <a:rPr lang="pt-BR" sz="1700" dirty="0"/>
              <a:t> Iniciada após a aeronave deixar o solo, tem o propósito de evitar um reajuste da altitude de pouso em caso de retorno;</a:t>
            </a:r>
          </a:p>
          <a:p>
            <a:r>
              <a:rPr lang="pt-BR" sz="1700" dirty="0"/>
              <a:t> Continua descendo a cabine até 0.2 </a:t>
            </a:r>
            <a:r>
              <a:rPr lang="pt-BR" sz="1700" dirty="0" err="1"/>
              <a:t>psi</a:t>
            </a:r>
            <a:r>
              <a:rPr lang="pt-BR" sz="1700" dirty="0"/>
              <a:t> abaixo da altitude de decolagem (caso não o tenha feito); e</a:t>
            </a:r>
          </a:p>
          <a:p>
            <a:r>
              <a:rPr lang="pt-BR" sz="1700" dirty="0"/>
              <a:t> Permanece até que o diferencial de pressão entre a altitude teórica de cabine e a altitude de cabine atual atinja os valores pré determinados ou após 15 minutos de voo (o que acontecer primeiro).</a:t>
            </a:r>
          </a:p>
          <a:p>
            <a:pPr>
              <a:buNone/>
            </a:pPr>
            <a:endParaRPr lang="pt-BR" sz="1700" dirty="0"/>
          </a:p>
          <a:p>
            <a:pPr indent="-19050">
              <a:buNone/>
            </a:pPr>
            <a:r>
              <a:rPr lang="pt-BR" sz="1700" u="sng" dirty="0">
                <a:solidFill>
                  <a:srgbClr val="7030A0"/>
                </a:solidFill>
              </a:rPr>
              <a:t>SEQ. DE PRESSURIZAÇÃO EM VOO</a:t>
            </a:r>
          </a:p>
          <a:p>
            <a:pPr indent="-152400">
              <a:buNone/>
            </a:pPr>
            <a:r>
              <a:rPr lang="pt-BR" sz="1700" dirty="0"/>
              <a:t> Iniciada após o término da </a:t>
            </a:r>
            <a:r>
              <a:rPr lang="pt-BR" sz="1700" dirty="0" err="1"/>
              <a:t>sequência</a:t>
            </a:r>
            <a:r>
              <a:rPr lang="pt-BR" sz="1700" dirty="0"/>
              <a:t> anterior. Serve para ajustar a altitude da cabine com a razão de mudança durante o </a:t>
            </a:r>
            <a:r>
              <a:rPr lang="pt-BR" sz="1700" dirty="0" err="1"/>
              <a:t>voo</a:t>
            </a:r>
            <a:r>
              <a:rPr lang="pt-BR" sz="1700" dirty="0"/>
              <a:t>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AC3ED7C2-9CE9-7E4B-9D6F-91B455EC54E1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4524616" y="2397171"/>
            <a:ext cx="4511880" cy="3881392"/>
          </a:xfrm>
          <a:prstGeom prst="rect">
            <a:avLst/>
          </a:prstGeom>
          <a:ln>
            <a:noFill/>
          </a:ln>
        </p:spPr>
      </p:pic>
      <p:cxnSp>
        <p:nvCxnSpPr>
          <p:cNvPr id="6" name="Conector Reto 5">
            <a:extLst>
              <a:ext uri="{FF2B5EF4-FFF2-40B4-BE49-F238E27FC236}">
                <a16:creationId xmlns="" xmlns:a16="http://schemas.microsoft.com/office/drawing/2014/main" id="{F4AB64D4-8DB6-8E42-8687-FB26C1CD3709}"/>
              </a:ext>
            </a:extLst>
          </p:cNvPr>
          <p:cNvCxnSpPr>
            <a:cxnSpLocks/>
          </p:cNvCxnSpPr>
          <p:nvPr/>
        </p:nvCxnSpPr>
        <p:spPr>
          <a:xfrm>
            <a:off x="6073520" y="4941168"/>
            <a:ext cx="137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964D1C94-54DD-BD40-8331-145A49C0E875}"/>
              </a:ext>
            </a:extLst>
          </p:cNvPr>
          <p:cNvCxnSpPr>
            <a:cxnSpLocks/>
          </p:cNvCxnSpPr>
          <p:nvPr/>
        </p:nvCxnSpPr>
        <p:spPr>
          <a:xfrm>
            <a:off x="7452320" y="4941168"/>
            <a:ext cx="144016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>OBJETIVO</a:t>
            </a:r>
            <a:r>
              <a:rPr lang="pt-BR">
                <a:solidFill>
                  <a:schemeClr val="hlink"/>
                </a:solidFill>
              </a:rPr>
              <a:t> </a:t>
            </a:r>
            <a:endParaRPr lang="pt-BR"/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0" y="2000240"/>
            <a:ext cx="9144000" cy="4125923"/>
          </a:xfrm>
        </p:spPr>
        <p:txBody>
          <a:bodyPr/>
          <a:lstStyle/>
          <a:p>
            <a:pPr>
              <a:buNone/>
            </a:pPr>
            <a:r>
              <a:rPr lang="pt-BR" dirty="0"/>
              <a:t>    Compreender o funcionamento do sistema pneumático,  de ar-condicionado e de pressurização do C-99A.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1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936000" y="1635840"/>
            <a:ext cx="7559280" cy="505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AOM 2-14-15 PAGE 6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676400"/>
            <a:ext cx="4572000" cy="5038748"/>
          </a:xfrm>
        </p:spPr>
        <p:txBody>
          <a:bodyPr/>
          <a:lstStyle/>
          <a:p>
            <a:pPr indent="25400">
              <a:buNone/>
            </a:pPr>
            <a:r>
              <a:rPr lang="pt-BR" sz="1650" u="sng" dirty="0">
                <a:solidFill>
                  <a:srgbClr val="00B050"/>
                </a:solidFill>
              </a:rPr>
              <a:t>SEQUÊNCIA DE AUMENTO AUTOMÁTICO DE RAZÃO DE DESCIDA </a:t>
            </a:r>
            <a:endParaRPr lang="pt-BR" sz="1650" dirty="0">
              <a:solidFill>
                <a:srgbClr val="00B050"/>
              </a:solidFill>
            </a:endParaRPr>
          </a:p>
          <a:p>
            <a:r>
              <a:rPr lang="pt-BR" sz="1650" dirty="0"/>
              <a:t> Iniciada quando a razão de descida da aeronave é maior que 200 </a:t>
            </a:r>
            <a:r>
              <a:rPr lang="pt-BR" sz="1650" dirty="0" err="1"/>
              <a:t>ft</a:t>
            </a:r>
            <a:r>
              <a:rPr lang="pt-BR" sz="1650" dirty="0"/>
              <a:t>/</a:t>
            </a:r>
            <a:r>
              <a:rPr lang="pt-BR" sz="1650" dirty="0" err="1"/>
              <a:t>min</a:t>
            </a:r>
            <a:r>
              <a:rPr lang="pt-BR" sz="1650" dirty="0"/>
              <a:t>;</a:t>
            </a:r>
          </a:p>
          <a:p>
            <a:r>
              <a:rPr lang="pt-BR" sz="1650" dirty="0"/>
              <a:t> Em função do tempo de </a:t>
            </a:r>
            <a:r>
              <a:rPr lang="pt-BR" sz="1650" dirty="0" err="1"/>
              <a:t>voo</a:t>
            </a:r>
            <a:r>
              <a:rPr lang="pt-BR" sz="1650" dirty="0"/>
              <a:t> remanescente, a razão de descida da cabine poderá ser incrementada entre -450 </a:t>
            </a:r>
            <a:r>
              <a:rPr lang="pt-BR" sz="1650" dirty="0" err="1"/>
              <a:t>ft</a:t>
            </a:r>
            <a:r>
              <a:rPr lang="pt-BR" sz="1650" dirty="0"/>
              <a:t>/</a:t>
            </a:r>
            <a:r>
              <a:rPr lang="pt-BR" sz="1650" dirty="0" err="1"/>
              <a:t>min</a:t>
            </a:r>
            <a:r>
              <a:rPr lang="pt-BR" sz="1650" dirty="0"/>
              <a:t> e -500 </a:t>
            </a:r>
            <a:r>
              <a:rPr lang="pt-BR" sz="1650" dirty="0" err="1"/>
              <a:t>ft</a:t>
            </a:r>
            <a:r>
              <a:rPr lang="pt-BR" sz="1650" dirty="0"/>
              <a:t>/min.</a:t>
            </a:r>
          </a:p>
          <a:p>
            <a:pPr>
              <a:buNone/>
            </a:pPr>
            <a:endParaRPr lang="pt-BR" sz="1650" dirty="0"/>
          </a:p>
          <a:p>
            <a:pPr indent="-19050">
              <a:buNone/>
            </a:pPr>
            <a:r>
              <a:rPr lang="pt-BR" sz="1650" u="sng" dirty="0">
                <a:solidFill>
                  <a:srgbClr val="FF0000"/>
                </a:solidFill>
              </a:rPr>
              <a:t>SEQUÊNCIA DE DESPRESSURIZAÇÃO AUTOMÁTICA NO SOLO </a:t>
            </a:r>
            <a:endParaRPr lang="pt-BR" sz="1650" dirty="0">
              <a:solidFill>
                <a:srgbClr val="FF0000"/>
              </a:solidFill>
            </a:endParaRPr>
          </a:p>
          <a:p>
            <a:r>
              <a:rPr lang="pt-BR" sz="1650" dirty="0"/>
              <a:t> </a:t>
            </a:r>
            <a:r>
              <a:rPr lang="pt-BR" sz="1650" dirty="0" err="1"/>
              <a:t>Sequência</a:t>
            </a:r>
            <a:r>
              <a:rPr lang="pt-BR" sz="1650" dirty="0"/>
              <a:t> iniciada quando a aeronave estiver no solo e as manetes estiverem em IDLE;</a:t>
            </a:r>
          </a:p>
          <a:p>
            <a:r>
              <a:rPr lang="pt-BR" sz="1650" dirty="0"/>
              <a:t> A cabine será automaticamente comandada para uma altitude 300 </a:t>
            </a:r>
            <a:r>
              <a:rPr lang="pt-BR" sz="1650" dirty="0" err="1"/>
              <a:t>ft</a:t>
            </a:r>
            <a:r>
              <a:rPr lang="pt-BR" sz="1650" dirty="0"/>
              <a:t> abaixo da selecionada, a fim de evitar </a:t>
            </a:r>
            <a:r>
              <a:rPr lang="pt-BR" sz="1650" dirty="0" err="1"/>
              <a:t>bumps</a:t>
            </a:r>
            <a:r>
              <a:rPr lang="pt-BR" sz="1650" dirty="0"/>
              <a:t>; e</a:t>
            </a:r>
          </a:p>
          <a:p>
            <a:r>
              <a:rPr lang="pt-BR" sz="1650" dirty="0"/>
              <a:t> A diferença irá diminuindo à medida que o ar condicionado for desligado ou a porta for aberta.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B26195B-27BF-A24B-836C-C3AD8DF72A13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4499992" y="2348880"/>
            <a:ext cx="4472760" cy="3744416"/>
          </a:xfrm>
          <a:prstGeom prst="rect">
            <a:avLst/>
          </a:prstGeom>
          <a:ln>
            <a:noFill/>
          </a:ln>
        </p:spPr>
      </p:pic>
      <p:cxnSp>
        <p:nvCxnSpPr>
          <p:cNvPr id="6" name="Conector Reto 5">
            <a:extLst>
              <a:ext uri="{FF2B5EF4-FFF2-40B4-BE49-F238E27FC236}">
                <a16:creationId xmlns="" xmlns:a16="http://schemas.microsoft.com/office/drawing/2014/main" id="{412B926A-C027-E042-B7CB-122D81F64DB7}"/>
              </a:ext>
            </a:extLst>
          </p:cNvPr>
          <p:cNvCxnSpPr>
            <a:cxnSpLocks/>
          </p:cNvCxnSpPr>
          <p:nvPr/>
        </p:nvCxnSpPr>
        <p:spPr>
          <a:xfrm>
            <a:off x="4716016" y="4941168"/>
            <a:ext cx="10801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34642AB9-4EBF-954A-B56E-B0F8FE615248}"/>
              </a:ext>
            </a:extLst>
          </p:cNvPr>
          <p:cNvCxnSpPr>
            <a:cxnSpLocks/>
          </p:cNvCxnSpPr>
          <p:nvPr/>
        </p:nvCxnSpPr>
        <p:spPr>
          <a:xfrm>
            <a:off x="5796136" y="4941168"/>
            <a:ext cx="25922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928800" y="1648800"/>
            <a:ext cx="7714440" cy="497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ustomShape 2"/>
          <p:cNvSpPr/>
          <p:nvPr/>
        </p:nvSpPr>
        <p:spPr>
          <a:xfrm>
            <a:off x="3744000" y="1148160"/>
            <a:ext cx="5327280" cy="60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t-BR" sz="2000" b="1" strike="noStrike" dirty="0">
              <a:latin typeface="Arial"/>
              <a:ea typeface="DejaVu Sans"/>
            </a:endParaRPr>
          </a:p>
          <a:p>
            <a:pPr algn="ctr"/>
            <a:r>
              <a:rPr lang="pt-BR" sz="2200" u="sng" strike="noStrike" dirty="0">
                <a:latin typeface="+mj-lt"/>
                <a:ea typeface="DejaVu Sans"/>
              </a:rPr>
              <a:t>OPERAÇÃO NO MODO MANUAL </a:t>
            </a:r>
            <a:endParaRPr sz="2200" u="sng" dirty="0">
              <a:latin typeface="+mj-lt"/>
            </a:endParaRPr>
          </a:p>
          <a:p>
            <a:pPr algn="just">
              <a:lnSpc>
                <a:spcPct val="80000"/>
              </a:lnSpc>
            </a:pPr>
            <a:endParaRPr sz="2200" dirty="0">
              <a:latin typeface="+mj-lt"/>
            </a:endParaRPr>
          </a:p>
          <a:p>
            <a:pPr marL="342900" indent="-342900" algn="just">
              <a:lnSpc>
                <a:spcPct val="80000"/>
              </a:lnSpc>
              <a:buFontTx/>
              <a:buChar char="-"/>
            </a:pPr>
            <a:r>
              <a:rPr lang="pt-BR" sz="2200" strike="noStrike" dirty="0">
                <a:latin typeface="+mj-lt"/>
                <a:ea typeface="DejaVu Sans"/>
              </a:rPr>
              <a:t>A pressurização manual é feita através do controle manual que atua somente na </a:t>
            </a:r>
            <a:r>
              <a:rPr lang="pt-BR" sz="2200" i="1" u="sng" strike="noStrike" dirty="0" err="1">
                <a:solidFill>
                  <a:srgbClr val="7030A0"/>
                </a:solidFill>
                <a:latin typeface="+mj-lt"/>
                <a:ea typeface="DejaVu Sans"/>
              </a:rPr>
              <a:t>pneumatic</a:t>
            </a:r>
            <a:r>
              <a:rPr lang="pt-BR" sz="2200" i="1" u="sng" strike="noStrike" dirty="0">
                <a:solidFill>
                  <a:srgbClr val="7030A0"/>
                </a:solidFill>
                <a:latin typeface="+mj-lt"/>
                <a:ea typeface="DejaVu Sans"/>
              </a:rPr>
              <a:t> </a:t>
            </a:r>
            <a:r>
              <a:rPr lang="pt-BR" sz="2200" i="1" u="sng" strike="noStrike" dirty="0" err="1">
                <a:solidFill>
                  <a:srgbClr val="7030A0"/>
                </a:solidFill>
                <a:latin typeface="+mj-lt"/>
                <a:ea typeface="DejaVu Sans"/>
              </a:rPr>
              <a:t>outflow</a:t>
            </a:r>
            <a:r>
              <a:rPr lang="pt-BR" sz="2200" i="1" u="sng" strike="noStrike" dirty="0">
                <a:solidFill>
                  <a:srgbClr val="7030A0"/>
                </a:solidFill>
                <a:latin typeface="+mj-lt"/>
                <a:ea typeface="DejaVu Sans"/>
              </a:rPr>
              <a:t> </a:t>
            </a:r>
            <a:r>
              <a:rPr lang="pt-BR" sz="2200" i="1" u="sng" strike="noStrike" dirty="0" err="1">
                <a:solidFill>
                  <a:srgbClr val="7030A0"/>
                </a:solidFill>
                <a:latin typeface="+mj-lt"/>
                <a:ea typeface="DejaVu Sans"/>
              </a:rPr>
              <a:t>valve</a:t>
            </a:r>
            <a:r>
              <a:rPr lang="pt-BR" sz="2200" i="1" strike="noStrike" dirty="0">
                <a:latin typeface="+mj-lt"/>
                <a:ea typeface="DejaVu Sans"/>
              </a:rPr>
              <a:t>, </a:t>
            </a:r>
            <a:r>
              <a:rPr lang="pt-BR" sz="2200" strike="noStrike" dirty="0">
                <a:latin typeface="+mj-lt"/>
                <a:ea typeface="DejaVu Sans"/>
              </a:rPr>
              <a:t>enquanto a </a:t>
            </a:r>
            <a:r>
              <a:rPr lang="pt-BR" sz="2200" i="1" strike="noStrike" dirty="0" err="1">
                <a:solidFill>
                  <a:srgbClr val="FF0000"/>
                </a:solidFill>
                <a:latin typeface="+mj-lt"/>
                <a:ea typeface="DejaVu Sans"/>
              </a:rPr>
              <a:t>electropneumatic</a:t>
            </a:r>
            <a:r>
              <a:rPr lang="pt-BR" sz="2200" i="1" strike="noStrike" dirty="0">
                <a:solidFill>
                  <a:srgbClr val="FF0000"/>
                </a:solidFill>
                <a:latin typeface="+mj-lt"/>
                <a:ea typeface="DejaVu Sans"/>
              </a:rPr>
              <a:t> </a:t>
            </a:r>
            <a:r>
              <a:rPr lang="pt-BR" sz="2200" i="1" strike="noStrike" dirty="0" err="1">
                <a:solidFill>
                  <a:srgbClr val="FF0000"/>
                </a:solidFill>
                <a:latin typeface="+mj-lt"/>
                <a:ea typeface="DejaVu Sans"/>
              </a:rPr>
              <a:t>outflow</a:t>
            </a:r>
            <a:r>
              <a:rPr lang="pt-BR" sz="2200" i="1" strike="noStrike" dirty="0">
                <a:solidFill>
                  <a:srgbClr val="FF0000"/>
                </a:solidFill>
                <a:latin typeface="+mj-lt"/>
                <a:ea typeface="DejaVu Sans"/>
              </a:rPr>
              <a:t> </a:t>
            </a:r>
            <a:r>
              <a:rPr lang="pt-BR" sz="2200" i="1" strike="noStrike" dirty="0" err="1">
                <a:solidFill>
                  <a:srgbClr val="FF0000"/>
                </a:solidFill>
                <a:latin typeface="+mj-lt"/>
                <a:ea typeface="DejaVu Sans"/>
              </a:rPr>
              <a:t>valve</a:t>
            </a:r>
            <a:r>
              <a:rPr lang="pt-BR" sz="2200" strike="noStrike" dirty="0">
                <a:solidFill>
                  <a:srgbClr val="FF0000"/>
                </a:solidFill>
                <a:latin typeface="+mj-lt"/>
                <a:ea typeface="DejaVu Sans"/>
              </a:rPr>
              <a:t> </a:t>
            </a:r>
            <a:r>
              <a:rPr lang="pt-BR" sz="2200" strike="noStrike" dirty="0">
                <a:latin typeface="+mj-lt"/>
                <a:ea typeface="DejaVu Sans"/>
              </a:rPr>
              <a:t>é deixada fechada;</a:t>
            </a:r>
          </a:p>
          <a:p>
            <a:pPr algn="just">
              <a:lnSpc>
                <a:spcPct val="80000"/>
              </a:lnSpc>
            </a:pPr>
            <a:endParaRPr sz="2200" dirty="0">
              <a:latin typeface="+mj-lt"/>
            </a:endParaRPr>
          </a:p>
          <a:p>
            <a:pPr marL="342900" indent="-342900" algn="just">
              <a:lnSpc>
                <a:spcPct val="80000"/>
              </a:lnSpc>
              <a:buFontTx/>
              <a:buChar char="-"/>
            </a:pPr>
            <a:r>
              <a:rPr lang="pt-BR" sz="2200" strike="noStrike" dirty="0">
                <a:latin typeface="+mj-lt"/>
                <a:ea typeface="DejaVu Sans"/>
              </a:rPr>
              <a:t>A tripulação será responsável por monitorar a pressão diferencial de cabine;</a:t>
            </a:r>
          </a:p>
          <a:p>
            <a:pPr algn="just">
              <a:lnSpc>
                <a:spcPct val="80000"/>
              </a:lnSpc>
            </a:pPr>
            <a:endParaRPr sz="2200" dirty="0">
              <a:latin typeface="+mj-lt"/>
            </a:endParaRPr>
          </a:p>
          <a:p>
            <a:pPr marL="342900" indent="-342900" algn="just">
              <a:lnSpc>
                <a:spcPct val="80000"/>
              </a:lnSpc>
              <a:buFontTx/>
              <a:buChar char="-"/>
            </a:pPr>
            <a:r>
              <a:rPr lang="pt-BR" sz="2200" i="1" strike="noStrike" dirty="0">
                <a:latin typeface="+mj-lt"/>
                <a:ea typeface="DejaVu Sans"/>
              </a:rPr>
              <a:t>O DUMP </a:t>
            </a:r>
            <a:r>
              <a:rPr lang="pt-BR" sz="2200" i="1" strike="noStrike" dirty="0" err="1">
                <a:latin typeface="+mj-lt"/>
                <a:ea typeface="DejaVu Sans"/>
              </a:rPr>
              <a:t>button</a:t>
            </a:r>
            <a:r>
              <a:rPr lang="pt-BR" sz="2200" strike="noStrike" dirty="0">
                <a:latin typeface="+mj-lt"/>
                <a:ea typeface="DejaVu Sans"/>
              </a:rPr>
              <a:t>  não é efetivo e uma despressurização rápida será feita girando-se o controle manual no sentido horário, até o batente.</a:t>
            </a:r>
            <a:endParaRPr lang="pt-BR" sz="2200" dirty="0">
              <a:latin typeface="+mj-lt"/>
            </a:endParaRPr>
          </a:p>
          <a:p>
            <a:pPr marL="342900" indent="-342900" algn="just">
              <a:lnSpc>
                <a:spcPct val="80000"/>
              </a:lnSpc>
              <a:buFontTx/>
              <a:buChar char="-"/>
            </a:pPr>
            <a:endParaRPr lang="pt-BR" sz="2200" strike="noStrike" dirty="0">
              <a:latin typeface="+mj-lt"/>
              <a:ea typeface="DejaVu Sans"/>
            </a:endParaRPr>
          </a:p>
          <a:p>
            <a:pPr marL="342900" indent="-342900" algn="just">
              <a:lnSpc>
                <a:spcPct val="80000"/>
              </a:lnSpc>
              <a:buFontTx/>
              <a:buChar char="-"/>
            </a:pPr>
            <a:r>
              <a:rPr lang="pt-BR" sz="2200" strike="noStrike" dirty="0">
                <a:latin typeface="+mj-lt"/>
                <a:ea typeface="DejaVu Sans"/>
              </a:rPr>
              <a:t>Neste Modo também não existe a limitação de cabine em 15000 </a:t>
            </a:r>
            <a:r>
              <a:rPr lang="pt-BR" sz="2200" strike="noStrike" dirty="0" err="1">
                <a:latin typeface="+mj-lt"/>
                <a:ea typeface="DejaVu Sans"/>
              </a:rPr>
              <a:t>ft</a:t>
            </a:r>
            <a:r>
              <a:rPr lang="pt-BR" sz="2200" strike="noStrike" dirty="0">
                <a:latin typeface="+mj-lt"/>
                <a:ea typeface="DejaVu Sans"/>
              </a:rPr>
              <a:t>, como no Modo automático. </a:t>
            </a:r>
            <a:endParaRPr sz="2200" dirty="0">
              <a:latin typeface="+mj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137413" y="2034862"/>
            <a:ext cx="3580560" cy="4723920"/>
          </a:xfrm>
          <a:prstGeom prst="rect">
            <a:avLst/>
          </a:prstGeom>
          <a:ln>
            <a:noFill/>
          </a:ln>
        </p:spPr>
      </p:pic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="" xmlns:a16="http://schemas.microsoft.com/office/drawing/2014/main" id="{105AE48B-4A65-374E-9AC3-84FCE23E2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8" y="1622458"/>
            <a:ext cx="3547669" cy="2571122"/>
          </a:xfrm>
          <a:prstGeom prst="rect">
            <a:avLst/>
          </a:prstGeom>
        </p:spPr>
      </p:pic>
      <p:sp>
        <p:nvSpPr>
          <p:cNvPr id="9" name="Rosca 8">
            <a:extLst>
              <a:ext uri="{FF2B5EF4-FFF2-40B4-BE49-F238E27FC236}">
                <a16:creationId xmlns="" xmlns:a16="http://schemas.microsoft.com/office/drawing/2014/main" id="{EC595471-8D08-1849-A409-82E0536FEC0C}"/>
              </a:ext>
            </a:extLst>
          </p:cNvPr>
          <p:cNvSpPr/>
          <p:nvPr/>
        </p:nvSpPr>
        <p:spPr>
          <a:xfrm>
            <a:off x="2411760" y="2420888"/>
            <a:ext cx="576064" cy="432048"/>
          </a:xfrm>
          <a:prstGeom prst="donut">
            <a:avLst>
              <a:gd name="adj" fmla="val 0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osca 9">
            <a:extLst>
              <a:ext uri="{FF2B5EF4-FFF2-40B4-BE49-F238E27FC236}">
                <a16:creationId xmlns="" xmlns:a16="http://schemas.microsoft.com/office/drawing/2014/main" id="{7AF53508-0C8A-F44E-87CA-A2318EC7F6E1}"/>
              </a:ext>
            </a:extLst>
          </p:cNvPr>
          <p:cNvSpPr/>
          <p:nvPr/>
        </p:nvSpPr>
        <p:spPr>
          <a:xfrm>
            <a:off x="2390831" y="2911999"/>
            <a:ext cx="795517" cy="363803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 AOM 2-14-15 PAGE 9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/>
        </p:blipFill>
        <p:spPr>
          <a:xfrm>
            <a:off x="2520000" y="1660560"/>
            <a:ext cx="3536280" cy="5045040"/>
          </a:xfrm>
          <a:prstGeom prst="rect">
            <a:avLst/>
          </a:prstGeom>
          <a:ln>
            <a:noFill/>
          </a:ln>
        </p:spPr>
      </p:pic>
      <p:sp>
        <p:nvSpPr>
          <p:cNvPr id="7" name="CustomShape 3"/>
          <p:cNvSpPr/>
          <p:nvPr/>
        </p:nvSpPr>
        <p:spPr>
          <a:xfrm>
            <a:off x="1512000" y="3857760"/>
            <a:ext cx="243792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LANDING ALTITUDE INDICATOR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5398200" y="3858120"/>
            <a:ext cx="281880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LANDING ALTITUDE SELECTOR SWITCH</a:t>
            </a:r>
            <a:endParaRPr/>
          </a:p>
        </p:txBody>
      </p:sp>
      <p:sp>
        <p:nvSpPr>
          <p:cNvPr id="10" name="CustomShape 5"/>
          <p:cNvSpPr/>
          <p:nvPr/>
        </p:nvSpPr>
        <p:spPr>
          <a:xfrm>
            <a:off x="902520" y="6352920"/>
            <a:ext cx="24375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PRESSURIZATION DUMP BUTTON</a:t>
            </a:r>
            <a:endParaRPr/>
          </a:p>
        </p:txBody>
      </p:sp>
      <p:sp>
        <p:nvSpPr>
          <p:cNvPr id="11" name="CustomShape 6"/>
          <p:cNvSpPr/>
          <p:nvPr/>
        </p:nvSpPr>
        <p:spPr>
          <a:xfrm>
            <a:off x="5321880" y="6352920"/>
            <a:ext cx="281880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MANUAL CONTROLLER KNOB</a:t>
            </a:r>
            <a:endParaRPr/>
          </a:p>
        </p:txBody>
      </p:sp>
      <p:sp>
        <p:nvSpPr>
          <p:cNvPr id="12" name="CustomShape 7"/>
          <p:cNvSpPr/>
          <p:nvPr/>
        </p:nvSpPr>
        <p:spPr>
          <a:xfrm>
            <a:off x="4483800" y="6565680"/>
            <a:ext cx="342828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000" b="1" strike="noStrike">
                <a:latin typeface="Arial"/>
                <a:ea typeface="DejaVu Sans"/>
              </a:rPr>
              <a:t>PRESSURIZATION MODE SELECTOR BUTTON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PRESSURIZATION SYSTEM</a:t>
            </a:r>
            <a:br>
              <a:rPr lang="pt-BR" dirty="0"/>
            </a:br>
            <a:r>
              <a:rPr lang="pt-BR" sz="1800" dirty="0"/>
              <a:t> AOM 2-14-15 PAGE 10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2500298" y="1829520"/>
            <a:ext cx="4366440" cy="502848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-228600" y="5029200"/>
            <a:ext cx="281880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pt-BR" sz="1000" b="1" strike="noStrike" dirty="0">
                <a:latin typeface="Arial"/>
                <a:ea typeface="DejaVu Sans"/>
              </a:rPr>
              <a:t>CABIN ALTITUDE INDICATION</a:t>
            </a:r>
            <a:endParaRPr dirty="0"/>
          </a:p>
        </p:txBody>
      </p:sp>
      <p:sp>
        <p:nvSpPr>
          <p:cNvPr id="7" name="CustomShape 4"/>
          <p:cNvSpPr/>
          <p:nvPr/>
        </p:nvSpPr>
        <p:spPr>
          <a:xfrm>
            <a:off x="-155520" y="5297760"/>
            <a:ext cx="281880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pt-BR" sz="1000" b="1" strike="noStrike" dirty="0">
                <a:latin typeface="Arial"/>
                <a:ea typeface="DejaVu Sans"/>
              </a:rPr>
              <a:t>DIFERENTIAL PRESSURE INDICATION</a:t>
            </a:r>
            <a:endParaRPr dirty="0"/>
          </a:p>
        </p:txBody>
      </p:sp>
      <p:sp>
        <p:nvSpPr>
          <p:cNvPr id="9" name="CustomShape 5"/>
          <p:cNvSpPr/>
          <p:nvPr/>
        </p:nvSpPr>
        <p:spPr>
          <a:xfrm>
            <a:off x="-152400" y="5638800"/>
            <a:ext cx="281880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pt-BR" sz="1000" b="1" strike="noStrike" dirty="0">
                <a:latin typeface="Arial"/>
                <a:ea typeface="DejaVu Sans"/>
              </a:rPr>
              <a:t>CABIN RATE OF CHANGE INDICATION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ROTEIRO</a:t>
            </a:r>
            <a:br>
              <a:rPr lang="pt-BR"/>
            </a:br>
            <a:endParaRPr lang="pt-BR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GENERALIDADES</a:t>
            </a:r>
          </a:p>
          <a:p>
            <a:endParaRPr lang="en-US" sz="2000" dirty="0"/>
          </a:p>
          <a:p>
            <a:r>
              <a:rPr lang="en-US" sz="2000" dirty="0"/>
              <a:t> PNEUMATIC SYSTEM</a:t>
            </a:r>
          </a:p>
          <a:p>
            <a:endParaRPr lang="en-US" sz="2000" dirty="0"/>
          </a:p>
          <a:p>
            <a:r>
              <a:rPr lang="en-US" sz="2000" dirty="0"/>
              <a:t> AIR CONDITIONING SYSTEM</a:t>
            </a:r>
          </a:p>
          <a:p>
            <a:endParaRPr lang="en-US" sz="2000" dirty="0"/>
          </a:p>
          <a:p>
            <a:r>
              <a:rPr lang="en-US" sz="2000" dirty="0"/>
              <a:t> PRESSURIZATION SYSTEM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 ELECTRONIC BAY COOLING SYSTEM</a:t>
            </a:r>
          </a:p>
          <a:p>
            <a:endParaRPr lang="en-US" sz="2000" dirty="0"/>
          </a:p>
          <a:p>
            <a:r>
              <a:rPr lang="en-US" sz="2000" dirty="0"/>
              <a:t> EICAS MESSAGES 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4000" dirty="0"/>
              <a:t>ELECTRONIC BAY COOLING SYSTEM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 AOM 2-14-20 PAGE 1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268760"/>
            <a:ext cx="5292080" cy="4525963"/>
          </a:xfrm>
        </p:spPr>
        <p:txBody>
          <a:bodyPr/>
          <a:lstStyle/>
          <a:p>
            <a:pPr>
              <a:buNone/>
            </a:pPr>
            <a:r>
              <a:rPr lang="pt-BR" sz="1800" u="sng" dirty="0"/>
              <a:t>FORWARD ELETRONIC BAY</a:t>
            </a:r>
          </a:p>
          <a:p>
            <a:pPr>
              <a:buNone/>
            </a:pPr>
            <a:r>
              <a:rPr lang="pt-BR" sz="1800" dirty="0"/>
              <a:t> - Um sistema de refrigeração automático está localizado no compartimento do nariz, onde está localizada a maioria dos equipamentos eletrônicos. O sistema é composto por:</a:t>
            </a:r>
          </a:p>
          <a:p>
            <a:pPr>
              <a:buNone/>
            </a:pPr>
            <a:r>
              <a:rPr lang="pt-BR" sz="1800" dirty="0"/>
              <a:t> 1. Duas entradas de ar NACA (</a:t>
            </a:r>
            <a:r>
              <a:rPr lang="pt-BR" sz="1800" dirty="0" err="1"/>
              <a:t>water</a:t>
            </a:r>
            <a:r>
              <a:rPr lang="pt-BR" sz="1800" dirty="0"/>
              <a:t> </a:t>
            </a:r>
            <a:r>
              <a:rPr lang="pt-BR" sz="1800" dirty="0" err="1"/>
              <a:t>separators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drains</a:t>
            </a:r>
            <a:r>
              <a:rPr lang="pt-BR" sz="1800" dirty="0"/>
              <a:t>);</a:t>
            </a:r>
          </a:p>
          <a:p>
            <a:pPr>
              <a:buNone/>
            </a:pPr>
            <a:r>
              <a:rPr lang="pt-BR" sz="1800" dirty="0"/>
              <a:t>  2. Duas SHUTOFF </a:t>
            </a:r>
            <a:r>
              <a:rPr lang="pt-BR" sz="1800" dirty="0" err="1"/>
              <a:t>valves</a:t>
            </a:r>
            <a:r>
              <a:rPr lang="pt-BR" sz="1800" dirty="0"/>
              <a:t>;</a:t>
            </a:r>
          </a:p>
          <a:p>
            <a:pPr>
              <a:buNone/>
            </a:pPr>
            <a:r>
              <a:rPr lang="pt-BR" sz="1800" dirty="0"/>
              <a:t>  3. Dois </a:t>
            </a:r>
            <a:r>
              <a:rPr lang="pt-BR" sz="1800" dirty="0" err="1"/>
              <a:t>Recirculation</a:t>
            </a:r>
            <a:r>
              <a:rPr lang="pt-BR" sz="1800" dirty="0"/>
              <a:t> </a:t>
            </a:r>
            <a:r>
              <a:rPr lang="pt-BR" sz="1800" dirty="0" err="1"/>
              <a:t>fans</a:t>
            </a:r>
            <a:r>
              <a:rPr lang="pt-BR" sz="1800" dirty="0"/>
              <a:t> (energizados ao ligar o avião);</a:t>
            </a:r>
          </a:p>
          <a:p>
            <a:pPr>
              <a:buNone/>
            </a:pPr>
            <a:r>
              <a:rPr lang="pt-BR" sz="1800" dirty="0"/>
              <a:t>  4. Dois </a:t>
            </a:r>
            <a:r>
              <a:rPr lang="pt-BR" sz="1800" dirty="0" err="1"/>
              <a:t>Exhaust</a:t>
            </a:r>
            <a:r>
              <a:rPr lang="pt-BR" sz="1800" dirty="0"/>
              <a:t> </a:t>
            </a:r>
            <a:r>
              <a:rPr lang="pt-BR" sz="1800" dirty="0" err="1"/>
              <a:t>fans</a:t>
            </a:r>
            <a:r>
              <a:rPr lang="pt-BR" sz="1800" dirty="0"/>
              <a:t> (ligados quando </a:t>
            </a:r>
            <a:r>
              <a:rPr lang="pt-BR" sz="1800" dirty="0" err="1"/>
              <a:t>T</a:t>
            </a:r>
            <a:r>
              <a:rPr lang="pt-BR" sz="1800" dirty="0"/>
              <a:t>˚ &gt;24˚ C, desligados abaixo de 19˚ C);</a:t>
            </a:r>
          </a:p>
          <a:p>
            <a:pPr>
              <a:buNone/>
            </a:pPr>
            <a:r>
              <a:rPr lang="pt-BR" sz="1800" dirty="0"/>
              <a:t>  5. Duas </a:t>
            </a:r>
            <a:r>
              <a:rPr lang="pt-BR" sz="1800" dirty="0" err="1"/>
              <a:t>Check</a:t>
            </a:r>
            <a:r>
              <a:rPr lang="pt-BR" sz="1800" dirty="0"/>
              <a:t> </a:t>
            </a:r>
            <a:r>
              <a:rPr lang="pt-BR" sz="1800" dirty="0" err="1"/>
              <a:t>valves</a:t>
            </a:r>
            <a:r>
              <a:rPr lang="pt-BR" sz="1800" dirty="0"/>
              <a:t> (evitar ingestão de água através dos </a:t>
            </a:r>
            <a:r>
              <a:rPr lang="pt-BR" sz="1800" dirty="0" err="1"/>
              <a:t>exhaust</a:t>
            </a:r>
            <a:r>
              <a:rPr lang="pt-BR" sz="1800" dirty="0"/>
              <a:t> </a:t>
            </a:r>
            <a:r>
              <a:rPr lang="pt-BR" sz="1800" dirty="0" err="1"/>
              <a:t>fans</a:t>
            </a:r>
            <a:r>
              <a:rPr lang="pt-BR" sz="1800" dirty="0"/>
              <a:t>);</a:t>
            </a:r>
          </a:p>
          <a:p>
            <a:pPr>
              <a:buNone/>
            </a:pPr>
            <a:r>
              <a:rPr lang="pt-BR" sz="1800" dirty="0"/>
              <a:t>  6. Quatro termostatos de controle;</a:t>
            </a:r>
          </a:p>
          <a:p>
            <a:pPr>
              <a:buNone/>
            </a:pPr>
            <a:r>
              <a:rPr lang="pt-BR" sz="1800" dirty="0"/>
              <a:t>  7. Dois termostatos de temperatura;</a:t>
            </a:r>
          </a:p>
          <a:p>
            <a:pPr>
              <a:buNone/>
            </a:pPr>
            <a:r>
              <a:rPr lang="pt-BR" sz="1800" dirty="0"/>
              <a:t> - CAUTION MESSAGE no EICAS para temperaturas acima do limite.</a:t>
            </a:r>
          </a:p>
        </p:txBody>
      </p:sp>
      <p:pic>
        <p:nvPicPr>
          <p:cNvPr id="7" name="Imagem 6" descr="Imagem de vídeo game&#10;&#10;Descrição gerada automaticamente com confiança média">
            <a:extLst>
              <a:ext uri="{FF2B5EF4-FFF2-40B4-BE49-F238E27FC236}">
                <a16:creationId xmlns="" xmlns:a16="http://schemas.microsoft.com/office/drawing/2014/main" id="{36A08DF8-9ED9-CD47-87E9-8CBDD19CA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56" y="1556792"/>
            <a:ext cx="3764740" cy="3304378"/>
          </a:xfrm>
          <a:prstGeom prst="rect">
            <a:avLst/>
          </a:prstGeom>
        </p:spPr>
      </p:pic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="" xmlns:a16="http://schemas.microsoft.com/office/drawing/2014/main" id="{C0B3FCE4-64B7-CB4B-AFDD-906F7B0A3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57739"/>
            <a:ext cx="3316336" cy="1111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4000" dirty="0"/>
              <a:t>ELECTRONIC BAY COOLING SYSTEM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 AOM 2-14-20 PAGE 1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2844" y="1600200"/>
            <a:ext cx="4285140" cy="4972072"/>
          </a:xfrm>
        </p:spPr>
        <p:txBody>
          <a:bodyPr/>
          <a:lstStyle/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400" u="sng" dirty="0"/>
              <a:t>REAR ELETRONIC BAY</a:t>
            </a:r>
          </a:p>
          <a:p>
            <a:pPr>
              <a:buNone/>
            </a:pPr>
            <a:r>
              <a:rPr lang="pt-BR" sz="2400" dirty="0"/>
              <a:t> - Em voo, ou quando operando com as portas fechadas, a refrigeração é feita pelo ar condicionado proveniente da cabine; e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dirty="0"/>
              <a:t> - Quando o avião estiver no solo despressurizado, será fornecido ar da </a:t>
            </a:r>
            <a:r>
              <a:rPr lang="pt-BR" sz="2400" dirty="0" err="1">
                <a:solidFill>
                  <a:srgbClr val="FF0000"/>
                </a:solidFill>
              </a:rPr>
              <a:t>gasper</a:t>
            </a:r>
            <a:r>
              <a:rPr lang="pt-BR" sz="2400" dirty="0"/>
              <a:t> para o compartimento eletrônico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4A1BC1A-77A0-014C-B5D9-3FA6538B21D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27984" y="1798638"/>
            <a:ext cx="4572000" cy="4916510"/>
          </a:xfrm>
          <a:prstGeom prst="rect">
            <a:avLst/>
          </a:prstGeom>
          <a:ln>
            <a:noFill/>
          </a:ln>
        </p:spPr>
      </p:pic>
      <p:sp>
        <p:nvSpPr>
          <p:cNvPr id="6" name="Rosca 5">
            <a:extLst>
              <a:ext uri="{FF2B5EF4-FFF2-40B4-BE49-F238E27FC236}">
                <a16:creationId xmlns="" xmlns:a16="http://schemas.microsoft.com/office/drawing/2014/main" id="{1ABD127D-8355-D24F-BB3F-5EBBD1A33817}"/>
              </a:ext>
            </a:extLst>
          </p:cNvPr>
          <p:cNvSpPr/>
          <p:nvPr/>
        </p:nvSpPr>
        <p:spPr>
          <a:xfrm>
            <a:off x="7718194" y="3861048"/>
            <a:ext cx="1425806" cy="936104"/>
          </a:xfrm>
          <a:prstGeom prst="donu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ROTEIRO</a:t>
            </a:r>
            <a:br>
              <a:rPr lang="pt-BR"/>
            </a:br>
            <a:endParaRPr lang="pt-BR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GENERALIDADES</a:t>
            </a:r>
          </a:p>
          <a:p>
            <a:endParaRPr lang="en-US" sz="2000" dirty="0"/>
          </a:p>
          <a:p>
            <a:r>
              <a:rPr lang="en-US" sz="2000" dirty="0"/>
              <a:t> PNEUMATIC SYSTEM</a:t>
            </a:r>
          </a:p>
          <a:p>
            <a:endParaRPr lang="en-US" sz="2000" dirty="0"/>
          </a:p>
          <a:p>
            <a:r>
              <a:rPr lang="en-US" sz="2000" dirty="0"/>
              <a:t> AIR CONDITIONING SYSTEM</a:t>
            </a:r>
          </a:p>
          <a:p>
            <a:endParaRPr lang="en-US" sz="2000" dirty="0"/>
          </a:p>
          <a:p>
            <a:r>
              <a:rPr lang="en-US" sz="2000" dirty="0"/>
              <a:t> PRESSURIZATION SYSTEM</a:t>
            </a:r>
          </a:p>
          <a:p>
            <a:endParaRPr lang="en-US" sz="2000" dirty="0"/>
          </a:p>
          <a:p>
            <a:r>
              <a:rPr lang="en-US" sz="2000" dirty="0"/>
              <a:t> ELECTRONIC BAY COOLING SYSTEM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EICAS MESSAGES 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ROTEIRO</a:t>
            </a:r>
            <a:br>
              <a:rPr lang="pt-BR"/>
            </a:br>
            <a:endParaRPr lang="pt-BR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GENERALIDADES</a:t>
            </a:r>
          </a:p>
          <a:p>
            <a:endParaRPr lang="en-US" sz="2000" dirty="0"/>
          </a:p>
          <a:p>
            <a:r>
              <a:rPr lang="en-US" sz="2000" dirty="0"/>
              <a:t> PNEUMATIC SYSTEM</a:t>
            </a:r>
          </a:p>
          <a:p>
            <a:endParaRPr lang="en-US" sz="2000" dirty="0"/>
          </a:p>
          <a:p>
            <a:r>
              <a:rPr lang="en-US" sz="2000" dirty="0"/>
              <a:t> AIR CONDITIONING SYSTEM</a:t>
            </a:r>
          </a:p>
          <a:p>
            <a:endParaRPr lang="en-US" sz="2000" dirty="0"/>
          </a:p>
          <a:p>
            <a:r>
              <a:rPr lang="en-US" sz="2000" dirty="0"/>
              <a:t> PRESSURIZATION SYSTEM</a:t>
            </a:r>
          </a:p>
          <a:p>
            <a:endParaRPr lang="en-US" sz="2000" dirty="0"/>
          </a:p>
          <a:p>
            <a:r>
              <a:rPr lang="en-US" sz="2000" dirty="0"/>
              <a:t> ELECTRONIC BAY COOLING SYSTEM</a:t>
            </a:r>
          </a:p>
          <a:p>
            <a:endParaRPr lang="en-US" sz="2000" dirty="0"/>
          </a:p>
          <a:p>
            <a:r>
              <a:rPr lang="en-US" sz="2000" dirty="0"/>
              <a:t> EICAS MESSAGES 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4000" dirty="0"/>
              <a:t>EICAS MESSAGES</a:t>
            </a:r>
            <a:br>
              <a:rPr lang="pt-BR" sz="4000" dirty="0"/>
            </a:br>
            <a:r>
              <a:rPr lang="pt-BR" sz="1800" dirty="0"/>
              <a:t>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0" y="1695450"/>
          <a:ext cx="9070975" cy="5059363"/>
        </p:xfrm>
        <a:graphic>
          <a:graphicData uri="http://schemas.openxmlformats.org/presentationml/2006/ole">
            <p:oleObj spid="_x0000_s3125" name="Document" r:id="rId3" imgW="8424592" imgH="461046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4000" dirty="0"/>
              <a:t>EICAS MESSAGES</a:t>
            </a:r>
            <a:br>
              <a:rPr lang="pt-BR" sz="4000" dirty="0"/>
            </a:br>
            <a:r>
              <a:rPr lang="pt-BR" sz="1800" dirty="0"/>
              <a:t>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0" y="1989138"/>
          <a:ext cx="9144000" cy="3816350"/>
        </p:xfrm>
        <a:graphic>
          <a:graphicData uri="http://schemas.openxmlformats.org/presentationml/2006/ole">
            <p:oleObj spid="_x0000_s5174" name="Document" r:id="rId3" imgW="8475185" imgH="293867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ROTEIRO</a:t>
            </a:r>
            <a:br>
              <a:rPr lang="pt-BR"/>
            </a:br>
            <a:endParaRPr lang="pt-BR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GENERALIDADES</a:t>
            </a:r>
          </a:p>
          <a:p>
            <a:endParaRPr lang="en-US" sz="2000" dirty="0"/>
          </a:p>
          <a:p>
            <a:r>
              <a:rPr lang="en-US" sz="2000" dirty="0"/>
              <a:t> PNEUMATIC SYSTEM</a:t>
            </a:r>
          </a:p>
          <a:p>
            <a:endParaRPr lang="en-US" sz="2000" dirty="0"/>
          </a:p>
          <a:p>
            <a:r>
              <a:rPr lang="en-US" sz="2000" dirty="0"/>
              <a:t> AIR CONDITIONING SYSTEM</a:t>
            </a:r>
          </a:p>
          <a:p>
            <a:endParaRPr lang="en-US" sz="2000" dirty="0"/>
          </a:p>
          <a:p>
            <a:r>
              <a:rPr lang="en-US" sz="2000" dirty="0"/>
              <a:t> PRESSURIZATION SYSTEM</a:t>
            </a:r>
          </a:p>
          <a:p>
            <a:endParaRPr lang="en-US" sz="2000" dirty="0"/>
          </a:p>
          <a:p>
            <a:r>
              <a:rPr lang="en-US" sz="2000" dirty="0"/>
              <a:t> ELECTRONIC BAY COOLING SYSTEM</a:t>
            </a:r>
          </a:p>
          <a:p>
            <a:endParaRPr lang="en-US" sz="2000" dirty="0"/>
          </a:p>
          <a:p>
            <a:r>
              <a:rPr lang="en-US" sz="2000" dirty="0"/>
              <a:t> EICAS MESSAGES 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>OBJETIVO</a:t>
            </a:r>
            <a:r>
              <a:rPr lang="pt-BR">
                <a:solidFill>
                  <a:schemeClr val="hlink"/>
                </a:solidFill>
              </a:rPr>
              <a:t> </a:t>
            </a:r>
            <a:endParaRPr lang="pt-BR"/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Compreender o funcionamento dos sistemas pneumático,  de ar-condicionado e de pressurização do C-99A.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ROTEIRO</a:t>
            </a:r>
            <a:br>
              <a:rPr lang="pt-BR"/>
            </a:br>
            <a:endParaRPr lang="pt-BR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GENERALIDADES</a:t>
            </a:r>
          </a:p>
          <a:p>
            <a:endParaRPr lang="en-US" sz="2000" dirty="0"/>
          </a:p>
          <a:p>
            <a:r>
              <a:rPr lang="en-US" sz="2000" dirty="0"/>
              <a:t> PNEUMATIC SYSTEM</a:t>
            </a:r>
          </a:p>
          <a:p>
            <a:endParaRPr lang="en-US" sz="2000" dirty="0"/>
          </a:p>
          <a:p>
            <a:r>
              <a:rPr lang="en-US" sz="2000" dirty="0"/>
              <a:t> AIR CONDITIONING SYSTEM</a:t>
            </a:r>
          </a:p>
          <a:p>
            <a:endParaRPr lang="en-US" sz="2000" dirty="0"/>
          </a:p>
          <a:p>
            <a:r>
              <a:rPr lang="en-US" sz="2000" dirty="0"/>
              <a:t> PRESSURIZATION SYSTEM</a:t>
            </a:r>
          </a:p>
          <a:p>
            <a:endParaRPr lang="en-US" sz="2000" dirty="0"/>
          </a:p>
          <a:p>
            <a:r>
              <a:rPr lang="en-US" sz="2000" dirty="0"/>
              <a:t> ELECTRONIC BAY COOLING SYSTEM</a:t>
            </a:r>
          </a:p>
          <a:p>
            <a:endParaRPr lang="en-US" sz="2000" dirty="0"/>
          </a:p>
          <a:p>
            <a:r>
              <a:rPr lang="en-US" sz="2000" dirty="0"/>
              <a:t> EICAS MESSAGES 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>Generalidades SEÇÃO 2-14-05 (</a:t>
            </a:r>
            <a:r>
              <a:rPr lang="pt-BR" sz="3200" dirty="0" err="1"/>
              <a:t>pág</a:t>
            </a:r>
            <a:r>
              <a:rPr lang="pt-BR" sz="3200" dirty="0"/>
              <a:t> 1)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2844" y="1600200"/>
            <a:ext cx="4429156" cy="4525963"/>
          </a:xfrm>
        </p:spPr>
        <p:txBody>
          <a:bodyPr/>
          <a:lstStyle/>
          <a:p>
            <a:r>
              <a:rPr lang="pt-BR" sz="2400" dirty="0"/>
              <a:t>O sistema pneumático é alimentado por ar quente e comprimido das seguintes fontes:</a:t>
            </a:r>
          </a:p>
          <a:p>
            <a:pPr>
              <a:buNone/>
            </a:pPr>
            <a:r>
              <a:rPr lang="pt-BR" sz="2400" dirty="0"/>
              <a:t>   - APU</a:t>
            </a:r>
          </a:p>
          <a:p>
            <a:pPr>
              <a:buNone/>
            </a:pPr>
            <a:r>
              <a:rPr lang="pt-BR" sz="2400" dirty="0"/>
              <a:t>   - Fonte pneumática externa (LPU – </a:t>
            </a:r>
            <a:r>
              <a:rPr lang="pt-BR" sz="2400" i="1" dirty="0" err="1"/>
              <a:t>Low</a:t>
            </a:r>
            <a:r>
              <a:rPr lang="pt-BR" sz="2400" i="1" dirty="0"/>
              <a:t> </a:t>
            </a:r>
            <a:r>
              <a:rPr lang="pt-BR" sz="2400" i="1" dirty="0" err="1"/>
              <a:t>Pressure</a:t>
            </a:r>
            <a:r>
              <a:rPr lang="pt-BR" sz="2400" i="1" dirty="0"/>
              <a:t> Unit</a:t>
            </a:r>
            <a:r>
              <a:rPr lang="pt-BR" sz="2400" dirty="0"/>
              <a:t>)</a:t>
            </a:r>
          </a:p>
          <a:p>
            <a:pPr>
              <a:buNone/>
            </a:pPr>
            <a:r>
              <a:rPr lang="pt-BR" sz="2400" dirty="0"/>
              <a:t>   - Motores, obviamente após a partida dos motores e com as </a:t>
            </a:r>
            <a:r>
              <a:rPr lang="pt-BR" sz="2400" dirty="0" err="1"/>
              <a:t>bleeds</a:t>
            </a:r>
            <a:r>
              <a:rPr lang="pt-BR" sz="2400" dirty="0"/>
              <a:t>  ligadas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92F88713-6054-9349-BD84-4C7AE46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46317"/>
            <a:ext cx="3456384" cy="4379846"/>
          </a:xfrm>
          <a:prstGeom prst="rect">
            <a:avLst/>
          </a:prstGeom>
        </p:spPr>
      </p:pic>
      <p:sp>
        <p:nvSpPr>
          <p:cNvPr id="5" name="Retângulo Arredondado 4">
            <a:extLst>
              <a:ext uri="{FF2B5EF4-FFF2-40B4-BE49-F238E27FC236}">
                <a16:creationId xmlns="" xmlns:a16="http://schemas.microsoft.com/office/drawing/2014/main" id="{00C0B045-D6B5-654A-A3E2-275776E94FC1}"/>
              </a:ext>
            </a:extLst>
          </p:cNvPr>
          <p:cNvSpPr/>
          <p:nvPr/>
        </p:nvSpPr>
        <p:spPr>
          <a:xfrm>
            <a:off x="5364088" y="6231823"/>
            <a:ext cx="864096" cy="4460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95000"/>
                  </a:schemeClr>
                </a:solidFill>
              </a:rPr>
              <a:t>Motor Esquerdo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="" xmlns:a16="http://schemas.microsoft.com/office/drawing/2014/main" id="{03671279-F7F1-A94A-A2DC-D331FE816E98}"/>
              </a:ext>
            </a:extLst>
          </p:cNvPr>
          <p:cNvSpPr/>
          <p:nvPr/>
        </p:nvSpPr>
        <p:spPr>
          <a:xfrm>
            <a:off x="7308304" y="6231823"/>
            <a:ext cx="864096" cy="4460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95000"/>
                  </a:schemeClr>
                </a:solidFill>
              </a:rPr>
              <a:t>Motor Direito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="" xmlns:a16="http://schemas.microsoft.com/office/drawing/2014/main" id="{B1FD5FBD-4A34-2F42-A06D-1955970E87E1}"/>
              </a:ext>
            </a:extLst>
          </p:cNvPr>
          <p:cNvSpPr/>
          <p:nvPr/>
        </p:nvSpPr>
        <p:spPr>
          <a:xfrm>
            <a:off x="6336196" y="6232229"/>
            <a:ext cx="864096" cy="446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95000"/>
                  </a:schemeClr>
                </a:solidFill>
              </a:rPr>
              <a:t>APU</a:t>
            </a:r>
          </a:p>
        </p:txBody>
      </p:sp>
      <p:sp>
        <p:nvSpPr>
          <p:cNvPr id="9" name="Retângulo Arredondado 8">
            <a:extLst>
              <a:ext uri="{FF2B5EF4-FFF2-40B4-BE49-F238E27FC236}">
                <a16:creationId xmlns="" xmlns:a16="http://schemas.microsoft.com/office/drawing/2014/main" id="{6DA17A61-D342-634E-AE76-36D5DFAA5BAE}"/>
              </a:ext>
            </a:extLst>
          </p:cNvPr>
          <p:cNvSpPr/>
          <p:nvPr/>
        </p:nvSpPr>
        <p:spPr>
          <a:xfrm>
            <a:off x="8185585" y="4653136"/>
            <a:ext cx="864096" cy="446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95000"/>
                  </a:schemeClr>
                </a:solidFill>
              </a:rPr>
              <a:t>LPU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>Generalidades SEÇÃO 2-14-05 (</a:t>
            </a:r>
            <a:r>
              <a:rPr lang="pt-BR" sz="3200" dirty="0" err="1"/>
              <a:t>pág</a:t>
            </a:r>
            <a:r>
              <a:rPr lang="pt-BR" sz="3200" dirty="0"/>
              <a:t> 1)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2844" y="1600200"/>
            <a:ext cx="4429156" cy="4525963"/>
          </a:xfrm>
        </p:spPr>
        <p:txBody>
          <a:bodyPr/>
          <a:lstStyle/>
          <a:p>
            <a:r>
              <a:rPr lang="pt-BR" sz="2400" dirty="0"/>
              <a:t>O sistema de ar condicionado recebe ar do sistema pneumático para ser enviado à cabine. O sistema é controlado pela </a:t>
            </a:r>
            <a:r>
              <a:rPr lang="pt-BR" sz="2400" i="1" dirty="0" err="1"/>
              <a:t>Environmental</a:t>
            </a:r>
            <a:r>
              <a:rPr lang="pt-BR" sz="2400" i="1" dirty="0"/>
              <a:t> </a:t>
            </a:r>
            <a:r>
              <a:rPr lang="pt-BR" sz="2400" i="1" dirty="0" err="1"/>
              <a:t>Control</a:t>
            </a:r>
            <a:r>
              <a:rPr lang="pt-BR" sz="2400" i="1" dirty="0"/>
              <a:t> </a:t>
            </a:r>
            <a:r>
              <a:rPr lang="pt-BR" sz="2400" i="1" dirty="0" err="1"/>
              <a:t>Unit</a:t>
            </a:r>
            <a:r>
              <a:rPr lang="pt-BR" sz="2400" dirty="0"/>
              <a:t> (ECU);</a:t>
            </a:r>
          </a:p>
          <a:p>
            <a:r>
              <a:rPr lang="pt-BR" sz="2400" dirty="0"/>
              <a:t>O sistema de pressurização utiliza ar do sistema de ar condicionado para pressurizar a aeronave;</a:t>
            </a:r>
          </a:p>
          <a:p>
            <a:r>
              <a:rPr lang="pt-BR" sz="2400" dirty="0"/>
              <a:t> As informações do sistema de pressurização são apresentadas no EICAS.</a:t>
            </a:r>
            <a:endParaRPr lang="pt-BR" dirty="0"/>
          </a:p>
          <a:p>
            <a:endParaRPr lang="pt-BR" dirty="0"/>
          </a:p>
        </p:txBody>
      </p:sp>
      <p:pic>
        <p:nvPicPr>
          <p:cNvPr id="3" name="Imagem 2" descr="Diagrama, Desenho técnico&#10;&#10;Descrição gerada automaticamente">
            <a:extLst>
              <a:ext uri="{FF2B5EF4-FFF2-40B4-BE49-F238E27FC236}">
                <a16:creationId xmlns="" xmlns:a16="http://schemas.microsoft.com/office/drawing/2014/main" id="{E92EE64D-6F22-B24A-99B3-B2AAF7817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49" y="2204864"/>
            <a:ext cx="4572000" cy="2651760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 com confiança baixa">
            <a:extLst>
              <a:ext uri="{FF2B5EF4-FFF2-40B4-BE49-F238E27FC236}">
                <a16:creationId xmlns="" xmlns:a16="http://schemas.microsoft.com/office/drawing/2014/main" id="{0C03DAA2-DD4A-5A4B-8DB3-8BAD01AA8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21" y="5373216"/>
            <a:ext cx="2304256" cy="1356468"/>
          </a:xfrm>
          <a:prstGeom prst="rect">
            <a:avLst/>
          </a:prstGeom>
        </p:spPr>
      </p:pic>
      <p:sp>
        <p:nvSpPr>
          <p:cNvPr id="2" name="Balão de Seta para Baixo 1">
            <a:extLst>
              <a:ext uri="{FF2B5EF4-FFF2-40B4-BE49-F238E27FC236}">
                <a16:creationId xmlns="" xmlns:a16="http://schemas.microsoft.com/office/drawing/2014/main" id="{CBAFB025-041C-FD40-AB80-496377AC0DCE}"/>
              </a:ext>
            </a:extLst>
          </p:cNvPr>
          <p:cNvSpPr/>
          <p:nvPr/>
        </p:nvSpPr>
        <p:spPr>
          <a:xfrm>
            <a:off x="6196917" y="1682900"/>
            <a:ext cx="864096" cy="5760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ECU 2</a:t>
            </a:r>
          </a:p>
        </p:txBody>
      </p:sp>
      <p:sp>
        <p:nvSpPr>
          <p:cNvPr id="5" name="Balão de Seta para Cima 4">
            <a:extLst>
              <a:ext uri="{FF2B5EF4-FFF2-40B4-BE49-F238E27FC236}">
                <a16:creationId xmlns="" xmlns:a16="http://schemas.microsoft.com/office/drawing/2014/main" id="{71F01F58-886E-664D-A671-0D6468E58440}"/>
              </a:ext>
            </a:extLst>
          </p:cNvPr>
          <p:cNvSpPr/>
          <p:nvPr/>
        </p:nvSpPr>
        <p:spPr>
          <a:xfrm>
            <a:off x="6228184" y="4725144"/>
            <a:ext cx="864096" cy="56923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ECU 1</a:t>
            </a:r>
          </a:p>
        </p:txBody>
      </p:sp>
    </p:spTree>
    <p:extLst>
      <p:ext uri="{BB962C8B-B14F-4D97-AF65-F5344CB8AC3E}">
        <p14:creationId xmlns="" xmlns:p14="http://schemas.microsoft.com/office/powerpoint/2010/main" val="4105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ROTEIRO</a:t>
            </a:r>
            <a:br>
              <a:rPr lang="pt-BR"/>
            </a:br>
            <a:endParaRPr lang="pt-BR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GENERALIDADES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PNEUMATIC SYSTEM</a:t>
            </a:r>
          </a:p>
          <a:p>
            <a:endParaRPr lang="en-US" sz="2000" dirty="0"/>
          </a:p>
          <a:p>
            <a:r>
              <a:rPr lang="en-US" sz="2000" dirty="0"/>
              <a:t> AIR CONDITIONING SYSTEM</a:t>
            </a:r>
          </a:p>
          <a:p>
            <a:endParaRPr lang="en-US" sz="2000" dirty="0"/>
          </a:p>
          <a:p>
            <a:r>
              <a:rPr lang="en-US" sz="2000" dirty="0"/>
              <a:t> PRESSURIZATION SYSTEM</a:t>
            </a:r>
          </a:p>
          <a:p>
            <a:endParaRPr lang="en-US" sz="2000" dirty="0"/>
          </a:p>
          <a:p>
            <a:r>
              <a:rPr lang="en-US" sz="2000" dirty="0"/>
              <a:t> ELECTRONIC BAY COOLING SYSTEM</a:t>
            </a:r>
          </a:p>
          <a:p>
            <a:endParaRPr lang="en-US" sz="2000" dirty="0"/>
          </a:p>
          <a:p>
            <a:r>
              <a:rPr lang="en-US" sz="2000" dirty="0"/>
              <a:t> EICAS MESSAGES 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2634</Words>
  <Application>Microsoft Macintosh PowerPoint</Application>
  <PresentationFormat>Apresentação na tela (4:3)</PresentationFormat>
  <Paragraphs>410</Paragraphs>
  <Slides>53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5" baseType="lpstr">
      <vt:lpstr>1_Tema do Office</vt:lpstr>
      <vt:lpstr>Document</vt:lpstr>
      <vt:lpstr>1º/2º GRUPO DE TRANSPORTE</vt:lpstr>
      <vt:lpstr>   </vt:lpstr>
      <vt:lpstr>Slide 3</vt:lpstr>
      <vt:lpstr> OBJETIVO </vt:lpstr>
      <vt:lpstr>  ROTEIRO </vt:lpstr>
      <vt:lpstr>  ROTEIRO </vt:lpstr>
      <vt:lpstr>  Generalidades SEÇÃO 2-14-05 (pág 1)  </vt:lpstr>
      <vt:lpstr>  Generalidades SEÇÃO 2-14-05 (pág 1)  </vt:lpstr>
      <vt:lpstr>  ROTEIRO </vt:lpstr>
      <vt:lpstr>   PNEUMATIC SYSTEM AOM 2-14-05 PAGE 2    </vt:lpstr>
      <vt:lpstr>   PNEUMATIC SYSTEM AOM 2-14-05 PAGE 2    </vt:lpstr>
      <vt:lpstr>   PNEUMATIC SYSTEM AOM 2-14-05 PAGE 4    </vt:lpstr>
      <vt:lpstr>   PNEUMATIC SYSTEM AOM 2-14-05 PAGE 3    </vt:lpstr>
      <vt:lpstr>   PNEUMATIC SYSTEM AOM 2-14-05 PAGE 6    </vt:lpstr>
      <vt:lpstr>   PNEUMATIC SYSTEM AOM 2-14-05 PAGE 6    </vt:lpstr>
      <vt:lpstr>   PNEUMATIC SYSTEM    </vt:lpstr>
      <vt:lpstr>   PNEUMATIC SYSTEM AOM 2-14-05 PAGE 10    </vt:lpstr>
      <vt:lpstr>  ROTEIRO </vt:lpstr>
      <vt:lpstr>   AIR CONDITIONING SYSTEM  AOM 2-14-10 PAGE 1    </vt:lpstr>
      <vt:lpstr>    AIR CONDITIONING SYSTEM  AOM 2-14-10 PAGE 1     </vt:lpstr>
      <vt:lpstr>    AIR CONDITIONING SYSTEM  AOM 2-14-10 PAGE 1     </vt:lpstr>
      <vt:lpstr>    AIR CONDITIONING SYSTEM  AOM 2-14-10 PAGE 15    </vt:lpstr>
      <vt:lpstr>    AIR CONDITIONING SYSTEM  AOM 2-14-10 PAGE 17    </vt:lpstr>
      <vt:lpstr>    AIR CONDITIONING SYSTEM  AOM 2-14-10 PAGE 2    </vt:lpstr>
      <vt:lpstr>    AIR CONDITIONING SYSTEM      </vt:lpstr>
      <vt:lpstr>    AIR CONDITIONING SYSTEM  AOM 2-14-10 PAGE 5     </vt:lpstr>
      <vt:lpstr>   AIR CONDITIONING SYSTEM      </vt:lpstr>
      <vt:lpstr>   AIR CONDITIONING SYSTEM  AOM 2-14-05 PAGE 6    </vt:lpstr>
      <vt:lpstr>   AIR CONDITIONING SYSTEM  AOM 2-14-05 PAGE 6    </vt:lpstr>
      <vt:lpstr>    AIR CONDITIONING SYSTEM      </vt:lpstr>
      <vt:lpstr>    AIR CONDITIONING SYSTEM      </vt:lpstr>
      <vt:lpstr>  ROTEIRO </vt:lpstr>
      <vt:lpstr>   PRESSURIZATION SYSTEM AOM 2-14-15 PAGE 1    </vt:lpstr>
      <vt:lpstr>   PRESSURIZATION SYSTEM AOM 2-14-15 PAGE 1    </vt:lpstr>
      <vt:lpstr>   PRESSURIZATION SYSTEM AOM 2-14-15 PAGE 2    </vt:lpstr>
      <vt:lpstr>   PRESSURIZATION SYSTEM AOM 2-14-15 PAGE 2    </vt:lpstr>
      <vt:lpstr>   PRESSURIZATION SYSTEM AOM 2-14-15 PAGE 2    </vt:lpstr>
      <vt:lpstr>   PRESSURIZATION SYSTEM AOM 2-14-15 PAGE 4    </vt:lpstr>
      <vt:lpstr>   PRESSURIZATION SYSTEM AOM 2-14-15 PAGE 4    </vt:lpstr>
      <vt:lpstr>   PRESSURIZATION SYSTEM 1    </vt:lpstr>
      <vt:lpstr>   PRESSURIZATION SYSTEM AOM 2-14-15 PAGE 6    </vt:lpstr>
      <vt:lpstr>   PRESSURIZATION SYSTEM     </vt:lpstr>
      <vt:lpstr>   PRESSURIZATION SYSTEM     </vt:lpstr>
      <vt:lpstr>    PRESSURIZATION SYSTEM  AOM 2-14-15 PAGE 9     </vt:lpstr>
      <vt:lpstr>    PRESSURIZATION SYSTEM  AOM 2-14-15 PAGE 10     </vt:lpstr>
      <vt:lpstr>  ROTEIRO </vt:lpstr>
      <vt:lpstr>    ELECTRONIC BAY COOLING SYSTEM  AOM 2-14-20 PAGE 1      </vt:lpstr>
      <vt:lpstr>    ELECTRONIC BAY COOLING SYSTEM  AOM 2-14-20 PAGE 1      </vt:lpstr>
      <vt:lpstr>  ROTEIRO </vt:lpstr>
      <vt:lpstr>    EICAS MESSAGES       </vt:lpstr>
      <vt:lpstr>    EICAS MESSAGES       </vt:lpstr>
      <vt:lpstr>  ROTEIRO </vt:lpstr>
      <vt:lpstr> OBJETIVO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1º/2º GRUPO DE TRANSPORTE</dc:title>
  <dc:creator>glaucio</dc:creator>
  <cp:lastModifiedBy>robertharlss</cp:lastModifiedBy>
  <cp:revision>92</cp:revision>
  <dcterms:created xsi:type="dcterms:W3CDTF">2018-12-17T10:49:05Z</dcterms:created>
  <dcterms:modified xsi:type="dcterms:W3CDTF">2022-01-31T15:34:12Z</dcterms:modified>
</cp:coreProperties>
</file>