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59"/>
  </p:notesMasterIdLst>
  <p:sldIdLst>
    <p:sldId id="360" r:id="rId2"/>
    <p:sldId id="351" r:id="rId3"/>
    <p:sldId id="350" r:id="rId4"/>
    <p:sldId id="349" r:id="rId5"/>
    <p:sldId id="367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2" r:id="rId15"/>
    <p:sldId id="363" r:id="rId16"/>
    <p:sldId id="364" r:id="rId17"/>
    <p:sldId id="365" r:id="rId18"/>
    <p:sldId id="366" r:id="rId19"/>
    <p:sldId id="371" r:id="rId20"/>
    <p:sldId id="372" r:id="rId21"/>
    <p:sldId id="373" r:id="rId22"/>
    <p:sldId id="374" r:id="rId23"/>
    <p:sldId id="375" r:id="rId24"/>
    <p:sldId id="376" r:id="rId25"/>
    <p:sldId id="369" r:id="rId26"/>
    <p:sldId id="377" r:id="rId27"/>
    <p:sldId id="378" r:id="rId28"/>
    <p:sldId id="380" r:id="rId29"/>
    <p:sldId id="379" r:id="rId30"/>
    <p:sldId id="381" r:id="rId31"/>
    <p:sldId id="382" r:id="rId32"/>
    <p:sldId id="383" r:id="rId33"/>
    <p:sldId id="384" r:id="rId34"/>
    <p:sldId id="320" r:id="rId35"/>
    <p:sldId id="385" r:id="rId36"/>
    <p:sldId id="386" r:id="rId37"/>
    <p:sldId id="323" r:id="rId38"/>
    <p:sldId id="324" r:id="rId39"/>
    <p:sldId id="325" r:id="rId40"/>
    <p:sldId id="387" r:id="rId41"/>
    <p:sldId id="389" r:id="rId42"/>
    <p:sldId id="328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90" r:id="rId52"/>
    <p:sldId id="341" r:id="rId53"/>
    <p:sldId id="343" r:id="rId54"/>
    <p:sldId id="391" r:id="rId55"/>
    <p:sldId id="392" r:id="rId56"/>
    <p:sldId id="393" r:id="rId57"/>
    <p:sldId id="291" r:id="rId5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1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EE6B002-8F5E-4A62-AEB6-13F01BF0395B}" type="slidenum">
              <a:rPr lang="en-GB" smtClean="0">
                <a:cs typeface="Lucida Sans Unicode" pitchFamily="34" charset="0"/>
              </a:rPr>
              <a:pPr/>
              <a:t>34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08DA3E0-4457-4C66-AB0F-A66BFAC288F6}" type="slidenum">
              <a:rPr lang="en-GB" smtClean="0">
                <a:cs typeface="Lucida Sans Unicode" pitchFamily="34" charset="0"/>
              </a:rPr>
              <a:pPr/>
              <a:t>47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2B06B266-923A-4E6F-9142-690F6EB2DC91}" type="slidenum">
              <a:rPr lang="en-GB" smtClean="0">
                <a:cs typeface="Lucida Sans Unicode" pitchFamily="34" charset="0"/>
              </a:rPr>
              <a:pPr/>
              <a:t>48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F7624D9-8584-4297-8134-C4C51AE91574}" type="slidenum">
              <a:rPr lang="en-GB" smtClean="0">
                <a:cs typeface="Lucida Sans Unicode" pitchFamily="34" charset="0"/>
              </a:rPr>
              <a:pPr/>
              <a:t>49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97B61CF-222D-4AD3-BBF2-DB42D506F292}" type="slidenum">
              <a:rPr lang="en-GB" smtClean="0">
                <a:cs typeface="Lucida Sans Unicode" pitchFamily="34" charset="0"/>
              </a:rPr>
              <a:pPr/>
              <a:t>50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9FB5431-80F0-4705-989D-EB9888FDD1E1}" type="slidenum">
              <a:rPr lang="en-GB" smtClean="0">
                <a:cs typeface="Lucida Sans Unicode" pitchFamily="34" charset="0"/>
              </a:rPr>
              <a:pPr/>
              <a:t>52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67238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021138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608B1CC-F4E4-40B9-B2E9-5FF450A914A2}" type="slidenum">
              <a:rPr lang="en-GB" smtClean="0">
                <a:cs typeface="Lucida Sans Unicode" pitchFamily="34" charset="0"/>
              </a:rPr>
              <a:pPr/>
              <a:t>53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67238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021138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5588" y="-11796713"/>
            <a:ext cx="16649701" cy="1248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45A479C-3B21-4745-AEBA-54A2A9D1D47A}" type="slidenum">
              <a:rPr lang="en-GB" smtClean="0">
                <a:cs typeface="Lucida Sans Unicode" pitchFamily="34" charset="0"/>
              </a:rPr>
              <a:pPr/>
              <a:t>37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C9FF05B-0B1C-4B73-8466-0E4BF4329F3A}" type="slidenum">
              <a:rPr lang="en-GB" smtClean="0">
                <a:cs typeface="Lucida Sans Unicode" pitchFamily="34" charset="0"/>
              </a:rPr>
              <a:pPr/>
              <a:t>38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EC5CEE5-7050-41E3-984E-77EE42DB2B8A}" type="slidenum">
              <a:rPr lang="en-GB" smtClean="0">
                <a:cs typeface="Lucida Sans Unicode" pitchFamily="34" charset="0"/>
              </a:rPr>
              <a:pPr/>
              <a:t>39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23984ED9-9C3D-4B66-A246-3E5C9049E9B2}" type="slidenum">
              <a:rPr lang="en-GB" smtClean="0">
                <a:cs typeface="Lucida Sans Unicode" pitchFamily="34" charset="0"/>
              </a:rPr>
              <a:pPr/>
              <a:t>42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2475" cy="3425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E0C3DDBD-4A22-4B1D-9EB5-EC9FFFCD8659}" type="slidenum">
              <a:rPr lang="en-GB" smtClean="0">
                <a:cs typeface="Lucida Sans Unicode" pitchFamily="34" charset="0"/>
              </a:rPr>
              <a:pPr/>
              <a:t>43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4EFE714-0C75-4BA6-9C9F-A6635B5745DA}" type="slidenum">
              <a:rPr lang="en-GB" smtClean="0">
                <a:cs typeface="Lucida Sans Unicode" pitchFamily="34" charset="0"/>
              </a:rPr>
              <a:pPr/>
              <a:t>44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7921805-2367-483B-95BD-7E62915CDB9D}" type="slidenum">
              <a:rPr lang="en-GB" smtClean="0">
                <a:cs typeface="Lucida Sans Unicode" pitchFamily="34" charset="0"/>
              </a:rPr>
              <a:pPr/>
              <a:t>45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r>
              <a:rPr lang="en-GB" u="sng" smtClean="0"/>
              <a:t>POSSIBLE FAILED COMPONENTS</a:t>
            </a:r>
            <a:r>
              <a:rPr lang="en-GB" smtClean="0"/>
              <a:t>:  possíveis falhas relacionadas com a mensagem EICAS. Os modos de falha que a MMEL não libera, um traço ("-") é usado</a:t>
            </a:r>
          </a:p>
          <a:p>
            <a:r>
              <a:rPr lang="en-GB" smtClean="0"/>
              <a:t>REFER TO: Indica a sequência numérica  associada à MMEL referente ao sistema e componente que  possivelmente falhou, se aplicável. Quando não há liberação da MMEL, a inscrição "NÃO DISP"  é inserida. O "não aplicável " (N / A) indica que a mensagem EICAS  pode não está relacionada a uma condição de falha do sistema</a:t>
            </a:r>
          </a:p>
          <a:p>
            <a:r>
              <a:rPr lang="en-GB" smtClean="0"/>
              <a:t>REMARKS: Apresenta informações sobre a causa da mensagem no EICAS, se ela é uma indicação real ou espúria. A inscrição “false” indica que a mensagem no EICAS não corresponde com a real situação, ou seja, pode ser falha de monitoramento</a:t>
            </a:r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D442FB7-9AE3-422E-8945-C4D82A25A299}" type="slidenum">
              <a:rPr lang="en-GB" smtClean="0">
                <a:cs typeface="Lucida Sans Unicode" pitchFamily="34" charset="0"/>
              </a:rPr>
              <a:pPr/>
              <a:t>46</a:t>
            </a:fld>
            <a:endParaRPr lang="en-GB" smtClean="0">
              <a:cs typeface="Lucida Sans Unicode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1625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308A-2958-4BF1-859F-BAA294BA8D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C966-B4D2-4150-8ACA-1727534259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B8D0-C0D4-4B04-8446-95ABA54C16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026-0E98-4DC1-805E-8000374D04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4B7-5045-4AB5-A39A-6B433F1E6B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C246-C457-40E4-B8A7-D5F28750B4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D08-0592-4198-9ECF-8749511DF8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AED2-4EE3-48F7-B3E4-25D666D1B3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36D-592D-4972-86DB-A43C19D2C4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20C7-21C8-4A34-ABEE-951388DCC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7677-ECE0-4520-8507-88C38339A2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7A49-7541-4E1D-808F-79F6B1F0E0A7}" type="datetimeFigureOut">
              <a:rPr lang="pt-BR" smtClean="0"/>
              <a:pPr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0977B-9CA1-43A6-9919-5101B0C5596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5" descr="X:\INSTRUÇÃO\CURSOS\1. PILOTOS\Curso de pilotos 2022\C-99\SEMANA1\comprep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4831" y="179371"/>
            <a:ext cx="736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32569" y="160321"/>
            <a:ext cx="704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839119" y="246046"/>
            <a:ext cx="5357812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Espaço Reservado para Conteúdo 7"/>
          <p:cNvSpPr>
            <a:spLocks noGrp="1"/>
          </p:cNvSpPr>
          <p:nvPr>
            <p:ph idx="1"/>
          </p:nvPr>
        </p:nvSpPr>
        <p:spPr>
          <a:xfrm>
            <a:off x="1676400" y="2971800"/>
            <a:ext cx="5867400" cy="5334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 typeface="Arial" charset="0"/>
              <a:buNone/>
            </a:pPr>
            <a:endParaRPr lang="en-US" sz="3600" b="1" smtClean="0">
              <a:ea typeface="ＭＳ Ｐゴシック" pitchFamily="34" charset="-128"/>
            </a:endParaRPr>
          </a:p>
          <a:p>
            <a:pPr algn="ctr" eaLnBrk="1" hangingPunct="1">
              <a:buFont typeface="Arial" charset="0"/>
              <a:buNone/>
            </a:pPr>
            <a:endParaRPr lang="pt-BR" sz="2400" b="1" smtClean="0">
              <a:ea typeface="ＭＳ Ｐゴシック" pitchFamily="34" charset="-128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Picture 2" descr="wp_condor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7286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Smoke</a:t>
            </a:r>
          </a:p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Non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Annunciated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Procedures (NAP)</a:t>
            </a:r>
          </a:p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Emergency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Annunciated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Procedures(EAP)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2143116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1500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Smoke</a:t>
            </a:r>
          </a:p>
          <a:p>
            <a:pPr algn="just">
              <a:lnSpc>
                <a:spcPct val="2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14348" y="1928802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643182"/>
            <a:ext cx="39528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7158" y="2643182"/>
            <a:ext cx="3000396" cy="219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Arial" charset="0"/>
              </a:rPr>
              <a:t>N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on    </a:t>
            </a:r>
          </a:p>
          <a:p>
            <a:pPr algn="just">
              <a:lnSpc>
                <a:spcPct val="2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Arial" charset="0"/>
              </a:rPr>
              <a:t>A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nnunciated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Arial" charset="0"/>
              </a:rPr>
              <a:t>P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rocedures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4282" y="1714488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2097199" cy="42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357430"/>
            <a:ext cx="2037498" cy="425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500306"/>
            <a:ext cx="2119313" cy="10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7286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chemeClr val="bg1"/>
              </a:buClr>
              <a:buFont typeface="Wingdings" charset="2"/>
              <a:buChar char="ü"/>
            </a:pPr>
            <a:r>
              <a:rPr lang="pt-BR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WARNING</a:t>
            </a:r>
          </a:p>
          <a:p>
            <a:pPr algn="ctr">
              <a:lnSpc>
                <a:spcPct val="200000"/>
              </a:lnSpc>
              <a:buClr>
                <a:schemeClr val="bg1"/>
              </a:buClr>
              <a:buFont typeface="Wingdings" charset="2"/>
              <a:buChar char="ü"/>
            </a:pPr>
            <a:r>
              <a:rPr lang="pt-BR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CAUTION</a:t>
            </a:r>
          </a:p>
          <a:p>
            <a:pPr algn="ctr">
              <a:lnSpc>
                <a:spcPct val="200000"/>
              </a:lnSpc>
              <a:buClr>
                <a:schemeClr val="bg1"/>
              </a:buClr>
              <a:buFont typeface="Wingdings" charset="2"/>
              <a:buChar char="ü"/>
            </a:pPr>
            <a:r>
              <a:rPr lang="pt-BR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ADVISORY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571604" y="1857364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28794" y="3500438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charset="2"/>
              <a:buChar char="ü"/>
            </a:pPr>
            <a:r>
              <a:rPr lang="pt-BR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WARNING</a:t>
            </a:r>
            <a:endParaRPr lang="pt-BR" b="1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4282" y="171448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748082"/>
            <a:ext cx="2714644" cy="510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28794" y="3500438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charset="2"/>
              <a:buChar char="ü"/>
            </a:pPr>
            <a:r>
              <a:rPr lang="pt-BR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CAUTION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4282" y="171448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643050"/>
            <a:ext cx="243133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28794" y="3500438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charset="2"/>
              <a:buChar char="ü"/>
            </a:pPr>
            <a:r>
              <a:rPr lang="pt-BR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ADVISORY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171448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459640"/>
            <a:ext cx="2643206" cy="539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7286676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Tx/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Tabela de Componente de Vento</a:t>
            </a:r>
          </a:p>
          <a:p>
            <a:pPr>
              <a:lnSpc>
                <a:spcPct val="200000"/>
              </a:lnSpc>
              <a:buClrTx/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Tabela de Velocidades para decolagem</a:t>
            </a:r>
          </a:p>
          <a:p>
            <a:pPr>
              <a:lnSpc>
                <a:spcPct val="200000"/>
              </a:lnSpc>
              <a:buClrTx/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Driftdown</a:t>
            </a:r>
            <a:endParaRPr lang="pt-BR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200000"/>
              </a:lnSpc>
              <a:buClrTx/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Outras tabelas com dados de performance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85786" y="2143116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charset="0"/>
              </a:rPr>
              <a:t>PERFORMANCE</a:t>
            </a:r>
            <a:endParaRPr lang="en-GB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00100" y="2357430"/>
            <a:ext cx="7286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ü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COMPOSIÇÃO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MANUSEIO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PECULIARIDADES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57620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71472" y="2357430"/>
            <a:ext cx="80724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Identificar NAP ou EAP.</a:t>
            </a:r>
          </a:p>
          <a:p>
            <a:pPr>
              <a:buClrTx/>
              <a:buFont typeface="Wingdings" pitchFamily="2" charset="2"/>
              <a:buChar char="ü"/>
              <a:defRPr/>
            </a:pPr>
            <a:endParaRPr lang="pt-BR" sz="28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ClrTx/>
              <a:buFont typeface="Wingdings" pitchFamily="2" charset="2"/>
              <a:buChar char="ü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NAP: </a:t>
            </a: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Anormalidade observada por meio de indicações dos instrumentos, situações incomuns ou conjunto de mensagens no EICAS.</a:t>
            </a:r>
          </a:p>
          <a:p>
            <a:pPr>
              <a:buClrTx/>
              <a:buFont typeface="Wingdings" pitchFamily="2" charset="2"/>
              <a:buChar char="ü"/>
              <a:defRPr/>
            </a:pPr>
            <a:endParaRPr lang="pt-BR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ClrTx/>
              <a:buFont typeface="Wingdings" pitchFamily="2" charset="2"/>
              <a:buChar char="ü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EAP: </a:t>
            </a: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Mensagens EICAS.</a:t>
            </a:r>
          </a:p>
          <a:p>
            <a:pPr>
              <a:buClrTx/>
              <a:buFont typeface="Wingdings" pitchFamily="2" charset="2"/>
              <a:buChar char="ü"/>
              <a:defRPr/>
            </a:pPr>
            <a:endParaRPr lang="pt-BR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ClrTx/>
              <a:buFont typeface="Wingdings" pitchFamily="2" charset="2"/>
              <a:buChar char="ü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Procurar no índice.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57620" y="114298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MANUSEIO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222" y="1785926"/>
            <a:ext cx="9858444" cy="4086244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6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r>
              <a:rPr lang="pt-BR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Quick</a:t>
            </a:r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Handbook</a:t>
            </a:r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(QRH)</a:t>
            </a:r>
            <a:b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endParaRPr lang="pt-BR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00100" y="2357430"/>
            <a:ext cx="7286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ü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COMPOSIÇÃO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MANUSEIO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PECULIARIDADES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57620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28596" y="2071678"/>
            <a:ext cx="8358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3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Após a conclusão do procedimento, o 2P informa “ ______” </a:t>
            </a:r>
            <a:r>
              <a:rPr lang="pt-BR" sz="32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Checklist</a:t>
            </a:r>
            <a:r>
              <a:rPr lang="pt-BR" sz="3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Complete.</a:t>
            </a:r>
          </a:p>
          <a:p>
            <a:pPr algn="just">
              <a:buClrTx/>
              <a:buFont typeface="Arial" pitchFamily="34" charset="0"/>
              <a:buChar char="•"/>
              <a:defRPr/>
            </a:pPr>
            <a:endParaRPr lang="pt-BR" sz="3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3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 procedimento de evacuação da Aeronave é repetido na última página.</a:t>
            </a:r>
          </a:p>
          <a:p>
            <a:pPr algn="just">
              <a:buClrTx/>
              <a:buFont typeface="Arial" pitchFamily="34" charset="0"/>
              <a:buChar char="•"/>
              <a:defRPr/>
            </a:pPr>
            <a:endParaRPr lang="pt-BR" sz="3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3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Ações mencionadas dentro de retângulos deverão ser memorizadas.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14678" y="114298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PECULIARIDADES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7158" y="1857364"/>
            <a:ext cx="8429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Algumas mensagens no EICAS não possuem procedimentos associados, surgindo “CREW AWARENESS” no INDEX.</a:t>
            </a:r>
          </a:p>
          <a:p>
            <a:pPr algn="just">
              <a:buClrTx/>
              <a:buFont typeface="Wingdings" pitchFamily="2" charset="2"/>
              <a:buChar char="ü"/>
              <a:defRPr/>
            </a:pPr>
            <a:endParaRPr lang="pt-BR" sz="28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Em caso de mensagem que resulte em CREW  AWARENESS é proibida a decolagem. </a:t>
            </a:r>
          </a:p>
          <a:p>
            <a:pPr algn="just">
              <a:buClrTx/>
              <a:buFont typeface="Wingdings" pitchFamily="2" charset="2"/>
              <a:buChar char="ü"/>
              <a:defRPr/>
            </a:pPr>
            <a:endParaRPr lang="pt-BR" sz="28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Exceções :</a:t>
            </a:r>
          </a:p>
          <a:p>
            <a:pPr lvl="1" algn="just">
              <a:buClrTx/>
              <a:buFont typeface="Arial" charset="0"/>
              <a:buChar char="•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mensagem é esperada devido à ação intencional.</a:t>
            </a:r>
          </a:p>
          <a:p>
            <a:pPr lvl="1" algn="just">
              <a:buClrTx/>
              <a:buFont typeface="Arial" charset="0"/>
              <a:buChar char="•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tripulação ou a manutenção já estão tomando iniciativa.</a:t>
            </a:r>
          </a:p>
          <a:p>
            <a:pPr lvl="1" algn="just">
              <a:buClrTx/>
              <a:buFont typeface="Arial" charset="0"/>
              <a:buChar char="•"/>
              <a:defRPr/>
            </a:pPr>
            <a:r>
              <a:rPr lang="pt-BR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MMEL.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14678" y="114298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PECULIARIDADES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071538" y="3429000"/>
            <a:ext cx="7286676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57158" y="1857364"/>
            <a:ext cx="842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Caso uma das mensagens abaixo apareça após a decolagem, o voo poderá prosseguir somente até o próximo destino.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14678" y="114298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PECULIARIDADES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6858048" cy="28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7158" y="1857364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Alguns procedimentos requerem um fator de correção de distância para o pouso.</a:t>
            </a: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Condições apresentadas entre parênteses significam que uma ou outra condições são aplicáveis.</a:t>
            </a: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Condições apresentadas entre aspas significam que ambas as condições são aplicáveis simultaneamente.</a:t>
            </a:r>
          </a:p>
          <a:p>
            <a:pPr algn="just">
              <a:buClrTx/>
              <a:buFont typeface="Arial" pitchFamily="34" charset="0"/>
              <a:buChar char="•"/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Ao término de cada procedimento deverá existir a palavra  END 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14678" y="114298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PECULIARIDADES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86116" y="5715016"/>
            <a:ext cx="857256" cy="4857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00100" y="2357430"/>
            <a:ext cx="7286676" cy="32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ü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COMPOSIÇÃO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MANUSEIO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PECULIARIDADES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57620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5784" y="2214554"/>
            <a:ext cx="9858444" cy="3295672"/>
          </a:xfrm>
        </p:spPr>
        <p:txBody>
          <a:bodyPr rtlCol="0"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GB" sz="3000" b="1" dirty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CONHECER E MANUSEAR O QRH PARA A OPERAÇÃO DA AERONAVE C-99A</a:t>
            </a:r>
            <a:r>
              <a:rPr lang="en-GB" sz="30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.</a:t>
            </a: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endParaRPr lang="pt-BR" sz="6600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14744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title"/>
          </p:nvPr>
        </p:nvSpPr>
        <p:spPr>
          <a:xfrm>
            <a:off x="685800" y="-76200"/>
            <a:ext cx="7632700" cy="835025"/>
          </a:xfrm>
        </p:spPr>
        <p:txBody>
          <a:bodyPr/>
          <a:lstStyle/>
          <a:p>
            <a:pPr eaLnBrk="1" hangingPunct="1"/>
            <a:r>
              <a:rPr lang="pt-BR" sz="2800" b="1" smtClean="0">
                <a:latin typeface="Arial" charset="0"/>
                <a:ea typeface="ＭＳ Ｐゴシック" pitchFamily="34" charset="-128"/>
                <a:cs typeface="Arial" charset="0"/>
              </a:rPr>
              <a:t>1º/2º GRUPO DE TRANSPORTE</a:t>
            </a:r>
          </a:p>
        </p:txBody>
      </p:sp>
      <p:pic>
        <p:nvPicPr>
          <p:cNvPr id="2051" name="Imagem 6" descr="condor-final-3 MARC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76200"/>
            <a:ext cx="1143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88900"/>
            <a:ext cx="8667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Espaço Reservado para Conteúdo 7"/>
          <p:cNvSpPr>
            <a:spLocks noGrp="1"/>
          </p:cNvSpPr>
          <p:nvPr>
            <p:ph idx="1"/>
          </p:nvPr>
        </p:nvSpPr>
        <p:spPr>
          <a:xfrm>
            <a:off x="1676400" y="2971800"/>
            <a:ext cx="5867400" cy="5334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 typeface="Arial" charset="0"/>
              <a:buNone/>
            </a:pPr>
            <a:endParaRPr lang="en-US" sz="3600" b="1" smtClean="0">
              <a:ea typeface="ＭＳ Ｐゴシック" pitchFamily="34" charset="-128"/>
            </a:endParaRPr>
          </a:p>
          <a:p>
            <a:pPr algn="ctr" eaLnBrk="1" hangingPunct="1">
              <a:buFont typeface="Arial" charset="0"/>
              <a:buNone/>
            </a:pPr>
            <a:endParaRPr lang="pt-BR" sz="2400" b="1" smtClean="0">
              <a:ea typeface="ＭＳ Ｐゴシック" pitchFamily="34" charset="-128"/>
            </a:endParaRPr>
          </a:p>
        </p:txBody>
      </p:sp>
      <p:pic>
        <p:nvPicPr>
          <p:cNvPr id="2054" name="Picture 2" descr="wp_condor_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222" y="1785926"/>
            <a:ext cx="9858444" cy="4086244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Master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Minimum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Equipament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pt-BR" sz="3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(MMEL) </a:t>
            </a:r>
            <a:b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Dispatch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Deviation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Procedures</a:t>
            </a:r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Manual (DDPM)</a:t>
            </a:r>
            <a:r>
              <a:rPr lang="pt-BR" sz="3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3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endParaRPr lang="pt-BR" sz="6600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1643050"/>
            <a:ext cx="8572560" cy="3295672"/>
          </a:xfrm>
        </p:spPr>
        <p:txBody>
          <a:bodyPr rtlCol="0"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GB" sz="28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FAMILIARIZAR OS ALUNOS QUANTO AO</a:t>
            </a:r>
            <a:br>
              <a:rPr lang="en-GB" sz="28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</a:br>
            <a:r>
              <a:rPr lang="en-GB" sz="28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 MANUSEIO DA MMEL E DDPM</a:t>
            </a:r>
            <a:endParaRPr lang="pt-BR" sz="6600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14744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5784" y="2214554"/>
            <a:ext cx="9858444" cy="3295672"/>
          </a:xfrm>
        </p:spPr>
        <p:txBody>
          <a:bodyPr rtlCol="0"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GB" sz="3000" b="1" dirty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CONHECER E MANUSEAR O QRH PARA A OPERAÇÃO DA AERONAVE C-99A</a:t>
            </a:r>
            <a:r>
              <a:rPr lang="en-GB" sz="30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.</a:t>
            </a:r>
            <a: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  <a:t/>
            </a:r>
            <a:br>
              <a:rPr lang="pt-BR" sz="6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Franklin Gothic Heavy" pitchFamily="34" charset="0"/>
              </a:rPr>
            </a:br>
            <a:endParaRPr lang="pt-BR" sz="6600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14744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929058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14348" y="2571744"/>
            <a:ext cx="7715304" cy="30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PREÂMBULO DA MMEL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TABELA DOS SISTEMAS ATA 100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SIMBOLOGIAS E DEFINIÇÕES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DISPATCH DEVIATIONS PROCEDURES MANUAL (DDPM)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929058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85786" y="2571744"/>
            <a:ext cx="7643866" cy="30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PREÂMBULO DA MMEL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TABELA DOS SISTEMAS ATA 100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SIMBOLOGIAS E DEFINIÇÕES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DISPATCH DEVIATIONS PROCEDURES MANUAL (DDPM)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0" y="1857364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Tx/>
              <a:buFont typeface="Wingdings" pitchFamily="2" charset="2"/>
              <a:buChar char="ü"/>
              <a:defRPr/>
            </a:pP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As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Normas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Aeronavegabilidade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permitem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publicação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uma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Lista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Equipamento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Mínimo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(MEL),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desenvolvida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pela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autoridade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aeronavegabilidade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participação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do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fabricante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ü"/>
              <a:defRPr/>
            </a:pPr>
            <a:endParaRPr lang="en-GB" sz="2600" b="1" dirty="0" smtClean="0">
              <a:solidFill>
                <a:schemeClr val="tx1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algn="just">
              <a:buClrTx/>
              <a:buFont typeface="Wingdings" pitchFamily="2" charset="2"/>
              <a:buChar char="ü"/>
              <a:defRPr/>
            </a:pP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 MMEL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não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deve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desviar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-se do Manual de Voo do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Avião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(AFM),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Limitações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 Procedimentos de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Emergência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ou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das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Diretivas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Aeronavegabilidade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(DA). </a:t>
            </a:r>
          </a:p>
          <a:p>
            <a:pPr algn="just">
              <a:buClrTx/>
              <a:buFont typeface="Wingdings" pitchFamily="2" charset="2"/>
              <a:buChar char="ü"/>
              <a:defRPr/>
            </a:pPr>
            <a:endParaRPr lang="en-GB" sz="2600" b="1" dirty="0" smtClean="0">
              <a:solidFill>
                <a:schemeClr val="tx1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algn="just">
              <a:buClrTx/>
              <a:buFont typeface="Wingdings" pitchFamily="2" charset="2"/>
              <a:buChar char="ü"/>
              <a:defRPr/>
            </a:pP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 MMEL é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destinada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permitir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operação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equipamentos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inoperantes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por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um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período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tempo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até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que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reparos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possam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ser </a:t>
            </a:r>
            <a:r>
              <a:rPr lang="en-GB" sz="2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realizados</a:t>
            </a:r>
            <a:r>
              <a:rPr lang="en-GB" sz="2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.</a:t>
            </a:r>
            <a:r>
              <a:rPr lang="en-GB" sz="2600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endParaRPr lang="pt-BR" sz="26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9058" y="114298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PREÂMBULO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929058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42910" y="2571744"/>
            <a:ext cx="7858180" cy="30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PREÂMBULO DA MMEL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TABELA DOS SISTEMAS ATA 100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SIMBOLOGIAS E DEFINIÇÕES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DISPATCH DEVIATIONS PROCEDURES MANUAL (DDPM)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65663" y="26988"/>
            <a:ext cx="279400" cy="420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8208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>
              <a:solidFill>
                <a:srgbClr val="FFFF00"/>
              </a:solidFill>
              <a:cs typeface="Arial" charset="0"/>
            </a:endParaRPr>
          </a:p>
          <a:p>
            <a:pPr hangingPunct="0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>
              <a:solidFill>
                <a:srgbClr val="FFFF00"/>
              </a:solidFill>
              <a:cs typeface="Arial" charset="0"/>
            </a:endParaRPr>
          </a:p>
          <a:p>
            <a:pPr hangingPunct="0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FFFF00"/>
                </a:solidFill>
                <a:cs typeface="Arial" charset="0"/>
              </a:rPr>
              <a:t/>
            </a:r>
            <a:br>
              <a:rPr lang="en-GB" sz="2800">
                <a:solidFill>
                  <a:srgbClr val="FFFF00"/>
                </a:solidFill>
                <a:cs typeface="Arial" charset="0"/>
              </a:rPr>
            </a:br>
            <a:r>
              <a:rPr lang="en-GB" sz="2800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 algn="r" hangingPunct="0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>
              <a:solidFill>
                <a:srgbClr val="FFFF00"/>
              </a:solidFill>
              <a:cs typeface="Arial" charset="0"/>
            </a:endParaRPr>
          </a:p>
          <a:p>
            <a:pPr hangingPunct="0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b="1" u="sng">
              <a:solidFill>
                <a:srgbClr val="FFFF00"/>
              </a:solidFill>
              <a:cs typeface="Arial" charset="0"/>
            </a:endParaRPr>
          </a:p>
          <a:p>
            <a:pPr algn="just">
              <a:lnSpc>
                <a:spcPct val="101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b="1">
              <a:solidFill>
                <a:srgbClr val="FFFF00"/>
              </a:solidFill>
              <a:latin typeface="Verdana" pitchFamily="32" charset="0"/>
            </a:endParaRPr>
          </a:p>
          <a:p>
            <a:pPr>
              <a:lnSpc>
                <a:spcPct val="101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b="1">
              <a:solidFill>
                <a:srgbClr val="FFFF00"/>
              </a:solidFill>
              <a:latin typeface="Verdana" pitchFamily="32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60363" y="1414463"/>
            <a:ext cx="8459787" cy="406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80280" rIns="90000" bIns="45000"/>
          <a:lstStyle/>
          <a:p>
            <a:pPr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1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>
              <a:solidFill>
                <a:srgbClr val="FFFF00"/>
              </a:solidFill>
              <a:cs typeface="Arial" charset="0"/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0725" y="-360363"/>
            <a:ext cx="10620375" cy="721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0" y="-71438"/>
            <a:ext cx="9144000" cy="71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TABELA DOS SISTEMAS ATA 100</a:t>
            </a:r>
            <a:endParaRPr lang="pt-BR" sz="2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10" name="Picture 6" descr="C:\Users\fabio\Desktop\EAO\Exposição oral\COCK P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13850" y="6072188"/>
            <a:ext cx="4302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Quadro 6"/>
          <p:cNvSpPr/>
          <p:nvPr/>
        </p:nvSpPr>
        <p:spPr>
          <a:xfrm>
            <a:off x="2786050" y="1214422"/>
            <a:ext cx="571504" cy="542928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929058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1472" y="2571744"/>
            <a:ext cx="8072494" cy="30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PREÂMBULO DA MMEL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TABELA DOS SISTEMAS ATA 100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SIMBOLOGIAS E DEFINIÇÕES</a:t>
            </a:r>
          </a:p>
          <a:p>
            <a:pPr marL="457200" indent="-457200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DISPATCH DEVIATIONS PROCEDURES MANUAL (DDPM)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7126" y="2571744"/>
            <a:ext cx="8786874" cy="191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buFont typeface="Arial" pitchFamily="34" charset="0"/>
              <a:buChar char="•"/>
              <a:tabLst>
                <a:tab pos="0" algn="l"/>
                <a:tab pos="715963" algn="l"/>
                <a:tab pos="1439863" algn="l"/>
                <a:tab pos="2163763" algn="l"/>
                <a:tab pos="2887663" algn="l"/>
                <a:tab pos="3611563" algn="l"/>
                <a:tab pos="4343400" algn="l"/>
                <a:tab pos="5059363" algn="l"/>
                <a:tab pos="5783263" algn="l"/>
                <a:tab pos="6507163" algn="l"/>
                <a:tab pos="7231063" algn="l"/>
                <a:tab pos="7954963" algn="l"/>
                <a:tab pos="8686800" algn="l"/>
                <a:tab pos="8977313" algn="l"/>
                <a:tab pos="9426575" algn="l"/>
                <a:tab pos="9875838" algn="l"/>
                <a:tab pos="10325100" algn="l"/>
                <a:tab pos="10779125" algn="l"/>
                <a:tab pos="10780713" algn="l"/>
              </a:tabLst>
              <a:defRPr/>
            </a:pPr>
            <a:r>
              <a:rPr lang="en-GB" sz="2800" b="1" dirty="0" smtClean="0">
                <a:solidFill>
                  <a:schemeClr val="accent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Os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operadores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devem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efetuar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reparos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sistemas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ou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componentes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inoperantes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até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prazos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estabelecidos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pelas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letras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designadoras</a:t>
            </a: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5963" algn="l"/>
                <a:tab pos="1439863" algn="l"/>
                <a:tab pos="2163763" algn="l"/>
                <a:tab pos="2887663" algn="l"/>
                <a:tab pos="3611563" algn="l"/>
                <a:tab pos="4343400" algn="l"/>
                <a:tab pos="5059363" algn="l"/>
                <a:tab pos="5783263" algn="l"/>
                <a:tab pos="6507163" algn="l"/>
                <a:tab pos="7231063" algn="l"/>
                <a:tab pos="7954963" algn="l"/>
                <a:tab pos="8686800" algn="l"/>
                <a:tab pos="8977313" algn="l"/>
                <a:tab pos="9426575" algn="l"/>
                <a:tab pos="9875838" algn="l"/>
                <a:tab pos="10325100" algn="l"/>
                <a:tab pos="10779125" algn="l"/>
                <a:tab pos="10780713" algn="l"/>
              </a:tabLst>
              <a:defRPr/>
            </a:pPr>
            <a:endParaRPr lang="en-GB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28860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INTERVALOS DE REPARAÇÃO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667750" cy="594995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</a:pPr>
            <a:endParaRPr lang="pt-BR" sz="3200" smtClean="0">
              <a:solidFill>
                <a:srgbClr val="FFFFFF"/>
              </a:solidFill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2844" y="2857496"/>
            <a:ext cx="2786062" cy="3143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“M” </a:t>
            </a:r>
            <a:r>
              <a:rPr lang="en-GB" b="1" dirty="0" err="1">
                <a:solidFill>
                  <a:schemeClr val="tx1"/>
                </a:solidFill>
              </a:rPr>
              <a:t>indica</a:t>
            </a:r>
            <a:r>
              <a:rPr lang="en-GB" b="1" dirty="0">
                <a:solidFill>
                  <a:schemeClr val="tx1"/>
                </a:solidFill>
              </a:rPr>
              <a:t> a </a:t>
            </a:r>
            <a:r>
              <a:rPr lang="en-GB" b="1" dirty="0" err="1">
                <a:solidFill>
                  <a:schemeClr val="tx1"/>
                </a:solidFill>
              </a:rPr>
              <a:t>necessidade</a:t>
            </a:r>
            <a:r>
              <a:rPr lang="en-GB" b="1" dirty="0">
                <a:solidFill>
                  <a:schemeClr val="tx1"/>
                </a:solidFill>
              </a:rPr>
              <a:t> de </a:t>
            </a:r>
            <a:r>
              <a:rPr lang="en-GB" b="1" dirty="0" err="1">
                <a:solidFill>
                  <a:schemeClr val="tx1"/>
                </a:solidFill>
              </a:rPr>
              <a:t>procedimentos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específicos</a:t>
            </a:r>
            <a:r>
              <a:rPr lang="en-GB" b="1" dirty="0">
                <a:solidFill>
                  <a:schemeClr val="tx1"/>
                </a:solidFill>
              </a:rPr>
              <a:t> de </a:t>
            </a:r>
            <a:r>
              <a:rPr lang="en-GB" b="1" dirty="0" err="1">
                <a:solidFill>
                  <a:schemeClr val="tx1"/>
                </a:solidFill>
              </a:rPr>
              <a:t>manutenção</a:t>
            </a:r>
            <a:r>
              <a:rPr lang="en-GB" b="1" dirty="0">
                <a:solidFill>
                  <a:schemeClr val="tx1"/>
                </a:solidFill>
              </a:rPr>
              <a:t>,  </a:t>
            </a:r>
            <a:r>
              <a:rPr lang="en-GB" b="1" dirty="0" err="1">
                <a:solidFill>
                  <a:schemeClr val="tx1"/>
                </a:solidFill>
              </a:rPr>
              <a:t>que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devem</a:t>
            </a:r>
            <a:r>
              <a:rPr lang="en-GB" b="1" dirty="0">
                <a:solidFill>
                  <a:schemeClr val="tx1"/>
                </a:solidFill>
              </a:rPr>
              <a:t> ser </a:t>
            </a:r>
            <a:r>
              <a:rPr lang="en-GB" b="1" dirty="0" err="1">
                <a:solidFill>
                  <a:schemeClr val="tx1"/>
                </a:solidFill>
              </a:rPr>
              <a:t>realizados</a:t>
            </a:r>
            <a:r>
              <a:rPr lang="en-GB" b="1" dirty="0">
                <a:solidFill>
                  <a:schemeClr val="tx1"/>
                </a:solidFill>
              </a:rPr>
              <a:t> antes </a:t>
            </a:r>
            <a:r>
              <a:rPr lang="en-GB" b="1" dirty="0" err="1">
                <a:solidFill>
                  <a:schemeClr val="tx1"/>
                </a:solidFill>
              </a:rPr>
              <a:t>da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operação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6715125" y="2428874"/>
            <a:ext cx="2286000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chemeClr val="tx1"/>
                </a:solidFill>
              </a:rPr>
              <a:t>“O” </a:t>
            </a:r>
            <a:r>
              <a:rPr lang="en-GB" b="1" dirty="0" err="1">
                <a:solidFill>
                  <a:schemeClr val="tx1"/>
                </a:solidFill>
              </a:rPr>
              <a:t>indica</a:t>
            </a:r>
            <a:r>
              <a:rPr lang="en-GB" b="1" dirty="0">
                <a:solidFill>
                  <a:schemeClr val="tx1"/>
                </a:solidFill>
              </a:rPr>
              <a:t> a </a:t>
            </a:r>
            <a:r>
              <a:rPr lang="en-GB" b="1" dirty="0" err="1">
                <a:solidFill>
                  <a:schemeClr val="tx1"/>
                </a:solidFill>
              </a:rPr>
              <a:t>necessidade</a:t>
            </a:r>
            <a:r>
              <a:rPr lang="en-GB" b="1" dirty="0">
                <a:solidFill>
                  <a:schemeClr val="tx1"/>
                </a:solidFill>
              </a:rPr>
              <a:t> de </a:t>
            </a:r>
            <a:r>
              <a:rPr lang="en-GB" b="1" dirty="0" err="1">
                <a:solidFill>
                  <a:schemeClr val="tx1"/>
                </a:solidFill>
              </a:rPr>
              <a:t>procedimentos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específicos</a:t>
            </a:r>
            <a:r>
              <a:rPr lang="en-GB" b="1" dirty="0">
                <a:solidFill>
                  <a:schemeClr val="tx1"/>
                </a:solidFill>
              </a:rPr>
              <a:t> de </a:t>
            </a:r>
            <a:r>
              <a:rPr lang="en-GB" b="1" dirty="0" err="1" smtClean="0">
                <a:solidFill>
                  <a:schemeClr val="tx1"/>
                </a:solidFill>
              </a:rPr>
              <a:t>operação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43500" y="4143375"/>
            <a:ext cx="571500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928926" y="4357694"/>
            <a:ext cx="2214578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1"/>
          </p:cNvCxnSpPr>
          <p:nvPr/>
        </p:nvCxnSpPr>
        <p:spPr>
          <a:xfrm rot="10800000" flipV="1">
            <a:off x="5715001" y="3398370"/>
            <a:ext cx="1000124" cy="6735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0" y="71438"/>
            <a:ext cx="9144000" cy="71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SIMBOLOGIA  E DEFINIÇÕES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22263" y="177800"/>
            <a:ext cx="8497887" cy="652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22275" y="1600200"/>
            <a:ext cx="8440738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0725" y="-179388"/>
            <a:ext cx="10620375" cy="7200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4357688" y="4572000"/>
            <a:ext cx="357187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0" y="4714875"/>
            <a:ext cx="235743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dirty="0" err="1">
                <a:solidFill>
                  <a:schemeClr val="tx1"/>
                </a:solidFill>
              </a:rPr>
              <a:t>Categoria</a:t>
            </a:r>
            <a:r>
              <a:rPr lang="en-GB" sz="1600" b="1" dirty="0">
                <a:solidFill>
                  <a:schemeClr val="tx1"/>
                </a:solidFill>
              </a:rPr>
              <a:t> “A”: </a:t>
            </a:r>
            <a:r>
              <a:rPr lang="en-GB" sz="1600" b="1" dirty="0" err="1">
                <a:solidFill>
                  <a:schemeClr val="tx1"/>
                </a:solidFill>
              </a:rPr>
              <a:t>devem</a:t>
            </a:r>
            <a:r>
              <a:rPr lang="en-GB" sz="1600" b="1" dirty="0">
                <a:solidFill>
                  <a:schemeClr val="tx1"/>
                </a:solidFill>
              </a:rPr>
              <a:t> ser </a:t>
            </a:r>
            <a:r>
              <a:rPr lang="en-GB" sz="1600" b="1" dirty="0" err="1">
                <a:solidFill>
                  <a:schemeClr val="tx1"/>
                </a:solidFill>
              </a:rPr>
              <a:t>reparados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dentro</a:t>
            </a:r>
            <a:r>
              <a:rPr lang="en-GB" sz="1600" b="1" dirty="0">
                <a:solidFill>
                  <a:schemeClr val="tx1"/>
                </a:solidFill>
              </a:rPr>
              <a:t> do </a:t>
            </a:r>
            <a:r>
              <a:rPr lang="en-GB" sz="1600" b="1" dirty="0" err="1">
                <a:solidFill>
                  <a:schemeClr val="tx1"/>
                </a:solidFill>
              </a:rPr>
              <a:t>intervalo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especificado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na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coluna</a:t>
            </a:r>
            <a:r>
              <a:rPr lang="en-GB" sz="1600" b="1" dirty="0">
                <a:solidFill>
                  <a:schemeClr val="tx1"/>
                </a:solidFill>
              </a:rPr>
              <a:t> de </a:t>
            </a:r>
            <a:r>
              <a:rPr lang="en-GB" sz="1600" b="1" dirty="0" err="1">
                <a:solidFill>
                  <a:schemeClr val="tx1"/>
                </a:solidFill>
              </a:rPr>
              <a:t>observações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4. Remarks and/or exceptions)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7" idx="3"/>
            <a:endCxn id="5" idx="2"/>
          </p:cNvCxnSpPr>
          <p:nvPr/>
        </p:nvCxnSpPr>
        <p:spPr>
          <a:xfrm flipV="1">
            <a:off x="2357438" y="4786313"/>
            <a:ext cx="2000250" cy="713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357688" y="3643313"/>
            <a:ext cx="357187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0" y="2500313"/>
            <a:ext cx="228600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Categoria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“C”: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Itens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nesta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categoria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devem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ser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reparados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no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prazo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de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dez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(10)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dias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consecutivos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de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calendário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(240 </a:t>
            </a:r>
            <a:r>
              <a:rPr lang="en-GB" sz="1600" b="1" dirty="0" smtClean="0">
                <a:solidFill>
                  <a:schemeClr val="tx1"/>
                </a:solidFill>
                <a:cs typeface="Arial" charset="0"/>
              </a:rPr>
              <a:t>h)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11" idx="3"/>
            <a:endCxn id="10" idx="2"/>
          </p:cNvCxnSpPr>
          <p:nvPr/>
        </p:nvCxnSpPr>
        <p:spPr>
          <a:xfrm>
            <a:off x="2286000" y="3285143"/>
            <a:ext cx="2071688" cy="5724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0" y="685800"/>
            <a:ext cx="2214563" cy="1077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Categoria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“B”: </a:t>
            </a: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devem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ser </a:t>
            </a: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reparados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no </a:t>
            </a: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prazo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de </a:t>
            </a: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três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(3) </a:t>
            </a: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dias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cs typeface="Arial" charset="0"/>
              </a:rPr>
              <a:t>consecutivos</a:t>
            </a:r>
            <a:r>
              <a:rPr lang="en-GB" sz="1600" b="1" dirty="0">
                <a:solidFill>
                  <a:srgbClr val="FF0000"/>
                </a:solidFill>
                <a:cs typeface="Arial" charset="0"/>
              </a:rPr>
              <a:t> (</a:t>
            </a:r>
            <a:r>
              <a:rPr lang="en-GB" sz="1400" b="1" dirty="0">
                <a:solidFill>
                  <a:srgbClr val="FF0000"/>
                </a:solidFill>
                <a:cs typeface="Arial" charset="0"/>
              </a:rPr>
              <a:t>72 </a:t>
            </a:r>
            <a:r>
              <a:rPr lang="en-GB" sz="1400" b="1" dirty="0" smtClean="0">
                <a:solidFill>
                  <a:srgbClr val="FF0000"/>
                </a:solidFill>
                <a:cs typeface="Arial" charset="0"/>
              </a:rPr>
              <a:t>h)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714412" y="-71438"/>
            <a:ext cx="10572824" cy="71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SIMBOLOGIA  E DEFINIÇÕES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572125" y="6072188"/>
            <a:ext cx="2071688" cy="642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8" charset="0"/>
              <a:buNone/>
              <a:defRPr/>
            </a:pPr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4607719" y="5179231"/>
            <a:ext cx="1000132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0725" y="49213"/>
            <a:ext cx="10620375" cy="7380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Elipse 2"/>
          <p:cNvSpPr/>
          <p:nvPr/>
        </p:nvSpPr>
        <p:spPr>
          <a:xfrm>
            <a:off x="4357688" y="6000750"/>
            <a:ext cx="357187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85750" y="5351463"/>
            <a:ext cx="2857500" cy="1077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Categoria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“D”: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devem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ser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reparados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no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prazo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de um cento e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vinte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(120)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dias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cs typeface="Arial" charset="0"/>
              </a:rPr>
              <a:t>consecutivos</a:t>
            </a:r>
            <a:r>
              <a:rPr lang="en-GB" sz="1600" b="1" dirty="0">
                <a:solidFill>
                  <a:schemeClr val="tx1"/>
                </a:solidFill>
                <a:cs typeface="Arial" charset="0"/>
              </a:rPr>
              <a:t> (2880 </a:t>
            </a:r>
            <a:r>
              <a:rPr lang="en-GB" sz="1600" b="1" dirty="0" smtClean="0">
                <a:solidFill>
                  <a:schemeClr val="tx1"/>
                </a:solidFill>
                <a:cs typeface="Arial" charset="0"/>
              </a:rPr>
              <a:t>h)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>
            <a:stCxn id="4" idx="3"/>
            <a:endCxn id="3" idx="2"/>
          </p:cNvCxnSpPr>
          <p:nvPr/>
        </p:nvCxnSpPr>
        <p:spPr>
          <a:xfrm>
            <a:off x="3143250" y="5891213"/>
            <a:ext cx="1214438" cy="360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0" y="1357298"/>
            <a:ext cx="4357687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"***"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na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coluna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1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indica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um item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que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não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é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exigido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por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regulamentação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mas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que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pode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ter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sido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instalado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em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alguns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modelos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de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aeronaves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abrangidos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cs typeface="Arial" charset="0"/>
              </a:rPr>
              <a:t>pela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cs typeface="Arial" charset="0"/>
              </a:rPr>
              <a:t>MMEL.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71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SIMBOLOGIA  E DEFINIÇÕES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2" name="Picture 6" descr="C:\Users\fabio\Desktop\EAO\Exposição oral\COCK P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5288" y="6378575"/>
            <a:ext cx="43021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00100" y="2357430"/>
            <a:ext cx="7286676" cy="32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ü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COMPOSIÇÃO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MANUSEIO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PECULIARIDADES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57620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929058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14348" y="2571744"/>
            <a:ext cx="7715304" cy="30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PREÂMBULO DA MMEL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TABELA DOS SISTEMAS ATA 100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SIMBOLOGIAS E DEFINIÇÕES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DISPATCH DEVIATIONS PROCEDURES MANUAL (DDPM)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7126" y="1785926"/>
            <a:ext cx="8572592" cy="20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buFont typeface="Arial" pitchFamily="34" charset="0"/>
              <a:buChar char="•"/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631113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  <a:defRPr/>
            </a:pPr>
            <a:r>
              <a:rPr lang="en-GB" sz="2800" b="1" dirty="0" smtClean="0">
                <a:solidFill>
                  <a:schemeClr val="accent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Este manual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foi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elaborado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acordo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a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Revisão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13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MMEL-145/1113,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aprovada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pela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ANAC.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caso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informações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conflitantes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entre o DDPM e a MMEL, a 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Master Minimum Equipment List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deve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prevalecer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.</a:t>
            </a:r>
          </a:p>
          <a:p>
            <a:pPr algn="r">
              <a:lnSpc>
                <a:spcPct val="90000"/>
              </a:lnSpc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631113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DDPM–145/1179-01</a:t>
            </a:r>
          </a:p>
          <a:p>
            <a:pPr algn="r">
              <a:lnSpc>
                <a:spcPct val="90000"/>
              </a:lnSpc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631113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REVISION 12 – MARCH 13, 2014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14810" y="100010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DDPM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143380"/>
            <a:ext cx="8572560" cy="226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 Este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documento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destina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-se a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prestar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assistência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às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aéreas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organizações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no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desenvolvimento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procedimentos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necessários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para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operar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aeronave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várias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configurações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não-padrão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devendo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ser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executado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conjunto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a MMEL. </a:t>
            </a:r>
          </a:p>
          <a:p>
            <a:pPr algn="r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Revisão</a:t>
            </a:r>
            <a:r>
              <a:rPr lang="en-GB" sz="1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10 EICAS </a:t>
            </a:r>
            <a:r>
              <a:rPr lang="en-GB" sz="16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Página</a:t>
            </a:r>
            <a:r>
              <a:rPr lang="en-GB" sz="16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01</a:t>
            </a:r>
            <a:endParaRPr lang="en-GB" sz="1600" b="1" dirty="0">
              <a:solidFill>
                <a:schemeClr val="tx1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71480"/>
            <a:ext cx="4786346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4643438" y="1357298"/>
            <a:ext cx="2286000" cy="357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929190" y="2928934"/>
            <a:ext cx="1643062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71538" y="-28570"/>
            <a:ext cx="6643734" cy="9572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5720" y="2214554"/>
            <a:ext cx="3071834" cy="346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000" b="1" u="sng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EICAS Message List</a:t>
            </a:r>
          </a:p>
          <a:p>
            <a:pPr algn="just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		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objetivo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principal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da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“EICAS Message List” é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fazer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referência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cruzada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da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mensagem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EICAS com um item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associado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na</a:t>
            </a:r>
            <a:r>
              <a:rPr lang="en-GB" sz="20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MMEL. </a:t>
            </a:r>
          </a:p>
          <a:p>
            <a:pPr algn="r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2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Revisão</a:t>
            </a:r>
            <a:r>
              <a:rPr lang="en-GB" sz="12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10 EICAS  </a:t>
            </a:r>
            <a:r>
              <a:rPr lang="en-GB" sz="1200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Página</a:t>
            </a:r>
            <a:r>
              <a:rPr lang="en-GB" sz="1200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01</a:t>
            </a:r>
          </a:p>
          <a:p>
            <a:pPr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1100" b="1" dirty="0">
              <a:solidFill>
                <a:schemeClr val="accent1"/>
              </a:solidFill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00113" y="0"/>
            <a:ext cx="10799763" cy="684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142908" y="0"/>
            <a:ext cx="928690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86250" y="4143375"/>
            <a:ext cx="3286125" cy="2143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8" charset="0"/>
              <a:buNone/>
              <a:defRPr/>
            </a:pP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60363" y="1619250"/>
            <a:ext cx="8101012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80280" rIns="90000" bIns="45000"/>
          <a:lstStyle/>
          <a:p>
            <a:pPr algn="just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r>
              <a:rPr lang="en-GB" sz="2800">
                <a:solidFill>
                  <a:srgbClr val="FFFF00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endParaRPr lang="en-GB" sz="280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endParaRPr lang="en-GB" sz="280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endParaRPr lang="en-GB" sz="2800">
              <a:solidFill>
                <a:srgbClr val="FFFF00"/>
              </a:solidFill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5715000" y="642938"/>
            <a:ext cx="1643063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785813" y="5572125"/>
            <a:ext cx="1643062" cy="5000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flipH="1">
            <a:off x="7286625" y="5572125"/>
            <a:ext cx="1643063" cy="5000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428875" y="1500188"/>
            <a:ext cx="714375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785938" y="2357438"/>
            <a:ext cx="71437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785938" y="6357938"/>
            <a:ext cx="71437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785938" y="4000500"/>
            <a:ext cx="714375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571750" y="2498725"/>
            <a:ext cx="214313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571750" y="4143375"/>
            <a:ext cx="14287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571750" y="6429375"/>
            <a:ext cx="214313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714480" y="235743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caution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714480" y="3500438"/>
            <a:ext cx="1186543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3000"/>
              </a:lnSpc>
              <a:buClr>
                <a:srgbClr val="FFCC66"/>
              </a:buClr>
              <a:buFont typeface="Arial" charset="0"/>
              <a:buNone/>
              <a:defRPr/>
            </a:pPr>
            <a:r>
              <a:rPr lang="pt-BR" sz="1600" b="1" kern="0" dirty="0" smtClean="0">
                <a:solidFill>
                  <a:srgbClr val="FF0000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WARNING</a:t>
            </a:r>
            <a:endParaRPr lang="pt-BR" sz="1600" b="1" kern="0" dirty="0">
              <a:solidFill>
                <a:srgbClr val="FF0000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60363" y="1619250"/>
            <a:ext cx="8101012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80280" rIns="90000" bIns="45000"/>
          <a:lstStyle/>
          <a:p>
            <a:pPr algn="just">
              <a:lnSpc>
                <a:spcPct val="93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r>
              <a:rPr lang="en-GB" sz="2800">
                <a:solidFill>
                  <a:srgbClr val="FFFF00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endParaRPr lang="en-GB" sz="280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endParaRPr lang="en-GB" sz="280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endParaRPr lang="en-GB" sz="2800">
              <a:solidFill>
                <a:srgbClr val="FFFF00"/>
              </a:solidFill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Elipse 14"/>
          <p:cNvSpPr/>
          <p:nvPr/>
        </p:nvSpPr>
        <p:spPr>
          <a:xfrm>
            <a:off x="2714625" y="1928813"/>
            <a:ext cx="857250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900" name="Retângulo 16"/>
          <p:cNvSpPr>
            <a:spLocks noChangeArrowheads="1"/>
          </p:cNvSpPr>
          <p:nvPr/>
        </p:nvSpPr>
        <p:spPr bwMode="auto">
          <a:xfrm>
            <a:off x="285750" y="3443288"/>
            <a:ext cx="1714500" cy="15573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 err="1">
                <a:solidFill>
                  <a:schemeClr val="tx1"/>
                </a:solidFill>
              </a:rPr>
              <a:t>M</a:t>
            </a:r>
            <a:r>
              <a:rPr lang="en-GB" b="1" dirty="0" err="1" smtClean="0">
                <a:solidFill>
                  <a:schemeClr val="tx1"/>
                </a:solidFill>
              </a:rPr>
              <a:t>ensagens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EICAS </a:t>
            </a:r>
            <a:r>
              <a:rPr lang="en-GB" b="1" dirty="0" err="1">
                <a:solidFill>
                  <a:schemeClr val="tx1"/>
                </a:solidFill>
              </a:rPr>
              <a:t>em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ordem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alfabética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>
            <a:stCxn id="37900" idx="3"/>
            <a:endCxn id="15" idx="4"/>
          </p:cNvCxnSpPr>
          <p:nvPr/>
        </p:nvCxnSpPr>
        <p:spPr>
          <a:xfrm flipV="1">
            <a:off x="2000250" y="2357438"/>
            <a:ext cx="1143000" cy="1864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2" name="Retângulo 19"/>
          <p:cNvSpPr>
            <a:spLocks noChangeArrowheads="1"/>
          </p:cNvSpPr>
          <p:nvPr/>
        </p:nvSpPr>
        <p:spPr bwMode="auto">
          <a:xfrm>
            <a:off x="71438" y="785813"/>
            <a:ext cx="2357437" cy="19288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 err="1" smtClean="0">
                <a:solidFill>
                  <a:schemeClr val="tx1"/>
                </a:solidFill>
              </a:rPr>
              <a:t>Possíveis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falhas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relacionadas</a:t>
            </a:r>
            <a:r>
              <a:rPr lang="en-GB" b="1" dirty="0">
                <a:solidFill>
                  <a:schemeClr val="tx1"/>
                </a:solidFill>
              </a:rPr>
              <a:t> com a </a:t>
            </a:r>
            <a:r>
              <a:rPr lang="en-GB" b="1" dirty="0" err="1">
                <a:solidFill>
                  <a:schemeClr val="tx1"/>
                </a:solidFill>
              </a:rPr>
              <a:t>mensagem</a:t>
            </a:r>
            <a:r>
              <a:rPr lang="en-GB" b="1" dirty="0">
                <a:solidFill>
                  <a:schemeClr val="tx1"/>
                </a:solidFill>
              </a:rPr>
              <a:t> EICAS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86250" y="1643063"/>
            <a:ext cx="1500188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3" name="Conector de seta reta 22"/>
          <p:cNvCxnSpPr>
            <a:stCxn id="37902" idx="3"/>
          </p:cNvCxnSpPr>
          <p:nvPr/>
        </p:nvCxnSpPr>
        <p:spPr>
          <a:xfrm flipV="1">
            <a:off x="2428875" y="1643063"/>
            <a:ext cx="2571750" cy="1071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/>
          <p:cNvSpPr txBox="1">
            <a:spLocks noChangeArrowheads="1"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7429500" y="642938"/>
            <a:ext cx="17145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chemeClr val="tx1"/>
                </a:solidFill>
              </a:rPr>
              <a:t>S</a:t>
            </a:r>
            <a:r>
              <a:rPr lang="en-GB" b="1" dirty="0" smtClean="0">
                <a:solidFill>
                  <a:schemeClr val="tx1"/>
                </a:solidFill>
              </a:rPr>
              <a:t>equência </a:t>
            </a:r>
            <a:r>
              <a:rPr lang="en-GB" b="1" dirty="0" err="1">
                <a:solidFill>
                  <a:schemeClr val="tx1"/>
                </a:solidFill>
              </a:rPr>
              <a:t>numérica</a:t>
            </a:r>
            <a:r>
              <a:rPr lang="en-GB" b="1" dirty="0">
                <a:solidFill>
                  <a:schemeClr val="tx1"/>
                </a:solidFill>
              </a:rPr>
              <a:t>  </a:t>
            </a:r>
            <a:r>
              <a:rPr lang="en-GB" b="1" dirty="0" err="1">
                <a:solidFill>
                  <a:schemeClr val="tx1"/>
                </a:solidFill>
              </a:rPr>
              <a:t>associada</a:t>
            </a:r>
            <a:r>
              <a:rPr lang="en-GB" b="1" dirty="0">
                <a:solidFill>
                  <a:schemeClr val="tx1"/>
                </a:solidFill>
              </a:rPr>
              <a:t> à MMEL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5857875" y="1571625"/>
            <a:ext cx="571500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36" name="Conector de seta reta 35"/>
          <p:cNvCxnSpPr>
            <a:stCxn id="25" idx="1"/>
            <a:endCxn id="29" idx="0"/>
          </p:cNvCxnSpPr>
          <p:nvPr/>
        </p:nvCxnSpPr>
        <p:spPr>
          <a:xfrm rot="10800000" flipV="1">
            <a:off x="6143626" y="1427767"/>
            <a:ext cx="1285875" cy="143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6429375" y="1714500"/>
            <a:ext cx="857250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" name="Retângulo 39"/>
          <p:cNvSpPr>
            <a:spLocks noChangeArrowheads="1"/>
          </p:cNvSpPr>
          <p:nvPr/>
        </p:nvSpPr>
        <p:spPr bwMode="auto">
          <a:xfrm>
            <a:off x="7215206" y="3228974"/>
            <a:ext cx="192879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dirty="0" err="1">
                <a:solidFill>
                  <a:schemeClr val="tx1"/>
                </a:solidFill>
              </a:rPr>
              <a:t>I</a:t>
            </a:r>
            <a:r>
              <a:rPr lang="en-GB" b="1" dirty="0" err="1" smtClean="0">
                <a:solidFill>
                  <a:schemeClr val="tx1"/>
                </a:solidFill>
              </a:rPr>
              <a:t>nformações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sobre</a:t>
            </a:r>
            <a:r>
              <a:rPr lang="en-GB" b="1" dirty="0">
                <a:solidFill>
                  <a:schemeClr val="tx1"/>
                </a:solidFill>
              </a:rPr>
              <a:t> a </a:t>
            </a:r>
            <a:r>
              <a:rPr lang="en-GB" b="1" dirty="0" err="1">
                <a:solidFill>
                  <a:schemeClr val="tx1"/>
                </a:solidFill>
              </a:rPr>
              <a:t>causa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mensagem</a:t>
            </a:r>
            <a:r>
              <a:rPr lang="en-GB" b="1" dirty="0">
                <a:solidFill>
                  <a:schemeClr val="tx1"/>
                </a:solidFill>
              </a:rPr>
              <a:t> no EICAS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2" name="Conector de seta reta 41"/>
          <p:cNvCxnSpPr>
            <a:stCxn id="40" idx="0"/>
            <a:endCxn id="39" idx="4"/>
          </p:cNvCxnSpPr>
          <p:nvPr/>
        </p:nvCxnSpPr>
        <p:spPr>
          <a:xfrm rot="16200000" flipV="1">
            <a:off x="6975878" y="2025248"/>
            <a:ext cx="1085849" cy="1321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900" grpId="0" animBg="1"/>
      <p:bldP spid="37902" grpId="0" animBg="1"/>
      <p:bldP spid="21" grpId="0" animBg="1"/>
      <p:bldP spid="25" grpId="0" animBg="1"/>
      <p:bldP spid="29" grpId="0" animBg="1"/>
      <p:bldP spid="39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8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14625" y="1071563"/>
            <a:ext cx="3500438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8" charset="0"/>
              <a:buNone/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14546" y="3786190"/>
            <a:ext cx="4929222" cy="16430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21-51-00 AIR CONDITIONING PACK SYSTEMS (1-09-21, PAG 13)</a:t>
            </a:r>
            <a:endParaRPr lang="pt-BR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20725" y="0"/>
            <a:ext cx="10799763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906838" y="3313113"/>
            <a:ext cx="1381125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7560" rIns="0" bIns="0"/>
          <a:lstStyle/>
          <a:p>
            <a:pPr>
              <a:lnSpc>
                <a:spcPct val="95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FFFFFF"/>
                </a:solidFill>
                <a:latin typeface="Times New Roman" pitchFamily="16" charset="0"/>
              </a:rPr>
              <a:t>Revisão 10 1-09-21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357938" y="6119813"/>
            <a:ext cx="1381125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7560" rIns="0" bIns="0"/>
          <a:lstStyle/>
          <a:p>
            <a:pPr>
              <a:lnSpc>
                <a:spcPct val="95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FFFFFF"/>
                </a:solidFill>
                <a:latin typeface="Times New Roman" pitchFamily="16" charset="0"/>
              </a:rPr>
              <a:t>Revisão 10 1-09-21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538913" y="5940425"/>
            <a:ext cx="1381125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7560" rIns="0" bIns="0"/>
          <a:lstStyle/>
          <a:p>
            <a:pPr>
              <a:lnSpc>
                <a:spcPct val="95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FFFFFF"/>
                </a:solidFill>
                <a:latin typeface="Times New Roman" pitchFamily="16" charset="0"/>
              </a:rPr>
              <a:t>REV 10 1-09-21 Pag7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302250" y="6119813"/>
            <a:ext cx="1536700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7560" rIns="0" bIns="0"/>
          <a:lstStyle/>
          <a:p>
            <a:pPr>
              <a:lnSpc>
                <a:spcPct val="95000"/>
              </a:lnSpc>
              <a:spcBef>
                <a:spcPts val="888"/>
              </a:spcBef>
              <a:spcAft>
                <a:spcPts val="8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FFFFFF"/>
                </a:solidFill>
                <a:latin typeface="Times New Roman" pitchFamily="16" charset="0"/>
              </a:rPr>
              <a:t>REV 10 1-09-21 Pag7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14563" y="571500"/>
            <a:ext cx="271462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-642974" y="1"/>
            <a:ext cx="10572824" cy="5000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 lnSpcReduction="10000"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8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0" y="0"/>
            <a:ext cx="9144000" cy="5000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 lnSpcReduction="10000"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43188" y="1857375"/>
            <a:ext cx="1785937" cy="785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0" y="0"/>
            <a:ext cx="9144000" cy="5000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 lnSpcReduction="10000"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1071563" y="3857625"/>
            <a:ext cx="1428750" cy="2857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flipH="1">
            <a:off x="7215188" y="3857625"/>
            <a:ext cx="1428750" cy="2857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00100" y="2357430"/>
            <a:ext cx="7286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ü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Arial" charset="0"/>
              </a:rPr>
              <a:t>COMPOSIÇÃO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MANUSEIO</a:t>
            </a:r>
          </a:p>
          <a:p>
            <a:pPr marL="514350" indent="-51435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PECULIARIDADES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57620" y="114298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0" y="0"/>
            <a:ext cx="9144000" cy="5000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 lnSpcReduction="10000"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71750" y="4500563"/>
            <a:ext cx="4643438" cy="1214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8" charset="0"/>
              <a:buNone/>
              <a:defRPr/>
            </a:pP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7126" y="1785926"/>
            <a:ext cx="8572592" cy="18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 smtClean="0">
                <a:solidFill>
                  <a:schemeClr val="accent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Algumas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especiais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requerem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uma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configuração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mais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restritiva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quando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/>
            </a:r>
            <a:b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</a:b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comparadas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as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normais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concordância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o AFM. 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b="1" dirty="0" smtClean="0">
              <a:solidFill>
                <a:schemeClr val="tx1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algn="r"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b="1" dirty="0" smtClean="0">
              <a:solidFill>
                <a:schemeClr val="tx1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57488" y="1000108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OPERAÇÕES ESPECIAIS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857628"/>
            <a:ext cx="8572560" cy="25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6000"/>
              </a:lnSpc>
              <a:spcBef>
                <a:spcPts val="575"/>
              </a:spcBef>
              <a:spcAft>
                <a:spcPts val="575"/>
              </a:spcAft>
              <a:buClr>
                <a:schemeClr val="accent1"/>
              </a:buClr>
              <a:buFont typeface="Wingdings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 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 II precision approaches.</a:t>
            </a:r>
          </a:p>
          <a:p>
            <a:pPr algn="just">
              <a:lnSpc>
                <a:spcPct val="76000"/>
              </a:lnSpc>
              <a:spcBef>
                <a:spcPts val="575"/>
              </a:spcBef>
              <a:spcAft>
                <a:spcPts val="575"/>
              </a:spcAft>
              <a:buClr>
                <a:schemeClr val="accent1"/>
              </a:buClr>
              <a:buFont typeface="Wingdings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76000"/>
              </a:lnSpc>
              <a:spcBef>
                <a:spcPts val="575"/>
              </a:spcBef>
              <a:spcAft>
                <a:spcPts val="575"/>
              </a:spcAft>
              <a:buClr>
                <a:schemeClr val="accent1"/>
              </a:buClr>
              <a:buFont typeface="Wingdings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Reduced Vertical Separation Minimum      (RVSM).</a:t>
            </a:r>
          </a:p>
          <a:p>
            <a:pPr algn="just">
              <a:lnSpc>
                <a:spcPct val="76000"/>
              </a:lnSpc>
              <a:spcBef>
                <a:spcPts val="575"/>
              </a:spcBef>
              <a:spcAft>
                <a:spcPts val="575"/>
              </a:spcAft>
              <a:buClr>
                <a:schemeClr val="accent1"/>
              </a:buClr>
              <a:buFont typeface="Wingdings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76000"/>
              </a:lnSpc>
              <a:spcBef>
                <a:spcPts val="575"/>
              </a:spcBef>
              <a:spcAft>
                <a:spcPts val="575"/>
              </a:spcAft>
              <a:buClr>
                <a:schemeClr val="accent1"/>
              </a:buClr>
              <a:buFont typeface="Wingdings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RNAV 1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/RNAV2.</a:t>
            </a:r>
            <a:endParaRPr lang="en-GB" sz="1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76000"/>
              </a:lnSpc>
              <a:buClr>
                <a:srgbClr val="FFFF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76000"/>
              </a:lnSpc>
              <a:buClr>
                <a:srgbClr val="FFFF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76000"/>
              </a:lnSpc>
              <a:buClr>
                <a:srgbClr val="FFFF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1071546"/>
            <a:ext cx="4543425" cy="560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071538" y="71438"/>
            <a:ext cx="6572295" cy="6429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 fontScale="77500" lnSpcReduction="20000"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4282" y="2643182"/>
            <a:ext cx="4071934" cy="205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6000"/>
              </a:lnSpc>
              <a:spcBef>
                <a:spcPts val="575"/>
              </a:spcBef>
              <a:spcAft>
                <a:spcPts val="575"/>
              </a:spcAft>
              <a:buClr>
                <a:schemeClr val="accent1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São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itens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que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estiverem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inoperantes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danificados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ou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“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perdidos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”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não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afetam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capacidade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aeronave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de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voar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sob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todas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as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condições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operacionais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.</a:t>
            </a:r>
            <a:endParaRPr lang="en-GB" sz="1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285860"/>
            <a:ext cx="464343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NONESSENTIAL EQUIPMENT AND FURNISHING (NEF)</a:t>
            </a:r>
            <a:endParaRPr lang="en-GB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071538" y="71438"/>
            <a:ext cx="6929486" cy="6429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0000" tIns="92160" rIns="90000" bIns="46800">
            <a:normAutofit fontScale="77500" lnSpcReduction="20000"/>
          </a:bodyPr>
          <a:lstStyle/>
          <a:p>
            <a:pPr algn="ctr" defTabSz="914400" fontAlgn="auto">
              <a:lnSpc>
                <a:spcPct val="93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dirty="0">
                <a:solidFill>
                  <a:schemeClr val="tx1"/>
                </a:solidFill>
                <a:ea typeface="+mj-ea"/>
                <a:cs typeface="Arial" charset="0"/>
              </a:rPr>
              <a:t>DISPATCH DEVIATIONS PROCEDURES MANUAL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71546"/>
            <a:ext cx="4067175" cy="54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28596" y="278605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As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informações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presentes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nesta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seção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permitem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estabelecer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as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condições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necessárias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para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o voo de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translado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com o Spoiler </a:t>
            </a:r>
            <a:r>
              <a:rPr lang="en-GB" b="1" dirty="0" err="1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desativado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442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FERRY FLIGHT FOR DEACTIVATED SPOILER</a:t>
            </a:r>
            <a:endParaRPr lang="pt-BR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14282" y="2357430"/>
            <a:ext cx="8929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1º - Localizar no QRH;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2º - Verificar quais equipamentos deixarão de funcionar;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3º - Localizar na MMEL 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4º - Quantos dias o avião poderá voar com essa pane e qual a Letra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da coluna 1 indica este fato;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5º - Quantos inversores possui no C-99? Qual o mínimo para voo?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6º - Localizar a pane no </a:t>
            </a:r>
            <a:r>
              <a:rPr lang="pt-BR" dirty="0" err="1" smtClean="0">
                <a:solidFill>
                  <a:schemeClr val="tx1"/>
                </a:solidFill>
              </a:rPr>
              <a:t>Dispatch</a:t>
            </a:r>
            <a:r>
              <a:rPr lang="pt-BR" dirty="0" smtClean="0">
                <a:solidFill>
                  <a:schemeClr val="tx1"/>
                </a:solidFill>
              </a:rPr>
              <a:t> e verificar se enquadra em </a:t>
            </a:r>
            <a:r>
              <a:rPr lang="pt-BR" dirty="0" err="1" smtClean="0">
                <a:solidFill>
                  <a:schemeClr val="tx1"/>
                </a:solidFill>
              </a:rPr>
              <a:t>Caution</a:t>
            </a:r>
            <a:r>
              <a:rPr lang="pt-BR" dirty="0" smtClean="0">
                <a:solidFill>
                  <a:schemeClr val="tx1"/>
                </a:solidFill>
              </a:rPr>
              <a:t> ou </a:t>
            </a:r>
            <a:r>
              <a:rPr lang="pt-BR" dirty="0" err="1" smtClean="0">
                <a:solidFill>
                  <a:schemeClr val="tx1"/>
                </a:solidFill>
              </a:rPr>
              <a:t>Warning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7º - Essa pane é </a:t>
            </a:r>
            <a:r>
              <a:rPr lang="pt-BR" dirty="0" err="1" smtClean="0">
                <a:solidFill>
                  <a:schemeClr val="tx1"/>
                </a:solidFill>
              </a:rPr>
              <a:t>Go</a:t>
            </a:r>
            <a:r>
              <a:rPr lang="pt-BR" dirty="0" smtClean="0">
                <a:solidFill>
                  <a:schemeClr val="tx1"/>
                </a:solidFill>
              </a:rPr>
              <a:t> ou NO </a:t>
            </a:r>
            <a:r>
              <a:rPr lang="pt-BR" dirty="0" err="1" smtClean="0">
                <a:solidFill>
                  <a:schemeClr val="tx1"/>
                </a:solidFill>
              </a:rPr>
              <a:t>Go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  <a:endParaRPr lang="en-GB" b="1" dirty="0" smtClean="0">
              <a:solidFill>
                <a:schemeClr val="tx1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9058" y="100010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Exercício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4348" y="1785926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EICAS MSG: 115 VAC OFF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929058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ROTEIRO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14348" y="2571744"/>
            <a:ext cx="7715304" cy="30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PREÂMBULO DA MMEL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TABELA DOS SISTEMAS ATA 100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SIMBOLOGIAS E DEFINIÇÕES</a:t>
            </a:r>
          </a:p>
          <a:p>
            <a:pPr marL="457200" indent="-457200" algn="just">
              <a:lnSpc>
                <a:spcPct val="93000"/>
              </a:lnSpc>
              <a:spcBef>
                <a:spcPts val="1625"/>
              </a:spcBef>
              <a:buClr>
                <a:schemeClr val="accent1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DISPATCH DEVIATIONS PROCEDURES MANUAL (DDPM)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1643050"/>
            <a:ext cx="8572560" cy="3295672"/>
          </a:xfrm>
        </p:spPr>
        <p:txBody>
          <a:bodyPr rtlCol="0"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GB" sz="28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FAMILIARIZAR OS ALUNOS QUANTO AO</a:t>
            </a:r>
            <a:br>
              <a:rPr lang="en-GB" sz="28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</a:br>
            <a:r>
              <a:rPr lang="en-GB" sz="2800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</a:rPr>
              <a:t> MANUSEIO DA MMEL E DDPM</a:t>
            </a:r>
            <a:endParaRPr lang="pt-BR" sz="6600" b="1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14744" y="14287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" y="0"/>
            <a:ext cx="9144000" cy="7075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00166" y="150017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428736"/>
            <a:ext cx="2500330" cy="574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5"/>
          <p:cNvSpPr>
            <a:spLocks noChangeArrowheads="1"/>
          </p:cNvSpPr>
          <p:nvPr/>
        </p:nvSpPr>
        <p:spPr bwMode="auto">
          <a:xfrm>
            <a:off x="3143240" y="2071678"/>
            <a:ext cx="3429024" cy="1428760"/>
          </a:xfrm>
          <a:prstGeom prst="rect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728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EMB 145/135.</a:t>
            </a:r>
          </a:p>
          <a:p>
            <a:pPr algn="just">
              <a:lnSpc>
                <a:spcPct val="100000"/>
              </a:lnSpc>
              <a:buClrTx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b="1" dirty="0" smtClean="0">
              <a:solidFill>
                <a:schemeClr val="tx1"/>
              </a:solidFill>
              <a:latin typeface="Arial" charset="0"/>
              <a:ea typeface="Lucida Sans Unicode" pitchFamily="34" charset="0"/>
              <a:cs typeface="Arial" charset="0"/>
            </a:endParaRP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Pilotos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treinados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e com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conhecimento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dos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sistemas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da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aeronave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.</a:t>
            </a: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b="1" dirty="0" smtClean="0">
              <a:solidFill>
                <a:schemeClr val="tx1"/>
              </a:solidFill>
              <a:latin typeface="Arial" charset="0"/>
              <a:ea typeface="Lucida Sans Unicode" pitchFamily="34" charset="0"/>
              <a:cs typeface="Arial" charset="0"/>
            </a:endParaRP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Em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caso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de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discordância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com o AFM, o AFM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prevalece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214311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APLICABILIDADE</a:t>
            </a:r>
            <a:endParaRPr lang="pt-BR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Checklist com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todos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os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procedimentos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realizados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pelo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piloto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.</a:t>
            </a:r>
          </a:p>
          <a:p>
            <a:pPr algn="just">
              <a:lnSpc>
                <a:spcPct val="100000"/>
              </a:lnSpc>
              <a:buClrTx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b="1" dirty="0" smtClean="0">
              <a:solidFill>
                <a:schemeClr val="tx1"/>
              </a:solidFill>
              <a:latin typeface="Arial" charset="0"/>
              <a:ea typeface="Lucida Sans Unicode" pitchFamily="34" charset="0"/>
              <a:cs typeface="Arial" charset="0"/>
            </a:endParaRPr>
          </a:p>
          <a:p>
            <a:pPr algn="just">
              <a:lnSpc>
                <a:spcPct val="1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Uma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cópia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disponível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para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o PM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na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parte superior do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painel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214311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PROCEDIMENTOS NORMAIS</a:t>
            </a:r>
            <a:endParaRPr lang="pt-BR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500430" y="8572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COMPOSIÇÃO</a:t>
            </a:r>
            <a:endParaRPr lang="pt-B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2928934"/>
            <a:ext cx="7286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Smoke</a:t>
            </a:r>
          </a:p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Non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Annunciated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Procedures (NAP)</a:t>
            </a:r>
          </a:p>
          <a:p>
            <a:pPr algn="just">
              <a:lnSpc>
                <a:spcPct val="200000"/>
              </a:lnSpc>
              <a:buClrTx/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Emergency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Annunciated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Arial" charset="0"/>
              </a:rPr>
              <a:t> Procedures(EAP)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2143116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 dirty="0" smtClean="0">
                <a:cs typeface="Arial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EMERGENCY/ABNORMAL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1302</Words>
  <PresentationFormat>Apresentação na tela (4:3)</PresentationFormat>
  <Paragraphs>243</Paragraphs>
  <Slides>57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1_Tema do Office</vt:lpstr>
      <vt:lpstr>Slide 1</vt:lpstr>
      <vt:lpstr> Quick Reference Handbook (QRH)  </vt:lpstr>
      <vt:lpstr>CONHECER E MANUSEAR O QRH PARA A OPERAÇÃO DA AERONAVE C-99A.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CONHECER E MANUSEAR O QRH PARA A OPERAÇÃO DA AERONAVE C-99A. </vt:lpstr>
      <vt:lpstr>1º/2º GRUPO DE TRANSPORTE</vt:lpstr>
      <vt:lpstr> Master Minimum Equipament List (MMEL)  Dispatch Deviation Procedures Manual (DDPM) </vt:lpstr>
      <vt:lpstr>FAMILIARIZAR OS ALUNOS QUANTO AO  MANUSEIO DA MMEL E DDPM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FAMILIARIZAR OS ALUNOS QUANTO AO  MANUSEIO DA MMEL E DDPM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Descidas auxiliadas por FMS</dc:title>
  <dc:creator>ambrogi</dc:creator>
  <cp:lastModifiedBy>Cap Moreira 1°/2° GT</cp:lastModifiedBy>
  <cp:revision>237</cp:revision>
  <cp:lastPrinted>1601-01-01T00:00:00Z</cp:lastPrinted>
  <dcterms:created xsi:type="dcterms:W3CDTF">2007-05-21T13:47:18Z</dcterms:created>
  <dcterms:modified xsi:type="dcterms:W3CDTF">2022-02-01T12:02:57Z</dcterms:modified>
</cp:coreProperties>
</file>