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0"/>
  </p:notesMasterIdLst>
  <p:handoutMasterIdLst>
    <p:handoutMasterId r:id="rId11"/>
  </p:handoutMasterIdLst>
  <p:sldIdLst>
    <p:sldId id="1864" r:id="rId5"/>
    <p:sldId id="1846" r:id="rId6"/>
    <p:sldId id="1845" r:id="rId7"/>
    <p:sldId id="1849" r:id="rId8"/>
    <p:sldId id="1859" r:id="rId9"/>
  </p:sldIdLst>
  <p:sldSz cx="12192000" cy="6858000"/>
  <p:notesSz cx="6858000" cy="9144000"/>
  <p:defaultTextStyle>
    <a:defPPr rtl="0"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00A11D-C611-4C15-A344-A40BD561AD11}" v="8" dt="2023-10-15T12:31:04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3"/>
  </p:normalViewPr>
  <p:slideViewPr>
    <p:cSldViewPr snapToGrid="0">
      <p:cViewPr varScale="1">
        <p:scale>
          <a:sx n="124" d="100"/>
          <a:sy n="124" d="100"/>
        </p:scale>
        <p:origin x="96" y="666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sler Cedric I.BSCI.2001" userId="2967a056-b8ef-4183-a616-0f976b72bdc8" providerId="ADAL" clId="{3200A11D-C611-4C15-A344-A40BD561AD11}"/>
    <pc:docChg chg="custSel delSld modSld sldOrd">
      <pc:chgData name="Gisler Cedric I.BSCI.2001" userId="2967a056-b8ef-4183-a616-0f976b72bdc8" providerId="ADAL" clId="{3200A11D-C611-4C15-A344-A40BD561AD11}" dt="2023-10-15T12:31:04.069" v="425"/>
      <pc:docMkLst>
        <pc:docMk/>
      </pc:docMkLst>
      <pc:sldChg chg="addSp delSp modSp mod delAnim modAnim">
        <pc:chgData name="Gisler Cedric I.BSCI.2001" userId="2967a056-b8ef-4183-a616-0f976b72bdc8" providerId="ADAL" clId="{3200A11D-C611-4C15-A344-A40BD561AD11}" dt="2023-10-15T12:28:09.600" v="406"/>
        <pc:sldMkLst>
          <pc:docMk/>
          <pc:sldMk cId="803542810" sldId="1845"/>
        </pc:sldMkLst>
        <pc:picChg chg="add del mod">
          <ac:chgData name="Gisler Cedric I.BSCI.2001" userId="2967a056-b8ef-4183-a616-0f976b72bdc8" providerId="ADAL" clId="{3200A11D-C611-4C15-A344-A40BD561AD11}" dt="2023-10-15T12:22:10.878" v="368" actId="478"/>
          <ac:picMkLst>
            <pc:docMk/>
            <pc:sldMk cId="803542810" sldId="1845"/>
            <ac:picMk id="3" creationId="{2C7E5822-F684-B3E1-1575-F5B5CE2DD307}"/>
          </ac:picMkLst>
        </pc:picChg>
        <pc:picChg chg="add del mod">
          <ac:chgData name="Gisler Cedric I.BSCI.2001" userId="2967a056-b8ef-4183-a616-0f976b72bdc8" providerId="ADAL" clId="{3200A11D-C611-4C15-A344-A40BD561AD11}" dt="2023-10-15T12:27:26.101" v="396" actId="478"/>
          <ac:picMkLst>
            <pc:docMk/>
            <pc:sldMk cId="803542810" sldId="1845"/>
            <ac:picMk id="5" creationId="{7BDE48C1-2FB6-13D9-C80B-957D3FF06884}"/>
          </ac:picMkLst>
        </pc:picChg>
        <pc:picChg chg="add del mod">
          <ac:chgData name="Gisler Cedric I.BSCI.2001" userId="2967a056-b8ef-4183-a616-0f976b72bdc8" providerId="ADAL" clId="{3200A11D-C611-4C15-A344-A40BD561AD11}" dt="2023-10-15T12:26:18.576" v="377" actId="478"/>
          <ac:picMkLst>
            <pc:docMk/>
            <pc:sldMk cId="803542810" sldId="1845"/>
            <ac:picMk id="8" creationId="{273ED05A-CB95-E1AB-6AA1-16683895DE3D}"/>
          </ac:picMkLst>
        </pc:picChg>
        <pc:picChg chg="add mod ord">
          <ac:chgData name="Gisler Cedric I.BSCI.2001" userId="2967a056-b8ef-4183-a616-0f976b72bdc8" providerId="ADAL" clId="{3200A11D-C611-4C15-A344-A40BD561AD11}" dt="2023-10-15T12:27:56.437" v="403" actId="1076"/>
          <ac:picMkLst>
            <pc:docMk/>
            <pc:sldMk cId="803542810" sldId="1845"/>
            <ac:picMk id="10" creationId="{9DCA5199-4551-D8EB-4D01-F7CC2A2E971E}"/>
          </ac:picMkLst>
        </pc:picChg>
        <pc:picChg chg="add mod">
          <ac:chgData name="Gisler Cedric I.BSCI.2001" userId="2967a056-b8ef-4183-a616-0f976b72bdc8" providerId="ADAL" clId="{3200A11D-C611-4C15-A344-A40BD561AD11}" dt="2023-10-15T12:27:41.980" v="400" actId="1076"/>
          <ac:picMkLst>
            <pc:docMk/>
            <pc:sldMk cId="803542810" sldId="1845"/>
            <ac:picMk id="12" creationId="{9CDED42A-694B-5617-C06E-5579629E8C72}"/>
          </ac:picMkLst>
        </pc:picChg>
      </pc:sldChg>
      <pc:sldChg chg="modSp mod modAnim">
        <pc:chgData name="Gisler Cedric I.BSCI.2001" userId="2967a056-b8ef-4183-a616-0f976b72bdc8" providerId="ADAL" clId="{3200A11D-C611-4C15-A344-A40BD561AD11}" dt="2023-10-15T12:28:27.576" v="409"/>
        <pc:sldMkLst>
          <pc:docMk/>
          <pc:sldMk cId="461669259" sldId="1846"/>
        </pc:sldMkLst>
        <pc:spChg chg="mod">
          <ac:chgData name="Gisler Cedric I.BSCI.2001" userId="2967a056-b8ef-4183-a616-0f976b72bdc8" providerId="ADAL" clId="{3200A11D-C611-4C15-A344-A40BD561AD11}" dt="2023-10-15T12:26:32.422" v="388" actId="20577"/>
          <ac:spMkLst>
            <pc:docMk/>
            <pc:sldMk cId="461669259" sldId="1846"/>
            <ac:spMk id="2" creationId="{3F36812B-2065-4A2B-B59B-8957022687BC}"/>
          </ac:spMkLst>
        </pc:spChg>
        <pc:spChg chg="mod">
          <ac:chgData name="Gisler Cedric I.BSCI.2001" userId="2967a056-b8ef-4183-a616-0f976b72bdc8" providerId="ADAL" clId="{3200A11D-C611-4C15-A344-A40BD561AD11}" dt="2023-10-12T18:48:16.117" v="113" actId="20577"/>
          <ac:spMkLst>
            <pc:docMk/>
            <pc:sldMk cId="461669259" sldId="1846"/>
            <ac:spMk id="7" creationId="{87BA0B6F-5258-479C-87B7-C806E6757035}"/>
          </ac:spMkLst>
        </pc:spChg>
      </pc:sldChg>
      <pc:sldChg chg="del">
        <pc:chgData name="Gisler Cedric I.BSCI.2001" userId="2967a056-b8ef-4183-a616-0f976b72bdc8" providerId="ADAL" clId="{3200A11D-C611-4C15-A344-A40BD561AD11}" dt="2023-10-12T18:49:55.583" v="180" actId="47"/>
        <pc:sldMkLst>
          <pc:docMk/>
          <pc:sldMk cId="2957678139" sldId="1848"/>
        </pc:sldMkLst>
      </pc:sldChg>
      <pc:sldChg chg="modSp mod ord">
        <pc:chgData name="Gisler Cedric I.BSCI.2001" userId="2967a056-b8ef-4183-a616-0f976b72bdc8" providerId="ADAL" clId="{3200A11D-C611-4C15-A344-A40BD561AD11}" dt="2023-10-12T19:25:51.735" v="360" actId="20577"/>
        <pc:sldMkLst>
          <pc:docMk/>
          <pc:sldMk cId="394783395" sldId="1849"/>
        </pc:sldMkLst>
        <pc:spChg chg="mod">
          <ac:chgData name="Gisler Cedric I.BSCI.2001" userId="2967a056-b8ef-4183-a616-0f976b72bdc8" providerId="ADAL" clId="{3200A11D-C611-4C15-A344-A40BD561AD11}" dt="2023-10-12T19:25:51.735" v="360" actId="20577"/>
          <ac:spMkLst>
            <pc:docMk/>
            <pc:sldMk cId="394783395" sldId="1849"/>
            <ac:spMk id="3" creationId="{EF99585A-5E1F-40FA-8E64-BB4F04611657}"/>
          </ac:spMkLst>
        </pc:spChg>
      </pc:sldChg>
      <pc:sldChg chg="modSp mod modAnim">
        <pc:chgData name="Gisler Cedric I.BSCI.2001" userId="2967a056-b8ef-4183-a616-0f976b72bdc8" providerId="ADAL" clId="{3200A11D-C611-4C15-A344-A40BD561AD11}" dt="2023-10-15T12:31:04.069" v="425"/>
        <pc:sldMkLst>
          <pc:docMk/>
          <pc:sldMk cId="576716121" sldId="1859"/>
        </pc:sldMkLst>
        <pc:spChg chg="mod">
          <ac:chgData name="Gisler Cedric I.BSCI.2001" userId="2967a056-b8ef-4183-a616-0f976b72bdc8" providerId="ADAL" clId="{3200A11D-C611-4C15-A344-A40BD561AD11}" dt="2023-10-12T19:23:16.154" v="201" actId="20577"/>
          <ac:spMkLst>
            <pc:docMk/>
            <pc:sldMk cId="576716121" sldId="1859"/>
            <ac:spMk id="4" creationId="{068DF32A-D165-40DA-AAE8-A6E9579E2F79}"/>
          </ac:spMkLst>
        </pc:spChg>
        <pc:spChg chg="mod">
          <ac:chgData name="Gisler Cedric I.BSCI.2001" userId="2967a056-b8ef-4183-a616-0f976b72bdc8" providerId="ADAL" clId="{3200A11D-C611-4C15-A344-A40BD561AD11}" dt="2023-10-15T12:30:58.261" v="424" actId="20577"/>
          <ac:spMkLst>
            <pc:docMk/>
            <pc:sldMk cId="576716121" sldId="1859"/>
            <ac:spMk id="7" creationId="{C3BC92DE-1779-4A44-AED9-0261C2497DD9}"/>
          </ac:spMkLst>
        </pc:spChg>
      </pc:sldChg>
      <pc:sldChg chg="modSp mod">
        <pc:chgData name="Gisler Cedric I.BSCI.2001" userId="2967a056-b8ef-4183-a616-0f976b72bdc8" providerId="ADAL" clId="{3200A11D-C611-4C15-A344-A40BD561AD11}" dt="2023-10-12T18:47:02.257" v="94" actId="14100"/>
        <pc:sldMkLst>
          <pc:docMk/>
          <pc:sldMk cId="1543265293" sldId="1864"/>
        </pc:sldMkLst>
        <pc:spChg chg="mod">
          <ac:chgData name="Gisler Cedric I.BSCI.2001" userId="2967a056-b8ef-4183-a616-0f976b72bdc8" providerId="ADAL" clId="{3200A11D-C611-4C15-A344-A40BD561AD11}" dt="2023-10-12T18:47:02.257" v="94" actId="14100"/>
          <ac:spMkLst>
            <pc:docMk/>
            <pc:sldMk cId="1543265293" sldId="1864"/>
            <ac:spMk id="3074" creationId="{ED2DB031-9003-4F74-A88F-FE2A2ABABC72}"/>
          </ac:spMkLst>
        </pc:spChg>
      </pc:sldChg>
      <pc:sldChg chg="del">
        <pc:chgData name="Gisler Cedric I.BSCI.2001" userId="2967a056-b8ef-4183-a616-0f976b72bdc8" providerId="ADAL" clId="{3200A11D-C611-4C15-A344-A40BD561AD11}" dt="2023-10-12T19:26:35.342" v="362" actId="47"/>
        <pc:sldMkLst>
          <pc:docMk/>
          <pc:sldMk cId="3366527757" sldId="18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0DF367F1-090A-4D4D-A18F-05C8E8525E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42DF17-065D-4A16-ADE5-39320C362C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C830F1-8AD0-4DC4-87A7-E11A5C7688DF}" type="datetime1">
              <a:rPr lang="fr-FR" smtClean="0"/>
              <a:t>15/10/2023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A7479B-A70F-42F7-BC3A-3EDEAE38AE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7094FE-2938-4C83-8403-6BC4CA4B80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7747BDD-B685-48A6-9D2A-328F911D2CB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14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 rtl="0">
              <a:defRPr/>
            </a:pPr>
            <a:endParaRPr lang="fr-FR" noProof="0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 rtl="0">
              <a:defRPr/>
            </a:pPr>
            <a:endParaRPr lang="fr-FR" noProof="0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 rtl="0">
              <a:defRPr/>
            </a:pPr>
            <a:endParaRPr lang="fr-FR" noProof="0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rtl="0"/>
            <a:fld id="{6DEB7EE2-04A2-4FB2-9625-C9C73AC4D32F}" type="slidenum">
              <a:rPr lang="fr-FR" altLang="en-US" noProof="0" smtClean="0"/>
              <a:pPr rtl="0"/>
              <a:t>‹Nr.›</a:t>
            </a:fld>
            <a:endParaRPr lang="fr-FR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eaLnBrk="1" hangingPunct="1"/>
            <a:fld id="{947842D7-C728-4EBD-982B-B8BE79E4DBBE}" type="slidenum">
              <a:rPr lang="fr-FR" altLang="en-US" smtClean="0"/>
              <a:pPr eaLnBrk="1" hangingPunct="1"/>
              <a:t>1</a:t>
            </a:fld>
            <a:endParaRPr lang="fr-FR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/>
          <a:lstStyle/>
          <a:p>
            <a:pPr rtl="0" eaLnBrk="1" hangingPunct="1"/>
            <a:endParaRPr lang="fr-FR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EB7EE2-04A2-4FB2-9625-C9C73AC4D32F}" type="slidenum">
              <a:rPr lang="fr-FR" altLang="en-US" smtClean="0"/>
              <a:pPr rtl="0"/>
              <a:t>2</a:t>
            </a:fld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299212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fr-FR" altLang="en-US" smtClean="0"/>
              <a:pPr rtl="0"/>
              <a:t>3</a:t>
            </a:fld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EB7EE2-04A2-4FB2-9625-C9C73AC4D32F}" type="slidenum">
              <a:rPr lang="fr-FR" altLang="en-US" smtClean="0"/>
              <a:pPr rtl="0"/>
              <a:t>4</a:t>
            </a:fld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2158267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fr-FR" altLang="en-US" smtClean="0"/>
              <a:pPr rtl="0"/>
              <a:t>5</a:t>
            </a:fld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 rtlCol="0"/>
          <a:lstStyle>
            <a:lvl1pPr>
              <a:defRPr b="1"/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pic>
        <p:nvPicPr>
          <p:cNvPr id="6" name="Espace réservé d’image 9" descr="Motif géométrique lumineux et coloré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orange du contenu du motif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Insérer un sous-titre ici</a:t>
            </a:r>
          </a:p>
          <a:p>
            <a:pPr lvl="1" rtl="0"/>
            <a:r>
              <a:rPr lang="fr-FR" noProof="0"/>
              <a:t>Insérer du contenu ici</a:t>
            </a:r>
          </a:p>
        </p:txBody>
      </p:sp>
      <p:pic>
        <p:nvPicPr>
          <p:cNvPr id="5" name="Espace réservé d’image 13" descr="Motif géométrique lumineux et coloré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u modèle dro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Insérer un sous-titre ici</a:t>
            </a:r>
          </a:p>
          <a:p>
            <a:pPr lvl="1" rtl="0"/>
            <a:r>
              <a:rPr lang="fr-FR" noProof="0"/>
              <a:t>Insérer du contenu ici</a:t>
            </a:r>
          </a:p>
        </p:txBody>
      </p:sp>
      <p:pic>
        <p:nvPicPr>
          <p:cNvPr id="6" name="Espace réservé d’image 15" descr="Motif géométrique lumineux et coloré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e d’ensemb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9" descr="Motif géométrique lumineux et coloré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Insérer du contenu ici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10" name="Espace réservé du texte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Insérer un sous-titre ici</a:t>
            </a:r>
          </a:p>
          <a:p>
            <a:pPr lvl="1" rtl="0"/>
            <a:r>
              <a:rPr lang="fr-FR" noProof="0"/>
              <a:t>Insérer du contenu ici</a:t>
            </a:r>
          </a:p>
        </p:txBody>
      </p:sp>
      <p:sp>
        <p:nvSpPr>
          <p:cNvPr id="11" name="Espace réservé au tableau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b="0"/>
            </a:lvl1pPr>
          </a:lstStyle>
          <a:p>
            <a:pPr rtl="0"/>
            <a:r>
              <a:rPr lang="fr-FR" noProof="0"/>
              <a:t>Insérer du contenu ici</a:t>
            </a:r>
          </a:p>
        </p:txBody>
      </p:sp>
      <p:pic>
        <p:nvPicPr>
          <p:cNvPr id="7" name="Espace réservé d’image 20" descr="Motif géométrique lumineux et coloré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u modèle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Insérer un sous-titre ici</a:t>
            </a:r>
          </a:p>
          <a:p>
            <a:pPr lvl="1" rtl="0"/>
            <a:r>
              <a:rPr lang="fr-FR" noProof="0"/>
              <a:t>Insérer du contenu ici</a:t>
            </a:r>
          </a:p>
        </p:txBody>
      </p:sp>
      <p:pic>
        <p:nvPicPr>
          <p:cNvPr id="6" name="Espace réservé d’image 13" descr="Motif géométrique lumineux et coloré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7" name="Espace réservé du texte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Insérer un sous-titre ici</a:t>
            </a:r>
          </a:p>
          <a:p>
            <a:pPr lvl="1" rtl="0"/>
            <a:r>
              <a:rPr lang="fr-FR" noProof="0"/>
              <a:t>Insérer du contenu ici</a:t>
            </a:r>
          </a:p>
        </p:txBody>
      </p:sp>
      <p:sp>
        <p:nvSpPr>
          <p:cNvPr id="8" name="Espace réservé SmartArt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b="0"/>
            </a:lvl1pPr>
          </a:lstStyle>
          <a:p>
            <a:pPr rtl="0"/>
            <a:r>
              <a:rPr lang="fr-FR" noProof="0"/>
              <a:t>Insérer du contenu ici</a:t>
            </a:r>
          </a:p>
        </p:txBody>
      </p:sp>
      <p:pic>
        <p:nvPicPr>
          <p:cNvPr id="9" name="Espace réservé d’image 11" descr="Motif géométrique lumineux et coloré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 rtl="0"/>
            <a:r>
              <a:rPr lang="fr-FR" noProof="0"/>
              <a:t>Insérer un sous-titre ici</a:t>
            </a:r>
          </a:p>
          <a:p>
            <a:pPr lvl="1" rtl="0"/>
            <a:r>
              <a:rPr lang="fr-FR" noProof="0"/>
              <a:t>Insérer du contenu ici</a:t>
            </a:r>
          </a:p>
        </p:txBody>
      </p:sp>
      <p:sp>
        <p:nvSpPr>
          <p:cNvPr id="9" name="Espace réservé d’image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 algn="ctr">
              <a:buNone/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8" name="Espace réservé d’image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 algn="ctr">
              <a:buNone/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pic>
        <p:nvPicPr>
          <p:cNvPr id="12" name="Espace réservé d’image 19" descr="Motif géométrique lumineux et coloré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bleu du contenu du motif dro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Insérer un sous-titre ici</a:t>
            </a:r>
          </a:p>
          <a:p>
            <a:pPr lvl="1" rtl="0"/>
            <a:r>
              <a:rPr lang="fr-FR" noProof="0"/>
              <a:t>Insérer du contenu ici</a:t>
            </a:r>
          </a:p>
        </p:txBody>
      </p:sp>
      <p:pic>
        <p:nvPicPr>
          <p:cNvPr id="5" name="Espace réservé d’image 15" descr="Motif géométrique lumineux et coloré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Insérer du contenu ici</a:t>
            </a:r>
          </a:p>
        </p:txBody>
      </p:sp>
      <p:pic>
        <p:nvPicPr>
          <p:cNvPr id="6" name="Espace réservé d’image 17" descr="Motif géométrique lumineux et coloré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111543"/>
            <a:ext cx="6455127" cy="1980240"/>
          </a:xfrm>
        </p:spPr>
        <p:txBody>
          <a:bodyPr rtlCol="0" anchor="ctr">
            <a:noAutofit/>
          </a:bodyPr>
          <a:lstStyle/>
          <a:p>
            <a:pPr rtl="0"/>
            <a:r>
              <a:rPr lang="fr-FR" dirty="0"/>
              <a:t>ESG Index </a:t>
            </a:r>
            <a:r>
              <a:rPr lang="fr-FR" dirty="0" err="1"/>
              <a:t>und</a:t>
            </a:r>
            <a:r>
              <a:rPr lang="fr-FR" dirty="0"/>
              <a:t> sein </a:t>
            </a:r>
            <a:r>
              <a:rPr lang="fr-FR" dirty="0" err="1"/>
              <a:t>Gewicht</a:t>
            </a:r>
            <a:r>
              <a:rPr lang="fr-FR" dirty="0"/>
              <a:t> </a:t>
            </a:r>
            <a:r>
              <a:rPr lang="fr-FR" dirty="0" err="1"/>
              <a:t>auf</a:t>
            </a:r>
            <a:r>
              <a:rPr lang="fr-FR" dirty="0"/>
              <a:t> </a:t>
            </a:r>
            <a:r>
              <a:rPr lang="fr-FR" dirty="0" err="1"/>
              <a:t>dem</a:t>
            </a:r>
            <a:r>
              <a:rPr lang="fr-FR" dirty="0"/>
              <a:t> </a:t>
            </a:r>
            <a:r>
              <a:rPr lang="fr-FR" dirty="0" err="1"/>
              <a:t>Aktienmarkt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rtlCol="0"/>
          <a:lstStyle/>
          <a:p>
            <a:pPr rtl="0"/>
            <a:r>
              <a:rPr lang="fr-FR" dirty="0" err="1"/>
              <a:t>Forschungsfrage</a:t>
            </a:r>
            <a:endParaRPr lang="fr-FR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749842"/>
          </a:xfrm>
        </p:spPr>
        <p:txBody>
          <a:bodyPr rtlCol="0"/>
          <a:lstStyle/>
          <a:p>
            <a:pPr rtl="0"/>
            <a:r>
              <a:rPr lang="de-DE" sz="1800" dirty="0">
                <a:solidFill>
                  <a:srgbClr val="37415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1. Gibt es eine signifikante Korrelation zwischen dem ESG-Index eines Unternehmens und seiner Aktienkursperformance über einen bestimmten Zeitraum?</a:t>
            </a:r>
          </a:p>
          <a:p>
            <a:pPr rtl="0"/>
            <a:endParaRPr lang="de-DE" dirty="0">
              <a:solidFill>
                <a:srgbClr val="374151"/>
              </a:solidFill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rtl="0"/>
            <a:r>
              <a:rPr lang="de-DE" sz="1800" dirty="0">
                <a:solidFill>
                  <a:srgbClr val="37415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2. Wie unterscheidet sich die ESG-Performance zwischen Unternehmen in verschiedenen Branchen, und welche Branchen haben tendenziell höhere ESG-Werte?</a:t>
            </a:r>
          </a:p>
          <a:p>
            <a:pPr rtl="0"/>
            <a:endParaRPr lang="de-DE" sz="1800" dirty="0">
              <a:solidFill>
                <a:srgbClr val="37415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rtl="0"/>
            <a:r>
              <a:rPr lang="de-DE" sz="1800" dirty="0">
                <a:solidFill>
                  <a:srgbClr val="37415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3. Gibt es eine positive Korrelation zwischen hohen Umwelt-ESG-Werten eines Unternehmens und seiner Innovationskraft oder seinem Markenimage?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 rtlCol="0"/>
          <a:lstStyle/>
          <a:p>
            <a:pPr rtl="0"/>
            <a:endParaRPr lang="fr-FR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CDED42A-694B-5617-C06E-5579629E8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7" y="97258"/>
            <a:ext cx="7616997" cy="549733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DCA5199-4551-D8EB-4D01-F7CC2A2E9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542" y="1333262"/>
            <a:ext cx="8500942" cy="52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 rtlCol="0"/>
          <a:lstStyle/>
          <a:p>
            <a:pPr rtl="0"/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dirty="0" err="1"/>
              <a:t>Datensätze</a:t>
            </a:r>
            <a:r>
              <a:rPr lang="fr-FR" dirty="0"/>
              <a:t>:</a:t>
            </a:r>
          </a:p>
          <a:p>
            <a:pPr rtl="0"/>
            <a:r>
              <a:rPr lang="fr-FR" b="0" dirty="0"/>
              <a:t>kaggle.com</a:t>
            </a:r>
          </a:p>
          <a:p>
            <a:pPr rtl="0"/>
            <a:r>
              <a:rPr lang="fr-FR" b="0" dirty="0"/>
              <a:t>libguides.cbs.dk</a:t>
            </a:r>
          </a:p>
          <a:p>
            <a:pPr rtl="0"/>
            <a:r>
              <a:rPr lang="fr-FR" b="0" dirty="0"/>
              <a:t>worldbank.org</a:t>
            </a:r>
          </a:p>
          <a:p>
            <a:pPr rtl="0"/>
            <a:r>
              <a:rPr lang="fr-FR" b="0" dirty="0"/>
              <a:t>spglobal.com</a:t>
            </a:r>
          </a:p>
          <a:p>
            <a:pPr rtl="0"/>
            <a:endParaRPr lang="fr-FR" b="0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 rtlCol="0"/>
          <a:lstStyle/>
          <a:p>
            <a:pPr rtl="0"/>
            <a:r>
              <a:rPr lang="fr-FR" dirty="0" err="1"/>
              <a:t>Fragen</a:t>
            </a:r>
            <a:r>
              <a:rPr lang="fr-FR" dirty="0"/>
              <a:t>?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5" y="3056168"/>
            <a:ext cx="7799387" cy="1534757"/>
          </a:xfrm>
        </p:spPr>
        <p:txBody>
          <a:bodyPr rtlCol="0"/>
          <a:lstStyle/>
          <a:p>
            <a:pPr rtl="0"/>
            <a:r>
              <a:rPr lang="fr-FR" dirty="0" err="1"/>
              <a:t>hoffentlich</a:t>
            </a:r>
            <a:r>
              <a:rPr lang="fr-FR" dirty="0"/>
              <a:t> </a:t>
            </a:r>
            <a:r>
              <a:rPr lang="fr-FR" dirty="0" err="1"/>
              <a:t>nicht</a:t>
            </a:r>
            <a:r>
              <a:rPr lang="fr-FR" dirty="0"/>
              <a:t>!? ;)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172507_TF44967531_Win32" id="{4BC50C98-8479-4728-8B13-6527B53FDE5B}" vid="{E7CB4C35-6E41-4A35-BA49-9B27D7F13C11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94402-D476-4C0A-8953-D7E5D3D97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D32A503-7E2B-48A7-A1A4-FEB996769C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6AD0CE-C3A1-49ED-84DB-B51D7D3B27B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Präsentation zum LGBTQIA-Pride-Monat</Template>
  <TotalTime>0</TotalTime>
  <Words>97</Words>
  <Application>Microsoft Office PowerPoint</Application>
  <PresentationFormat>Breitbild</PresentationFormat>
  <Paragraphs>20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Arial</vt:lpstr>
      <vt:lpstr>Segoe UI</vt:lpstr>
      <vt:lpstr>Thème Office</vt:lpstr>
      <vt:lpstr>ESG Index und sein Gewicht auf dem Aktienmarkt</vt:lpstr>
      <vt:lpstr>Forschungsfrage</vt:lpstr>
      <vt:lpstr>PowerPoint-Präsentation</vt:lpstr>
      <vt:lpstr> </vt:lpstr>
      <vt:lpstr>Fragen?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Cedric Gisler</dc:creator>
  <cp:keywords/>
  <dc:description/>
  <cp:lastModifiedBy>Cedric Gisler</cp:lastModifiedBy>
  <cp:revision>1</cp:revision>
  <dcterms:created xsi:type="dcterms:W3CDTF">2023-10-12T18:43:41Z</dcterms:created>
  <dcterms:modified xsi:type="dcterms:W3CDTF">2023-10-15T12:31:04Z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