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1"/>
  </p:sldMasterIdLst>
  <p:sldIdLst>
    <p:sldId id="256" r:id="rId2"/>
    <p:sldId id="257" r:id="rId3"/>
    <p:sldId id="270" r:id="rId4"/>
    <p:sldId id="271" r:id="rId5"/>
    <p:sldId id="273" r:id="rId6"/>
    <p:sldId id="274" r:id="rId7"/>
    <p:sldId id="275" r:id="rId8"/>
    <p:sldId id="276" r:id="rId9"/>
    <p:sldId id="258" r:id="rId10"/>
    <p:sldId id="259" r:id="rId11"/>
    <p:sldId id="265" r:id="rId12"/>
    <p:sldId id="264" r:id="rId13"/>
    <p:sldId id="266" r:id="rId14"/>
    <p:sldId id="267" r:id="rId15"/>
    <p:sldId id="268" r:id="rId16"/>
    <p:sldId id="269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9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83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658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63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5948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18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75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99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1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4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0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0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7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92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71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7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2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28284" y="3715986"/>
            <a:ext cx="5924043" cy="1912085"/>
          </a:xfrm>
        </p:spPr>
        <p:txBody>
          <a:bodyPr>
            <a:normAutofit lnSpcReduction="10000"/>
          </a:bodyPr>
          <a:lstStyle/>
          <a:p>
            <a:pPr algn="l"/>
            <a:r>
              <a:rPr lang="es-ES" dirty="0" smtClean="0"/>
              <a:t>Presentado por:</a:t>
            </a:r>
          </a:p>
          <a:p>
            <a:pPr algn="l"/>
            <a:r>
              <a:rPr lang="es-ES" dirty="0" smtClean="0"/>
              <a:t>Barrientos P</a:t>
            </a:r>
            <a:r>
              <a:rPr lang="es-SV" dirty="0" smtClean="0"/>
              <a:t>érez, Joaquin Antonio</a:t>
            </a:r>
          </a:p>
          <a:p>
            <a:pPr algn="l"/>
            <a:r>
              <a:rPr lang="es-SV" dirty="0" smtClean="0"/>
              <a:t>Funes Rivera, Roberto Enrique</a:t>
            </a:r>
          </a:p>
          <a:p>
            <a:pPr algn="l"/>
            <a:r>
              <a:rPr lang="es-SV" dirty="0" smtClean="0"/>
              <a:t>Hernández Cerritos, José Marcelo</a:t>
            </a:r>
          </a:p>
          <a:p>
            <a:pPr algn="l"/>
            <a:r>
              <a:rPr lang="es-SV" dirty="0" smtClean="0"/>
              <a:t>García Moreno, Daniel Eduardo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700250" y="643944"/>
            <a:ext cx="7766936" cy="2634160"/>
          </a:xfrm>
        </p:spPr>
        <p:txBody>
          <a:bodyPr/>
          <a:lstStyle/>
          <a:p>
            <a:r>
              <a:rPr lang="es-SV" dirty="0" smtClean="0">
                <a:latin typeface="Arial" panose="020B0604020202020204" pitchFamily="34" charset="0"/>
                <a:cs typeface="Arial" panose="020B0604020202020204" pitchFamily="34" charset="0"/>
              </a:rPr>
              <a:t>Creación del sistema de notas de ITCA-FEPADE.</a:t>
            </a:r>
            <a:br>
              <a:rPr lang="es-SV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SV" dirty="0" smtClean="0">
                <a:latin typeface="Arial" panose="020B0604020202020204" pitchFamily="34" charset="0"/>
                <a:cs typeface="Arial" panose="020B0604020202020204" pitchFamily="34" charset="0"/>
              </a:rPr>
              <a:t>Entrega Final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522095" y="5881287"/>
            <a:ext cx="412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s-SV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Fecha: Miércoles 30 de mayo del 2018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495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50003" y="579550"/>
            <a:ext cx="8873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400" cap="al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 #1 FASE </a:t>
            </a:r>
            <a:r>
              <a:rPr lang="pt-BR" sz="2400" cap="all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  09/04/2018 – 23/04/2018</a:t>
            </a:r>
          </a:p>
          <a:p>
            <a:pPr algn="ctr" fontAlgn="base"/>
            <a:r>
              <a:rPr lang="es-SV" sz="2400" cap="all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Tareas</a:t>
            </a:r>
            <a:r>
              <a:rPr lang="pt-BR" sz="2400" cap="all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realizar</a:t>
            </a:r>
            <a:endParaRPr lang="pt-BR" sz="2400" cap="all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80432" y="1865462"/>
            <a:ext cx="6276304" cy="36591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Creación del menú principal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Programación de módulo de administración de grupos 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Vinculación de grupos a BD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Realización de Script de creación de actividades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Cálculo de </a:t>
            </a:r>
            <a:r>
              <a:rPr lang="es-S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ponderación </a:t>
            </a: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para cada actividad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Diseño de interfaz principal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Rediseño de pantalla de inicio  de sesión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Programación de módulo de tareas para grupos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Programación del modulo de restablecimiento de contraseñas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Script de subida de archivos según practica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Programación de filtro de archivos por práctica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Programación de descarga de lotes de archivo por grupos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Módulo de calificación de practicas	</a:t>
            </a:r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5172060" y="4512083"/>
            <a:ext cx="6135591" cy="202504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Creación de BD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Normalización de base de datos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programación de script de </a:t>
            </a:r>
            <a:r>
              <a:rPr lang="es-S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creación  </a:t>
            </a: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de registros en  la BD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programación de script de </a:t>
            </a:r>
            <a:r>
              <a:rPr lang="es-S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actualización </a:t>
            </a: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de registros en de la BD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programación de script de eliminación de registros en de la BD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programación de script de lectura de registros en de la BD</a:t>
            </a:r>
            <a:r>
              <a:rPr lang="es-SV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9009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3249" y="532327"/>
            <a:ext cx="7630753" cy="987380"/>
          </a:xfrm>
        </p:spPr>
        <p:txBody>
          <a:bodyPr>
            <a:normAutofit/>
          </a:bodyPr>
          <a:lstStyle/>
          <a:p>
            <a:pPr algn="ctr"/>
            <a:r>
              <a:rPr lang="es-SV" sz="3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Burndown Chart Sprint #1</a:t>
            </a:r>
            <a:endParaRPr lang="es-ES" sz="320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640" t="15570" r="598" b="47604"/>
          <a:stretch/>
        </p:blipFill>
        <p:spPr>
          <a:xfrm>
            <a:off x="279041" y="1519707"/>
            <a:ext cx="11444539" cy="395381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5199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50003" y="579550"/>
            <a:ext cx="8873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400" cap="al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 </a:t>
            </a:r>
            <a:r>
              <a:rPr lang="pt-BR" sz="2400" cap="all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#2 </a:t>
            </a:r>
            <a:r>
              <a:rPr lang="pt-BR" sz="2400" cap="al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FASE </a:t>
            </a:r>
            <a:r>
              <a:rPr lang="pt-BR" sz="2400" cap="all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DESARROLLO  24/04/2018 – 10/05/2018</a:t>
            </a:r>
          </a:p>
          <a:p>
            <a:pPr algn="ctr" fontAlgn="base"/>
            <a:r>
              <a:rPr lang="es-SV" sz="2400" cap="all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Tareas</a:t>
            </a:r>
            <a:r>
              <a:rPr lang="pt-BR" sz="2400" cap="all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realizar</a:t>
            </a:r>
            <a:endParaRPr lang="pt-BR" sz="2400" cap="all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895170"/>
              </p:ext>
            </p:extLst>
          </p:nvPr>
        </p:nvGraphicFramePr>
        <p:xfrm>
          <a:off x="1918952" y="1764408"/>
          <a:ext cx="7804597" cy="4307205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7804597"/>
              </a:tblGrid>
              <a:tr h="246041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SV" sz="1600" u="none" strike="noStrike" dirty="0">
                          <a:effectLst/>
                        </a:rPr>
                        <a:t>Diseño de tablas de horario</a:t>
                      </a:r>
                      <a:endParaRPr lang="es-SV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6041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SV" sz="1600" u="none" strike="noStrike">
                          <a:effectLst/>
                        </a:rPr>
                        <a:t>Programación y filtrado de horario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6041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SV" sz="1600" u="none" strike="noStrike" dirty="0">
                          <a:effectLst/>
                        </a:rPr>
                        <a:t>Diseño de reporte para imprimir horario</a:t>
                      </a:r>
                      <a:endParaRPr lang="es-SV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6041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SV" sz="1600" u="none" strike="noStrike">
                          <a:effectLst/>
                        </a:rPr>
                        <a:t>Script de detección de primera visita por parte del alumno, por ciclo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6041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SV" sz="1600" u="none" strike="noStrike">
                          <a:effectLst/>
                        </a:rPr>
                        <a:t>Organización de horario por cada grupo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6041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ES" sz="1600" u="none" strike="noStrike">
                          <a:effectLst/>
                        </a:rPr>
                        <a:t>Diseño de vistas de grupos por docente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6041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SV" sz="1600" u="none" strike="noStrike" dirty="0">
                          <a:effectLst/>
                        </a:rPr>
                        <a:t>Administración de tareas para los grupos</a:t>
                      </a:r>
                      <a:endParaRPr lang="es-SV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6041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ES" sz="1600" u="none" strike="noStrike">
                          <a:effectLst/>
                        </a:rPr>
                        <a:t>Vista de listado de alumnos por grupos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2441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SV" sz="1600" u="none" strike="noStrike">
                          <a:effectLst/>
                        </a:rPr>
                        <a:t>Creación de módulo de recursos para prácticas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78068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SV" sz="1600" u="none" strike="noStrike" dirty="0">
                          <a:effectLst/>
                        </a:rPr>
                        <a:t>Creación del módulo de inscripción en grupos por materias en la plataforma</a:t>
                      </a:r>
                      <a:endParaRPr lang="es-SV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6041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SV" sz="1600" u="none" strike="noStrike" dirty="0">
                          <a:effectLst/>
                        </a:rPr>
                        <a:t>Diseño de reporte de notas</a:t>
                      </a:r>
                      <a:endParaRPr lang="es-SV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6041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SV" sz="1600" u="none" strike="noStrike">
                          <a:effectLst/>
                        </a:rPr>
                        <a:t>Programación y filtrado de notas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6041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SV" sz="1600" u="none" strike="noStrike">
                          <a:effectLst/>
                        </a:rPr>
                        <a:t>Módulo de impresión de notas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6041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SV" sz="1600" u="none" strike="noStrike">
                          <a:effectLst/>
                        </a:rPr>
                        <a:t>Menú que muestra recursos disponibles para cada práctica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6041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SV" sz="1600" u="none" strike="noStrike">
                          <a:effectLst/>
                        </a:rPr>
                        <a:t>Programación de límites y restricciones para cada práctica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6041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SV" sz="1600" u="none" strike="noStrike">
                          <a:effectLst/>
                        </a:rPr>
                        <a:t>Visualización de grupos y materias según alumnos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6041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SV" sz="1600" u="none" strike="noStrike" dirty="0">
                          <a:effectLst/>
                        </a:rPr>
                        <a:t>Programación de script de eliminación de registros en la BD</a:t>
                      </a:r>
                      <a:endParaRPr lang="es-SV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412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643249" y="532327"/>
            <a:ext cx="7630753" cy="987380"/>
          </a:xfrm>
        </p:spPr>
        <p:txBody>
          <a:bodyPr>
            <a:normAutofit/>
          </a:bodyPr>
          <a:lstStyle/>
          <a:p>
            <a:pPr algn="ctr"/>
            <a:r>
              <a:rPr lang="es-SV" sz="3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Burndown Chart Sprint </a:t>
            </a:r>
            <a:r>
              <a:rPr lang="es-SV" sz="3200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#2</a:t>
            </a:r>
            <a:endParaRPr lang="es-ES" sz="320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6" y="1519707"/>
            <a:ext cx="11359168" cy="341485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6608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50003" y="579550"/>
            <a:ext cx="8873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400" cap="al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 </a:t>
            </a:r>
            <a:r>
              <a:rPr lang="pt-BR" sz="2400" cap="all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#3 </a:t>
            </a:r>
            <a:r>
              <a:rPr lang="pt-BR" sz="2400" cap="al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FASE </a:t>
            </a:r>
            <a:r>
              <a:rPr lang="pt-BR" sz="2400" cap="all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 11/05/2018 – 29/05/2018</a:t>
            </a:r>
          </a:p>
          <a:p>
            <a:pPr algn="ctr" fontAlgn="base"/>
            <a:r>
              <a:rPr lang="es-SV" sz="2400" cap="all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Tareas</a:t>
            </a:r>
            <a:r>
              <a:rPr lang="pt-BR" sz="2400" cap="all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realizar</a:t>
            </a:r>
            <a:endParaRPr lang="pt-BR" sz="2400" cap="all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700011" y="1891219"/>
            <a:ext cx="7343102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Validación de formularios de lado cliente- lado servidor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Validación de sesiones y tiempo de expiración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Cifrado de contraseña y otros datos de importancia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Programación de opciones de activación y desactivación de transferencia de archivos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Ofuscamiento del código</a:t>
            </a:r>
          </a:p>
          <a:p>
            <a:pPr marL="171450" indent="-1714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Creación </a:t>
            </a: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de módulo BUZON de archivos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Script de transferencia entre archivos entre los usuarios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Programación de opciones de activación y desactivación del buzón de archivos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Creación del módulo de notificaciones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Creación de menú de enlaces externos para descarga de programas y utilidades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Creación de vistas por alumno para el docente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1200" dirty="0">
                <a:latin typeface="Arial" panose="020B0604020202020204" pitchFamily="34" charset="0"/>
                <a:cs typeface="Arial" panose="020B0604020202020204" pitchFamily="34" charset="0"/>
              </a:rPr>
              <a:t>creación de script de migración de registros entre bases de </a:t>
            </a:r>
            <a:r>
              <a:rPr lang="es-S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89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643249" y="532327"/>
            <a:ext cx="7630753" cy="987380"/>
          </a:xfrm>
        </p:spPr>
        <p:txBody>
          <a:bodyPr>
            <a:normAutofit/>
          </a:bodyPr>
          <a:lstStyle/>
          <a:p>
            <a:pPr algn="ctr"/>
            <a:r>
              <a:rPr lang="es-SV" sz="3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Burndown Chart Sprint </a:t>
            </a:r>
            <a:r>
              <a:rPr lang="es-SV" sz="3200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#3</a:t>
            </a:r>
            <a:endParaRPr lang="es-ES" sz="320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3169" t="16322" r="1021" b="48544"/>
          <a:stretch/>
        </p:blipFill>
        <p:spPr>
          <a:xfrm>
            <a:off x="412124" y="1416676"/>
            <a:ext cx="11439329" cy="363184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9529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643249" y="532327"/>
            <a:ext cx="7630753" cy="987380"/>
          </a:xfrm>
        </p:spPr>
        <p:txBody>
          <a:bodyPr>
            <a:normAutofit fontScale="90000"/>
          </a:bodyPr>
          <a:lstStyle/>
          <a:p>
            <a:pPr algn="ctr"/>
            <a:r>
              <a:rPr lang="es-SV" sz="3200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Conociendo algunas </a:t>
            </a:r>
            <a:br>
              <a:rPr lang="es-SV" sz="3200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s-SV" sz="3200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interfaces del sistema</a:t>
            </a:r>
            <a:endParaRPr lang="es-ES" sz="320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6" t="10814" r="67462" b="45190"/>
          <a:stretch/>
        </p:blipFill>
        <p:spPr bwMode="auto">
          <a:xfrm>
            <a:off x="1738649" y="2246545"/>
            <a:ext cx="3629624" cy="369061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n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5" t="11045" r="68804" b="46204"/>
          <a:stretch/>
        </p:blipFill>
        <p:spPr bwMode="auto">
          <a:xfrm>
            <a:off x="5847867" y="2246545"/>
            <a:ext cx="3605226" cy="3690616"/>
          </a:xfrm>
          <a:prstGeom prst="rect">
            <a:avLst/>
          </a:prstGeom>
          <a:ln w="3175" cap="sq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3824228" y="1698460"/>
            <a:ext cx="308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/>
              <a:t>Pantallas de inicio de sesión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9689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708318" y="758303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/>
              <a:t>Menús principales</a:t>
            </a:r>
            <a:endParaRPr lang="es-ES" dirty="0"/>
          </a:p>
        </p:txBody>
      </p:sp>
      <p:pic>
        <p:nvPicPr>
          <p:cNvPr id="5" name="Imagen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7" r="51088" b="62703"/>
          <a:stretch/>
        </p:blipFill>
        <p:spPr bwMode="auto">
          <a:xfrm>
            <a:off x="682581" y="1598669"/>
            <a:ext cx="6516709" cy="181423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682581" y="122933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latin typeface="Arial" panose="020B0604020202020204" pitchFamily="34" charset="0"/>
                <a:cs typeface="Arial" panose="020B0604020202020204" pitchFamily="34" charset="0"/>
              </a:rPr>
              <a:t>Docente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673663" y="367899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latin typeface="Arial" panose="020B0604020202020204" pitchFamily="34" charset="0"/>
                <a:cs typeface="Arial" panose="020B0604020202020204" pitchFamily="34" charset="0"/>
              </a:rPr>
              <a:t>Alumno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0332" r="51462" b="64017"/>
          <a:stretch/>
        </p:blipFill>
        <p:spPr bwMode="auto">
          <a:xfrm>
            <a:off x="4134118" y="4184019"/>
            <a:ext cx="6461452" cy="1881930"/>
          </a:xfrm>
          <a:prstGeom prst="rect">
            <a:avLst/>
          </a:prstGeom>
          <a:ln w="3175" cap="sq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59308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914380" y="423452"/>
            <a:ext cx="328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/>
              <a:t>Reportes de parte del sistema</a:t>
            </a:r>
            <a:endParaRPr lang="es-ES" dirty="0"/>
          </a:p>
        </p:txBody>
      </p:sp>
      <p:pic>
        <p:nvPicPr>
          <p:cNvPr id="5" name="Imagen 4" descr="C:\Users\Joaquin\AppData\Local\Microsoft\Windows\INetCache\Content.Word\IMG-20180529-WA0020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73"/>
          <a:stretch/>
        </p:blipFill>
        <p:spPr bwMode="auto">
          <a:xfrm>
            <a:off x="764035" y="1452395"/>
            <a:ext cx="4214312" cy="48899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/>
          <p:cNvSpPr txBox="1"/>
          <p:nvPr/>
        </p:nvSpPr>
        <p:spPr>
          <a:xfrm>
            <a:off x="764035" y="1083063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/>
              <a:t>Horarios de clase</a:t>
            </a:r>
            <a:endParaRPr lang="es-ES" dirty="0"/>
          </a:p>
        </p:txBody>
      </p:sp>
      <p:pic>
        <p:nvPicPr>
          <p:cNvPr id="7" name="Imagen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1" b="68179"/>
          <a:stretch/>
        </p:blipFill>
        <p:spPr bwMode="auto">
          <a:xfrm>
            <a:off x="5556144" y="2003108"/>
            <a:ext cx="5000625" cy="19361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5970165" y="1452395"/>
            <a:ext cx="2037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/>
              <a:t>Reportes de notas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6372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643249" y="532327"/>
            <a:ext cx="7630753" cy="987380"/>
          </a:xfrm>
        </p:spPr>
        <p:txBody>
          <a:bodyPr>
            <a:normAutofit/>
          </a:bodyPr>
          <a:lstStyle/>
          <a:p>
            <a:pPr algn="ctr"/>
            <a:r>
              <a:rPr lang="es-SV" sz="3200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Diseño de Casos de Uso del Sistema</a:t>
            </a:r>
            <a:endParaRPr lang="es-ES" sz="320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2" y="1631698"/>
            <a:ext cx="4454073" cy="4666069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914" y="1631698"/>
            <a:ext cx="4583582" cy="463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0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8696" y="1014369"/>
            <a:ext cx="9239399" cy="458794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SV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¿En que consiste el proyecto?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SV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Implementar nuevas y/o mejores herramientas con el objetivo de mejorar la funcionalidad del sistema actual de ITCA-FEPADE.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SV" dirty="0" smtClean="0">
                <a:latin typeface="Arial" panose="020B0604020202020204" pitchFamily="34" charset="0"/>
                <a:cs typeface="Arial" panose="020B0604020202020204" pitchFamily="34" charset="0"/>
              </a:rPr>
              <a:t> Entre los aspectos mas solicitados en cuanto a mejora encontramos: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SV" sz="1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SV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uevos diseños (buscando una interfaz mas amigable)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SV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Adaptabilidad en cuanto a dispositivos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SV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Mayor  seguridad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SV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Nuevas Utilidades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SV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Ambiente agradable tanto para alumnos como docentes.</a:t>
            </a:r>
          </a:p>
        </p:txBody>
      </p:sp>
    </p:spTree>
    <p:extLst>
      <p:ext uri="{BB962C8B-B14F-4D97-AF65-F5344CB8AC3E}">
        <p14:creationId xmlns:p14="http://schemas.microsoft.com/office/powerpoint/2010/main" val="4264232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860303" y="2490817"/>
            <a:ext cx="577594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Conclusiones</a:t>
            </a:r>
            <a:endParaRPr lang="es-ES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351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5441" y="1877253"/>
            <a:ext cx="9123488" cy="3351569"/>
          </a:xfrm>
        </p:spPr>
        <p:txBody>
          <a:bodyPr>
            <a:normAutofit/>
          </a:bodyPr>
          <a:lstStyle/>
          <a:p>
            <a:pPr algn="just"/>
            <a:r>
              <a:rPr lang="es-SV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GENERAL</a:t>
            </a:r>
            <a:endParaRPr lang="es-E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SV" sz="2600" dirty="0">
                <a:latin typeface="Arial" panose="020B0604020202020204" pitchFamily="34" charset="0"/>
                <a:cs typeface="Arial" panose="020B0604020202020204" pitchFamily="34" charset="0"/>
              </a:rPr>
              <a:t>Crear un sistema informático para ITCA-FEPADE regional Santa Ana, dedicado al control de notas, alumnos, prácticas y grupos, con el cual tanto docentes como alumnos puedan desenvolverse día a día, corrigiendo errores que actualmente existen en el sistema utilizado, y permitiendo una opción de escalabilidad hacia un futuro.  </a:t>
            </a:r>
            <a:endParaRPr lang="es-E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728849" y="724594"/>
            <a:ext cx="9316672" cy="5632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s-SV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  <a:p>
            <a:pPr marL="0" indent="0" algn="ctr">
              <a:buFont typeface="Wingdings 3" charset="2"/>
              <a:buNone/>
            </a:pPr>
            <a:endParaRPr lang="es-SV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SV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SV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SV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SV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SV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Wingdings 3" charset="2"/>
              <a:buNone/>
            </a:pP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02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18247" y="1349220"/>
            <a:ext cx="8596668" cy="3880773"/>
          </a:xfrm>
        </p:spPr>
        <p:txBody>
          <a:bodyPr>
            <a:normAutofit fontScale="85000" lnSpcReduction="10000"/>
          </a:bodyPr>
          <a:lstStyle/>
          <a:p>
            <a:r>
              <a:rPr lang="es-SV" sz="2600" dirty="0">
                <a:latin typeface="Arial" panose="020B0604020202020204" pitchFamily="34" charset="0"/>
                <a:cs typeface="Arial" panose="020B0604020202020204" pitchFamily="34" charset="0"/>
              </a:rPr>
              <a:t>ESPECÍFICOS</a:t>
            </a:r>
          </a:p>
          <a:p>
            <a:pPr marL="0" indent="0">
              <a:buNone/>
            </a:pPr>
            <a:endParaRPr lang="es-E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s-SV" sz="2600" dirty="0">
                <a:latin typeface="Arial" panose="020B0604020202020204" pitchFamily="34" charset="0"/>
                <a:cs typeface="Arial" panose="020B0604020202020204" pitchFamily="34" charset="0"/>
              </a:rPr>
              <a:t>Crear un sistema con mejor atractivo visual y adaptabilidad en cuanto a dispositivos y sus tamaños de pantalla.</a:t>
            </a:r>
            <a:endParaRPr lang="es-E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s-SV" sz="2600" dirty="0">
                <a:latin typeface="Arial" panose="020B0604020202020204" pitchFamily="34" charset="0"/>
                <a:cs typeface="Arial" panose="020B0604020202020204" pitchFamily="34" charset="0"/>
              </a:rPr>
              <a:t>Desarrollar un sistema ordenado y fácil de usar para cualquier usuario.</a:t>
            </a:r>
            <a:endParaRPr lang="es-E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s-SV" sz="2600" dirty="0">
                <a:latin typeface="Arial" panose="020B0604020202020204" pitchFamily="34" charset="0"/>
                <a:cs typeface="Arial" panose="020B0604020202020204" pitchFamily="34" charset="0"/>
              </a:rPr>
              <a:t>Proteger de una manera segura, contraseñas e información de alto valor.</a:t>
            </a:r>
            <a:endParaRPr lang="es-E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s-SV" sz="2600" dirty="0">
                <a:latin typeface="Arial" panose="020B0604020202020204" pitchFamily="34" charset="0"/>
                <a:cs typeface="Arial" panose="020B0604020202020204" pitchFamily="34" charset="0"/>
              </a:rPr>
              <a:t>Diseñar funciones especiales que sean capaces de favorecer y facilitar el trabajo tanto de docentes como de los alumnos.</a:t>
            </a:r>
            <a:endParaRPr lang="es-E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728849" y="724594"/>
            <a:ext cx="9316672" cy="5632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s-SV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  <a:p>
            <a:pPr marL="0" indent="0" algn="ctr">
              <a:buFont typeface="Wingdings 3" charset="2"/>
              <a:buNone/>
            </a:pPr>
            <a:endParaRPr lang="es-SV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SV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SV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SV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SV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SV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Wingdings 3" charset="2"/>
              <a:buNone/>
            </a:pP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53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5970" y="1632554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Alcances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s-ES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El sistema se podra usar desde cualquier tipo de dispositivo móvil.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Tendrá una interfaz adaptable según entorno.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Opciones y funciones se desarrollaran de manera correcta sin importar desde que dispositivo se consulte.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El sistema será simple y fácil de usar.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El sistema contara con mayor seguridad.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Si pasa determinado tiempo el sistema cerrara sesión por sí solo.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Se presentará documentación que pueda ser de ayuda para los usuarios y futuros desarrolladores.</a:t>
            </a:r>
          </a:p>
          <a:p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728849" y="724594"/>
            <a:ext cx="9316672" cy="5632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s-SV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Alcances y limitantes</a:t>
            </a:r>
          </a:p>
          <a:p>
            <a:pPr marL="0" indent="0" algn="ctr">
              <a:buFont typeface="Wingdings 3" charset="2"/>
              <a:buNone/>
            </a:pPr>
            <a:endParaRPr lang="es-SV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SV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SV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SV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SV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SV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Wingdings 3" charset="2"/>
              <a:buNone/>
            </a:pP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72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60669" y="170982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Limitantes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 sistema de notas funcionara únicamente dentro de la red institucional.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 servidor será proporcionado por la institución por lo tanto no tenemos control sobre qué tan rápido o lento sean las respuestas por parte de él.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 tamaño del proyecto será mayor, debido a la utilización de mejores herramientas.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Este proyecto está sujeto a la información que se pueda obtener por parte de la institución</a:t>
            </a:r>
          </a:p>
          <a:p>
            <a:endParaRPr lang="es-E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728849" y="724594"/>
            <a:ext cx="9316672" cy="5632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s-SV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Alcances y limitantes</a:t>
            </a:r>
          </a:p>
          <a:p>
            <a:pPr marL="0" indent="0" algn="ctr">
              <a:buFont typeface="Wingdings 3" charset="2"/>
              <a:buNone/>
            </a:pPr>
            <a:endParaRPr lang="es-SV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SV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SV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SV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SV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SV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Wingdings 3" charset="2"/>
              <a:buNone/>
            </a:pP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36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929359"/>
              </p:ext>
            </p:extLst>
          </p:nvPr>
        </p:nvGraphicFramePr>
        <p:xfrm>
          <a:off x="1445061" y="2008625"/>
          <a:ext cx="7389846" cy="38383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2239"/>
                <a:gridCol w="2590013"/>
                <a:gridCol w="3817594"/>
              </a:tblGrid>
              <a:tr h="7028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 dirty="0">
                          <a:effectLst/>
                        </a:rPr>
                        <a:t>Cantidad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Nombre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Descripción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28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Computadoras de escritorio/ Laptops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 dirty="0">
                          <a:effectLst/>
                        </a:rPr>
                        <a:t>SO Windows 7 en adelante, procesador de 64 bits, 4 </a:t>
                      </a:r>
                      <a:r>
                        <a:rPr lang="es-SV" sz="1400" dirty="0" smtClean="0">
                          <a:effectLst/>
                        </a:rPr>
                        <a:t>GB</a:t>
                      </a:r>
                      <a:r>
                        <a:rPr lang="es-SV" sz="1400" baseline="0" dirty="0" smtClean="0">
                          <a:effectLst/>
                        </a:rPr>
                        <a:t> </a:t>
                      </a:r>
                      <a:r>
                        <a:rPr lang="es-SV" sz="1400" dirty="0" smtClean="0">
                          <a:effectLst/>
                        </a:rPr>
                        <a:t>RAM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28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--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Editores de texto 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Los de preferencia de los programadores 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23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        --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SGBD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Phpmyadmin, MYSQL Workbench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23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--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Internet 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3 megas o más.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23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---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Servidor  PHP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Versión 7.2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028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---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Herramienta de trabajo colaborativo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 dirty="0">
                          <a:effectLst/>
                        </a:rPr>
                        <a:t>GitHub o GitHub-desktop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19321" y="746217"/>
            <a:ext cx="660039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SV" altLang="es-E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 PARA </a:t>
            </a:r>
            <a:endParaRPr lang="es-SV" altLang="es-ES" sz="3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SV" altLang="es-E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SV" altLang="es-E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DESAROLLO DEL PROYECTO</a:t>
            </a:r>
          </a:p>
        </p:txBody>
      </p:sp>
    </p:spTree>
    <p:extLst>
      <p:ext uri="{BB962C8B-B14F-4D97-AF65-F5344CB8AC3E}">
        <p14:creationId xmlns:p14="http://schemas.microsoft.com/office/powerpoint/2010/main" val="3024819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28868"/>
              </p:ext>
            </p:extLst>
          </p:nvPr>
        </p:nvGraphicFramePr>
        <p:xfrm>
          <a:off x="1519323" y="2318197"/>
          <a:ext cx="7006491" cy="31038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4853"/>
                <a:gridCol w="2266591"/>
                <a:gridCol w="3275047"/>
              </a:tblGrid>
              <a:tr h="4336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 dirty="0">
                          <a:effectLst/>
                        </a:rPr>
                        <a:t>CANTIDAD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DISPOSITIVO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 dirty="0">
                          <a:effectLst/>
                        </a:rPr>
                        <a:t>DESCRIPCION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4652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Computadora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SO Windows 7 en adelante, procesador de 64 bits, 4 RAM, 300 gb o más de disco duro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336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Servidor PHP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Xampp, Ampps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9006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>
                          <a:effectLst/>
                        </a:rPr>
                        <a:t>SGBD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SV" sz="1400" dirty="0">
                          <a:effectLst/>
                        </a:rPr>
                        <a:t>Phpmyadmin, MYSQL Workbench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19321" y="746218"/>
            <a:ext cx="775468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SV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 </a:t>
            </a:r>
            <a:r>
              <a:rPr lang="es-SV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SV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IMPLEMENTACIÓN DEL PROYECTO</a:t>
            </a:r>
            <a:endParaRPr lang="es-E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76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6426" y="260955"/>
            <a:ext cx="9316672" cy="56329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SV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Planificación  del proyecto</a:t>
            </a:r>
          </a:p>
          <a:p>
            <a:pPr marL="0" indent="0" algn="ctr">
              <a:buNone/>
            </a:pPr>
            <a:endParaRPr lang="es-SV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SV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SV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SV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SV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SV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33091"/>
              </p:ext>
            </p:extLst>
          </p:nvPr>
        </p:nvGraphicFramePr>
        <p:xfrm>
          <a:off x="968061" y="1468192"/>
          <a:ext cx="9353402" cy="336752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306624"/>
                <a:gridCol w="2661542"/>
                <a:gridCol w="1584101"/>
                <a:gridCol w="1801135"/>
              </a:tblGrid>
              <a:tr h="515683">
                <a:tc>
                  <a:txBody>
                    <a:bodyPr/>
                    <a:lstStyle/>
                    <a:p>
                      <a:pPr algn="l"/>
                      <a:r>
                        <a:rPr lang="es-SV" sz="1800" dirty="0" smtClean="0"/>
                        <a:t>Descripción:</a:t>
                      </a:r>
                      <a:endParaRPr lang="es-E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SV" sz="1800" dirty="0" smtClean="0"/>
                        <a:t>Tiempo</a:t>
                      </a:r>
                      <a:endParaRPr lang="es-E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SV" sz="1800" dirty="0" smtClean="0"/>
                        <a:t>Fecha de inicio</a:t>
                      </a:r>
                      <a:endParaRPr lang="es-E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SV" sz="1800" dirty="0" smtClean="0"/>
                        <a:t>Fecha de Fin</a:t>
                      </a:r>
                      <a:endParaRPr lang="es-E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15683">
                <a:tc>
                  <a:txBody>
                    <a:bodyPr/>
                    <a:lstStyle/>
                    <a:p>
                      <a:r>
                        <a:rPr lang="es-SV" sz="1600" dirty="0" smtClean="0"/>
                        <a:t>Duración</a:t>
                      </a:r>
                      <a:r>
                        <a:rPr lang="es-SV" sz="1600" baseline="0" dirty="0" smtClean="0"/>
                        <a:t> del proyecto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600" kern="1200" dirty="0" smtClean="0"/>
                        <a:t>10 semanas</a:t>
                      </a:r>
                      <a:endParaRPr lang="es-SV" sz="160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600" kern="1200" dirty="0" smtClean="0"/>
                        <a:t>20/03/2018</a:t>
                      </a:r>
                      <a:endParaRPr lang="es-SV" sz="160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600" kern="1200" dirty="0" smtClean="0"/>
                        <a:t>30/05/2018</a:t>
                      </a:r>
                      <a:endParaRPr lang="es-SV" sz="160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156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600" dirty="0" smtClean="0"/>
                        <a:t>Cantidad de Sprint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600" kern="1200" dirty="0" smtClean="0"/>
                        <a:t>3</a:t>
                      </a:r>
                      <a:endParaRPr lang="es-SV" sz="160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600" kern="1200" dirty="0" smtClean="0"/>
                        <a:t>09/04/2018</a:t>
                      </a:r>
                      <a:endParaRPr lang="es-SV" sz="160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600" kern="1200" dirty="0" smtClean="0"/>
                        <a:t>29/05/2018</a:t>
                      </a:r>
                      <a:endParaRPr lang="es-SV" sz="160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15683">
                <a:tc>
                  <a:txBody>
                    <a:bodyPr/>
                    <a:lstStyle/>
                    <a:p>
                      <a:r>
                        <a:rPr lang="es-SV" sz="1600" dirty="0" smtClean="0"/>
                        <a:t>Duración del</a:t>
                      </a:r>
                      <a:r>
                        <a:rPr lang="es-SV" sz="1600" baseline="0" dirty="0" smtClean="0"/>
                        <a:t> sprint #1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600" kern="1200" dirty="0" smtClean="0"/>
                        <a:t>15 días</a:t>
                      </a:r>
                      <a:endParaRPr lang="es-SV" sz="160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600" kern="1200" dirty="0" smtClean="0"/>
                        <a:t>09/04/2018</a:t>
                      </a:r>
                      <a:endParaRPr lang="es-SV" sz="160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600" kern="1200" dirty="0" smtClean="0"/>
                        <a:t>23/04/2018</a:t>
                      </a:r>
                      <a:endParaRPr lang="es-SV" sz="160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156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600" dirty="0" smtClean="0"/>
                        <a:t>Duración del</a:t>
                      </a:r>
                      <a:r>
                        <a:rPr lang="es-SV" sz="1600" baseline="0" dirty="0" smtClean="0"/>
                        <a:t> sprint #2</a:t>
                      </a:r>
                      <a:endParaRPr lang="es-E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600" kern="1200" dirty="0" smtClean="0"/>
                        <a:t>17 días</a:t>
                      </a:r>
                      <a:endParaRPr lang="es-ES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600" kern="1200" dirty="0" smtClean="0"/>
                        <a:t>24/04/2018</a:t>
                      </a:r>
                      <a:endParaRPr lang="es-ES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600" kern="1200" dirty="0" smtClean="0"/>
                        <a:t>10/05/2018</a:t>
                      </a:r>
                      <a:endParaRPr lang="es-ES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647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600" dirty="0" smtClean="0"/>
                        <a:t>Duración del</a:t>
                      </a:r>
                      <a:r>
                        <a:rPr lang="es-SV" sz="1600" baseline="0" dirty="0" smtClean="0"/>
                        <a:t> sprint #3</a:t>
                      </a:r>
                      <a:endParaRPr lang="es-E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600" kern="1200" dirty="0" smtClean="0"/>
                        <a:t>19 días</a:t>
                      </a:r>
                      <a:endParaRPr lang="es-ES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600" kern="1200" dirty="0" smtClean="0"/>
                        <a:t>11/05/2018</a:t>
                      </a:r>
                      <a:endParaRPr lang="es-ES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sz="1600" kern="1200" dirty="0" smtClean="0"/>
                        <a:t>29/05/2018</a:t>
                      </a:r>
                      <a:endParaRPr lang="es-ES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6217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276</TotalTime>
  <Words>851</Words>
  <Application>Microsoft Office PowerPoint</Application>
  <PresentationFormat>Panorámica</PresentationFormat>
  <Paragraphs>195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Calibri</vt:lpstr>
      <vt:lpstr>Times New Roman</vt:lpstr>
      <vt:lpstr>Trebuchet MS</vt:lpstr>
      <vt:lpstr>Wingdings</vt:lpstr>
      <vt:lpstr>Wingdings 3</vt:lpstr>
      <vt:lpstr>Faceta</vt:lpstr>
      <vt:lpstr>Creación del sistema de notas de ITCA-FEPADE. Entrega Final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Burndown Chart Sprint #1</vt:lpstr>
      <vt:lpstr>Presentación de PowerPoint</vt:lpstr>
      <vt:lpstr>Burndown Chart Sprint #2</vt:lpstr>
      <vt:lpstr>Presentación de PowerPoint</vt:lpstr>
      <vt:lpstr>Burndown Chart Sprint #3</vt:lpstr>
      <vt:lpstr>Conociendo algunas  interfaces del sistema</vt:lpstr>
      <vt:lpstr>Presentación de PowerPoint</vt:lpstr>
      <vt:lpstr>Presentación de PowerPoint</vt:lpstr>
      <vt:lpstr>Diseño de Casos de Uso del Sistema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Actualización del sistema institucional de ITCA-FEPADE</dc:title>
  <dc:creator>Joaquin Barrientos</dc:creator>
  <cp:lastModifiedBy>Joaquin Barrientos</cp:lastModifiedBy>
  <cp:revision>19</cp:revision>
  <dcterms:created xsi:type="dcterms:W3CDTF">2018-05-04T04:16:42Z</dcterms:created>
  <dcterms:modified xsi:type="dcterms:W3CDTF">2018-05-30T02:55:16Z</dcterms:modified>
</cp:coreProperties>
</file>