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554CF-F555-431B-84ED-315FBC6563D8}" v="1135" dt="2021-11-23T17:42:04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1" autoAdjust="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4823AB-FEB7-48E1-ABEE-B98B92734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87408-5520-4EA8-93AF-A614B781F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BFDBA-691F-4070-924B-F4DBC8800E61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20807-E2E4-46DE-ADEE-D33A2F6889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C27FC8-7D62-48AB-83B7-37A4EA32F1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634F-514B-43F3-A5CC-C4B41F7E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60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D432-1264-44BA-B289-27D38AABD061}" type="datetimeFigureOut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3674-E570-45D9-8ABA-BF089982F55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8207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19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DCFD6-8FD9-42EB-8F0A-EA27F735563E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7ED0C-E519-4542-8DC0-7ECC2D6368E9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F20A-C57D-4556-BCBD-00BA404000C5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7DE8C-FDEC-4882-930D-5A57CF3EF0C6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Cuadro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52DD33-1A53-48B4-A0A3-08386E59CCDD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1382E-B0AA-4018-B45F-28F6378D77B9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7CA70-C487-4082-9723-C1FAC15DE3EC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929BF1-5719-4F4B-8D63-8CB7516460C0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F5CC9-C900-4D66-831C-C3438F12D9B8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58364-3C6C-40F1-BAAC-9E71A843EBEF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10E74-237F-4F66-8C04-69452528A813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746EF-6FA6-47AC-80D8-6C49E6F43ACC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ECC69-8B1E-4DD3-B15E-9D6753A59BAE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93525-BDFB-4293-A81D-3898574E8436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4C5B1-6D71-4FB7-A083-972CD8B977DB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D20F1-F221-4153-BBB4-ABDD7D1EF47C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7E8DC-5622-4AA5-A0B0-7C92279D509A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C45FF436-E596-4097-853A-E8FAC760AAD5}" type="datetime1">
              <a:rPr lang="es-ES" noProof="0" smtClean="0"/>
              <a:t>23/11/2021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2833" y="110418"/>
            <a:ext cx="8825658" cy="932069"/>
          </a:xfrm>
        </p:spPr>
        <p:txBody>
          <a:bodyPr rtlCol="0"/>
          <a:lstStyle/>
          <a:p>
            <a:pPr algn="ctr"/>
            <a:r>
              <a:rPr lang="es-ES" sz="6000" dirty="0"/>
              <a:t>Entornos de Desarrollo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3052" y="2184722"/>
            <a:ext cx="8825658" cy="3928005"/>
          </a:xfrm>
        </p:spPr>
        <p:txBody>
          <a:bodyPr rtlCol="0"/>
          <a:lstStyle/>
          <a:p>
            <a:pPr marL="457200" indent="-457200">
              <a:buAutoNum type="arabicPeriod"/>
            </a:pPr>
            <a:r>
              <a:rPr lang="es-ES" dirty="0" err="1"/>
              <a:t>EditOR</a:t>
            </a:r>
            <a:r>
              <a:rPr lang="es-ES" dirty="0"/>
              <a:t> DE TEXTOS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s-ES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s-ES" dirty="0"/>
              <a:t>COMPILADOR/INTÉRPRETE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s-ES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s-ES" dirty="0" err="1"/>
              <a:t>DePurador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s-ES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s-ES" dirty="0"/>
              <a:t>Generador de herramientas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s-ES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s-ES" dirty="0"/>
              <a:t>Interfaz gráfica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5D53C2-945C-4C9B-8169-534F8CB660DA}"/>
              </a:ext>
            </a:extLst>
          </p:cNvPr>
          <p:cNvSpPr txBox="1"/>
          <p:nvPr/>
        </p:nvSpPr>
        <p:spPr>
          <a:xfrm>
            <a:off x="4371278" y="111883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-</a:t>
            </a:r>
            <a:r>
              <a:rPr lang="es-ES" sz="2400" u="sng" dirty="0"/>
              <a:t>Componentes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76A4614-64C2-437F-BBAF-3220E54EFCE0}"/>
              </a:ext>
            </a:extLst>
          </p:cNvPr>
          <p:cNvCxnSpPr/>
          <p:nvPr/>
        </p:nvCxnSpPr>
        <p:spPr>
          <a:xfrm flipV="1">
            <a:off x="3402748" y="2374979"/>
            <a:ext cx="821474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7C42BE9-F7C2-4939-BAA5-7D70F7D3AE79}"/>
              </a:ext>
            </a:extLst>
          </p:cNvPr>
          <p:cNvSpPr txBox="1"/>
          <p:nvPr/>
        </p:nvSpPr>
        <p:spPr>
          <a:xfrm>
            <a:off x="4331783" y="2092247"/>
            <a:ext cx="62837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Resalta y colorea la sintaxis, autocompleta el código y lista funciones y métodos de clase.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FFEA8CF-5662-4C31-93FB-A6D0455E832C}"/>
              </a:ext>
            </a:extLst>
          </p:cNvPr>
          <p:cNvCxnSpPr>
            <a:cxnSpLocks/>
          </p:cNvCxnSpPr>
          <p:nvPr/>
        </p:nvCxnSpPr>
        <p:spPr>
          <a:xfrm flipV="1">
            <a:off x="4452821" y="3257783"/>
            <a:ext cx="821474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F36623F-68CF-46A5-845E-C83E6EE5A4E2}"/>
              </a:ext>
            </a:extLst>
          </p:cNvPr>
          <p:cNvSpPr txBox="1"/>
          <p:nvPr/>
        </p:nvSpPr>
        <p:spPr>
          <a:xfrm>
            <a:off x="5376049" y="2987830"/>
            <a:ext cx="53265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Detección de errores de sintaxis (características de refactorización).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2DEDF49-8F01-4DAE-9490-ED961AC112C2}"/>
              </a:ext>
            </a:extLst>
          </p:cNvPr>
          <p:cNvCxnSpPr>
            <a:cxnSpLocks/>
          </p:cNvCxnSpPr>
          <p:nvPr/>
        </p:nvCxnSpPr>
        <p:spPr>
          <a:xfrm flipV="1">
            <a:off x="2724382" y="4149880"/>
            <a:ext cx="821474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AA9778-2D3F-4D93-8D53-138CE0BC3FBE}"/>
              </a:ext>
            </a:extLst>
          </p:cNvPr>
          <p:cNvSpPr txBox="1"/>
          <p:nvPr/>
        </p:nvSpPr>
        <p:spPr>
          <a:xfrm>
            <a:off x="3613925" y="3874119"/>
            <a:ext cx="74731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Depurador: Botón de ejecución y traza, puntos de ruptura y seguimiento de variables. Puede depurar en servidores remotos.</a:t>
            </a:r>
            <a:endParaRPr lang="es-ES" b="1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BBB321-58E0-4557-A9A2-AAB93B69F91F}"/>
              </a:ext>
            </a:extLst>
          </p:cNvPr>
          <p:cNvSpPr txBox="1"/>
          <p:nvPr/>
        </p:nvSpPr>
        <p:spPr>
          <a:xfrm>
            <a:off x="6098555" y="4751116"/>
            <a:ext cx="56239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Para la manipulación y creación de componentes visuales.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16443E7-CBB9-4DBB-9C1F-B6C72D0104BE}"/>
              </a:ext>
            </a:extLst>
          </p:cNvPr>
          <p:cNvCxnSpPr>
            <a:cxnSpLocks/>
          </p:cNvCxnSpPr>
          <p:nvPr/>
        </p:nvCxnSpPr>
        <p:spPr>
          <a:xfrm flipV="1">
            <a:off x="5094016" y="5032685"/>
            <a:ext cx="821474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D4FB3D-A8FA-4F14-A292-F3556AC9C551}"/>
              </a:ext>
            </a:extLst>
          </p:cNvPr>
          <p:cNvCxnSpPr>
            <a:cxnSpLocks/>
          </p:cNvCxnSpPr>
          <p:nvPr/>
        </p:nvCxnSpPr>
        <p:spPr>
          <a:xfrm flipV="1">
            <a:off x="3458504" y="5878320"/>
            <a:ext cx="821474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6DBDEB-1796-41BA-B178-D0BF6BC2B14A}"/>
              </a:ext>
            </a:extLst>
          </p:cNvPr>
          <p:cNvSpPr txBox="1"/>
          <p:nvPr/>
        </p:nvSpPr>
        <p:spPr>
          <a:xfrm>
            <a:off x="4373601" y="5693162"/>
            <a:ext cx="5363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Permite programar en varios lenguajes.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554ED-CC37-4D77-AF1D-0C3BC980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383" y="1118562"/>
            <a:ext cx="8946541" cy="4975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u="sng" dirty="0"/>
              <a:t>Algunas funciones</a:t>
            </a:r>
          </a:p>
          <a:p>
            <a:pPr algn="ctr">
              <a:buClr>
                <a:srgbClr val="8AD0D6"/>
              </a:buClr>
            </a:pPr>
            <a:endParaRPr lang="es-ES" u="sng" dirty="0"/>
          </a:p>
          <a:p>
            <a:pPr algn="ctr">
              <a:buClr>
                <a:srgbClr val="8AD0D6"/>
              </a:buClr>
            </a:pPr>
            <a:r>
              <a:rPr lang="es-ES" i="1" dirty="0"/>
              <a:t>Ayuda con la generación del código.</a:t>
            </a:r>
          </a:p>
          <a:p>
            <a:pPr algn="ctr">
              <a:buClr>
                <a:srgbClr val="8AD0D6"/>
              </a:buClr>
            </a:pPr>
            <a:r>
              <a:rPr lang="es-ES" i="1" dirty="0"/>
              <a:t>Compila proyectos en un solo paso.</a:t>
            </a:r>
          </a:p>
          <a:p>
            <a:pPr algn="ctr">
              <a:buClr>
                <a:srgbClr val="8AD0D6"/>
              </a:buClr>
            </a:pPr>
            <a:r>
              <a:rPr lang="es-ES" i="1" dirty="0"/>
              <a:t>Todos los colaboradores de un proyecto tienen un almacén de archivos común.</a:t>
            </a:r>
          </a:p>
          <a:p>
            <a:pPr algn="ctr">
              <a:buClr>
                <a:srgbClr val="8AD0D6"/>
              </a:buClr>
            </a:pPr>
            <a:r>
              <a:rPr lang="es-ES" i="1" dirty="0"/>
              <a:t>Soporta cambios de varios usuarios simultáneamente.</a:t>
            </a:r>
          </a:p>
          <a:p>
            <a:pPr algn="ctr">
              <a:buClr>
                <a:srgbClr val="8AD0D6"/>
              </a:buClr>
            </a:pPr>
            <a:r>
              <a:rPr lang="es-ES" i="1" dirty="0">
                <a:ea typeface="+mj-lt"/>
                <a:cs typeface="+mj-lt"/>
              </a:rPr>
              <a:t>Generador de documentación integrado.</a:t>
            </a:r>
            <a:endParaRPr lang="es-ES" i="1"/>
          </a:p>
          <a:p>
            <a:pPr algn="ctr">
              <a:buClr>
                <a:srgbClr val="8AD0D6"/>
              </a:buClr>
            </a:pPr>
            <a:r>
              <a:rPr lang="en-US" dirty="0"/>
              <a:t>Administración de interfaces y </a:t>
            </a:r>
            <a:r>
              <a:rPr lang="en-US" dirty="0" err="1"/>
              <a:t>configuración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  <a:p>
            <a:pPr algn="ctr">
              <a:buClr>
                <a:srgbClr val="8AD0D6"/>
              </a:buClr>
            </a:pPr>
            <a:r>
              <a:rPr lang="en-US" dirty="0" err="1"/>
              <a:t>Aumento</a:t>
            </a:r>
            <a:r>
              <a:rPr lang="en-US" dirty="0"/>
              <a:t> de </a:t>
            </a:r>
            <a:r>
              <a:rPr lang="en-US" dirty="0" err="1"/>
              <a:t>funcinalidades</a:t>
            </a:r>
            <a:r>
              <a:rPr lang="en-US" dirty="0"/>
              <a:t> por los </a:t>
            </a:r>
            <a:r>
              <a:rPr lang="en-US" dirty="0" err="1"/>
              <a:t>módulos</a:t>
            </a:r>
            <a:r>
              <a:rPr lang="en-US" dirty="0"/>
              <a:t> y plugins.</a:t>
            </a:r>
            <a:br>
              <a:rPr lang="en-US" dirty="0"/>
            </a:br>
            <a:endParaRPr lang="en-US" dirty="0"/>
          </a:p>
          <a:p>
            <a:pPr algn="ctr">
              <a:buClr>
                <a:srgbClr val="8AD0D6"/>
              </a:buClr>
            </a:pPr>
            <a:endParaRPr lang="es-ES" u="sng" dirty="0"/>
          </a:p>
          <a:p>
            <a:pPr algn="ctr">
              <a:buClr>
                <a:srgbClr val="8AD0D6"/>
              </a:buClr>
            </a:pPr>
            <a:endParaRPr lang="es-ES" u="sng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52D2-51AB-4490-886A-C351EAE5DF57}"/>
              </a:ext>
            </a:extLst>
          </p:cNvPr>
          <p:cNvSpPr txBox="1">
            <a:spLocks/>
          </p:cNvSpPr>
          <p:nvPr/>
        </p:nvSpPr>
        <p:spPr>
          <a:xfrm>
            <a:off x="1182833" y="110418"/>
            <a:ext cx="8825658" cy="9320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6000" dirty="0"/>
              <a:t>Entornos de Desarrollo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134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ADDCA-289F-4D48-8442-5F5B31E6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68" y="316647"/>
            <a:ext cx="9404723" cy="1400530"/>
          </a:xfrm>
        </p:spPr>
        <p:txBody>
          <a:bodyPr/>
          <a:lstStyle/>
          <a:p>
            <a:pPr algn="ctr"/>
            <a:r>
              <a:rPr lang="es-ES" sz="6000" dirty="0">
                <a:ea typeface="+mj-lt"/>
                <a:cs typeface="+mj-lt"/>
              </a:rPr>
              <a:t>Entornos de Desarrollo</a:t>
            </a:r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F299AB-AB83-4891-9C6A-E1CD220D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383" y="1608418"/>
            <a:ext cx="3095471" cy="5066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/>
              <a:t>NetBeans </a:t>
            </a:r>
            <a:endParaRPr lang="es-ES" dirty="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s-ES" sz="1000" dirty="0">
                <a:solidFill>
                  <a:srgbClr val="FFFF00"/>
                </a:solidFill>
                <a:ea typeface="+mj-lt"/>
                <a:cs typeface="+mj-lt"/>
              </a:rPr>
              <a:t>C/C++, Java, </a:t>
            </a:r>
            <a:r>
              <a:rPr lang="en" sz="1000" dirty="0">
                <a:solidFill>
                  <a:srgbClr val="FFFF00"/>
                </a:solidFill>
                <a:ea typeface="+mj-lt"/>
                <a:cs typeface="+mj-lt"/>
              </a:rPr>
              <a:t>JavaScript</a:t>
            </a:r>
            <a:r>
              <a:rPr lang="es-ES" sz="1000" dirty="0">
                <a:solidFill>
                  <a:srgbClr val="FFFF00"/>
                </a:solidFill>
                <a:ea typeface="+mj-lt"/>
                <a:cs typeface="+mj-lt"/>
              </a:rPr>
              <a:t>, PHP, </a:t>
            </a:r>
            <a:r>
              <a:rPr lang="en" sz="1000" dirty="0">
                <a:solidFill>
                  <a:srgbClr val="FFFF00"/>
                </a:solidFill>
                <a:ea typeface="+mj-lt"/>
                <a:cs typeface="+mj-lt"/>
              </a:rPr>
              <a:t>Python</a:t>
            </a:r>
            <a:r>
              <a:rPr lang="es-ES" sz="1000" dirty="0">
                <a:solidFill>
                  <a:srgbClr val="FFFF00"/>
                </a:solidFill>
                <a:ea typeface="+mj-lt"/>
                <a:cs typeface="+mj-lt"/>
              </a:rPr>
              <a:t>.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s-ES" dirty="0"/>
              <a:t>Eclipse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s-ES" sz="1000" dirty="0">
                <a:solidFill>
                  <a:srgbClr val="FFFF00"/>
                </a:solidFill>
                <a:ea typeface="+mj-lt"/>
                <a:cs typeface="+mj-lt"/>
              </a:rPr>
              <a:t>Ada, C/C++, Java, </a:t>
            </a:r>
            <a:r>
              <a:rPr lang="en" sz="1000" dirty="0">
                <a:solidFill>
                  <a:srgbClr val="FFFF00"/>
                </a:solidFill>
                <a:ea typeface="+mj-lt"/>
                <a:cs typeface="+mj-lt"/>
              </a:rPr>
              <a:t>JavaScript</a:t>
            </a:r>
            <a:r>
              <a:rPr lang="es-ES" sz="1000" dirty="0">
                <a:solidFill>
                  <a:srgbClr val="FFFF00"/>
                </a:solidFill>
                <a:ea typeface="+mj-lt"/>
                <a:cs typeface="+mj-lt"/>
              </a:rPr>
              <a:t>, PHP.</a:t>
            </a:r>
            <a:endParaRPr lang="es-ES" dirty="0">
              <a:solidFill>
                <a:srgbClr val="FFFF00"/>
              </a:solidFill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s-ES" dirty="0"/>
              <a:t>Gambas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s-ES" sz="1000" dirty="0">
                <a:solidFill>
                  <a:srgbClr val="FFFF00"/>
                </a:solidFill>
              </a:rPr>
              <a:t>Basic</a:t>
            </a:r>
            <a:endParaRPr lang="es-ES" dirty="0">
              <a:solidFill>
                <a:srgbClr val="FFFF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s-ES" dirty="0" err="1"/>
              <a:t>Anjuta</a:t>
            </a:r>
            <a:endParaRPr lang="es-ES"/>
          </a:p>
          <a:p>
            <a:pPr marL="0" indent="0">
              <a:buClr>
                <a:srgbClr val="8AD0D6"/>
              </a:buClr>
              <a:buNone/>
            </a:pPr>
            <a:r>
              <a:rPr lang="es-ES" sz="1000" dirty="0">
                <a:solidFill>
                  <a:srgbClr val="FFFF00"/>
                </a:solidFill>
                <a:ea typeface="+mj-lt"/>
                <a:cs typeface="+mj-lt"/>
              </a:rPr>
              <a:t>C/C++, </a:t>
            </a:r>
            <a:r>
              <a:rPr lang="en" sz="1000" dirty="0">
                <a:solidFill>
                  <a:srgbClr val="FFFF00"/>
                </a:solidFill>
                <a:ea typeface="+mj-lt"/>
                <a:cs typeface="+mj-lt"/>
              </a:rPr>
              <a:t>Python</a:t>
            </a:r>
            <a:r>
              <a:rPr lang="es-ES" sz="1000" dirty="0">
                <a:solidFill>
                  <a:srgbClr val="FFFF00"/>
                </a:solidFill>
                <a:ea typeface="+mj-lt"/>
                <a:cs typeface="+mj-lt"/>
              </a:rPr>
              <a:t>, </a:t>
            </a:r>
            <a:r>
              <a:rPr lang="en" sz="1000" dirty="0" err="1">
                <a:solidFill>
                  <a:srgbClr val="FFFF00"/>
                </a:solidFill>
                <a:ea typeface="+mj-lt"/>
                <a:cs typeface="+mj-lt"/>
              </a:rPr>
              <a:t>Javascript</a:t>
            </a:r>
            <a:endParaRPr lang="es-ES" dirty="0" err="1">
              <a:solidFill>
                <a:srgbClr val="FFFF00"/>
              </a:solidFill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s-ES" dirty="0" err="1"/>
              <a:t>Geany</a:t>
            </a:r>
            <a:endParaRPr lang="es-ES"/>
          </a:p>
          <a:p>
            <a:pPr marL="0" indent="0">
              <a:buClr>
                <a:srgbClr val="8AD0D6"/>
              </a:buClr>
              <a:buNone/>
            </a:pPr>
            <a:r>
              <a:rPr lang="es-ES" sz="1000" dirty="0">
                <a:solidFill>
                  <a:srgbClr val="FFFF00"/>
                </a:solidFill>
                <a:ea typeface="+mj-lt"/>
                <a:cs typeface="+mj-lt"/>
              </a:rPr>
              <a:t>C/C++, Java.</a:t>
            </a:r>
            <a:endParaRPr lang="es-ES" dirty="0">
              <a:solidFill>
                <a:srgbClr val="FFFF00"/>
              </a:solidFill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s-ES" dirty="0"/>
              <a:t>GNAT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s-ES" sz="1000" dirty="0">
                <a:solidFill>
                  <a:srgbClr val="FFFF00"/>
                </a:solidFill>
                <a:ea typeface="+mj-lt"/>
                <a:cs typeface="+mj-lt"/>
              </a:rPr>
              <a:t>Fortran</a:t>
            </a:r>
            <a:endParaRPr lang="es-ES" sz="1000" dirty="0">
              <a:solidFill>
                <a:srgbClr val="FFFF00"/>
              </a:solidFill>
            </a:endParaRPr>
          </a:p>
          <a:p>
            <a:pPr>
              <a:buClr>
                <a:srgbClr val="8AD0D6"/>
              </a:buClr>
            </a:pPr>
            <a:endParaRPr lang="es-ES" dirty="0"/>
          </a:p>
          <a:p>
            <a:pPr>
              <a:buClr>
                <a:srgbClr val="8AD0D6"/>
              </a:buClr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E25D4E-536B-45E6-889D-119BE62BE00A}"/>
              </a:ext>
            </a:extLst>
          </p:cNvPr>
          <p:cNvSpPr txBox="1"/>
          <p:nvPr/>
        </p:nvSpPr>
        <p:spPr>
          <a:xfrm>
            <a:off x="6339115" y="1494970"/>
            <a:ext cx="2743199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ea typeface="+mn-lt"/>
                <a:cs typeface="+mn-lt"/>
              </a:rPr>
              <a:t>Microsoft Visual Studio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r>
              <a:rPr lang="es-ES" sz="1000" dirty="0">
                <a:solidFill>
                  <a:srgbClr val="FFFF00"/>
                </a:solidFill>
                <a:ea typeface="+mn-lt"/>
                <a:cs typeface="+mn-lt"/>
              </a:rPr>
              <a:t>Basic, C/C++, C#</a:t>
            </a:r>
            <a:r>
              <a:rPr lang="es-ES" sz="1000" dirty="0">
                <a:ea typeface="+mn-lt"/>
                <a:cs typeface="+mn-lt"/>
              </a:rPr>
              <a:t>.</a:t>
            </a:r>
          </a:p>
          <a:p>
            <a:endParaRPr lang="es-ES" sz="1000" dirty="0">
              <a:ea typeface="+mn-lt"/>
              <a:cs typeface="+mn-lt"/>
            </a:endParaRPr>
          </a:p>
          <a:p>
            <a:r>
              <a:rPr lang="es-ES" dirty="0" err="1">
                <a:ea typeface="+mn-lt"/>
                <a:cs typeface="+mn-lt"/>
              </a:rPr>
              <a:t>FlashBuilder</a:t>
            </a:r>
            <a:endParaRPr lang="es-ES">
              <a:ea typeface="+mn-lt"/>
              <a:cs typeface="+mn-lt"/>
            </a:endParaRPr>
          </a:p>
          <a:p>
            <a:r>
              <a:rPr lang="es-ES" sz="1000" dirty="0">
                <a:solidFill>
                  <a:srgbClr val="FFFF00"/>
                </a:solidFill>
                <a:ea typeface="+mn-lt"/>
                <a:cs typeface="+mn-lt"/>
              </a:rPr>
              <a:t>ActionScript</a:t>
            </a:r>
            <a:endParaRPr lang="es-ES" sz="1000" dirty="0">
              <a:solidFill>
                <a:srgbClr val="FFFF00"/>
              </a:solidFill>
            </a:endParaRPr>
          </a:p>
          <a:p>
            <a:endParaRPr lang="es-ES" sz="1000" dirty="0">
              <a:solidFill>
                <a:srgbClr val="FFFF00"/>
              </a:solidFill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C++ </a:t>
            </a:r>
            <a:r>
              <a:rPr lang="en" dirty="0">
                <a:ea typeface="+mn-lt"/>
                <a:cs typeface="+mn-lt"/>
              </a:rPr>
              <a:t>Builder</a:t>
            </a:r>
            <a:r>
              <a:rPr lang="es-ES" dirty="0">
                <a:ea typeface="+mn-lt"/>
                <a:cs typeface="+mn-lt"/>
              </a:rPr>
              <a:t>.</a:t>
            </a:r>
          </a:p>
          <a:p>
            <a:r>
              <a:rPr lang="es-ES" sz="1000" dirty="0">
                <a:solidFill>
                  <a:srgbClr val="FFFF00"/>
                </a:solidFill>
                <a:ea typeface="+mn-lt"/>
                <a:cs typeface="+mn-lt"/>
              </a:rPr>
              <a:t>C/C++.</a:t>
            </a:r>
            <a:endParaRPr lang="es-ES" dirty="0">
              <a:solidFill>
                <a:srgbClr val="FFFFFF"/>
              </a:solidFill>
              <a:ea typeface="+mn-lt"/>
              <a:cs typeface="+mn-lt"/>
            </a:endParaRPr>
          </a:p>
          <a:p>
            <a:br>
              <a:rPr lang="es-ES" dirty="0">
                <a:ea typeface="+mn-lt"/>
                <a:cs typeface="+mn-lt"/>
              </a:rPr>
            </a:br>
            <a:r>
              <a:rPr lang="es-ES" dirty="0">
                <a:ea typeface="+mn-lt"/>
                <a:cs typeface="+mn-lt"/>
              </a:rPr>
              <a:t>Turbo C++ profesional.</a:t>
            </a:r>
            <a:endParaRPr lang="es-ES" dirty="0"/>
          </a:p>
          <a:p>
            <a:r>
              <a:rPr lang="es-ES" sz="1000" dirty="0">
                <a:solidFill>
                  <a:srgbClr val="FFFF00"/>
                </a:solidFill>
                <a:ea typeface="+mn-lt"/>
                <a:cs typeface="+mn-lt"/>
              </a:rPr>
              <a:t>C/C++.</a:t>
            </a:r>
            <a:endParaRPr lang="es-ES" dirty="0">
              <a:solidFill>
                <a:srgbClr val="FFFFFF"/>
              </a:solidFill>
              <a:ea typeface="+mn-lt"/>
              <a:cs typeface="+mn-lt"/>
            </a:endParaRPr>
          </a:p>
          <a:p>
            <a:br>
              <a:rPr lang="es-ES" dirty="0">
                <a:ea typeface="+mn-lt"/>
                <a:cs typeface="+mn-lt"/>
              </a:rPr>
            </a:br>
            <a:r>
              <a:rPr lang="en" dirty="0">
                <a:ea typeface="+mn-lt"/>
                <a:cs typeface="+mn-lt"/>
              </a:rPr>
              <a:t>JBuilder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r>
              <a:rPr lang="es-ES" sz="1000" dirty="0">
                <a:solidFill>
                  <a:srgbClr val="FFFF00"/>
                </a:solidFill>
                <a:ea typeface="+mn-lt"/>
                <a:cs typeface="+mn-lt"/>
              </a:rPr>
              <a:t>Java</a:t>
            </a:r>
          </a:p>
          <a:p>
            <a:br>
              <a:rPr lang="es-ES" dirty="0">
                <a:ea typeface="+mn-lt"/>
                <a:cs typeface="+mn-lt"/>
              </a:rPr>
            </a:br>
            <a:r>
              <a:rPr lang="es-ES" dirty="0" err="1">
                <a:ea typeface="+mn-lt"/>
                <a:cs typeface="+mn-lt"/>
              </a:rPr>
              <a:t>JCreator</a:t>
            </a:r>
          </a:p>
          <a:p>
            <a:r>
              <a:rPr lang="es-ES" sz="1000" dirty="0">
                <a:solidFill>
                  <a:srgbClr val="FFFF00"/>
                </a:solidFill>
                <a:ea typeface="+mn-lt"/>
                <a:cs typeface="+mn-lt"/>
              </a:rPr>
              <a:t>Java</a:t>
            </a:r>
          </a:p>
          <a:p>
            <a:endParaRPr lang="es-ES" sz="1000" dirty="0">
              <a:solidFill>
                <a:srgbClr val="FFFF00"/>
              </a:solidFill>
              <a:ea typeface="+mn-lt"/>
              <a:cs typeface="+mn-lt"/>
            </a:endParaRPr>
          </a:p>
          <a:p>
            <a:r>
              <a:rPr lang="es-ES" dirty="0" err="1">
                <a:ea typeface="+mn-lt"/>
                <a:cs typeface="+mn-lt"/>
              </a:rPr>
              <a:t>Xcode</a:t>
            </a:r>
            <a:endParaRPr lang="es-ES">
              <a:ea typeface="+mn-lt"/>
              <a:cs typeface="+mn-lt"/>
            </a:endParaRPr>
          </a:p>
          <a:p>
            <a:r>
              <a:rPr lang="es-ES" sz="1000" dirty="0">
                <a:solidFill>
                  <a:srgbClr val="FFFF00"/>
                </a:solidFill>
                <a:ea typeface="+mn-lt"/>
                <a:cs typeface="+mn-lt"/>
              </a:rPr>
              <a:t>C/C++,Java</a:t>
            </a:r>
            <a:endParaRPr lang="es-ES" dirty="0">
              <a:solidFill>
                <a:srgbClr val="FFFFFF"/>
              </a:solidFill>
              <a:ea typeface="+mn-lt"/>
              <a:cs typeface="+mn-lt"/>
            </a:endParaRPr>
          </a:p>
          <a:p>
            <a:br>
              <a:rPr lang="es-ES" dirty="0">
                <a:ea typeface="+mn-lt"/>
                <a:cs typeface="+mn-lt"/>
              </a:rPr>
            </a:br>
            <a:endParaRPr lang="es-E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4152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Panorámica</PresentationFormat>
  <Paragraphs>1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Ion</vt:lpstr>
      <vt:lpstr>Entornos de Desarrollo</vt:lpstr>
      <vt:lpstr>Presentación de PowerPoint</vt:lpstr>
      <vt:lpstr>Entornos de Desarrollo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178</cp:revision>
  <dcterms:created xsi:type="dcterms:W3CDTF">2021-11-23T16:40:42Z</dcterms:created>
  <dcterms:modified xsi:type="dcterms:W3CDTF">2021-11-23T17:45:26Z</dcterms:modified>
</cp:coreProperties>
</file>