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860559-4141-4452-8604-00EEA2210D57}" v="95" dt="2021-11-24T08:31:56.939"/>
    <p1510:client id="{BF5C6931-498A-9A45-5957-1A32E0E65705}" v="95" dt="2021-11-24T09:29:42.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‹Nº›</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124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45792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301421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361004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1181695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207318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977791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731217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146092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1018305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11/24/2021</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‹Nº›</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903065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11/24/2021</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118453319"/>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E524F2-C7AF-4466-BA99-09C19DE0D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391DB8F-CD1E-4B48-81D6-9781BA3F4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3268" y="5474"/>
            <a:ext cx="9098732" cy="6858000"/>
          </a:xfrm>
          <a:custGeom>
            <a:avLst/>
            <a:gdLst>
              <a:gd name="connsiteX0" fmla="*/ 6010592 w 9098732"/>
              <a:gd name="connsiteY0" fmla="*/ 0 h 6858000"/>
              <a:gd name="connsiteX1" fmla="*/ 6873692 w 9098732"/>
              <a:gd name="connsiteY1" fmla="*/ 0 h 6858000"/>
              <a:gd name="connsiteX2" fmla="*/ 6873692 w 9098732"/>
              <a:gd name="connsiteY2" fmla="*/ 1553955 h 6858000"/>
              <a:gd name="connsiteX3" fmla="*/ 8235629 w 9098732"/>
              <a:gd name="connsiteY3" fmla="*/ 4 h 6858000"/>
              <a:gd name="connsiteX4" fmla="*/ 8235630 w 9098732"/>
              <a:gd name="connsiteY4" fmla="*/ 2 h 6858000"/>
              <a:gd name="connsiteX5" fmla="*/ 8235632 w 9098732"/>
              <a:gd name="connsiteY5" fmla="*/ 0 h 6858000"/>
              <a:gd name="connsiteX6" fmla="*/ 9098732 w 9098732"/>
              <a:gd name="connsiteY6" fmla="*/ 0 h 6858000"/>
              <a:gd name="connsiteX7" fmla="*/ 9098732 w 9098732"/>
              <a:gd name="connsiteY7" fmla="*/ 6858000 h 6858000"/>
              <a:gd name="connsiteX8" fmla="*/ 6873692 w 9098732"/>
              <a:gd name="connsiteY8" fmla="*/ 6858000 h 6858000"/>
              <a:gd name="connsiteX9" fmla="*/ 2225040 w 9098732"/>
              <a:gd name="connsiteY9" fmla="*/ 6858000 h 6858000"/>
              <a:gd name="connsiteX10" fmla="*/ 0 w 9098732"/>
              <a:gd name="connsiteY10" fmla="*/ 6858000 h 6858000"/>
              <a:gd name="connsiteX11" fmla="*/ 6010589 w 9098732"/>
              <a:gd name="connsiteY11" fmla="*/ 4 h 6858000"/>
              <a:gd name="connsiteX12" fmla="*/ 6010590 w 9098732"/>
              <a:gd name="connsiteY12" fmla="*/ 2 h 6858000"/>
              <a:gd name="connsiteX0" fmla="*/ 6010592 w 9098732"/>
              <a:gd name="connsiteY0" fmla="*/ 0 h 6858000"/>
              <a:gd name="connsiteX1" fmla="*/ 6873692 w 9098732"/>
              <a:gd name="connsiteY1" fmla="*/ 0 h 6858000"/>
              <a:gd name="connsiteX2" fmla="*/ 8235629 w 9098732"/>
              <a:gd name="connsiteY2" fmla="*/ 4 h 6858000"/>
              <a:gd name="connsiteX3" fmla="*/ 8235630 w 9098732"/>
              <a:gd name="connsiteY3" fmla="*/ 2 h 6858000"/>
              <a:gd name="connsiteX4" fmla="*/ 8235632 w 9098732"/>
              <a:gd name="connsiteY4" fmla="*/ 0 h 6858000"/>
              <a:gd name="connsiteX5" fmla="*/ 9098732 w 9098732"/>
              <a:gd name="connsiteY5" fmla="*/ 0 h 6858000"/>
              <a:gd name="connsiteX6" fmla="*/ 9098732 w 9098732"/>
              <a:gd name="connsiteY6" fmla="*/ 6858000 h 6858000"/>
              <a:gd name="connsiteX7" fmla="*/ 6873692 w 9098732"/>
              <a:gd name="connsiteY7" fmla="*/ 6858000 h 6858000"/>
              <a:gd name="connsiteX8" fmla="*/ 2225040 w 9098732"/>
              <a:gd name="connsiteY8" fmla="*/ 6858000 h 6858000"/>
              <a:gd name="connsiteX9" fmla="*/ 0 w 9098732"/>
              <a:gd name="connsiteY9" fmla="*/ 6858000 h 6858000"/>
              <a:gd name="connsiteX10" fmla="*/ 6010589 w 9098732"/>
              <a:gd name="connsiteY10" fmla="*/ 4 h 6858000"/>
              <a:gd name="connsiteX11" fmla="*/ 6010590 w 9098732"/>
              <a:gd name="connsiteY11" fmla="*/ 2 h 6858000"/>
              <a:gd name="connsiteX12" fmla="*/ 6010592 w 9098732"/>
              <a:gd name="connsiteY12" fmla="*/ 0 h 6858000"/>
              <a:gd name="connsiteX0" fmla="*/ 6010592 w 9098732"/>
              <a:gd name="connsiteY0" fmla="*/ 0 h 6858000"/>
              <a:gd name="connsiteX1" fmla="*/ 8235629 w 9098732"/>
              <a:gd name="connsiteY1" fmla="*/ 4 h 6858000"/>
              <a:gd name="connsiteX2" fmla="*/ 8235630 w 9098732"/>
              <a:gd name="connsiteY2" fmla="*/ 2 h 6858000"/>
              <a:gd name="connsiteX3" fmla="*/ 8235632 w 9098732"/>
              <a:gd name="connsiteY3" fmla="*/ 0 h 6858000"/>
              <a:gd name="connsiteX4" fmla="*/ 9098732 w 9098732"/>
              <a:gd name="connsiteY4" fmla="*/ 0 h 6858000"/>
              <a:gd name="connsiteX5" fmla="*/ 9098732 w 9098732"/>
              <a:gd name="connsiteY5" fmla="*/ 6858000 h 6858000"/>
              <a:gd name="connsiteX6" fmla="*/ 6873692 w 9098732"/>
              <a:gd name="connsiteY6" fmla="*/ 6858000 h 6858000"/>
              <a:gd name="connsiteX7" fmla="*/ 2225040 w 9098732"/>
              <a:gd name="connsiteY7" fmla="*/ 6858000 h 6858000"/>
              <a:gd name="connsiteX8" fmla="*/ 0 w 9098732"/>
              <a:gd name="connsiteY8" fmla="*/ 6858000 h 6858000"/>
              <a:gd name="connsiteX9" fmla="*/ 6010589 w 9098732"/>
              <a:gd name="connsiteY9" fmla="*/ 4 h 6858000"/>
              <a:gd name="connsiteX10" fmla="*/ 6010590 w 9098732"/>
              <a:gd name="connsiteY10" fmla="*/ 2 h 6858000"/>
              <a:gd name="connsiteX11" fmla="*/ 6010592 w 9098732"/>
              <a:gd name="connsiteY11"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6873692 w 9098732"/>
              <a:gd name="connsiteY5" fmla="*/ 6858000 h 6858000"/>
              <a:gd name="connsiteX6" fmla="*/ 2225040 w 9098732"/>
              <a:gd name="connsiteY6" fmla="*/ 6858000 h 6858000"/>
              <a:gd name="connsiteX7" fmla="*/ 0 w 9098732"/>
              <a:gd name="connsiteY7" fmla="*/ 6858000 h 6858000"/>
              <a:gd name="connsiteX8" fmla="*/ 6010589 w 9098732"/>
              <a:gd name="connsiteY8" fmla="*/ 4 h 6858000"/>
              <a:gd name="connsiteX9" fmla="*/ 6010590 w 9098732"/>
              <a:gd name="connsiteY9" fmla="*/ 2 h 6858000"/>
              <a:gd name="connsiteX10" fmla="*/ 6010592 w 9098732"/>
              <a:gd name="connsiteY10"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2225040 w 9098732"/>
              <a:gd name="connsiteY5" fmla="*/ 6858000 h 6858000"/>
              <a:gd name="connsiteX6" fmla="*/ 0 w 9098732"/>
              <a:gd name="connsiteY6" fmla="*/ 6858000 h 6858000"/>
              <a:gd name="connsiteX7" fmla="*/ 6010589 w 9098732"/>
              <a:gd name="connsiteY7" fmla="*/ 4 h 6858000"/>
              <a:gd name="connsiteX8" fmla="*/ 6010590 w 9098732"/>
              <a:gd name="connsiteY8" fmla="*/ 2 h 6858000"/>
              <a:gd name="connsiteX9" fmla="*/ 6010592 w 9098732"/>
              <a:gd name="connsiteY9"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0 w 9098732"/>
              <a:gd name="connsiteY5" fmla="*/ 6858000 h 6858000"/>
              <a:gd name="connsiteX6" fmla="*/ 6010589 w 9098732"/>
              <a:gd name="connsiteY6" fmla="*/ 4 h 6858000"/>
              <a:gd name="connsiteX7" fmla="*/ 6010590 w 9098732"/>
              <a:gd name="connsiteY7" fmla="*/ 2 h 6858000"/>
              <a:gd name="connsiteX8" fmla="*/ 6010592 w 9098732"/>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p:cNvSpPr>
            <a:spLocks noGrp="1"/>
          </p:cNvSpPr>
          <p:nvPr>
            <p:ph type="ctrTitle"/>
          </p:nvPr>
        </p:nvSpPr>
        <p:spPr>
          <a:xfrm>
            <a:off x="5511453" y="3429000"/>
            <a:ext cx="5537547" cy="2285993"/>
          </a:xfrm>
        </p:spPr>
        <p:txBody>
          <a:bodyPr anchor="b">
            <a:normAutofit/>
          </a:bodyPr>
          <a:lstStyle/>
          <a:p>
            <a:pPr algn="ctr"/>
            <a:r>
              <a:rPr lang="es-ES" dirty="0"/>
              <a:t>HERRAMIENTAS</a:t>
            </a:r>
            <a:br>
              <a:rPr lang="es-ES" dirty="0"/>
            </a:br>
            <a:r>
              <a:rPr lang="es-ES" dirty="0" err="1"/>
              <a:t>cASE</a:t>
            </a:r>
            <a:r>
              <a:rPr lang="es-ES" dirty="0"/>
              <a:t> </a:t>
            </a:r>
            <a:endParaRPr lang="es-ES"/>
          </a:p>
        </p:txBody>
      </p:sp>
      <p:sp>
        <p:nvSpPr>
          <p:cNvPr id="3" name="Subtítulo 2"/>
          <p:cNvSpPr>
            <a:spLocks noGrp="1"/>
          </p:cNvSpPr>
          <p:nvPr>
            <p:ph type="subTitle" idx="1"/>
          </p:nvPr>
        </p:nvSpPr>
        <p:spPr>
          <a:xfrm>
            <a:off x="8246378" y="1181101"/>
            <a:ext cx="2802620" cy="1211573"/>
          </a:xfrm>
        </p:spPr>
        <p:txBody>
          <a:bodyPr vert="horz" lIns="91440" tIns="45720" rIns="91440" bIns="45720" rtlCol="0" anchor="t">
            <a:normAutofit/>
          </a:bodyPr>
          <a:lstStyle/>
          <a:p>
            <a:pPr algn="r"/>
            <a:r>
              <a:rPr lang="es-ES" dirty="0"/>
              <a:t>Entornos de Desarrollo</a:t>
            </a:r>
          </a:p>
        </p:txBody>
      </p:sp>
      <p:pic>
        <p:nvPicPr>
          <p:cNvPr id="4" name="Picture 3" descr="Atardecer rojo brillante sobre icebergs">
            <a:extLst>
              <a:ext uri="{FF2B5EF4-FFF2-40B4-BE49-F238E27FC236}">
                <a16:creationId xmlns:a16="http://schemas.microsoft.com/office/drawing/2014/main" id="{DD6CC88B-6FAF-4AF4-835C-602EC331C6AC}"/>
              </a:ext>
            </a:extLst>
          </p:cNvPr>
          <p:cNvPicPr>
            <a:picLocks noChangeAspect="1"/>
          </p:cNvPicPr>
          <p:nvPr/>
        </p:nvPicPr>
        <p:blipFill rotWithShape="1">
          <a:blip r:embed="rId2"/>
          <a:srcRect l="3824" r="14168" b="7"/>
          <a:stretch/>
        </p:blipFill>
        <p:spPr>
          <a:xfrm>
            <a:off x="20" y="10"/>
            <a:ext cx="9113086" cy="6857990"/>
          </a:xfrm>
          <a:custGeom>
            <a:avLst/>
            <a:gdLst/>
            <a:ahLst/>
            <a:cxnLst/>
            <a:rect l="l" t="t" r="r" b="b"/>
            <a:pathLst>
              <a:path w="9113106" h="6858000">
                <a:moveTo>
                  <a:pt x="9113106" y="0"/>
                </a:moveTo>
                <a:lnTo>
                  <a:pt x="3102514" y="6858000"/>
                </a:lnTo>
                <a:lnTo>
                  <a:pt x="0" y="6858000"/>
                </a:lnTo>
                <a:lnTo>
                  <a:pt x="0" y="1"/>
                </a:lnTo>
                <a:close/>
              </a:path>
            </a:pathLst>
          </a:custGeom>
        </p:spPr>
      </p:pic>
      <p:sp>
        <p:nvSpPr>
          <p:cNvPr id="13" name="Freeform: Shape 12">
            <a:extLst>
              <a:ext uri="{FF2B5EF4-FFF2-40B4-BE49-F238E27FC236}">
                <a16:creationId xmlns:a16="http://schemas.microsoft.com/office/drawing/2014/main" id="{3093C5F1-820E-45E2-BF45-96B147FEC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4A3E5678-E0CE-4EE8-9480-5A05F00FD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7DE83E3-33B4-4A21-9A81-9105B7A54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178"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DE20957-69E9-445D-825B-3F248CF384CF}"/>
              </a:ext>
            </a:extLst>
          </p:cNvPr>
          <p:cNvSpPr>
            <a:spLocks noGrp="1"/>
          </p:cNvSpPr>
          <p:nvPr>
            <p:ph type="title"/>
          </p:nvPr>
        </p:nvSpPr>
        <p:spPr>
          <a:xfrm>
            <a:off x="5369563" y="2992975"/>
            <a:ext cx="1460559" cy="871648"/>
          </a:xfrm>
        </p:spPr>
        <p:txBody>
          <a:bodyPr vert="horz" lIns="91440" tIns="45720" rIns="91440" bIns="45720" rtlCol="0" anchor="b">
            <a:normAutofit/>
          </a:bodyPr>
          <a:lstStyle/>
          <a:p>
            <a:pPr algn="r"/>
            <a:r>
              <a:rPr lang="en-US" sz="4800" cap="all" spc="300" dirty="0"/>
              <a:t>Fin</a:t>
            </a:r>
          </a:p>
        </p:txBody>
      </p:sp>
    </p:spTree>
    <p:extLst>
      <p:ext uri="{BB962C8B-B14F-4D97-AF65-F5344CB8AC3E}">
        <p14:creationId xmlns:p14="http://schemas.microsoft.com/office/powerpoint/2010/main" val="3729255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13CF3CD-62A7-498B-92FB-3EAC02FA2DB8}"/>
              </a:ext>
            </a:extLst>
          </p:cNvPr>
          <p:cNvSpPr>
            <a:spLocks noGrp="1"/>
          </p:cNvSpPr>
          <p:nvPr>
            <p:ph type="title"/>
          </p:nvPr>
        </p:nvSpPr>
        <p:spPr>
          <a:xfrm>
            <a:off x="1143001" y="1203678"/>
            <a:ext cx="3894412" cy="2028707"/>
          </a:xfrm>
        </p:spPr>
        <p:txBody>
          <a:bodyPr anchor="t">
            <a:normAutofit/>
          </a:bodyPr>
          <a:lstStyle/>
          <a:p>
            <a:r>
              <a:rPr lang="es-ES" dirty="0"/>
              <a:t>¿Qué son las herramientas CASE?</a:t>
            </a:r>
            <a:endParaRPr lang="es-ES"/>
          </a:p>
        </p:txBody>
      </p:sp>
      <p:sp>
        <p:nvSpPr>
          <p:cNvPr id="3" name="Marcador de contenido 2">
            <a:extLst>
              <a:ext uri="{FF2B5EF4-FFF2-40B4-BE49-F238E27FC236}">
                <a16:creationId xmlns:a16="http://schemas.microsoft.com/office/drawing/2014/main" id="{2CA58D3A-B687-4E0E-AE03-30F66E54E652}"/>
              </a:ext>
            </a:extLst>
          </p:cNvPr>
          <p:cNvSpPr>
            <a:spLocks noGrp="1"/>
          </p:cNvSpPr>
          <p:nvPr>
            <p:ph idx="1"/>
          </p:nvPr>
        </p:nvSpPr>
        <p:spPr>
          <a:xfrm>
            <a:off x="5453548" y="1446418"/>
            <a:ext cx="5595452" cy="4268582"/>
          </a:xfrm>
        </p:spPr>
        <p:txBody>
          <a:bodyPr anchor="b">
            <a:normAutofit/>
          </a:bodyPr>
          <a:lstStyle/>
          <a:p>
            <a:pPr algn="ctr">
              <a:lnSpc>
                <a:spcPct val="110000"/>
              </a:lnSpc>
              <a:buNone/>
            </a:pPr>
            <a:r>
              <a:rPr lang="es-ES" sz="1600" dirty="0">
                <a:ea typeface="+mn-lt"/>
                <a:cs typeface="+mn-lt"/>
              </a:rPr>
              <a:t>Las herramientas CASE son un conjunto de aplicaciones informáticas, usadas para automatizar actividades del ciclo de vida de desarrollo de sistemas (SDLC). Las herramientas CASE son usadas por los Directores de proyectos de software, analistas e Ingenieros para desarrollar sistemas de software.</a:t>
            </a:r>
            <a:endParaRPr lang="es-ES" sz="1600" dirty="0"/>
          </a:p>
          <a:p>
            <a:pPr algn="ctr">
              <a:lnSpc>
                <a:spcPct val="110000"/>
              </a:lnSpc>
              <a:buNone/>
            </a:pPr>
            <a:r>
              <a:rPr lang="es-ES" sz="1600" dirty="0">
                <a:ea typeface="+mn-lt"/>
                <a:cs typeface="+mn-lt"/>
              </a:rPr>
              <a:t>Hay un gran número de Herramientas CASE disponibles para simplificar varias etapas en el desarrollo del ciclo vital del Software, como por ejemplo herramientas de análisis, </a:t>
            </a:r>
            <a:r>
              <a:rPr lang="es-ES" sz="1600" dirty="0" err="1">
                <a:ea typeface="+mn-lt"/>
                <a:cs typeface="+mn-lt"/>
              </a:rPr>
              <a:t>ect</a:t>
            </a:r>
            <a:r>
              <a:rPr lang="es-ES" sz="1600" dirty="0">
                <a:ea typeface="+mn-lt"/>
                <a:cs typeface="+mn-lt"/>
              </a:rPr>
              <a:t>...</a:t>
            </a:r>
          </a:p>
          <a:p>
            <a:pPr algn="ctr">
              <a:lnSpc>
                <a:spcPct val="110000"/>
              </a:lnSpc>
              <a:buNone/>
            </a:pPr>
            <a:r>
              <a:rPr lang="es-ES" sz="1600" dirty="0">
                <a:ea typeface="+mn-lt"/>
                <a:cs typeface="+mn-lt"/>
              </a:rPr>
              <a:t>El uso de Herramientas CASE acelera el desarrollo del proyecto con tal de producir los resultados deseados y ayuda a encontrar imperfecciones antes de proseguir con la siguiente etapa del desarrollo de Software.</a:t>
            </a:r>
            <a:endParaRPr lang="es-ES" sz="1600" dirty="0"/>
          </a:p>
          <a:p>
            <a:pPr marL="0" indent="0" algn="r">
              <a:lnSpc>
                <a:spcPct val="110000"/>
              </a:lnSpc>
              <a:buNone/>
            </a:pPr>
            <a:endParaRPr lang="es-ES" sz="1600"/>
          </a:p>
        </p:txBody>
      </p:sp>
      <p:cxnSp>
        <p:nvCxnSpPr>
          <p:cNvPr id="21" name="Straight Connector 20">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471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C8321AFC-FFCE-4F08-9174-AE960ABB9584}"/>
              </a:ext>
            </a:extLst>
          </p:cNvPr>
          <p:cNvSpPr>
            <a:spLocks noGrp="1"/>
          </p:cNvSpPr>
          <p:nvPr>
            <p:ph type="title"/>
          </p:nvPr>
        </p:nvSpPr>
        <p:spPr>
          <a:xfrm>
            <a:off x="1143001" y="1203678"/>
            <a:ext cx="3894412" cy="2028707"/>
          </a:xfrm>
        </p:spPr>
        <p:txBody>
          <a:bodyPr anchor="t">
            <a:normAutofit/>
          </a:bodyPr>
          <a:lstStyle/>
          <a:p>
            <a:r>
              <a:rPr lang="es-ES" sz="2500">
                <a:ea typeface="+mj-lt"/>
                <a:cs typeface="+mj-lt"/>
              </a:rPr>
              <a:t>Estructura/Componentes</a:t>
            </a:r>
            <a:endParaRPr lang="es-ES" sz="2500"/>
          </a:p>
        </p:txBody>
      </p:sp>
      <p:sp>
        <p:nvSpPr>
          <p:cNvPr id="3" name="Marcador de contenido 2">
            <a:extLst>
              <a:ext uri="{FF2B5EF4-FFF2-40B4-BE49-F238E27FC236}">
                <a16:creationId xmlns:a16="http://schemas.microsoft.com/office/drawing/2014/main" id="{2A2054D4-5A19-4077-AE61-DC79EDF6A4F9}"/>
              </a:ext>
            </a:extLst>
          </p:cNvPr>
          <p:cNvSpPr>
            <a:spLocks noGrp="1"/>
          </p:cNvSpPr>
          <p:nvPr>
            <p:ph idx="1"/>
          </p:nvPr>
        </p:nvSpPr>
        <p:spPr>
          <a:xfrm>
            <a:off x="5453548" y="1446418"/>
            <a:ext cx="5595452" cy="4268582"/>
          </a:xfrm>
        </p:spPr>
        <p:txBody>
          <a:bodyPr anchor="b">
            <a:normAutofit/>
          </a:bodyPr>
          <a:lstStyle/>
          <a:p>
            <a:pPr algn="ctr">
              <a:lnSpc>
                <a:spcPct val="110000"/>
              </a:lnSpc>
            </a:pPr>
            <a:r>
              <a:rPr lang="es-ES" sz="1400" b="1" dirty="0">
                <a:ea typeface="+mn-lt"/>
                <a:cs typeface="+mn-lt"/>
              </a:rPr>
              <a:t>Depósito central </a:t>
            </a:r>
            <a:r>
              <a:rPr lang="es-ES" sz="1400" dirty="0">
                <a:ea typeface="+mn-lt"/>
                <a:cs typeface="+mn-lt"/>
              </a:rPr>
              <a:t>- Las herramientas CASE requieren un Depósito central, el cual nos puede servir como fuente de común, consistente e integrada información. El depósito central. Aquí</a:t>
            </a:r>
            <a:r>
              <a:rPr lang="es-ES" sz="1400" dirty="0"/>
              <a:t> se almacena </a:t>
            </a:r>
            <a:r>
              <a:rPr lang="es-ES" sz="1400" dirty="0">
                <a:ea typeface="+mn-lt"/>
                <a:cs typeface="+mn-lt"/>
              </a:rPr>
              <a:t>los requisitos del producto, los documentos requeridos ,</a:t>
            </a:r>
            <a:r>
              <a:rPr lang="es-ES" sz="1400" dirty="0" err="1">
                <a:ea typeface="+mn-lt"/>
                <a:cs typeface="+mn-lt"/>
              </a:rPr>
              <a:t>ect</a:t>
            </a:r>
            <a:r>
              <a:rPr lang="es-ES" sz="1400" dirty="0">
                <a:ea typeface="+mn-lt"/>
                <a:cs typeface="+mn-lt"/>
              </a:rPr>
              <a:t>...</a:t>
            </a:r>
            <a:endParaRPr lang="es-ES" dirty="0"/>
          </a:p>
          <a:p>
            <a:pPr algn="ctr">
              <a:lnSpc>
                <a:spcPct val="110000"/>
              </a:lnSpc>
            </a:pPr>
            <a:r>
              <a:rPr lang="es-ES" sz="1400" b="1" dirty="0">
                <a:ea typeface="+mn-lt"/>
                <a:cs typeface="+mn-lt"/>
              </a:rPr>
              <a:t>Herramientas </a:t>
            </a:r>
            <a:r>
              <a:rPr lang="es-ES" sz="1400" b="1" dirty="0" err="1">
                <a:ea typeface="+mn-lt"/>
                <a:cs typeface="+mn-lt"/>
              </a:rPr>
              <a:t>Upper</a:t>
            </a:r>
            <a:r>
              <a:rPr lang="es-ES" sz="1400" b="1" dirty="0">
                <a:ea typeface="+mn-lt"/>
                <a:cs typeface="+mn-lt"/>
              </a:rPr>
              <a:t> CASE </a:t>
            </a:r>
            <a:r>
              <a:rPr lang="es-ES" sz="1400" dirty="0">
                <a:ea typeface="+mn-lt"/>
                <a:cs typeface="+mn-lt"/>
              </a:rPr>
              <a:t>- Las Herramientas </a:t>
            </a:r>
            <a:r>
              <a:rPr lang="es-ES" sz="1400" dirty="0" err="1">
                <a:ea typeface="+mn-lt"/>
                <a:cs typeface="+mn-lt"/>
              </a:rPr>
              <a:t>Upper</a:t>
            </a:r>
            <a:r>
              <a:rPr lang="es-ES" sz="1400" dirty="0">
                <a:ea typeface="+mn-lt"/>
                <a:cs typeface="+mn-lt"/>
              </a:rPr>
              <a:t> CASE se usan en las etapas de planificación, análisis y diseño del SDLC.</a:t>
            </a:r>
            <a:endParaRPr lang="es-ES" sz="1400" dirty="0"/>
          </a:p>
          <a:p>
            <a:pPr algn="ctr">
              <a:lnSpc>
                <a:spcPct val="110000"/>
              </a:lnSpc>
            </a:pPr>
            <a:r>
              <a:rPr lang="es-ES" sz="1400" b="1" dirty="0">
                <a:ea typeface="+mn-lt"/>
                <a:cs typeface="+mn-lt"/>
              </a:rPr>
              <a:t>Herramientas </a:t>
            </a:r>
            <a:r>
              <a:rPr lang="es-ES" sz="1400" b="1" dirty="0" err="1">
                <a:ea typeface="+mn-lt"/>
                <a:cs typeface="+mn-lt"/>
              </a:rPr>
              <a:t>Lower</a:t>
            </a:r>
            <a:r>
              <a:rPr lang="es-ES" sz="1400" b="1" dirty="0">
                <a:ea typeface="+mn-lt"/>
                <a:cs typeface="+mn-lt"/>
              </a:rPr>
              <a:t> CASE </a:t>
            </a:r>
            <a:r>
              <a:rPr lang="es-ES" sz="1400" dirty="0">
                <a:ea typeface="+mn-lt"/>
                <a:cs typeface="+mn-lt"/>
              </a:rPr>
              <a:t>- Las Herramientas </a:t>
            </a:r>
            <a:r>
              <a:rPr lang="es-ES" sz="1400" dirty="0" err="1">
                <a:ea typeface="+mn-lt"/>
                <a:cs typeface="+mn-lt"/>
              </a:rPr>
              <a:t>Lower</a:t>
            </a:r>
            <a:r>
              <a:rPr lang="es-ES" sz="1400" dirty="0">
                <a:ea typeface="+mn-lt"/>
                <a:cs typeface="+mn-lt"/>
              </a:rPr>
              <a:t> CASE se usan en la implementación, las pruebas y en el mantenimiento.</a:t>
            </a:r>
          </a:p>
          <a:p>
            <a:pPr algn="ctr">
              <a:lnSpc>
                <a:spcPct val="110000"/>
              </a:lnSpc>
            </a:pPr>
            <a:r>
              <a:rPr lang="es-ES" sz="1400" b="1" dirty="0">
                <a:ea typeface="+mn-lt"/>
                <a:cs typeface="+mn-lt"/>
              </a:rPr>
              <a:t>Herramientas </a:t>
            </a:r>
            <a:r>
              <a:rPr lang="es-ES" sz="1400" b="1" dirty="0" err="1">
                <a:ea typeface="+mn-lt"/>
                <a:cs typeface="+mn-lt"/>
              </a:rPr>
              <a:t>Integrated</a:t>
            </a:r>
            <a:r>
              <a:rPr lang="es-ES" sz="1400" b="1" dirty="0">
                <a:ea typeface="+mn-lt"/>
                <a:cs typeface="+mn-lt"/>
              </a:rPr>
              <a:t> CASE </a:t>
            </a:r>
            <a:r>
              <a:rPr lang="es-ES" sz="1400" dirty="0">
                <a:ea typeface="+mn-lt"/>
                <a:cs typeface="+mn-lt"/>
              </a:rPr>
              <a:t>- Las Herramientas </a:t>
            </a:r>
            <a:r>
              <a:rPr lang="es-ES" sz="1400" dirty="0" err="1">
                <a:ea typeface="+mn-lt"/>
                <a:cs typeface="+mn-lt"/>
              </a:rPr>
              <a:t>Integrated</a:t>
            </a:r>
            <a:r>
              <a:rPr lang="es-ES" sz="1400" dirty="0">
                <a:ea typeface="+mn-lt"/>
                <a:cs typeface="+mn-lt"/>
              </a:rPr>
              <a:t> CASE son de utilidad en todas las fases del SDLC, des de la educción de requisitos y las pruebas hasta la documentación.</a:t>
            </a:r>
          </a:p>
        </p:txBody>
      </p:sp>
      <p:cxnSp>
        <p:nvCxnSpPr>
          <p:cNvPr id="21" name="Straight Connector 20">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308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DD5DB3CE-CBC8-4341-88B6-466D27F32C8A}"/>
              </a:ext>
            </a:extLst>
          </p:cNvPr>
          <p:cNvSpPr>
            <a:spLocks noGrp="1"/>
          </p:cNvSpPr>
          <p:nvPr>
            <p:ph type="title"/>
          </p:nvPr>
        </p:nvSpPr>
        <p:spPr>
          <a:xfrm>
            <a:off x="1143001" y="1203678"/>
            <a:ext cx="3894412" cy="2028707"/>
          </a:xfrm>
        </p:spPr>
        <p:txBody>
          <a:bodyPr anchor="t">
            <a:normAutofit/>
          </a:bodyPr>
          <a:lstStyle/>
          <a:p>
            <a:r>
              <a:rPr lang="es-ES" dirty="0">
                <a:ea typeface="+mj-lt"/>
                <a:cs typeface="+mj-lt"/>
              </a:rPr>
              <a:t>Clasificación:</a:t>
            </a:r>
            <a:endParaRPr lang="es-ES"/>
          </a:p>
        </p:txBody>
      </p:sp>
      <p:sp>
        <p:nvSpPr>
          <p:cNvPr id="3" name="Marcador de contenido 2">
            <a:extLst>
              <a:ext uri="{FF2B5EF4-FFF2-40B4-BE49-F238E27FC236}">
                <a16:creationId xmlns:a16="http://schemas.microsoft.com/office/drawing/2014/main" id="{894D9854-7120-47E5-987E-13C97761FA4D}"/>
              </a:ext>
            </a:extLst>
          </p:cNvPr>
          <p:cNvSpPr>
            <a:spLocks noGrp="1"/>
          </p:cNvSpPr>
          <p:nvPr>
            <p:ph idx="1"/>
          </p:nvPr>
        </p:nvSpPr>
        <p:spPr>
          <a:xfrm>
            <a:off x="5453548" y="1446418"/>
            <a:ext cx="5595452" cy="4268582"/>
          </a:xfrm>
        </p:spPr>
        <p:txBody>
          <a:bodyPr anchor="b">
            <a:normAutofit/>
          </a:bodyPr>
          <a:lstStyle/>
          <a:p>
            <a:pPr indent="-227965" algn="ctr">
              <a:spcBef>
                <a:spcPts val="1001"/>
              </a:spcBef>
              <a:buFont typeface="Arial,Sans-Serif" panose="020B0604020202020204" pitchFamily="34" charset="0"/>
            </a:pPr>
            <a:r>
              <a:rPr lang="es-ES" b="1" dirty="0">
                <a:ea typeface="+mn-lt"/>
                <a:cs typeface="+mn-lt"/>
              </a:rPr>
              <a:t>U-CASE: y L-CASE </a:t>
            </a:r>
            <a:r>
              <a:rPr lang="es-ES" dirty="0">
                <a:ea typeface="+mn-lt"/>
                <a:cs typeface="+mn-lt"/>
              </a:rPr>
              <a:t>ya han sido definidos anteriormente</a:t>
            </a:r>
            <a:endParaRPr lang="es-ES"/>
          </a:p>
          <a:p>
            <a:pPr indent="-227965" algn="ctr">
              <a:spcBef>
                <a:spcPts val="1001"/>
              </a:spcBef>
              <a:buFont typeface="Arial,Sans-Serif" panose="020B0604020202020204" pitchFamily="34" charset="0"/>
            </a:pPr>
            <a:r>
              <a:rPr lang="es-ES" b="1" dirty="0">
                <a:ea typeface="+mn-lt"/>
                <a:cs typeface="+mn-lt"/>
              </a:rPr>
              <a:t>M-CASE:</a:t>
            </a:r>
            <a:r>
              <a:rPr lang="es-ES" dirty="0">
                <a:ea typeface="+mn-lt"/>
                <a:cs typeface="+mn-lt"/>
              </a:rPr>
              <a:t> Las herramientas </a:t>
            </a:r>
            <a:r>
              <a:rPr lang="es-ES" dirty="0" err="1">
                <a:ea typeface="+mn-lt"/>
                <a:cs typeface="+mn-lt"/>
              </a:rPr>
              <a:t>Middle</a:t>
            </a:r>
            <a:r>
              <a:rPr lang="es-ES" dirty="0">
                <a:ea typeface="+mn-lt"/>
                <a:cs typeface="+mn-lt"/>
              </a:rPr>
              <a:t> CASE se usan para automatizar tareas en el análisis y diseño de la aplicación.</a:t>
            </a:r>
            <a:endParaRPr lang="es-ES">
              <a:ea typeface="+mn-lt"/>
              <a:cs typeface="+mn-lt"/>
            </a:endParaRPr>
          </a:p>
          <a:p>
            <a:pPr indent="-227965" algn="r">
              <a:spcBef>
                <a:spcPts val="1001"/>
              </a:spcBef>
              <a:buFont typeface="Arial,Sans-Serif" panose="020B0604020202020204" pitchFamily="34" charset="0"/>
            </a:pPr>
            <a:endParaRPr lang="es-ES"/>
          </a:p>
          <a:p>
            <a:pPr indent="-227965" algn="r">
              <a:spcBef>
                <a:spcPts val="1001"/>
              </a:spcBef>
              <a:buFont typeface="Arial,Sans-Serif" panose="020B0604020202020204" pitchFamily="34" charset="0"/>
            </a:pPr>
            <a:endParaRPr lang="es-ES"/>
          </a:p>
          <a:p>
            <a:pPr indent="-227965" algn="r">
              <a:spcBef>
                <a:spcPts val="1001"/>
              </a:spcBef>
              <a:buFont typeface="Arial,Sans-Serif" panose="020B0604020202020204" pitchFamily="34" charset="0"/>
            </a:pPr>
            <a:endParaRPr lang="es-ES"/>
          </a:p>
          <a:p>
            <a:pPr indent="-227965" algn="r">
              <a:spcBef>
                <a:spcPts val="1001"/>
              </a:spcBef>
              <a:buFont typeface="Arial,Sans-Serif" panose="020B0604020202020204" pitchFamily="34" charset="0"/>
            </a:pPr>
            <a:endParaRPr lang="es-ES"/>
          </a:p>
        </p:txBody>
      </p:sp>
      <p:cxnSp>
        <p:nvCxnSpPr>
          <p:cNvPr id="21" name="Straight Connector 20">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009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B30EDB0F-1754-4CC8-9010-F36FC1E0400B}"/>
              </a:ext>
            </a:extLst>
          </p:cNvPr>
          <p:cNvSpPr>
            <a:spLocks noGrp="1"/>
          </p:cNvSpPr>
          <p:nvPr>
            <p:ph type="title"/>
          </p:nvPr>
        </p:nvSpPr>
        <p:spPr>
          <a:xfrm>
            <a:off x="1143001" y="1203678"/>
            <a:ext cx="3894412" cy="2028707"/>
          </a:xfrm>
        </p:spPr>
        <p:txBody>
          <a:bodyPr anchor="t">
            <a:normAutofit/>
          </a:bodyPr>
          <a:lstStyle/>
          <a:p>
            <a:r>
              <a:rPr lang="es-ES" dirty="0">
                <a:ea typeface="+mj-lt"/>
                <a:cs typeface="+mj-lt"/>
              </a:rPr>
              <a:t>Herramientas más comunes:</a:t>
            </a:r>
            <a:endParaRPr lang="es-ES"/>
          </a:p>
        </p:txBody>
      </p:sp>
      <p:sp>
        <p:nvSpPr>
          <p:cNvPr id="3" name="Marcador de contenido 2">
            <a:extLst>
              <a:ext uri="{FF2B5EF4-FFF2-40B4-BE49-F238E27FC236}">
                <a16:creationId xmlns:a16="http://schemas.microsoft.com/office/drawing/2014/main" id="{1B34120B-83EF-4E3E-A770-D531C4A6A232}"/>
              </a:ext>
            </a:extLst>
          </p:cNvPr>
          <p:cNvSpPr>
            <a:spLocks noGrp="1"/>
          </p:cNvSpPr>
          <p:nvPr>
            <p:ph idx="1"/>
          </p:nvPr>
        </p:nvSpPr>
        <p:spPr>
          <a:xfrm>
            <a:off x="5453548" y="1446418"/>
            <a:ext cx="5595452" cy="4268582"/>
          </a:xfrm>
        </p:spPr>
        <p:txBody>
          <a:bodyPr anchor="b">
            <a:normAutofit/>
          </a:bodyPr>
          <a:lstStyle/>
          <a:p>
            <a:pPr indent="-227965" algn="ctr">
              <a:lnSpc>
                <a:spcPct val="110000"/>
              </a:lnSpc>
              <a:spcBef>
                <a:spcPts val="1001"/>
              </a:spcBef>
              <a:buFont typeface="Arial,Sans-Serif" panose="020B0604020202020204" pitchFamily="34" charset="0"/>
            </a:pPr>
            <a:r>
              <a:rPr lang="es-ES" sz="1600" b="1" dirty="0">
                <a:ea typeface="+mn-lt"/>
                <a:cs typeface="+mn-lt"/>
              </a:rPr>
              <a:t>Herramienta CASE Diagrama: </a:t>
            </a:r>
            <a:r>
              <a:rPr lang="es-ES" sz="1600" dirty="0">
                <a:ea typeface="+mn-lt"/>
                <a:cs typeface="+mn-lt"/>
              </a:rPr>
              <a:t>Estas herramientas se usan para representar componentes del sistema, datos, y a controlar la fluidez de varios componentes y estructura del software de manera gráfica. </a:t>
            </a:r>
            <a:endParaRPr lang="es-ES" sz="1600" dirty="0"/>
          </a:p>
          <a:p>
            <a:pPr indent="-227965" algn="ctr">
              <a:lnSpc>
                <a:spcPct val="110000"/>
              </a:lnSpc>
              <a:spcBef>
                <a:spcPts val="1001"/>
              </a:spcBef>
              <a:buFont typeface="Arial,Sans-Serif" panose="020B0604020202020204" pitchFamily="34" charset="0"/>
            </a:pPr>
            <a:r>
              <a:rPr lang="es-ES" sz="1600" b="1" dirty="0">
                <a:ea typeface="+mn-lt"/>
                <a:cs typeface="+mn-lt"/>
              </a:rPr>
              <a:t>Herramientas para modelado de procesos:</a:t>
            </a:r>
            <a:r>
              <a:rPr lang="es-ES" sz="1600" dirty="0">
                <a:ea typeface="+mn-lt"/>
                <a:cs typeface="+mn-lt"/>
              </a:rPr>
              <a:t> El modelado de procesos es un método para crear modelos de proceso de software y se usa para su desarrollo.</a:t>
            </a:r>
          </a:p>
          <a:p>
            <a:pPr indent="-227965" algn="ctr">
              <a:lnSpc>
                <a:spcPct val="110000"/>
              </a:lnSpc>
              <a:spcBef>
                <a:spcPts val="1001"/>
              </a:spcBef>
              <a:buFont typeface="Arial,Sans-Serif" panose="020B0604020202020204" pitchFamily="34" charset="0"/>
            </a:pPr>
            <a:r>
              <a:rPr lang="es-ES" sz="1600" b="1" dirty="0">
                <a:ea typeface="+mn-lt"/>
                <a:cs typeface="+mn-lt"/>
              </a:rPr>
              <a:t>Herramientas de administración de procesos:</a:t>
            </a:r>
            <a:r>
              <a:rPr lang="es-ES" sz="1600" dirty="0">
                <a:ea typeface="+mn-lt"/>
                <a:cs typeface="+mn-lt"/>
              </a:rPr>
              <a:t> Estas herramientas se usan para la planificación del proyecto, el coste y esfuerzo estimados, la temporalización y la organización de los recursos. </a:t>
            </a:r>
            <a:endParaRPr lang="es-ES" sz="1600" dirty="0"/>
          </a:p>
        </p:txBody>
      </p:sp>
      <p:cxnSp>
        <p:nvCxnSpPr>
          <p:cNvPr id="21" name="Straight Connector 20">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482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A6210F50-29F3-43AD-B126-BAB92CD008A7}"/>
              </a:ext>
            </a:extLst>
          </p:cNvPr>
          <p:cNvSpPr>
            <a:spLocks noGrp="1"/>
          </p:cNvSpPr>
          <p:nvPr>
            <p:ph type="title"/>
          </p:nvPr>
        </p:nvSpPr>
        <p:spPr>
          <a:xfrm>
            <a:off x="1143001" y="1203678"/>
            <a:ext cx="3894412" cy="2028707"/>
          </a:xfrm>
        </p:spPr>
        <p:txBody>
          <a:bodyPr anchor="t">
            <a:normAutofit/>
          </a:bodyPr>
          <a:lstStyle/>
          <a:p>
            <a:r>
              <a:rPr lang="es-ES" sz="3400">
                <a:ea typeface="+mj-lt"/>
                <a:cs typeface="+mj-lt"/>
              </a:rPr>
              <a:t>Herramientas más comunes:</a:t>
            </a:r>
          </a:p>
        </p:txBody>
      </p:sp>
      <p:sp>
        <p:nvSpPr>
          <p:cNvPr id="3" name="Marcador de contenido 2">
            <a:extLst>
              <a:ext uri="{FF2B5EF4-FFF2-40B4-BE49-F238E27FC236}">
                <a16:creationId xmlns:a16="http://schemas.microsoft.com/office/drawing/2014/main" id="{AC100045-F285-4FB1-9312-EA8BCDB000F6}"/>
              </a:ext>
            </a:extLst>
          </p:cNvPr>
          <p:cNvSpPr>
            <a:spLocks noGrp="1"/>
          </p:cNvSpPr>
          <p:nvPr>
            <p:ph idx="1"/>
          </p:nvPr>
        </p:nvSpPr>
        <p:spPr>
          <a:xfrm>
            <a:off x="5453548" y="1446418"/>
            <a:ext cx="5595452" cy="4268582"/>
          </a:xfrm>
        </p:spPr>
        <p:txBody>
          <a:bodyPr anchor="b">
            <a:normAutofit/>
          </a:bodyPr>
          <a:lstStyle/>
          <a:p>
            <a:pPr indent="-227965" algn="ctr">
              <a:lnSpc>
                <a:spcPct val="110000"/>
              </a:lnSpc>
              <a:spcBef>
                <a:spcPts val="1001"/>
              </a:spcBef>
              <a:buFont typeface="Arial,Sans-Serif" panose="020B0604020202020204" pitchFamily="34" charset="0"/>
            </a:pPr>
            <a:r>
              <a:rPr lang="es-ES" b="1" dirty="0">
                <a:ea typeface="+mn-lt"/>
                <a:cs typeface="+mn-lt"/>
              </a:rPr>
              <a:t>Herramientas de documentación: </a:t>
            </a:r>
            <a:r>
              <a:rPr lang="es-ES" dirty="0">
                <a:ea typeface="+mn-lt"/>
                <a:cs typeface="+mn-lt"/>
              </a:rPr>
              <a:t>La documentación de un proyecto de software empieza antes que el proceso de software, pasa por todas las fases del SDLC y se concluye con la terminación del proyecto.</a:t>
            </a:r>
            <a:endParaRPr lang="es-ES">
              <a:ea typeface="+mn-lt"/>
              <a:cs typeface="+mn-lt"/>
            </a:endParaRPr>
          </a:p>
          <a:p>
            <a:pPr indent="-227965" algn="ctr">
              <a:lnSpc>
                <a:spcPct val="110000"/>
              </a:lnSpc>
              <a:spcBef>
                <a:spcPts val="1001"/>
              </a:spcBef>
              <a:buFont typeface="Arial,Sans-Serif" panose="020B0604020202020204" pitchFamily="34" charset="0"/>
            </a:pPr>
            <a:r>
              <a:rPr lang="es-ES" b="1" dirty="0">
                <a:ea typeface="+mn-lt"/>
                <a:cs typeface="+mn-lt"/>
              </a:rPr>
              <a:t>Herramientas de análisis:</a:t>
            </a:r>
            <a:r>
              <a:rPr lang="es-ES" dirty="0">
                <a:ea typeface="+mn-lt"/>
                <a:cs typeface="+mn-lt"/>
              </a:rPr>
              <a:t> Estas herramientas ayudan a cumplir con los requisitos, de manera automática examinan si hay alguna inconsistencia, o informaciones no acuradas en los diagramas, buscan posibles redundancias u omisiones erróneas.</a:t>
            </a:r>
            <a:endParaRPr lang="es-ES">
              <a:ea typeface="+mn-lt"/>
              <a:cs typeface="+mn-lt"/>
            </a:endParaRPr>
          </a:p>
        </p:txBody>
      </p:sp>
      <p:cxnSp>
        <p:nvCxnSpPr>
          <p:cNvPr id="21" name="Straight Connector 20">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614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D5C02380-C712-47FE-97A8-11530124E299}"/>
              </a:ext>
            </a:extLst>
          </p:cNvPr>
          <p:cNvSpPr>
            <a:spLocks noGrp="1"/>
          </p:cNvSpPr>
          <p:nvPr>
            <p:ph type="title"/>
          </p:nvPr>
        </p:nvSpPr>
        <p:spPr>
          <a:xfrm>
            <a:off x="1143001" y="1203678"/>
            <a:ext cx="4312582" cy="2028707"/>
          </a:xfrm>
        </p:spPr>
        <p:txBody>
          <a:bodyPr anchor="t">
            <a:normAutofit/>
          </a:bodyPr>
          <a:lstStyle/>
          <a:p>
            <a:r>
              <a:rPr lang="es-ES" dirty="0">
                <a:ea typeface="+mj-lt"/>
                <a:cs typeface="+mj-lt"/>
              </a:rPr>
              <a:t>Herramientas más comunes:</a:t>
            </a:r>
          </a:p>
        </p:txBody>
      </p:sp>
      <p:sp>
        <p:nvSpPr>
          <p:cNvPr id="3" name="Marcador de contenido 2">
            <a:extLst>
              <a:ext uri="{FF2B5EF4-FFF2-40B4-BE49-F238E27FC236}">
                <a16:creationId xmlns:a16="http://schemas.microsoft.com/office/drawing/2014/main" id="{731AEE68-F492-4760-A7DA-DB8706D70B5C}"/>
              </a:ext>
            </a:extLst>
          </p:cNvPr>
          <p:cNvSpPr>
            <a:spLocks noGrp="1"/>
          </p:cNvSpPr>
          <p:nvPr>
            <p:ph idx="1"/>
          </p:nvPr>
        </p:nvSpPr>
        <p:spPr>
          <a:xfrm>
            <a:off x="5453548" y="1446418"/>
            <a:ext cx="5595452" cy="4268582"/>
          </a:xfrm>
        </p:spPr>
        <p:txBody>
          <a:bodyPr anchor="b">
            <a:normAutofit fontScale="85000" lnSpcReduction="10000"/>
          </a:bodyPr>
          <a:lstStyle/>
          <a:p>
            <a:pPr indent="-227965" algn="ctr">
              <a:spcBef>
                <a:spcPts val="1001"/>
              </a:spcBef>
              <a:buFont typeface="Arial,Sans-Serif"/>
              <a:buChar char="•"/>
            </a:pPr>
            <a:r>
              <a:rPr lang="es-ES" b="1" dirty="0">
                <a:ea typeface="+mn-lt"/>
                <a:cs typeface="+mn-lt"/>
              </a:rPr>
              <a:t>Herramientas de diseño:</a:t>
            </a:r>
            <a:r>
              <a:rPr lang="es-ES" dirty="0">
                <a:ea typeface="+mn-lt"/>
                <a:cs typeface="+mn-lt"/>
              </a:rPr>
              <a:t> Estas herramientas ayudan a los diseñadores de software a crear la estructura de los programas, la cual se puede más adelante desglosar en pequeños módulos usando técnicas de perfeccionamiento.</a:t>
            </a:r>
          </a:p>
          <a:p>
            <a:pPr indent="-227965" algn="ctr">
              <a:spcBef>
                <a:spcPts val="1001"/>
              </a:spcBef>
              <a:buFont typeface="Arial,Sans-Serif"/>
              <a:buChar char="•"/>
            </a:pPr>
            <a:r>
              <a:rPr lang="es-ES" b="1" dirty="0">
                <a:ea typeface="+mn-lt"/>
                <a:cs typeface="+mn-lt"/>
              </a:rPr>
              <a:t>Herramientas para la gestión de la Configuración:</a:t>
            </a:r>
            <a:r>
              <a:rPr lang="es-ES" dirty="0">
                <a:ea typeface="+mn-lt"/>
                <a:cs typeface="+mn-lt"/>
              </a:rPr>
              <a:t> Un ejemplo de software se lanza al mercado en una versión. Las Herramientas para la gestión de la Configuración se ocupa de ello:</a:t>
            </a:r>
          </a:p>
          <a:p>
            <a:pPr indent="0" algn="ctr">
              <a:spcBef>
                <a:spcPts val="499"/>
              </a:spcBef>
              <a:buNone/>
            </a:pPr>
            <a:r>
              <a:rPr lang="es-ES" i="1" dirty="0">
                <a:ea typeface="+mn-lt"/>
                <a:cs typeface="+mn-lt"/>
              </a:rPr>
              <a:t>    - </a:t>
            </a:r>
            <a:r>
              <a:rPr lang="es-ES" dirty="0">
                <a:ea typeface="+mn-lt"/>
                <a:cs typeface="+mn-lt"/>
              </a:rPr>
              <a:t>Control de versiones</a:t>
            </a:r>
          </a:p>
          <a:p>
            <a:pPr indent="0" algn="ctr">
              <a:spcBef>
                <a:spcPts val="499"/>
              </a:spcBef>
              <a:buNone/>
            </a:pPr>
            <a:r>
              <a:rPr lang="es-ES" dirty="0">
                <a:ea typeface="+mn-lt"/>
                <a:cs typeface="+mn-lt"/>
              </a:rPr>
              <a:t>     - Línea base</a:t>
            </a:r>
          </a:p>
          <a:p>
            <a:pPr indent="0" algn="ctr">
              <a:spcBef>
                <a:spcPts val="499"/>
              </a:spcBef>
              <a:buNone/>
            </a:pPr>
            <a:r>
              <a:rPr lang="es-ES" dirty="0">
                <a:ea typeface="+mn-lt"/>
                <a:cs typeface="+mn-lt"/>
              </a:rPr>
              <a:t>     - Gestión del control de cambios</a:t>
            </a:r>
          </a:p>
        </p:txBody>
      </p:sp>
      <p:cxnSp>
        <p:nvCxnSpPr>
          <p:cNvPr id="12" name="Straight Connector 11">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984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DDCEC6E0-D81A-4AC3-ADBF-F39552828472}"/>
              </a:ext>
            </a:extLst>
          </p:cNvPr>
          <p:cNvSpPr>
            <a:spLocks noGrp="1"/>
          </p:cNvSpPr>
          <p:nvPr>
            <p:ph type="title"/>
          </p:nvPr>
        </p:nvSpPr>
        <p:spPr>
          <a:xfrm>
            <a:off x="1143001" y="1203678"/>
            <a:ext cx="4312582" cy="2028707"/>
          </a:xfrm>
        </p:spPr>
        <p:txBody>
          <a:bodyPr anchor="t">
            <a:normAutofit/>
          </a:bodyPr>
          <a:lstStyle/>
          <a:p>
            <a:r>
              <a:rPr lang="es-ES" dirty="0">
                <a:ea typeface="+mj-lt"/>
                <a:cs typeface="+mj-lt"/>
              </a:rPr>
              <a:t>Herramientas más comunes:</a:t>
            </a:r>
            <a:endParaRPr lang="es-ES" dirty="0"/>
          </a:p>
        </p:txBody>
      </p:sp>
      <p:sp>
        <p:nvSpPr>
          <p:cNvPr id="3" name="Marcador de contenido 2">
            <a:extLst>
              <a:ext uri="{FF2B5EF4-FFF2-40B4-BE49-F238E27FC236}">
                <a16:creationId xmlns:a16="http://schemas.microsoft.com/office/drawing/2014/main" id="{7A76B06C-7A05-4F7D-A4DC-8B5A88ABC8E4}"/>
              </a:ext>
            </a:extLst>
          </p:cNvPr>
          <p:cNvSpPr>
            <a:spLocks noGrp="1"/>
          </p:cNvSpPr>
          <p:nvPr>
            <p:ph idx="1"/>
          </p:nvPr>
        </p:nvSpPr>
        <p:spPr>
          <a:xfrm>
            <a:off x="5453548" y="1446418"/>
            <a:ext cx="5595452" cy="4268582"/>
          </a:xfrm>
        </p:spPr>
        <p:txBody>
          <a:bodyPr anchor="b">
            <a:normAutofit fontScale="85000" lnSpcReduction="10000"/>
          </a:bodyPr>
          <a:lstStyle/>
          <a:p>
            <a:pPr indent="-227965" algn="ctr">
              <a:spcBef>
                <a:spcPts val="1001"/>
              </a:spcBef>
              <a:buFont typeface="Arial,Sans-Serif" panose="020B0604020202020204" pitchFamily="34" charset="0"/>
            </a:pPr>
            <a:r>
              <a:rPr lang="es-ES" b="1" dirty="0">
                <a:ea typeface="+mn-lt"/>
                <a:cs typeface="+mn-lt"/>
              </a:rPr>
              <a:t>Herramientas de diseño:</a:t>
            </a:r>
            <a:r>
              <a:rPr lang="es-ES" dirty="0">
                <a:ea typeface="+mn-lt"/>
                <a:cs typeface="+mn-lt"/>
              </a:rPr>
              <a:t> Estas herramientas ayudan a los diseñadores de software a crear la estructura de los programas, la cual se puede más adelante desglosar en pequeños módulos usando técnicas de perfeccionamiento.</a:t>
            </a:r>
            <a:endParaRPr lang="es-ES" dirty="0"/>
          </a:p>
          <a:p>
            <a:pPr indent="-227965" algn="ctr">
              <a:spcBef>
                <a:spcPts val="1001"/>
              </a:spcBef>
              <a:buFont typeface="Arial,Sans-Serif" panose="020B0604020202020204" pitchFamily="34" charset="0"/>
            </a:pPr>
            <a:r>
              <a:rPr lang="es-ES" b="1" dirty="0">
                <a:ea typeface="+mn-lt"/>
                <a:cs typeface="+mn-lt"/>
              </a:rPr>
              <a:t>Herramientas para la gestión de la Configuración:</a:t>
            </a:r>
            <a:r>
              <a:rPr lang="es-ES" dirty="0">
                <a:ea typeface="+mn-lt"/>
                <a:cs typeface="+mn-lt"/>
              </a:rPr>
              <a:t> Un ejemplo de software se lanza al mercado en una versión. Las Herramientas para la gestión de la Configuración se ocupa de ello:</a:t>
            </a:r>
          </a:p>
          <a:p>
            <a:pPr marL="0" indent="0" algn="ctr">
              <a:spcBef>
                <a:spcPts val="499"/>
              </a:spcBef>
              <a:buNone/>
            </a:pPr>
            <a:r>
              <a:rPr lang="es-ES" i="1" dirty="0">
                <a:ea typeface="+mn-lt"/>
                <a:cs typeface="+mn-lt"/>
              </a:rPr>
              <a:t>    - </a:t>
            </a:r>
            <a:r>
              <a:rPr lang="es-ES" dirty="0">
                <a:ea typeface="+mn-lt"/>
                <a:cs typeface="+mn-lt"/>
              </a:rPr>
              <a:t>Control de versiones</a:t>
            </a:r>
          </a:p>
          <a:p>
            <a:pPr marL="0" indent="0" algn="ctr">
              <a:spcBef>
                <a:spcPts val="499"/>
              </a:spcBef>
              <a:buNone/>
            </a:pPr>
            <a:r>
              <a:rPr lang="es-ES" dirty="0">
                <a:ea typeface="+mn-lt"/>
                <a:cs typeface="+mn-lt"/>
              </a:rPr>
              <a:t>     - Línea base</a:t>
            </a:r>
          </a:p>
          <a:p>
            <a:pPr marL="0" indent="0" algn="ctr">
              <a:spcBef>
                <a:spcPts val="499"/>
              </a:spcBef>
              <a:buNone/>
            </a:pPr>
            <a:r>
              <a:rPr lang="es-ES" dirty="0">
                <a:ea typeface="+mn-lt"/>
                <a:cs typeface="+mn-lt"/>
              </a:rPr>
              <a:t>     - Gestión del control de cambios</a:t>
            </a:r>
            <a:endParaRPr lang="es-ES" dirty="0"/>
          </a:p>
        </p:txBody>
      </p:sp>
      <p:cxnSp>
        <p:nvCxnSpPr>
          <p:cNvPr id="12" name="Straight Connector 11">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063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B9DB7477-C15E-4465-B92F-384AA0D81273}"/>
              </a:ext>
            </a:extLst>
          </p:cNvPr>
          <p:cNvSpPr>
            <a:spLocks noGrp="1"/>
          </p:cNvSpPr>
          <p:nvPr>
            <p:ph type="title"/>
          </p:nvPr>
        </p:nvSpPr>
        <p:spPr>
          <a:xfrm>
            <a:off x="1143001" y="1203678"/>
            <a:ext cx="4312582" cy="2028707"/>
          </a:xfrm>
        </p:spPr>
        <p:txBody>
          <a:bodyPr anchor="t">
            <a:normAutofit/>
          </a:bodyPr>
          <a:lstStyle/>
          <a:p>
            <a:r>
              <a:rPr lang="es-ES" dirty="0">
                <a:ea typeface="+mj-lt"/>
                <a:cs typeface="+mj-lt"/>
              </a:rPr>
              <a:t>Herramientas más comunes:</a:t>
            </a:r>
            <a:endParaRPr lang="es-ES" dirty="0"/>
          </a:p>
        </p:txBody>
      </p:sp>
      <p:sp>
        <p:nvSpPr>
          <p:cNvPr id="3" name="Marcador de contenido 2">
            <a:extLst>
              <a:ext uri="{FF2B5EF4-FFF2-40B4-BE49-F238E27FC236}">
                <a16:creationId xmlns:a16="http://schemas.microsoft.com/office/drawing/2014/main" id="{0F42DEB0-5148-4742-869F-8E3FF13B5F38}"/>
              </a:ext>
            </a:extLst>
          </p:cNvPr>
          <p:cNvSpPr>
            <a:spLocks noGrp="1"/>
          </p:cNvSpPr>
          <p:nvPr>
            <p:ph idx="1"/>
          </p:nvPr>
        </p:nvSpPr>
        <p:spPr>
          <a:xfrm>
            <a:off x="5453548" y="1446418"/>
            <a:ext cx="5595452" cy="4268582"/>
          </a:xfrm>
        </p:spPr>
        <p:txBody>
          <a:bodyPr anchor="b">
            <a:normAutofit fontScale="85000" lnSpcReduction="20000"/>
          </a:bodyPr>
          <a:lstStyle/>
          <a:p>
            <a:pPr indent="-227965" algn="ctr">
              <a:spcBef>
                <a:spcPts val="1001"/>
              </a:spcBef>
              <a:buFont typeface="Arial,Sans-Serif" panose="020B0604020202020204" pitchFamily="34" charset="0"/>
            </a:pPr>
            <a:r>
              <a:rPr lang="es-ES" b="1" dirty="0">
                <a:ea typeface="+mn-lt"/>
                <a:cs typeface="+mn-lt"/>
              </a:rPr>
              <a:t>Herramientas de desarrollo Web: </a:t>
            </a:r>
            <a:r>
              <a:rPr lang="es-ES" dirty="0">
                <a:ea typeface="+mn-lt"/>
                <a:cs typeface="+mn-lt"/>
              </a:rPr>
              <a:t>Estas herramientas ayudan en el diseño de páginas Web con todos los elementos relacionados como impresos, textos, secuencias de comando, gráficos y demás.</a:t>
            </a:r>
          </a:p>
          <a:p>
            <a:pPr indent="-227965" algn="ctr">
              <a:spcBef>
                <a:spcPts val="1001"/>
              </a:spcBef>
              <a:buFont typeface="Arial,Sans-Serif" panose="020B0604020202020204" pitchFamily="34" charset="0"/>
            </a:pPr>
            <a:r>
              <a:rPr lang="es-ES" b="1" dirty="0">
                <a:ea typeface="+mn-lt"/>
                <a:cs typeface="+mn-lt"/>
              </a:rPr>
              <a:t>Herramientas de Aseguramiento de la calidad:</a:t>
            </a:r>
            <a:r>
              <a:rPr lang="es-ES" dirty="0">
                <a:ea typeface="+mn-lt"/>
                <a:cs typeface="+mn-lt"/>
              </a:rPr>
              <a:t> El aseguramiento de la calidad de una organización de Software es la supervisión del proceso de Ingeniería y de los métodos adoptados para desarrollar el producto software con tal de asegurar conformidad con la calidad según los estándares organizativos.</a:t>
            </a:r>
          </a:p>
          <a:p>
            <a:pPr indent="-227965" algn="ctr">
              <a:spcBef>
                <a:spcPts val="1001"/>
              </a:spcBef>
              <a:buFont typeface="Arial,Sans-Serif" panose="020B0604020202020204" pitchFamily="34" charset="0"/>
            </a:pPr>
            <a:r>
              <a:rPr lang="es-ES" b="1" u="sng" dirty="0">
                <a:ea typeface="+mn-lt"/>
                <a:cs typeface="+mn-lt"/>
              </a:rPr>
              <a:t>Herramientas de mantenimiento:</a:t>
            </a:r>
            <a:r>
              <a:rPr lang="es-ES" dirty="0">
                <a:ea typeface="+mn-lt"/>
                <a:cs typeface="+mn-lt"/>
              </a:rPr>
              <a:t> El mantenimiento del Software incluye modificaciones en el producto software después de ser distribuido.</a:t>
            </a:r>
          </a:p>
          <a:p>
            <a:pPr>
              <a:spcBef>
                <a:spcPts val="1001"/>
              </a:spcBef>
            </a:pPr>
            <a:endParaRPr lang="es-ES" dirty="0">
              <a:ea typeface="+mn-lt"/>
              <a:cs typeface="+mn-lt"/>
            </a:endParaRPr>
          </a:p>
          <a:p>
            <a:pPr algn="r"/>
            <a:endParaRPr lang="es-ES" dirty="0"/>
          </a:p>
        </p:txBody>
      </p:sp>
      <p:cxnSp>
        <p:nvCxnSpPr>
          <p:cNvPr id="12" name="Straight Connector 11">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463769"/>
      </p:ext>
    </p:extLst>
  </p:cSld>
  <p:clrMapOvr>
    <a:masterClrMapping/>
  </p:clrMapOvr>
</p:sld>
</file>

<file path=ppt/theme/theme1.xml><?xml version="1.0" encoding="utf-8"?>
<a:theme xmlns:a="http://schemas.openxmlformats.org/drawingml/2006/main" name="RegattaVTI">
  <a:themeElements>
    <a:clrScheme name="AnalogousFromRegularSeedLeftStep">
      <a:dk1>
        <a:srgbClr val="000000"/>
      </a:dk1>
      <a:lt1>
        <a:srgbClr val="FFFFFF"/>
      </a:lt1>
      <a:dk2>
        <a:srgbClr val="321C1C"/>
      </a:dk2>
      <a:lt2>
        <a:srgbClr val="F0F2F3"/>
      </a:lt2>
      <a:accent1>
        <a:srgbClr val="E77A29"/>
      </a:accent1>
      <a:accent2>
        <a:srgbClr val="D51917"/>
      </a:accent2>
      <a:accent3>
        <a:srgbClr val="E72977"/>
      </a:accent3>
      <a:accent4>
        <a:srgbClr val="D517B4"/>
      </a:accent4>
      <a:accent5>
        <a:srgbClr val="B929E7"/>
      </a:accent5>
      <a:accent6>
        <a:srgbClr val="5E20D6"/>
      </a:accent6>
      <a:hlink>
        <a:srgbClr val="3F89BF"/>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10</Slides>
  <Notes>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RegattaVTI</vt:lpstr>
      <vt:lpstr>HERRAMIENTAS cASE </vt:lpstr>
      <vt:lpstr>¿Qué son las herramientas CASE?</vt:lpstr>
      <vt:lpstr>Estructura/Componentes</vt:lpstr>
      <vt:lpstr>Clasificación:</vt:lpstr>
      <vt:lpstr>Herramientas más comunes:</vt:lpstr>
      <vt:lpstr>Herramientas más comunes:</vt:lpstr>
      <vt:lpstr>Herramientas más comunes:</vt:lpstr>
      <vt:lpstr>Herramientas más comunes:</vt:lpstr>
      <vt:lpstr>Herramientas más comunes: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108</cp:revision>
  <dcterms:created xsi:type="dcterms:W3CDTF">2021-11-24T08:15:02Z</dcterms:created>
  <dcterms:modified xsi:type="dcterms:W3CDTF">2021-11-24T09:31:26Z</dcterms:modified>
</cp:coreProperties>
</file>