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860559-4141-4452-8604-00EEA2210D57}" v="95" dt="2021-11-24T08:31:56.939"/>
    <p1510:client id="{EDAA7B36-DD7D-7B74-735E-965A6E157E6D}" v="300" dt="2021-11-24T08:49:16.6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0" autoAdjust="0"/>
    <p:restoredTop sz="94660"/>
  </p:normalViewPr>
  <p:slideViewPr>
    <p:cSldViewPr snapToGrid="0">
      <p:cViewPr varScale="1">
        <p:scale>
          <a:sx n="73" d="100"/>
          <a:sy n="73" d="100"/>
        </p:scale>
        <p:origin x="72" y="378"/>
      </p:cViewPr>
      <p:guideLst/>
    </p:cSldViewPr>
  </p:slid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7.xml" Id="rId8" /><Relationship Type="http://schemas.openxmlformats.org/officeDocument/2006/relationships/theme" Target="theme/theme1.xml" Id="rId13" /><Relationship Type="http://schemas.openxmlformats.org/officeDocument/2006/relationships/slide" Target="slides/slide2.xml" Id="rId3" /><Relationship Type="http://schemas.openxmlformats.org/officeDocument/2006/relationships/slide" Target="slides/slide6.xml" Id="rId7" /><Relationship Type="http://schemas.openxmlformats.org/officeDocument/2006/relationships/viewProps" Target="viewProps.xml" Id="rId12" /><Relationship Type="http://schemas.openxmlformats.org/officeDocument/2006/relationships/slide" Target="slides/slide1.xml" Id="rId2" /><Relationship Type="http://schemas.microsoft.com/office/2015/10/relationships/revisionInfo" Target="revisionInfo.xml" Id="rId16" /><Relationship Type="http://schemas.openxmlformats.org/officeDocument/2006/relationships/slideMaster" Target="slideMasters/slideMaster1.xml" Id="rId1" /><Relationship Type="http://schemas.openxmlformats.org/officeDocument/2006/relationships/slide" Target="slides/slide5.xml" Id="rId6" /><Relationship Type="http://schemas.openxmlformats.org/officeDocument/2006/relationships/presProps" Target="presProps.xml" Id="rId11" /><Relationship Type="http://schemas.openxmlformats.org/officeDocument/2006/relationships/slide" Target="slides/slide4.xml" Id="rId5" /><Relationship Type="http://schemas.openxmlformats.org/officeDocument/2006/relationships/slide" Target="slides/slide9.xml" Id="rId10" /><Relationship Type="http://schemas.openxmlformats.org/officeDocument/2006/relationships/slide" Target="slides/slide3.xml" Id="rId4" /><Relationship Type="http://schemas.openxmlformats.org/officeDocument/2006/relationships/slide" Target="slides/slide8.xml" Id="rId9" /><Relationship Type="http://schemas.openxmlformats.org/officeDocument/2006/relationships/tableStyles" Target="tableStyles.xml" Id="rId14"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11/24/2021</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‹Nº›</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4124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11/24/2021</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45792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11/24/2021</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3014210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11/24/2021</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3610045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11/24/2021</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1181695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11/24/2021</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2207318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11/24/2021</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2977791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11/24/2021</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2731217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11/24/2021</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146092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11/24/2021</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1018305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11/24/2021</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‹Nº›</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2903065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11/24/2021</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‹Nº›</a:t>
            </a:fld>
            <a:endParaRPr lang="en-US" dirty="0"/>
          </a:p>
        </p:txBody>
      </p:sp>
    </p:spTree>
    <p:extLst>
      <p:ext uri="{BB962C8B-B14F-4D97-AF65-F5344CB8AC3E}">
        <p14:creationId xmlns:p14="http://schemas.microsoft.com/office/powerpoint/2010/main" val="118453319"/>
      </p:ext>
    </p:extLst>
  </p:cSld>
  <p:clrMap bg1="dk1" tx1="lt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0" r:id="rId6"/>
    <p:sldLayoutId id="2147483676" r:id="rId7"/>
    <p:sldLayoutId id="2147483677" r:id="rId8"/>
    <p:sldLayoutId id="2147483678" r:id="rId9"/>
    <p:sldLayoutId id="2147483679" r:id="rId10"/>
    <p:sldLayoutId id="2147483681"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DE524F2-C7AF-4466-BA99-09C19DE0D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F391DB8F-CD1E-4B48-81D6-9781BA3F4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93268" y="5474"/>
            <a:ext cx="9098732" cy="6858000"/>
          </a:xfrm>
          <a:custGeom>
            <a:avLst/>
            <a:gdLst>
              <a:gd name="connsiteX0" fmla="*/ 6010592 w 9098732"/>
              <a:gd name="connsiteY0" fmla="*/ 0 h 6858000"/>
              <a:gd name="connsiteX1" fmla="*/ 6873692 w 9098732"/>
              <a:gd name="connsiteY1" fmla="*/ 0 h 6858000"/>
              <a:gd name="connsiteX2" fmla="*/ 6873692 w 9098732"/>
              <a:gd name="connsiteY2" fmla="*/ 1553955 h 6858000"/>
              <a:gd name="connsiteX3" fmla="*/ 8235629 w 9098732"/>
              <a:gd name="connsiteY3" fmla="*/ 4 h 6858000"/>
              <a:gd name="connsiteX4" fmla="*/ 8235630 w 9098732"/>
              <a:gd name="connsiteY4" fmla="*/ 2 h 6858000"/>
              <a:gd name="connsiteX5" fmla="*/ 8235632 w 9098732"/>
              <a:gd name="connsiteY5" fmla="*/ 0 h 6858000"/>
              <a:gd name="connsiteX6" fmla="*/ 9098732 w 9098732"/>
              <a:gd name="connsiteY6" fmla="*/ 0 h 6858000"/>
              <a:gd name="connsiteX7" fmla="*/ 9098732 w 9098732"/>
              <a:gd name="connsiteY7" fmla="*/ 6858000 h 6858000"/>
              <a:gd name="connsiteX8" fmla="*/ 6873692 w 9098732"/>
              <a:gd name="connsiteY8" fmla="*/ 6858000 h 6858000"/>
              <a:gd name="connsiteX9" fmla="*/ 2225040 w 9098732"/>
              <a:gd name="connsiteY9" fmla="*/ 6858000 h 6858000"/>
              <a:gd name="connsiteX10" fmla="*/ 0 w 9098732"/>
              <a:gd name="connsiteY10" fmla="*/ 6858000 h 6858000"/>
              <a:gd name="connsiteX11" fmla="*/ 6010589 w 9098732"/>
              <a:gd name="connsiteY11" fmla="*/ 4 h 6858000"/>
              <a:gd name="connsiteX12" fmla="*/ 6010590 w 9098732"/>
              <a:gd name="connsiteY12" fmla="*/ 2 h 6858000"/>
              <a:gd name="connsiteX0" fmla="*/ 6010592 w 9098732"/>
              <a:gd name="connsiteY0" fmla="*/ 0 h 6858000"/>
              <a:gd name="connsiteX1" fmla="*/ 6873692 w 9098732"/>
              <a:gd name="connsiteY1" fmla="*/ 0 h 6858000"/>
              <a:gd name="connsiteX2" fmla="*/ 8235629 w 9098732"/>
              <a:gd name="connsiteY2" fmla="*/ 4 h 6858000"/>
              <a:gd name="connsiteX3" fmla="*/ 8235630 w 9098732"/>
              <a:gd name="connsiteY3" fmla="*/ 2 h 6858000"/>
              <a:gd name="connsiteX4" fmla="*/ 8235632 w 9098732"/>
              <a:gd name="connsiteY4" fmla="*/ 0 h 6858000"/>
              <a:gd name="connsiteX5" fmla="*/ 9098732 w 9098732"/>
              <a:gd name="connsiteY5" fmla="*/ 0 h 6858000"/>
              <a:gd name="connsiteX6" fmla="*/ 9098732 w 9098732"/>
              <a:gd name="connsiteY6" fmla="*/ 6858000 h 6858000"/>
              <a:gd name="connsiteX7" fmla="*/ 6873692 w 9098732"/>
              <a:gd name="connsiteY7" fmla="*/ 6858000 h 6858000"/>
              <a:gd name="connsiteX8" fmla="*/ 2225040 w 9098732"/>
              <a:gd name="connsiteY8" fmla="*/ 6858000 h 6858000"/>
              <a:gd name="connsiteX9" fmla="*/ 0 w 9098732"/>
              <a:gd name="connsiteY9" fmla="*/ 6858000 h 6858000"/>
              <a:gd name="connsiteX10" fmla="*/ 6010589 w 9098732"/>
              <a:gd name="connsiteY10" fmla="*/ 4 h 6858000"/>
              <a:gd name="connsiteX11" fmla="*/ 6010590 w 9098732"/>
              <a:gd name="connsiteY11" fmla="*/ 2 h 6858000"/>
              <a:gd name="connsiteX12" fmla="*/ 6010592 w 9098732"/>
              <a:gd name="connsiteY12" fmla="*/ 0 h 6858000"/>
              <a:gd name="connsiteX0" fmla="*/ 6010592 w 9098732"/>
              <a:gd name="connsiteY0" fmla="*/ 0 h 6858000"/>
              <a:gd name="connsiteX1" fmla="*/ 8235629 w 9098732"/>
              <a:gd name="connsiteY1" fmla="*/ 4 h 6858000"/>
              <a:gd name="connsiteX2" fmla="*/ 8235630 w 9098732"/>
              <a:gd name="connsiteY2" fmla="*/ 2 h 6858000"/>
              <a:gd name="connsiteX3" fmla="*/ 8235632 w 9098732"/>
              <a:gd name="connsiteY3" fmla="*/ 0 h 6858000"/>
              <a:gd name="connsiteX4" fmla="*/ 9098732 w 9098732"/>
              <a:gd name="connsiteY4" fmla="*/ 0 h 6858000"/>
              <a:gd name="connsiteX5" fmla="*/ 9098732 w 9098732"/>
              <a:gd name="connsiteY5" fmla="*/ 6858000 h 6858000"/>
              <a:gd name="connsiteX6" fmla="*/ 6873692 w 9098732"/>
              <a:gd name="connsiteY6" fmla="*/ 6858000 h 6858000"/>
              <a:gd name="connsiteX7" fmla="*/ 2225040 w 9098732"/>
              <a:gd name="connsiteY7" fmla="*/ 6858000 h 6858000"/>
              <a:gd name="connsiteX8" fmla="*/ 0 w 9098732"/>
              <a:gd name="connsiteY8" fmla="*/ 6858000 h 6858000"/>
              <a:gd name="connsiteX9" fmla="*/ 6010589 w 9098732"/>
              <a:gd name="connsiteY9" fmla="*/ 4 h 6858000"/>
              <a:gd name="connsiteX10" fmla="*/ 6010590 w 9098732"/>
              <a:gd name="connsiteY10" fmla="*/ 2 h 6858000"/>
              <a:gd name="connsiteX11" fmla="*/ 6010592 w 9098732"/>
              <a:gd name="connsiteY11" fmla="*/ 0 h 6858000"/>
              <a:gd name="connsiteX0" fmla="*/ 6010592 w 9098732"/>
              <a:gd name="connsiteY0" fmla="*/ 0 h 6858000"/>
              <a:gd name="connsiteX1" fmla="*/ 8235629 w 9098732"/>
              <a:gd name="connsiteY1" fmla="*/ 4 h 6858000"/>
              <a:gd name="connsiteX2" fmla="*/ 8235630 w 9098732"/>
              <a:gd name="connsiteY2" fmla="*/ 2 h 6858000"/>
              <a:gd name="connsiteX3" fmla="*/ 9098732 w 9098732"/>
              <a:gd name="connsiteY3" fmla="*/ 0 h 6858000"/>
              <a:gd name="connsiteX4" fmla="*/ 9098732 w 9098732"/>
              <a:gd name="connsiteY4" fmla="*/ 6858000 h 6858000"/>
              <a:gd name="connsiteX5" fmla="*/ 6873692 w 9098732"/>
              <a:gd name="connsiteY5" fmla="*/ 6858000 h 6858000"/>
              <a:gd name="connsiteX6" fmla="*/ 2225040 w 9098732"/>
              <a:gd name="connsiteY6" fmla="*/ 6858000 h 6858000"/>
              <a:gd name="connsiteX7" fmla="*/ 0 w 9098732"/>
              <a:gd name="connsiteY7" fmla="*/ 6858000 h 6858000"/>
              <a:gd name="connsiteX8" fmla="*/ 6010589 w 9098732"/>
              <a:gd name="connsiteY8" fmla="*/ 4 h 6858000"/>
              <a:gd name="connsiteX9" fmla="*/ 6010590 w 9098732"/>
              <a:gd name="connsiteY9" fmla="*/ 2 h 6858000"/>
              <a:gd name="connsiteX10" fmla="*/ 6010592 w 9098732"/>
              <a:gd name="connsiteY10" fmla="*/ 0 h 6858000"/>
              <a:gd name="connsiteX0" fmla="*/ 6010592 w 9098732"/>
              <a:gd name="connsiteY0" fmla="*/ 0 h 6858000"/>
              <a:gd name="connsiteX1" fmla="*/ 8235629 w 9098732"/>
              <a:gd name="connsiteY1" fmla="*/ 4 h 6858000"/>
              <a:gd name="connsiteX2" fmla="*/ 8235630 w 9098732"/>
              <a:gd name="connsiteY2" fmla="*/ 2 h 6858000"/>
              <a:gd name="connsiteX3" fmla="*/ 9098732 w 9098732"/>
              <a:gd name="connsiteY3" fmla="*/ 0 h 6858000"/>
              <a:gd name="connsiteX4" fmla="*/ 9098732 w 9098732"/>
              <a:gd name="connsiteY4" fmla="*/ 6858000 h 6858000"/>
              <a:gd name="connsiteX5" fmla="*/ 2225040 w 9098732"/>
              <a:gd name="connsiteY5" fmla="*/ 6858000 h 6858000"/>
              <a:gd name="connsiteX6" fmla="*/ 0 w 9098732"/>
              <a:gd name="connsiteY6" fmla="*/ 6858000 h 6858000"/>
              <a:gd name="connsiteX7" fmla="*/ 6010589 w 9098732"/>
              <a:gd name="connsiteY7" fmla="*/ 4 h 6858000"/>
              <a:gd name="connsiteX8" fmla="*/ 6010590 w 9098732"/>
              <a:gd name="connsiteY8" fmla="*/ 2 h 6858000"/>
              <a:gd name="connsiteX9" fmla="*/ 6010592 w 9098732"/>
              <a:gd name="connsiteY9" fmla="*/ 0 h 6858000"/>
              <a:gd name="connsiteX0" fmla="*/ 6010592 w 9098732"/>
              <a:gd name="connsiteY0" fmla="*/ 0 h 6858000"/>
              <a:gd name="connsiteX1" fmla="*/ 8235629 w 9098732"/>
              <a:gd name="connsiteY1" fmla="*/ 4 h 6858000"/>
              <a:gd name="connsiteX2" fmla="*/ 8235630 w 9098732"/>
              <a:gd name="connsiteY2" fmla="*/ 2 h 6858000"/>
              <a:gd name="connsiteX3" fmla="*/ 9098732 w 9098732"/>
              <a:gd name="connsiteY3" fmla="*/ 0 h 6858000"/>
              <a:gd name="connsiteX4" fmla="*/ 9098732 w 9098732"/>
              <a:gd name="connsiteY4" fmla="*/ 6858000 h 6858000"/>
              <a:gd name="connsiteX5" fmla="*/ 0 w 9098732"/>
              <a:gd name="connsiteY5" fmla="*/ 6858000 h 6858000"/>
              <a:gd name="connsiteX6" fmla="*/ 6010589 w 9098732"/>
              <a:gd name="connsiteY6" fmla="*/ 4 h 6858000"/>
              <a:gd name="connsiteX7" fmla="*/ 6010590 w 9098732"/>
              <a:gd name="connsiteY7" fmla="*/ 2 h 6858000"/>
              <a:gd name="connsiteX8" fmla="*/ 6010592 w 9098732"/>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98732" h="6858000">
                <a:moveTo>
                  <a:pt x="6010592" y="0"/>
                </a:moveTo>
                <a:lnTo>
                  <a:pt x="8235629" y="4"/>
                </a:lnTo>
                <a:cubicBezTo>
                  <a:pt x="8235629" y="3"/>
                  <a:pt x="8235630" y="3"/>
                  <a:pt x="8235630" y="2"/>
                </a:cubicBezTo>
                <a:lnTo>
                  <a:pt x="9098732" y="0"/>
                </a:lnTo>
                <a:lnTo>
                  <a:pt x="909873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p:cNvSpPr>
            <a:spLocks noGrp="1"/>
          </p:cNvSpPr>
          <p:nvPr>
            <p:ph type="ctrTitle"/>
          </p:nvPr>
        </p:nvSpPr>
        <p:spPr>
          <a:xfrm>
            <a:off x="5511453" y="3429000"/>
            <a:ext cx="5537547" cy="2285993"/>
          </a:xfrm>
        </p:spPr>
        <p:txBody>
          <a:bodyPr anchor="b">
            <a:normAutofit/>
          </a:bodyPr>
          <a:lstStyle/>
          <a:p>
            <a:pPr algn="ctr"/>
            <a:r>
              <a:rPr lang="es-ES" dirty="0"/>
              <a:t>HERRAMIENTAS</a:t>
            </a:r>
            <a:br>
              <a:rPr lang="es-ES" dirty="0"/>
            </a:br>
            <a:r>
              <a:rPr lang="es-ES" dirty="0" err="1"/>
              <a:t>cASE</a:t>
            </a:r>
            <a:r>
              <a:rPr lang="es-ES" dirty="0"/>
              <a:t> </a:t>
            </a:r>
            <a:endParaRPr lang="es-ES"/>
          </a:p>
        </p:txBody>
      </p:sp>
      <p:sp>
        <p:nvSpPr>
          <p:cNvPr id="3" name="Subtítulo 2"/>
          <p:cNvSpPr>
            <a:spLocks noGrp="1"/>
          </p:cNvSpPr>
          <p:nvPr>
            <p:ph type="subTitle" idx="1"/>
          </p:nvPr>
        </p:nvSpPr>
        <p:spPr>
          <a:xfrm>
            <a:off x="8246378" y="1181101"/>
            <a:ext cx="2802620" cy="1211573"/>
          </a:xfrm>
        </p:spPr>
        <p:txBody>
          <a:bodyPr vert="horz" lIns="91440" tIns="45720" rIns="91440" bIns="45720" rtlCol="0" anchor="t">
            <a:normAutofit/>
          </a:bodyPr>
          <a:lstStyle/>
          <a:p>
            <a:pPr algn="r"/>
            <a:r>
              <a:rPr lang="es-ES" dirty="0"/>
              <a:t>Entornos de Desarrollo</a:t>
            </a:r>
          </a:p>
        </p:txBody>
      </p:sp>
      <p:pic>
        <p:nvPicPr>
          <p:cNvPr id="4" name="Picture 3" descr="Atardecer rojo brillante sobre icebergs">
            <a:extLst>
              <a:ext uri="{FF2B5EF4-FFF2-40B4-BE49-F238E27FC236}">
                <a16:creationId xmlns:a16="http://schemas.microsoft.com/office/drawing/2014/main" id="{DD6CC88B-6FAF-4AF4-835C-602EC331C6AC}"/>
              </a:ext>
            </a:extLst>
          </p:cNvPr>
          <p:cNvPicPr>
            <a:picLocks noChangeAspect="1"/>
          </p:cNvPicPr>
          <p:nvPr/>
        </p:nvPicPr>
        <p:blipFill rotWithShape="1">
          <a:blip r:embed="rId2"/>
          <a:srcRect l="3824" r="14168" b="7"/>
          <a:stretch/>
        </p:blipFill>
        <p:spPr>
          <a:xfrm>
            <a:off x="20" y="10"/>
            <a:ext cx="9113086" cy="6857990"/>
          </a:xfrm>
          <a:custGeom>
            <a:avLst/>
            <a:gdLst/>
            <a:ahLst/>
            <a:cxnLst/>
            <a:rect l="l" t="t" r="r" b="b"/>
            <a:pathLst>
              <a:path w="9113106" h="6858000">
                <a:moveTo>
                  <a:pt x="9113106" y="0"/>
                </a:moveTo>
                <a:lnTo>
                  <a:pt x="3102514" y="6858000"/>
                </a:lnTo>
                <a:lnTo>
                  <a:pt x="0" y="6858000"/>
                </a:lnTo>
                <a:lnTo>
                  <a:pt x="0" y="1"/>
                </a:lnTo>
                <a:close/>
              </a:path>
            </a:pathLst>
          </a:custGeom>
        </p:spPr>
      </p:pic>
      <p:sp>
        <p:nvSpPr>
          <p:cNvPr id="13" name="Freeform: Shape 12">
            <a:extLst>
              <a:ext uri="{FF2B5EF4-FFF2-40B4-BE49-F238E27FC236}">
                <a16:creationId xmlns:a16="http://schemas.microsoft.com/office/drawing/2014/main" id="{3093C5F1-820E-45E2-BF45-96B147FECB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rgbClr val="000000">
              <a:alpha val="6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406273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B20E7A4-EC2C-47C8-BE55-65771E3F2E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2C1892C0-2D0F-43AD-8262-C52412CA76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02534" cy="6858000"/>
          </a:xfrm>
          <a:custGeom>
            <a:avLst/>
            <a:gdLst>
              <a:gd name="connsiteX0" fmla="*/ 0 w 9102534"/>
              <a:gd name="connsiteY0" fmla="*/ 0 h 6858000"/>
              <a:gd name="connsiteX1" fmla="*/ 9102534 w 9102534"/>
              <a:gd name="connsiteY1" fmla="*/ 0 h 6858000"/>
              <a:gd name="connsiteX2" fmla="*/ 9102532 w 9102534"/>
              <a:gd name="connsiteY2" fmla="*/ 2 h 6858000"/>
              <a:gd name="connsiteX3" fmla="*/ 9102531 w 9102534"/>
              <a:gd name="connsiteY3" fmla="*/ 4 h 6858000"/>
              <a:gd name="connsiteX4" fmla="*/ 3091942 w 9102534"/>
              <a:gd name="connsiteY4" fmla="*/ 6858000 h 6858000"/>
              <a:gd name="connsiteX5" fmla="*/ 0 w 9102534"/>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02534" h="6858000">
                <a:moveTo>
                  <a:pt x="0" y="0"/>
                </a:moveTo>
                <a:lnTo>
                  <a:pt x="9102534" y="0"/>
                </a:lnTo>
                <a:lnTo>
                  <a:pt x="9102532" y="2"/>
                </a:lnTo>
                <a:cubicBezTo>
                  <a:pt x="9102532" y="3"/>
                  <a:pt x="9102531" y="3"/>
                  <a:pt x="9102531" y="4"/>
                </a:cubicBezTo>
                <a:lnTo>
                  <a:pt x="3091942"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13CF3CD-62A7-498B-92FB-3EAC02FA2DB8}"/>
              </a:ext>
            </a:extLst>
          </p:cNvPr>
          <p:cNvSpPr>
            <a:spLocks noGrp="1"/>
          </p:cNvSpPr>
          <p:nvPr>
            <p:ph type="title"/>
          </p:nvPr>
        </p:nvSpPr>
        <p:spPr>
          <a:xfrm>
            <a:off x="1143000" y="869651"/>
            <a:ext cx="9921459" cy="930966"/>
          </a:xfrm>
        </p:spPr>
        <p:txBody>
          <a:bodyPr anchor="t">
            <a:normAutofit/>
          </a:bodyPr>
          <a:lstStyle/>
          <a:p>
            <a:pPr algn="ctr"/>
            <a:r>
              <a:rPr lang="es-ES" dirty="0"/>
              <a:t>¿Qué son las herramientas CASE?</a:t>
            </a:r>
          </a:p>
        </p:txBody>
      </p:sp>
      <p:sp>
        <p:nvSpPr>
          <p:cNvPr id="3" name="Marcador de contenido 2">
            <a:extLst>
              <a:ext uri="{FF2B5EF4-FFF2-40B4-BE49-F238E27FC236}">
                <a16:creationId xmlns:a16="http://schemas.microsoft.com/office/drawing/2014/main" id="{2CA58D3A-B687-4E0E-AE03-30F66E54E652}"/>
              </a:ext>
            </a:extLst>
          </p:cNvPr>
          <p:cNvSpPr>
            <a:spLocks noGrp="1"/>
          </p:cNvSpPr>
          <p:nvPr>
            <p:ph idx="1"/>
          </p:nvPr>
        </p:nvSpPr>
        <p:spPr>
          <a:xfrm>
            <a:off x="1283918" y="2391276"/>
            <a:ext cx="9838150" cy="3313286"/>
          </a:xfrm>
        </p:spPr>
        <p:txBody>
          <a:bodyPr anchor="b">
            <a:normAutofit fontScale="92500" lnSpcReduction="10000"/>
          </a:bodyPr>
          <a:lstStyle/>
          <a:p>
            <a:pPr algn="just">
              <a:buNone/>
            </a:pPr>
            <a:r>
              <a:rPr lang="es-ES" dirty="0">
                <a:ea typeface="+mn-lt"/>
                <a:cs typeface="+mn-lt"/>
              </a:rPr>
              <a:t>Las herramientas CASE son un conjunto de aplicaciones informáticas, usadas para automatizar actividades de el ciclo de vida de desarrollo de sistemas (SDLC). Las herramientas CASE son usadas por los Directores de proyectos de software, analistas e Ingenieros para desarrollar sistemas de software.</a:t>
            </a:r>
            <a:endParaRPr lang="es-ES" dirty="0"/>
          </a:p>
          <a:p>
            <a:pPr algn="just">
              <a:buNone/>
            </a:pPr>
            <a:r>
              <a:rPr lang="es-ES" dirty="0">
                <a:ea typeface="+mn-lt"/>
                <a:cs typeface="+mn-lt"/>
              </a:rPr>
              <a:t>Hay un gran número de Herramientas CASE disponibles para simplificar varias etapas en el desarrollo del ciclo vital del Software, como por ejemplo herramientas de análisis, </a:t>
            </a:r>
            <a:r>
              <a:rPr lang="es-ES" dirty="0" err="1">
                <a:ea typeface="+mn-lt"/>
                <a:cs typeface="+mn-lt"/>
              </a:rPr>
              <a:t>ect</a:t>
            </a:r>
            <a:r>
              <a:rPr lang="es-ES" dirty="0">
                <a:ea typeface="+mn-lt"/>
                <a:cs typeface="+mn-lt"/>
              </a:rPr>
              <a:t>...</a:t>
            </a:r>
          </a:p>
          <a:p>
            <a:pPr algn="just">
              <a:buNone/>
            </a:pPr>
            <a:r>
              <a:rPr lang="es-ES" dirty="0">
                <a:ea typeface="+mn-lt"/>
                <a:cs typeface="+mn-lt"/>
              </a:rPr>
              <a:t>El uso de Herramientas CASE acelera el desarrollo del proyecto con tal de producir los resultados deseados y ayuda a encontrar imperfecciones antes de proseguir con la siguiente etapa del desarrollo de Software.</a:t>
            </a:r>
            <a:endParaRPr lang="es-ES"/>
          </a:p>
          <a:p>
            <a:pPr marL="0" indent="0" algn="r">
              <a:buNone/>
            </a:pPr>
            <a:endParaRPr lang="es-ES" dirty="0"/>
          </a:p>
        </p:txBody>
      </p:sp>
      <p:cxnSp>
        <p:nvCxnSpPr>
          <p:cNvPr id="12" name="Straight Connector 11">
            <a:extLst>
              <a:ext uri="{FF2B5EF4-FFF2-40B4-BE49-F238E27FC236}">
                <a16:creationId xmlns:a16="http://schemas.microsoft.com/office/drawing/2014/main" id="{1766FD2F-248A-4AA1-8078-E26D6E690B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4471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B20E7A4-EC2C-47C8-BE55-65771E3F2E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CF23DDA-0D09-4FE5-AE88-EBBE5E024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C8321AFC-FFCE-4F08-9174-AE960ABB9584}"/>
              </a:ext>
            </a:extLst>
          </p:cNvPr>
          <p:cNvSpPr>
            <a:spLocks noGrp="1"/>
          </p:cNvSpPr>
          <p:nvPr>
            <p:ph type="title"/>
          </p:nvPr>
        </p:nvSpPr>
        <p:spPr>
          <a:xfrm>
            <a:off x="1143001" y="587816"/>
            <a:ext cx="9854713" cy="849172"/>
          </a:xfrm>
        </p:spPr>
        <p:txBody>
          <a:bodyPr anchor="t">
            <a:normAutofit/>
          </a:bodyPr>
          <a:lstStyle/>
          <a:p>
            <a:pPr algn="ctr"/>
            <a:r>
              <a:rPr lang="es-ES" dirty="0">
                <a:ea typeface="+mj-lt"/>
                <a:cs typeface="+mj-lt"/>
              </a:rPr>
              <a:t>Estructura/Componentes</a:t>
            </a:r>
            <a:endParaRPr lang="es-ES" dirty="0"/>
          </a:p>
        </p:txBody>
      </p:sp>
      <p:sp>
        <p:nvSpPr>
          <p:cNvPr id="3" name="Marcador de contenido 2">
            <a:extLst>
              <a:ext uri="{FF2B5EF4-FFF2-40B4-BE49-F238E27FC236}">
                <a16:creationId xmlns:a16="http://schemas.microsoft.com/office/drawing/2014/main" id="{2A2054D4-5A19-4077-AE61-DC79EDF6A4F9}"/>
              </a:ext>
            </a:extLst>
          </p:cNvPr>
          <p:cNvSpPr>
            <a:spLocks noGrp="1"/>
          </p:cNvSpPr>
          <p:nvPr>
            <p:ph idx="1"/>
          </p:nvPr>
        </p:nvSpPr>
        <p:spPr>
          <a:xfrm>
            <a:off x="1142507" y="2020527"/>
            <a:ext cx="9906493" cy="3694473"/>
          </a:xfrm>
        </p:spPr>
        <p:txBody>
          <a:bodyPr anchor="b">
            <a:normAutofit fontScale="92500" lnSpcReduction="10000"/>
          </a:bodyPr>
          <a:lstStyle/>
          <a:p>
            <a:pPr algn="ctr"/>
            <a:r>
              <a:rPr lang="es-ES" b="1" dirty="0">
                <a:ea typeface="+mn-lt"/>
                <a:cs typeface="+mn-lt"/>
              </a:rPr>
              <a:t>Depósito central </a:t>
            </a:r>
            <a:r>
              <a:rPr lang="es-ES" dirty="0">
                <a:ea typeface="+mn-lt"/>
                <a:cs typeface="+mn-lt"/>
              </a:rPr>
              <a:t>- Las herramientas CASE requieren un Depósito central, el cual nos puede servir como fuente de común, consistente e integrada información. El depósito central. Aquí</a:t>
            </a:r>
            <a:r>
              <a:rPr lang="es-ES" dirty="0"/>
              <a:t> se almacena </a:t>
            </a:r>
            <a:r>
              <a:rPr lang="es-ES" dirty="0">
                <a:ea typeface="+mn-lt"/>
                <a:cs typeface="+mn-lt"/>
              </a:rPr>
              <a:t>los requisitos del producto, los documentos requeridos ,</a:t>
            </a:r>
            <a:r>
              <a:rPr lang="es-ES" dirty="0" err="1">
                <a:ea typeface="+mn-lt"/>
                <a:cs typeface="+mn-lt"/>
              </a:rPr>
              <a:t>ect</a:t>
            </a:r>
            <a:r>
              <a:rPr lang="es-ES" dirty="0">
                <a:ea typeface="+mn-lt"/>
                <a:cs typeface="+mn-lt"/>
              </a:rPr>
              <a:t>...</a:t>
            </a:r>
            <a:endParaRPr lang="es-ES">
              <a:ea typeface="+mn-lt"/>
              <a:cs typeface="+mn-lt"/>
            </a:endParaRPr>
          </a:p>
          <a:p>
            <a:pPr algn="ctr"/>
            <a:r>
              <a:rPr lang="es-ES" b="1" dirty="0">
                <a:ea typeface="+mn-lt"/>
                <a:cs typeface="+mn-lt"/>
              </a:rPr>
              <a:t>Herramientas </a:t>
            </a:r>
            <a:r>
              <a:rPr lang="es-ES" b="1" dirty="0" err="1">
                <a:ea typeface="+mn-lt"/>
                <a:cs typeface="+mn-lt"/>
              </a:rPr>
              <a:t>Upper</a:t>
            </a:r>
            <a:r>
              <a:rPr lang="es-ES" b="1" dirty="0">
                <a:ea typeface="+mn-lt"/>
                <a:cs typeface="+mn-lt"/>
              </a:rPr>
              <a:t> CASE </a:t>
            </a:r>
            <a:r>
              <a:rPr lang="es-ES" dirty="0">
                <a:ea typeface="+mn-lt"/>
                <a:cs typeface="+mn-lt"/>
              </a:rPr>
              <a:t>- Las Herramientas </a:t>
            </a:r>
            <a:r>
              <a:rPr lang="es-ES" dirty="0" err="1">
                <a:ea typeface="+mn-lt"/>
                <a:cs typeface="+mn-lt"/>
              </a:rPr>
              <a:t>Upper</a:t>
            </a:r>
            <a:r>
              <a:rPr lang="es-ES" dirty="0">
                <a:ea typeface="+mn-lt"/>
                <a:cs typeface="+mn-lt"/>
              </a:rPr>
              <a:t> CASE se usan en las etapas de planificación, análisis y diseño del SDLC.</a:t>
            </a:r>
            <a:endParaRPr lang="es-ES" dirty="0"/>
          </a:p>
          <a:p>
            <a:pPr algn="ctr"/>
            <a:r>
              <a:rPr lang="es-ES" b="1" dirty="0">
                <a:ea typeface="+mn-lt"/>
                <a:cs typeface="+mn-lt"/>
              </a:rPr>
              <a:t>Herramientas </a:t>
            </a:r>
            <a:r>
              <a:rPr lang="es-ES" b="1" dirty="0" err="1">
                <a:ea typeface="+mn-lt"/>
                <a:cs typeface="+mn-lt"/>
              </a:rPr>
              <a:t>Lower</a:t>
            </a:r>
            <a:r>
              <a:rPr lang="es-ES" b="1" dirty="0">
                <a:ea typeface="+mn-lt"/>
                <a:cs typeface="+mn-lt"/>
              </a:rPr>
              <a:t> CASE </a:t>
            </a:r>
            <a:r>
              <a:rPr lang="es-ES" dirty="0">
                <a:ea typeface="+mn-lt"/>
                <a:cs typeface="+mn-lt"/>
              </a:rPr>
              <a:t>- Las Herramientas </a:t>
            </a:r>
            <a:r>
              <a:rPr lang="es-ES" dirty="0" err="1">
                <a:ea typeface="+mn-lt"/>
                <a:cs typeface="+mn-lt"/>
              </a:rPr>
              <a:t>Lower</a:t>
            </a:r>
            <a:r>
              <a:rPr lang="es-ES" dirty="0">
                <a:ea typeface="+mn-lt"/>
                <a:cs typeface="+mn-lt"/>
              </a:rPr>
              <a:t> CASE se usan en la implementación, las pruebas y en el mantenimiento.</a:t>
            </a:r>
          </a:p>
          <a:p>
            <a:pPr algn="ctr"/>
            <a:r>
              <a:rPr lang="es-ES" b="1" dirty="0">
                <a:ea typeface="+mn-lt"/>
                <a:cs typeface="+mn-lt"/>
              </a:rPr>
              <a:t>Herramientas </a:t>
            </a:r>
            <a:r>
              <a:rPr lang="es-ES" b="1" dirty="0" err="1">
                <a:ea typeface="+mn-lt"/>
                <a:cs typeface="+mn-lt"/>
              </a:rPr>
              <a:t>Integrated</a:t>
            </a:r>
            <a:r>
              <a:rPr lang="es-ES" b="1" dirty="0">
                <a:ea typeface="+mn-lt"/>
                <a:cs typeface="+mn-lt"/>
              </a:rPr>
              <a:t> CASE </a:t>
            </a:r>
            <a:r>
              <a:rPr lang="es-ES" dirty="0">
                <a:ea typeface="+mn-lt"/>
                <a:cs typeface="+mn-lt"/>
              </a:rPr>
              <a:t>- Las Herramientas </a:t>
            </a:r>
            <a:r>
              <a:rPr lang="es-ES" dirty="0" err="1">
                <a:ea typeface="+mn-lt"/>
                <a:cs typeface="+mn-lt"/>
              </a:rPr>
              <a:t>Integrated</a:t>
            </a:r>
            <a:r>
              <a:rPr lang="es-ES" dirty="0">
                <a:ea typeface="+mn-lt"/>
                <a:cs typeface="+mn-lt"/>
              </a:rPr>
              <a:t> CASE son de utilidad en todas las fases del SDLC, desde la reducción de requisitos y las pruebas hasta la documentación.</a:t>
            </a:r>
          </a:p>
        </p:txBody>
      </p:sp>
      <p:cxnSp>
        <p:nvCxnSpPr>
          <p:cNvPr id="12" name="Straight Connector 11">
            <a:extLst>
              <a:ext uri="{FF2B5EF4-FFF2-40B4-BE49-F238E27FC236}">
                <a16:creationId xmlns:a16="http://schemas.microsoft.com/office/drawing/2014/main" id="{1766FD2F-248A-4AA1-8078-E26D6E690B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5308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07CEC9-B5D1-4F7E-B0DD-F865BA56B397}"/>
              </a:ext>
            </a:extLst>
          </p:cNvPr>
          <p:cNvSpPr>
            <a:spLocks noGrp="1"/>
          </p:cNvSpPr>
          <p:nvPr>
            <p:ph type="title"/>
          </p:nvPr>
        </p:nvSpPr>
        <p:spPr/>
        <p:txBody>
          <a:bodyPr/>
          <a:lstStyle/>
          <a:p>
            <a:r>
              <a:rPr lang="es-ES" dirty="0">
                <a:ea typeface="+mj-lt"/>
                <a:cs typeface="+mj-lt"/>
              </a:rPr>
              <a:t>Clasificación:</a:t>
            </a:r>
            <a:endParaRPr lang="es-ES" dirty="0"/>
          </a:p>
        </p:txBody>
      </p:sp>
      <p:sp>
        <p:nvSpPr>
          <p:cNvPr id="3" name="Marcador de contenido 2">
            <a:extLst>
              <a:ext uri="{FF2B5EF4-FFF2-40B4-BE49-F238E27FC236}">
                <a16:creationId xmlns:a16="http://schemas.microsoft.com/office/drawing/2014/main" id="{4B8919B5-82EF-4EFF-9316-83099940001B}"/>
              </a:ext>
            </a:extLst>
          </p:cNvPr>
          <p:cNvSpPr>
            <a:spLocks noGrp="1"/>
          </p:cNvSpPr>
          <p:nvPr>
            <p:ph idx="1"/>
          </p:nvPr>
        </p:nvSpPr>
        <p:spPr/>
        <p:txBody>
          <a:bodyPr vert="horz" lIns="91440" tIns="45720" rIns="91440" bIns="45720" rtlCol="0" anchor="t">
            <a:normAutofit/>
          </a:bodyPr>
          <a:lstStyle/>
          <a:p>
            <a:r>
              <a:rPr lang="es-ES" b="1" dirty="0">
                <a:ea typeface="+mn-lt"/>
                <a:cs typeface="+mn-lt"/>
              </a:rPr>
              <a:t>U-CASE: y L-CASE </a:t>
            </a:r>
            <a:r>
              <a:rPr lang="es-ES" dirty="0">
                <a:ea typeface="+mn-lt"/>
                <a:cs typeface="+mn-lt"/>
              </a:rPr>
              <a:t>ya han sido definidos anteriormente</a:t>
            </a:r>
          </a:p>
          <a:p>
            <a:r>
              <a:rPr lang="es-ES" b="1" dirty="0">
                <a:ea typeface="+mn-lt"/>
                <a:cs typeface="+mn-lt"/>
              </a:rPr>
              <a:t>M-CASE:</a:t>
            </a:r>
            <a:r>
              <a:rPr lang="es-ES" dirty="0">
                <a:ea typeface="+mn-lt"/>
                <a:cs typeface="+mn-lt"/>
              </a:rPr>
              <a:t> Las herramientas </a:t>
            </a:r>
            <a:r>
              <a:rPr lang="es-ES" dirty="0" err="1">
                <a:ea typeface="+mn-lt"/>
                <a:cs typeface="+mn-lt"/>
              </a:rPr>
              <a:t>Middle</a:t>
            </a:r>
            <a:r>
              <a:rPr lang="es-ES" dirty="0">
                <a:ea typeface="+mn-lt"/>
                <a:cs typeface="+mn-lt"/>
              </a:rPr>
              <a:t> CASE se usan para automatizar tareas en el análisis y diseño de la aplicación.</a:t>
            </a:r>
            <a:endParaRPr lang="es-ES" dirty="0"/>
          </a:p>
        </p:txBody>
      </p:sp>
    </p:spTree>
    <p:extLst>
      <p:ext uri="{BB962C8B-B14F-4D97-AF65-F5344CB8AC3E}">
        <p14:creationId xmlns:p14="http://schemas.microsoft.com/office/powerpoint/2010/main" val="3336028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C55202-A027-4AF5-809D-F6D775ADD0A0}"/>
              </a:ext>
            </a:extLst>
          </p:cNvPr>
          <p:cNvSpPr>
            <a:spLocks noGrp="1"/>
          </p:cNvSpPr>
          <p:nvPr>
            <p:ph type="title"/>
          </p:nvPr>
        </p:nvSpPr>
        <p:spPr/>
        <p:txBody>
          <a:bodyPr/>
          <a:lstStyle/>
          <a:p>
            <a:r>
              <a:rPr lang="es-ES" dirty="0"/>
              <a:t>Herramientas más comunes:</a:t>
            </a:r>
          </a:p>
        </p:txBody>
      </p:sp>
      <p:sp>
        <p:nvSpPr>
          <p:cNvPr id="3" name="Marcador de contenido 2">
            <a:extLst>
              <a:ext uri="{FF2B5EF4-FFF2-40B4-BE49-F238E27FC236}">
                <a16:creationId xmlns:a16="http://schemas.microsoft.com/office/drawing/2014/main" id="{5E4A2C5A-3F31-40C3-A0CA-4721963483A2}"/>
              </a:ext>
            </a:extLst>
          </p:cNvPr>
          <p:cNvSpPr>
            <a:spLocks noGrp="1"/>
          </p:cNvSpPr>
          <p:nvPr>
            <p:ph idx="1"/>
          </p:nvPr>
        </p:nvSpPr>
        <p:spPr/>
        <p:txBody>
          <a:bodyPr vert="horz" lIns="91440" tIns="45720" rIns="91440" bIns="45720" rtlCol="0" anchor="t">
            <a:normAutofit/>
          </a:bodyPr>
          <a:lstStyle/>
          <a:p>
            <a:r>
              <a:rPr lang="es-ES" b="1" dirty="0"/>
              <a:t>Herramienta CASE Diagrama: </a:t>
            </a:r>
            <a:r>
              <a:rPr lang="es-ES" dirty="0"/>
              <a:t>Estas</a:t>
            </a:r>
            <a:r>
              <a:rPr lang="es-ES" dirty="0">
                <a:ea typeface="+mn-lt"/>
                <a:cs typeface="+mn-lt"/>
              </a:rPr>
              <a:t> herramientas se usan para representar componentes del sistema, datos, y a controlar la fluidez de varios componentes y estructura del software de manera gráfica. </a:t>
            </a:r>
            <a:endParaRPr lang="es-ES">
              <a:ea typeface="+mn-lt"/>
              <a:cs typeface="+mn-lt"/>
            </a:endParaRPr>
          </a:p>
          <a:p>
            <a:r>
              <a:rPr lang="es-ES" b="1" dirty="0"/>
              <a:t>Herramientas para modelado de procesos:</a:t>
            </a:r>
            <a:r>
              <a:rPr lang="es-ES" dirty="0"/>
              <a:t> El</a:t>
            </a:r>
            <a:r>
              <a:rPr lang="es-ES" dirty="0">
                <a:ea typeface="+mn-lt"/>
                <a:cs typeface="+mn-lt"/>
              </a:rPr>
              <a:t> modelado de procesos es un método para crear modelos de proceso de software y se usa para su desarrollo.</a:t>
            </a:r>
          </a:p>
          <a:p>
            <a:r>
              <a:rPr lang="es-ES" b="1" dirty="0"/>
              <a:t>Herramientas de administración de procesos:</a:t>
            </a:r>
            <a:r>
              <a:rPr lang="es-ES" dirty="0"/>
              <a:t> </a:t>
            </a:r>
            <a:r>
              <a:rPr lang="es-ES" dirty="0">
                <a:ea typeface="+mn-lt"/>
                <a:cs typeface="+mn-lt"/>
              </a:rPr>
              <a:t>Estas herramientas se usan para la planificación del proyecto, el coste y esfuerzo estimados, la temporalización y la organización de los recursos. </a:t>
            </a:r>
            <a:endParaRPr lang="es-ES" dirty="0"/>
          </a:p>
        </p:txBody>
      </p:sp>
    </p:spTree>
    <p:extLst>
      <p:ext uri="{BB962C8B-B14F-4D97-AF65-F5344CB8AC3E}">
        <p14:creationId xmlns:p14="http://schemas.microsoft.com/office/powerpoint/2010/main" val="747775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9D4401-01F8-4C86-A8B1-F0370F028F33}"/>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7965ED65-061E-4624-A743-7CE2F6427FA7}"/>
              </a:ext>
            </a:extLst>
          </p:cNvPr>
          <p:cNvSpPr>
            <a:spLocks noGrp="1"/>
          </p:cNvSpPr>
          <p:nvPr>
            <p:ph idx="1"/>
          </p:nvPr>
        </p:nvSpPr>
        <p:spPr/>
        <p:txBody>
          <a:bodyPr vert="horz" lIns="91440" tIns="45720" rIns="91440" bIns="45720" rtlCol="0" anchor="t">
            <a:normAutofit/>
          </a:bodyPr>
          <a:lstStyle/>
          <a:p>
            <a:r>
              <a:rPr lang="es-ES" b="1" dirty="0"/>
              <a:t>Herramientas de documentación: </a:t>
            </a:r>
            <a:r>
              <a:rPr lang="es-ES" dirty="0"/>
              <a:t>La</a:t>
            </a:r>
            <a:r>
              <a:rPr lang="es-ES" dirty="0">
                <a:ea typeface="+mn-lt"/>
                <a:cs typeface="+mn-lt"/>
              </a:rPr>
              <a:t> documentación de un proyecto de software empieza antes que el proceso de software, pasa por todas las fases del SDLC y se concluye con la terminación del proyecto.</a:t>
            </a:r>
            <a:endParaRPr lang="es-ES" dirty="0"/>
          </a:p>
          <a:p>
            <a:r>
              <a:rPr lang="es-ES" b="1" dirty="0"/>
              <a:t>Herramientas de análisis:</a:t>
            </a:r>
            <a:r>
              <a:rPr lang="es-ES" dirty="0"/>
              <a:t> Estas</a:t>
            </a:r>
            <a:r>
              <a:rPr lang="es-ES" dirty="0">
                <a:ea typeface="+mn-lt"/>
                <a:cs typeface="+mn-lt"/>
              </a:rPr>
              <a:t> herramientas ayudan a cumplir con los requisitos, de manera automática examinan si hay alguna inconsistencia, o informaciones no acuradas en los diagramas, buscan posibles redundancias u omisiones erróneas.</a:t>
            </a:r>
            <a:endParaRPr lang="es-ES" dirty="0"/>
          </a:p>
          <a:p>
            <a:endParaRPr lang="es-ES" dirty="0"/>
          </a:p>
          <a:p>
            <a:endParaRPr lang="es-ES" dirty="0"/>
          </a:p>
        </p:txBody>
      </p:sp>
    </p:spTree>
    <p:extLst>
      <p:ext uri="{BB962C8B-B14F-4D97-AF65-F5344CB8AC3E}">
        <p14:creationId xmlns:p14="http://schemas.microsoft.com/office/powerpoint/2010/main" val="428685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842AC3-48AC-487A-8539-6A1E46B1E741}"/>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9508D630-9394-4F2E-857E-C0FD9EA75A50}"/>
              </a:ext>
            </a:extLst>
          </p:cNvPr>
          <p:cNvSpPr>
            <a:spLocks noGrp="1"/>
          </p:cNvSpPr>
          <p:nvPr>
            <p:ph idx="1"/>
          </p:nvPr>
        </p:nvSpPr>
        <p:spPr/>
        <p:txBody>
          <a:bodyPr vert="horz" lIns="91440" tIns="45720" rIns="91440" bIns="45720" rtlCol="0" anchor="t">
            <a:normAutofit lnSpcReduction="10000"/>
          </a:bodyPr>
          <a:lstStyle/>
          <a:p>
            <a:r>
              <a:rPr lang="es-ES" b="1" dirty="0"/>
              <a:t>Herramientas de diseño:</a:t>
            </a:r>
            <a:r>
              <a:rPr lang="es-ES" dirty="0"/>
              <a:t> Estas</a:t>
            </a:r>
            <a:r>
              <a:rPr lang="es-ES" dirty="0">
                <a:ea typeface="+mn-lt"/>
                <a:cs typeface="+mn-lt"/>
              </a:rPr>
              <a:t> herramientas ayudan a los diseñadores de software a crear la estructura de los programas, la cual se puede más adelante desglosar en pequeños módulos usando técnicas de perfeccionamiento.</a:t>
            </a:r>
            <a:endParaRPr lang="es-ES" dirty="0"/>
          </a:p>
          <a:p>
            <a:r>
              <a:rPr lang="es-ES" b="1" dirty="0"/>
              <a:t>Herramientas para la gestión de la Configuración:</a:t>
            </a:r>
            <a:r>
              <a:rPr lang="es-ES" dirty="0">
                <a:ea typeface="+mn-lt"/>
                <a:cs typeface="+mn-lt"/>
              </a:rPr>
              <a:t> Un ejemplo de software se lanza al mercado en una versión. Las Herramientas para la gestión de la Configuración se ocupa de ello:</a:t>
            </a:r>
          </a:p>
          <a:p>
            <a:pPr lvl="1"/>
            <a:r>
              <a:rPr lang="es-ES" dirty="0">
                <a:ea typeface="+mn-lt"/>
                <a:cs typeface="+mn-lt"/>
              </a:rPr>
              <a:t>    - </a:t>
            </a:r>
            <a:r>
              <a:rPr lang="es-ES" i="0" dirty="0">
                <a:ea typeface="+mn-lt"/>
                <a:cs typeface="+mn-lt"/>
              </a:rPr>
              <a:t>Control de versiones</a:t>
            </a:r>
            <a:endParaRPr lang="es-ES" i="0" dirty="0"/>
          </a:p>
          <a:p>
            <a:pPr lvl="1"/>
            <a:r>
              <a:rPr lang="es-ES" i="0" dirty="0">
                <a:ea typeface="+mn-lt"/>
                <a:cs typeface="+mn-lt"/>
              </a:rPr>
              <a:t>     - Línea base</a:t>
            </a:r>
            <a:endParaRPr lang="es-ES" i="0" dirty="0"/>
          </a:p>
          <a:p>
            <a:pPr lvl="1"/>
            <a:r>
              <a:rPr lang="es-ES" i="0" dirty="0">
                <a:ea typeface="+mn-lt"/>
                <a:cs typeface="+mn-lt"/>
              </a:rPr>
              <a:t>     - Gestión del control de cambios</a:t>
            </a:r>
            <a:endParaRPr lang="es-ES" i="0"/>
          </a:p>
          <a:p>
            <a:endParaRPr lang="es-ES" dirty="0"/>
          </a:p>
          <a:p>
            <a:endParaRPr lang="es-ES" dirty="0"/>
          </a:p>
        </p:txBody>
      </p:sp>
    </p:spTree>
    <p:extLst>
      <p:ext uri="{BB962C8B-B14F-4D97-AF65-F5344CB8AC3E}">
        <p14:creationId xmlns:p14="http://schemas.microsoft.com/office/powerpoint/2010/main" val="1993857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38D7AC-195E-44BA-B37D-8976F93C3F08}"/>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CD8D7C1E-3E68-42D3-A292-BC67D0409C50}"/>
              </a:ext>
            </a:extLst>
          </p:cNvPr>
          <p:cNvSpPr>
            <a:spLocks noGrp="1"/>
          </p:cNvSpPr>
          <p:nvPr>
            <p:ph idx="1"/>
          </p:nvPr>
        </p:nvSpPr>
        <p:spPr/>
        <p:txBody>
          <a:bodyPr vert="horz" lIns="91440" tIns="45720" rIns="91440" bIns="45720" rtlCol="0" anchor="t">
            <a:normAutofit fontScale="92500" lnSpcReduction="10000"/>
          </a:bodyPr>
          <a:lstStyle/>
          <a:p>
            <a:r>
              <a:rPr lang="es-ES" b="1" dirty="0"/>
              <a:t>Herramientas de control de cambios:</a:t>
            </a:r>
            <a:r>
              <a:rPr lang="es-ES" dirty="0">
                <a:ea typeface="+mn-lt"/>
                <a:cs typeface="+mn-lt"/>
              </a:rPr>
              <a:t> Estas herramientas son consideradas como una parte de la configuración en la gestión de herramientas. Se ocupan de los cambios hechos en el software después de que se haya fijado su línea de base, o cuando el software se lanza por primera vez al mercado.</a:t>
            </a:r>
            <a:endParaRPr lang="es-ES" dirty="0"/>
          </a:p>
          <a:p>
            <a:r>
              <a:rPr lang="es-ES" b="1" i="0" dirty="0"/>
              <a:t>Herramientas de programación:</a:t>
            </a:r>
            <a:r>
              <a:rPr lang="es-ES" i="0" dirty="0"/>
              <a:t> Estas herramientas están compuestas por entornos de programación como IDE, con librerías moduladas y herramientas de simulación.</a:t>
            </a:r>
            <a:endParaRPr lang="es-ES" dirty="0"/>
          </a:p>
          <a:p>
            <a:r>
              <a:rPr lang="es-ES" b="1" dirty="0"/>
              <a:t>Herramientas de desarrollo de software:</a:t>
            </a:r>
            <a:r>
              <a:rPr lang="es-ES" dirty="0"/>
              <a:t> El</a:t>
            </a:r>
            <a:r>
              <a:rPr lang="es-ES" dirty="0">
                <a:ea typeface="+mn-lt"/>
                <a:cs typeface="+mn-lt"/>
              </a:rPr>
              <a:t> modelo de prototipo en Ingeniería de software, es una versión simulada del producto software que se intenta conseguir. Este prototipo da una idea inicial del producto y simula algunos aspectos del producto real.</a:t>
            </a:r>
            <a:endParaRPr lang="es-ES" dirty="0"/>
          </a:p>
          <a:p>
            <a:endParaRPr lang="es-ES" dirty="0"/>
          </a:p>
          <a:p>
            <a:endParaRPr lang="es-ES" dirty="0"/>
          </a:p>
          <a:p>
            <a:endParaRPr lang="es-ES" dirty="0"/>
          </a:p>
        </p:txBody>
      </p:sp>
    </p:spTree>
    <p:extLst>
      <p:ext uri="{BB962C8B-B14F-4D97-AF65-F5344CB8AC3E}">
        <p14:creationId xmlns:p14="http://schemas.microsoft.com/office/powerpoint/2010/main" val="128546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F55C74-6DD7-432A-ABFE-C0497B0FB051}"/>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7BF01A8C-BE8F-49B1-A67C-38F4D5297934}"/>
              </a:ext>
            </a:extLst>
          </p:cNvPr>
          <p:cNvSpPr>
            <a:spLocks noGrp="1"/>
          </p:cNvSpPr>
          <p:nvPr>
            <p:ph idx="1"/>
          </p:nvPr>
        </p:nvSpPr>
        <p:spPr/>
        <p:txBody>
          <a:bodyPr vert="horz" lIns="91440" tIns="45720" rIns="91440" bIns="45720" rtlCol="0" anchor="t">
            <a:normAutofit lnSpcReduction="10000"/>
          </a:bodyPr>
          <a:lstStyle/>
          <a:p>
            <a:r>
              <a:rPr lang="es-ES" b="1" dirty="0"/>
              <a:t>Herramientas de desarrollo Web:</a:t>
            </a:r>
            <a:r>
              <a:rPr lang="es-ES" b="1" dirty="0">
                <a:ea typeface="+mn-lt"/>
                <a:cs typeface="+mn-lt"/>
              </a:rPr>
              <a:t> </a:t>
            </a:r>
            <a:r>
              <a:rPr lang="es-ES" dirty="0">
                <a:ea typeface="+mn-lt"/>
                <a:cs typeface="+mn-lt"/>
              </a:rPr>
              <a:t>Estas herramientas ayudan en el diseño de páginas Web con todos los elementos relacionados como impresos, textos, secuencias de comando, gráficos y demás.</a:t>
            </a:r>
            <a:endParaRPr lang="es-ES" dirty="0"/>
          </a:p>
          <a:p>
            <a:r>
              <a:rPr lang="es-ES" b="1" dirty="0"/>
              <a:t>Herramientas de Aseguramiento de la calidad:</a:t>
            </a:r>
            <a:r>
              <a:rPr lang="es-ES" dirty="0">
                <a:ea typeface="+mn-lt"/>
                <a:cs typeface="+mn-lt"/>
              </a:rPr>
              <a:t> El aseguramiento de la calidad de una organización de Software es la supervisión del proceso de Ingeniería y de los métodos adoptados para desarrollar el producto software con tal de asegurar conformidad con la calidad según los estándares organizativos.</a:t>
            </a:r>
            <a:endParaRPr lang="es-ES" dirty="0"/>
          </a:p>
          <a:p>
            <a:r>
              <a:rPr lang="es-ES" b="1" u="sng" dirty="0"/>
              <a:t>Herramientas de mantenimiento:</a:t>
            </a:r>
            <a:r>
              <a:rPr lang="es-ES" dirty="0"/>
              <a:t> </a:t>
            </a:r>
            <a:r>
              <a:rPr lang="es-ES" dirty="0">
                <a:ea typeface="+mn-lt"/>
                <a:cs typeface="+mn-lt"/>
              </a:rPr>
              <a:t>El mantenimiento del Software incluye modificaciones en el producto software después de ser distribuido.</a:t>
            </a:r>
            <a:endParaRPr lang="es-ES" dirty="0"/>
          </a:p>
          <a:p>
            <a:endParaRPr lang="es-ES" dirty="0"/>
          </a:p>
          <a:p>
            <a:endParaRPr lang="es-ES" dirty="0"/>
          </a:p>
          <a:p>
            <a:endParaRPr lang="es-ES" dirty="0"/>
          </a:p>
          <a:p>
            <a:endParaRPr lang="es-ES" dirty="0"/>
          </a:p>
        </p:txBody>
      </p:sp>
    </p:spTree>
    <p:extLst>
      <p:ext uri="{BB962C8B-B14F-4D97-AF65-F5344CB8AC3E}">
        <p14:creationId xmlns:p14="http://schemas.microsoft.com/office/powerpoint/2010/main" val="3421493324"/>
      </p:ext>
    </p:extLst>
  </p:cSld>
  <p:clrMapOvr>
    <a:masterClrMapping/>
  </p:clrMapOvr>
</p:sld>
</file>

<file path=ppt/theme/theme1.xml><?xml version="1.0" encoding="utf-8"?>
<a:theme xmlns:a="http://schemas.openxmlformats.org/drawingml/2006/main" name="RegattaVTI">
  <a:themeElements>
    <a:clrScheme name="AnalogousFromRegularSeedLeftStep">
      <a:dk1>
        <a:srgbClr val="000000"/>
      </a:dk1>
      <a:lt1>
        <a:srgbClr val="FFFFFF"/>
      </a:lt1>
      <a:dk2>
        <a:srgbClr val="321C1C"/>
      </a:dk2>
      <a:lt2>
        <a:srgbClr val="F0F2F3"/>
      </a:lt2>
      <a:accent1>
        <a:srgbClr val="E77A29"/>
      </a:accent1>
      <a:accent2>
        <a:srgbClr val="D51917"/>
      </a:accent2>
      <a:accent3>
        <a:srgbClr val="E72977"/>
      </a:accent3>
      <a:accent4>
        <a:srgbClr val="D517B4"/>
      </a:accent4>
      <a:accent5>
        <a:srgbClr val="B929E7"/>
      </a:accent5>
      <a:accent6>
        <a:srgbClr val="5E20D6"/>
      </a:accent6>
      <a:hlink>
        <a:srgbClr val="3F89BF"/>
      </a:hlink>
      <a:folHlink>
        <a:srgbClr val="7F7F7F"/>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Panorámica</PresentationFormat>
  <Paragraphs>0</Paragraphs>
  <Slides>9</Slides>
  <Notes>0</Notes>
  <HiddenSlides>0</HiddenSlides>
  <MMClips>0</MMClips>
  <ScaleCrop>false</ScaleCrop>
  <HeadingPairs>
    <vt:vector size="4" baseType="variant">
      <vt:variant>
        <vt:lpstr>Tema</vt:lpstr>
      </vt:variant>
      <vt:variant>
        <vt:i4>1</vt:i4>
      </vt:variant>
      <vt:variant>
        <vt:lpstr>Títulos de diapositiva</vt:lpstr>
      </vt:variant>
      <vt:variant>
        <vt:i4>9</vt:i4>
      </vt:variant>
    </vt:vector>
  </HeadingPairs>
  <TitlesOfParts>
    <vt:vector size="10" baseType="lpstr">
      <vt:lpstr>RegattaVTI</vt:lpstr>
      <vt:lpstr>HERRAMIENTAS cASE </vt:lpstr>
      <vt:lpstr>¿Qué son las herramientas CASE?</vt:lpstr>
      <vt:lpstr>Estructura/Componentes</vt:lpstr>
      <vt:lpstr>Clasificación:</vt:lpstr>
      <vt:lpstr>Herramientas más comunes:</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lastModifiedBy/>
  <cp:revision>123</cp:revision>
  <dcterms:created xsi:type="dcterms:W3CDTF">2021-11-24T08:15:02Z</dcterms:created>
  <dcterms:modified xsi:type="dcterms:W3CDTF">2021-11-24T08:49:18Z</dcterms:modified>
</cp:coreProperties>
</file>