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2106360"/>
            <a:ext cx="1097244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4214880"/>
            <a:ext cx="1097244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2106360"/>
            <a:ext cx="535428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2106360"/>
            <a:ext cx="535428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4214880"/>
            <a:ext cx="535428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4214880"/>
            <a:ext cx="535428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2106360"/>
            <a:ext cx="353304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2106360"/>
            <a:ext cx="353304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2106360"/>
            <a:ext cx="353304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4214880"/>
            <a:ext cx="353304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4214880"/>
            <a:ext cx="353304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4214880"/>
            <a:ext cx="353304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2106360"/>
            <a:ext cx="10972440" cy="403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2106360"/>
            <a:ext cx="10972440" cy="40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2106360"/>
            <a:ext cx="5354280" cy="40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2106360"/>
            <a:ext cx="5354280" cy="40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557640"/>
            <a:ext cx="109724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2106360"/>
            <a:ext cx="535428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2106360"/>
            <a:ext cx="5354280" cy="40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4214880"/>
            <a:ext cx="535428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2106360"/>
            <a:ext cx="10972440" cy="403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2106360"/>
            <a:ext cx="5354280" cy="40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2106360"/>
            <a:ext cx="535428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4214880"/>
            <a:ext cx="535428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2106360"/>
            <a:ext cx="535428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2106360"/>
            <a:ext cx="535428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4214880"/>
            <a:ext cx="1097244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2106360"/>
            <a:ext cx="1097244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4214880"/>
            <a:ext cx="1097244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2106360"/>
            <a:ext cx="535428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2106360"/>
            <a:ext cx="535428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4214880"/>
            <a:ext cx="535428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4214880"/>
            <a:ext cx="535428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2106360"/>
            <a:ext cx="353304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2106360"/>
            <a:ext cx="353304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2106360"/>
            <a:ext cx="353304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4214880"/>
            <a:ext cx="353304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4214880"/>
            <a:ext cx="353304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4214880"/>
            <a:ext cx="353304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2106360"/>
            <a:ext cx="10972440" cy="40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2106360"/>
            <a:ext cx="5354280" cy="40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2106360"/>
            <a:ext cx="5354280" cy="40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557640"/>
            <a:ext cx="109724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2106360"/>
            <a:ext cx="535428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2106360"/>
            <a:ext cx="5354280" cy="40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4214880"/>
            <a:ext cx="535428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2106360"/>
            <a:ext cx="5354280" cy="40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2106360"/>
            <a:ext cx="535428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4214880"/>
            <a:ext cx="535428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2106360"/>
            <a:ext cx="535428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2106360"/>
            <a:ext cx="535428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4214880"/>
            <a:ext cx="10972440" cy="19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232920"/>
            <a:ext cx="9560160" cy="6624720"/>
          </a:xfrm>
          <a:custGeom>
            <a:avLst/>
            <a:gdLst/>
            <a:ahLst/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12720" y="557640"/>
            <a:ext cx="10969560" cy="31305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Posterama"/>
              </a:rPr>
              <a:t>Click to edit Master title style</a:t>
            </a:r>
            <a:endParaRPr b="0" lang="es-ES" sz="5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609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40DC4FA-2A95-47BE-B7C9-558645BC8656}" type="datetime1">
              <a:rPr b="0" lang="en-US" sz="800" spc="199" strike="noStrike" cap="all">
                <a:solidFill>
                  <a:srgbClr val="000000"/>
                </a:solidFill>
                <a:latin typeface="Avenir Next LT Pro"/>
              </a:rPr>
              <a:t>02/15/2022</a:t>
            </a:fld>
            <a:endParaRPr b="0" lang="es-ES" sz="8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0134720" y="6356520"/>
            <a:ext cx="14475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8BC538C-77E8-4D4C-B8D7-E096AEE1B0F3}" type="slidenum">
              <a:rPr b="0" lang="en-US" sz="800" spc="199" strike="noStrike" cap="all">
                <a:solidFill>
                  <a:srgbClr val="000000"/>
                </a:solidFill>
                <a:latin typeface="Avenir Next LT Pro"/>
              </a:rPr>
              <a:t>&lt;número&gt;</a:t>
            </a:fld>
            <a:endParaRPr b="0" lang="es-ES" sz="8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</a:rPr>
              <a:t>Pulse para editar el formato de esquema del texto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600" spc="-1" strike="noStrike">
                <a:solidFill>
                  <a:srgbClr val="000000"/>
                </a:solidFill>
                <a:latin typeface="Avenir Next LT Pro"/>
              </a:rPr>
              <a:t>Segundo nivel del esquema</a:t>
            </a:r>
            <a:endParaRPr b="0" lang="es-ES" sz="16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venir Next LT Pro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venir Next LT Pro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0" y="232920"/>
            <a:ext cx="9560160" cy="6624720"/>
          </a:xfrm>
          <a:custGeom>
            <a:avLst/>
            <a:gdLst/>
            <a:ahLst/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557640"/>
            <a:ext cx="10972440" cy="13251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Posterama"/>
              </a:rPr>
              <a:t>Click to edit Master title style</a:t>
            </a:r>
            <a:endParaRPr b="0" lang="es-E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2106360"/>
            <a:ext cx="10972440" cy="40363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1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marL="228600">
              <a:lnSpc>
                <a:spcPct val="11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Second level</a:t>
            </a:r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venir Next LT Pro"/>
              </a:rPr>
              <a:t>Third level</a:t>
            </a:r>
            <a:endParaRPr b="0" lang="es-ES" sz="1600" spc="-1" strike="noStrike">
              <a:solidFill>
                <a:srgbClr val="000000"/>
              </a:solidFill>
              <a:latin typeface="Avenir Next LT Pro"/>
            </a:endParaRPr>
          </a:p>
          <a:p>
            <a:pPr marL="685800">
              <a:lnSpc>
                <a:spcPct val="110000"/>
              </a:lnSpc>
              <a:spcBef>
                <a:spcPts val="499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venir Next LT Pro"/>
              </a:rPr>
              <a:t>Fourth level</a:t>
            </a:r>
            <a:endParaRPr b="0" lang="es-ES" sz="1400" spc="-1" strike="noStrike">
              <a:solidFill>
                <a:srgbClr val="000000"/>
              </a:solidFill>
              <a:latin typeface="Avenir Next LT Pro"/>
            </a:endParaRPr>
          </a:p>
          <a:p>
            <a:pPr marL="914400">
              <a:lnSpc>
                <a:spcPct val="110000"/>
              </a:lnSpc>
              <a:spcBef>
                <a:spcPts val="499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venir Next LT Pro"/>
              </a:rPr>
              <a:t>Fifth level</a:t>
            </a:r>
            <a:endParaRPr b="0" lang="es-ES" sz="1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609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CAF4726-49CC-4845-9D50-59B49B5A1977}" type="datetime1">
              <a:rPr b="0" lang="en-US" sz="800" spc="199" strike="noStrike" cap="all">
                <a:solidFill>
                  <a:srgbClr val="000000"/>
                </a:solidFill>
                <a:latin typeface="Avenir Next LT Pro"/>
              </a:rPr>
              <a:t>02/15/2022</a:t>
            </a:fld>
            <a:endParaRPr b="0" lang="es-ES" sz="8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10134720" y="6356520"/>
            <a:ext cx="14475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E8C73C3-CA66-4D65-BE0F-D610A722879B}" type="slidenum">
              <a:rPr b="0" lang="en-US" sz="800" spc="199" strike="noStrike" cap="all">
                <a:solidFill>
                  <a:srgbClr val="000000"/>
                </a:solidFill>
                <a:latin typeface="Avenir Next LT Pro"/>
              </a:rPr>
              <a:t>&lt;número&gt;</a:t>
            </a:fld>
            <a:endParaRPr b="0" lang="es-E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ayudaleyprotecciondatos.es/bases-de-datos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d24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3" descr="Una representación 3D blanca de triángulos como fondo"/>
          <p:cNvPicPr/>
          <p:nvPr/>
        </p:nvPicPr>
        <p:blipFill>
          <a:blip r:embed="rId1">
            <a:alphaModFix amt="50000"/>
          </a:blip>
          <a:srcRect l="0" t="3071" r="-7" b="-8"/>
          <a:stretch/>
        </p:blipFill>
        <p:spPr>
          <a:xfrm>
            <a:off x="838080" y="0"/>
            <a:ext cx="10615320" cy="6857640"/>
          </a:xfrm>
          <a:prstGeom prst="rect">
            <a:avLst/>
          </a:prstGeom>
          <a:ln>
            <a:noFill/>
          </a:ln>
        </p:spPr>
      </p:pic>
      <p:sp>
        <p:nvSpPr>
          <p:cNvPr id="88" name="TextShape 2"/>
          <p:cNvSpPr txBox="1"/>
          <p:nvPr/>
        </p:nvSpPr>
        <p:spPr>
          <a:xfrm>
            <a:off x="2891880" y="1344600"/>
            <a:ext cx="6458040" cy="2674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1000"/>
          </a:bodyPr>
          <a:p>
            <a:pPr algn="ctr">
              <a:lnSpc>
                <a:spcPct val="100000"/>
              </a:lnSpc>
            </a:pPr>
            <a:r>
              <a:rPr b="0" lang="es-ES" sz="5400" spc="-1" strike="noStrike">
                <a:solidFill>
                  <a:srgbClr val="ffffff"/>
                </a:solidFill>
                <a:latin typeface="Posterama"/>
                <a:ea typeface="Posterama"/>
              </a:rPr>
              <a:t>INTRODUCCIÓN A BASE DE DATOS XML</a:t>
            </a:r>
            <a:br/>
            <a:endParaRPr b="0" lang="es-ES" sz="5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2891880" y="4229280"/>
            <a:ext cx="6458040" cy="1028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ffffff"/>
                </a:solidFill>
                <a:latin typeface="Avenir Next LT Pro"/>
              </a:rPr>
              <a:t>EQUIPO 5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s-ES" sz="4400" spc="-1" strike="noStrike">
                <a:solidFill>
                  <a:srgbClr val="2f4367"/>
                </a:solidFill>
                <a:latin typeface="Posterama"/>
                <a:ea typeface="Posterama"/>
              </a:rPr>
              <a:t>¿Qué es una Base de Datos XML?</a:t>
            </a:r>
            <a:endParaRPr b="0" lang="es-E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609480" y="2106360"/>
            <a:ext cx="10972440" cy="4036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4e5258"/>
                </a:solidFill>
                <a:latin typeface="Avenir Next LT Pro"/>
                <a:ea typeface="Avenir Next LT Pro"/>
              </a:rPr>
              <a:t>Una </a:t>
            </a:r>
            <a:r>
              <a:rPr b="1" lang="es-ES" sz="2000" spc="-1" strike="noStrike">
                <a:solidFill>
                  <a:srgbClr val="4e5258"/>
                </a:solidFill>
                <a:latin typeface="Avenir Next LT Pro"/>
                <a:ea typeface="Avenir Next LT Pro"/>
              </a:rPr>
              <a:t>base de datos en XML</a:t>
            </a:r>
            <a:r>
              <a:rPr b="0" lang="es-ES" sz="2000" spc="-1" strike="noStrike">
                <a:solidFill>
                  <a:srgbClr val="4e5258"/>
                </a:solidFill>
                <a:latin typeface="Avenir Next LT Pro"/>
                <a:ea typeface="Avenir Next LT Pro"/>
              </a:rPr>
              <a:t> en un método de almacenamiento de información que permite albergar datos en </a:t>
            </a:r>
            <a:r>
              <a:rPr b="1" lang="es-ES" sz="2000" spc="-1" strike="noStrike">
                <a:solidFill>
                  <a:srgbClr val="4e5258"/>
                </a:solidFill>
                <a:latin typeface="Avenir Next LT Pro"/>
                <a:ea typeface="Avenir Next LT Pro"/>
              </a:rPr>
              <a:t>formato XML</a:t>
            </a:r>
            <a:r>
              <a:rPr b="0" lang="es-ES" sz="2000" spc="-1" strike="noStrike">
                <a:solidFill>
                  <a:srgbClr val="4e5258"/>
                </a:solidFill>
                <a:latin typeface="Avenir Next LT Pro"/>
                <a:ea typeface="Avenir Next LT Pro"/>
              </a:rPr>
              <a:t>. </a:t>
            </a:r>
            <a:r>
              <a:rPr b="0" lang="es-ES" sz="2000" spc="-1" strike="noStrike">
                <a:solidFill>
                  <a:srgbClr val="4e5258"/>
                </a:solidFill>
                <a:latin typeface="Avenir Next LT Pro"/>
                <a:ea typeface="Avenir Next LT Pro"/>
              </a:rPr>
              <a:t>Suelen consistir en </a:t>
            </a:r>
            <a:r>
              <a:rPr b="0" lang="es-ES" sz="2000" spc="-1" strike="noStrike" u="sng">
                <a:solidFill>
                  <a:srgbClr val="d26012"/>
                </a:solidFill>
                <a:uFillTx/>
                <a:latin typeface="Avenir Next LT Pro"/>
                <a:ea typeface="Avenir Next LT Pro"/>
                <a:hlinkClick r:id="rId1"/>
              </a:rPr>
              <a:t>bases de datos</a:t>
            </a:r>
            <a:r>
              <a:rPr b="0" lang="es-ES" sz="2000" spc="-1" strike="noStrike">
                <a:solidFill>
                  <a:srgbClr val="4e5258"/>
                </a:solidFill>
                <a:latin typeface="Avenir Next LT Pro"/>
                <a:ea typeface="Avenir Next LT Pro"/>
              </a:rPr>
              <a:t> de tipo documental y permiten que los datos en XML sean organizados y exportados.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8000"/>
          </a:bodyPr>
          <a:p>
            <a:pPr algn="ctr">
              <a:lnSpc>
                <a:spcPct val="100000"/>
              </a:lnSpc>
            </a:pPr>
            <a:r>
              <a:rPr b="1" lang="es-ES" sz="4400" spc="-1" strike="noStrike">
                <a:solidFill>
                  <a:srgbClr val="2f4367"/>
                </a:solidFill>
                <a:latin typeface="Posterama"/>
                <a:ea typeface="Posterama"/>
              </a:rPr>
              <a:t>Características de las Bases de Datos XML</a:t>
            </a:r>
            <a:endParaRPr b="0" lang="es-E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09480" y="2106360"/>
            <a:ext cx="10972440" cy="4036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4e5258"/>
                </a:solidFill>
                <a:latin typeface="Avenir Next LT Pro"/>
                <a:ea typeface="Avenir Next LT Pro"/>
              </a:rPr>
              <a:t>Emplean el lenguaje XML o Extensible Markup Language, un metalenguaje ideado por W3C para el almacenamiento de datos de forma legible.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4e5258"/>
                </a:solidFill>
                <a:latin typeface="Avenir Next LT Pro"/>
                <a:ea typeface="Avenir Next LT Pro"/>
              </a:rPr>
              <a:t>La información se dispone de forma jerárquica.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4e5258"/>
                </a:solidFill>
                <a:latin typeface="Avenir Next LT Pro"/>
                <a:ea typeface="Avenir Next LT Pro"/>
              </a:rPr>
              <a:t>Los datos incorporan etiquetas y marcajes que definen a los datos, es decir, explican qué es y qué significa cada conjunto de datos.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4e5258"/>
                </a:solidFill>
                <a:latin typeface="Avenir Next LT Pro"/>
                <a:ea typeface="Avenir Next LT Pro"/>
              </a:rPr>
              <a:t>Las bases de datos que utilizan XML pueden albergar diferentes tipos de datos.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4e5258"/>
                </a:solidFill>
                <a:latin typeface="Avenir Next LT Pro"/>
                <a:ea typeface="Avenir Next LT Pro"/>
              </a:rPr>
              <a:t>Los datos son presentados en orden. Es decir, en un </a:t>
            </a:r>
            <a:r>
              <a:rPr b="1" lang="es-ES" sz="2000" spc="-1" strike="noStrike">
                <a:solidFill>
                  <a:srgbClr val="4e5258"/>
                </a:solidFill>
                <a:latin typeface="Avenir Next LT Pro"/>
                <a:ea typeface="Avenir Next LT Pro"/>
              </a:rPr>
              <a:t>documento XML</a:t>
            </a:r>
            <a:r>
              <a:rPr b="0" lang="es-ES" sz="2000" spc="-1" strike="noStrike">
                <a:solidFill>
                  <a:srgbClr val="4e5258"/>
                </a:solidFill>
                <a:latin typeface="Avenir Next LT Pro"/>
                <a:ea typeface="Avenir Next LT Pro"/>
              </a:rPr>
              <a:t> el orden en el que aparecen los elementos es el orden de los datos, lo cual no sucede en las bases de datos relacionales basadas en registros y columnas.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Posterama"/>
                <a:ea typeface="Posterama"/>
              </a:rPr>
              <a:t>VENTAJAS Y DESVENTAJAS DE XML</a:t>
            </a:r>
            <a:endParaRPr b="0" lang="es-E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09480" y="2106360"/>
            <a:ext cx="10972440" cy="4036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Ventajas: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Fácil de leer.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Sencillo de procesar.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Compatibilidad con SGML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Se puede importar y exportar a otras aplicaciones.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Existen verificadores de sintaxis.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Se puede actualizar solo añadiendo etiquetas.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Posterama"/>
                <a:ea typeface="Posterama"/>
              </a:rPr>
              <a:t>VENTAJAS Y DESVENTAJAS DE XML</a:t>
            </a:r>
            <a:endParaRPr b="0" lang="es-E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09480" y="2106360"/>
            <a:ext cx="10972440" cy="4036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Desventajas: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Es lento y los datos tienen que estar comprimidos.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Limitación en cuanto a los gestores de bases de datos que usan XML.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No está preparado para almacenamiento de información a largo plazo.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Problemas para garantizar la seguridad de los datos, configuración de permisos...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Posterama"/>
                <a:ea typeface="Posterama"/>
              </a:rPr>
              <a:t>TIPOS DE BASE DE DATOS XML</a:t>
            </a:r>
            <a:endParaRPr b="0" lang="es-E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09480" y="2106360"/>
            <a:ext cx="10972440" cy="4036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XML-ENABLED (relacional):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La información en tablas. Las tablas se dividen en filas, que contienen los registros, y columnas, que contienen los campos. Las consultas se obtienen en formato XML.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NXD (nativa):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No posee ni campos ni tablas, almacena documentos XML.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09480" y="557640"/>
            <a:ext cx="1097244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1000"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Posterama"/>
                <a:ea typeface="Posterama"/>
              </a:rPr>
              <a:t>DIFERENCIAS ENTRE BASES DE DATOS XML Y RELACIONALES</a:t>
            </a:r>
            <a:endParaRPr b="0" lang="es-E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09480" y="2106360"/>
            <a:ext cx="10972440" cy="4036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Las bases de datos se organizan de forma jerárquica y en las relacionales los datos en base a relaciones lógicas.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Las etiquetas en el lenguaje XML describe los propios datos, al contrario que en las bases de datos relacionales.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En XML los datos pueden contener diferentes tipos de datos, mientras que en las relacionales los datos siempre son del mismo tipo en cada columna.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En XML los datos son presentados en orden, mientras que en el modelo relacional el orden no queda definido.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Application>LibreOffice/6.4.0.3$Windows_X86_64 LibreOffice_project/b0a288ab3d2d4774cb44b62f04d5d28733ac6df8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2022-02-14T12:07:51Z</dcterms:created>
  <dc:creator/>
  <dc:description/>
  <dc:language>es-ES</dc:language>
  <cp:lastModifiedBy/>
  <dcterms:modified xsi:type="dcterms:W3CDTF">2022-02-15T13:28:28Z</dcterms:modified>
  <cp:revision>40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