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800" spc="-1" strike="noStrike">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2197080" y="1079640"/>
            <a:ext cx="7797240" cy="991044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ES" sz="2800" spc="-1" strike="noStrike">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rIns="0" tIns="0" bIns="0">
            <a:normAutofit/>
          </a:bodyPr>
          <a:p>
            <a:endParaRPr b="0" lang="es-ES" sz="280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7080" y="1079640"/>
            <a:ext cx="7797240" cy="2137680"/>
          </a:xfrm>
          <a:prstGeom prst="rect">
            <a:avLst/>
          </a:prstGeom>
        </p:spPr>
        <p:txBody>
          <a:bodyPr lIns="0" rIns="0" tIns="0" bIns="0" anchor="ctr">
            <a:noAutofit/>
          </a:bodyPr>
          <a:p>
            <a:endParaRPr b="0" lang="es-ES" sz="1800" spc="-1" strike="noStrike">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ES" sz="2800" spc="-1" strike="noStrike">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E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32124"/>
        </a:solidFill>
      </p:bgPr>
    </p:bg>
    <p:spTree>
      <p:nvGrpSpPr>
        <p:cNvPr id="1" name=""/>
        <p:cNvGrpSpPr/>
        <p:nvPr/>
      </p:nvGrpSpPr>
      <p:grpSpPr>
        <a:xfrm>
          <a:off x="0" y="0"/>
          <a:ext cx="0" cy="0"/>
          <a:chOff x="0" y="0"/>
          <a:chExt cx="0" cy="0"/>
        </a:xfrm>
      </p:grpSpPr>
      <p:sp>
        <p:nvSpPr>
          <p:cNvPr id="0" name="Line 1"/>
          <p:cNvSpPr/>
          <p:nvPr/>
        </p:nvSpPr>
        <p:spPr>
          <a:xfrm>
            <a:off x="5825880" y="3690720"/>
            <a:ext cx="540000" cy="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nvGrpSpPr>
          <p:cNvPr id="1" name="Group 2"/>
          <p:cNvGrpSpPr/>
          <p:nvPr/>
        </p:nvGrpSpPr>
        <p:grpSpPr>
          <a:xfrm>
            <a:off x="9965160" y="4442040"/>
            <a:ext cx="1394280" cy="1380600"/>
            <a:chOff x="9965160" y="4442040"/>
            <a:chExt cx="1394280" cy="1380600"/>
          </a:xfrm>
        </p:grpSpPr>
        <p:sp>
          <p:nvSpPr>
            <p:cNvPr id="2" name="CustomShape 3"/>
            <p:cNvSpPr/>
            <p:nvPr/>
          </p:nvSpPr>
          <p:spPr>
            <a:xfrm flipH="1" rot="2700000">
              <a:off x="10406880" y="4497480"/>
              <a:ext cx="570600" cy="1316160"/>
            </a:xfrm>
            <a:custGeom>
              <a:avLst/>
              <a:gdLst/>
              <a:ah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600">
              <a:noFill/>
            </a:ln>
          </p:spPr>
          <p:style>
            <a:lnRef idx="2">
              <a:schemeClr val="accent1">
                <a:shade val="50000"/>
              </a:schemeClr>
            </a:lnRef>
            <a:fillRef idx="1">
              <a:schemeClr val="accent1"/>
            </a:fillRef>
            <a:effectRef idx="0">
              <a:schemeClr val="accent1"/>
            </a:effectRef>
            <a:fontRef idx="minor"/>
          </p:style>
        </p:sp>
        <p:grpSp>
          <p:nvGrpSpPr>
            <p:cNvPr id="3" name="Group 4"/>
            <p:cNvGrpSpPr/>
            <p:nvPr/>
          </p:nvGrpSpPr>
          <p:grpSpPr>
            <a:xfrm>
              <a:off x="9965160" y="4442040"/>
              <a:ext cx="1345680" cy="1344960"/>
              <a:chOff x="9965160" y="4442040"/>
              <a:chExt cx="1345680" cy="1344960"/>
            </a:xfrm>
          </p:grpSpPr>
          <p:sp>
            <p:nvSpPr>
              <p:cNvPr id="4" name="CustomShape 5"/>
              <p:cNvSpPr/>
              <p:nvPr/>
            </p:nvSpPr>
            <p:spPr>
              <a:xfrm flipV="1" rot="13500000">
                <a:off x="10360080" y="4451400"/>
                <a:ext cx="570600" cy="1311120"/>
              </a:xfrm>
              <a:custGeom>
                <a:avLst/>
                <a:gdLst/>
                <a:ah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5" name="Line 6"/>
              <p:cNvSpPr/>
              <p:nvPr/>
            </p:nvSpPr>
            <p:spPr>
              <a:xfrm flipH="1">
                <a:off x="9965160" y="4641480"/>
                <a:ext cx="1145520" cy="1145520"/>
              </a:xfrm>
              <a:prstGeom prst="line">
                <a:avLst/>
              </a:prstGeom>
              <a:ln w="12600">
                <a:solidFill>
                  <a:schemeClr val="tx1"/>
                </a:solidFill>
                <a:round/>
              </a:ln>
            </p:spPr>
            <p:style>
              <a:lnRef idx="1">
                <a:schemeClr val="accent1"/>
              </a:lnRef>
              <a:fillRef idx="0">
                <a:schemeClr val="accent1"/>
              </a:fillRef>
              <a:effectRef idx="0">
                <a:schemeClr val="accent1"/>
              </a:effectRef>
              <a:fontRef idx="minor"/>
            </p:style>
          </p:sp>
        </p:grpSp>
      </p:grpSp>
      <p:sp>
        <p:nvSpPr>
          <p:cNvPr id="6" name="PlaceHolder 7"/>
          <p:cNvSpPr>
            <a:spLocks noGrp="1"/>
          </p:cNvSpPr>
          <p:nvPr>
            <p:ph type="title"/>
          </p:nvPr>
        </p:nvSpPr>
        <p:spPr>
          <a:xfrm>
            <a:off x="2197080" y="1079640"/>
            <a:ext cx="7797240" cy="2137680"/>
          </a:xfrm>
          <a:prstGeom prst="rect">
            <a:avLst/>
          </a:prstGeom>
        </p:spPr>
        <p:txBody>
          <a:bodyPr lIns="0" rIns="0" tIns="0" bIns="0" anchor="ctr">
            <a:noAutofit/>
          </a:bodyPr>
          <a:p>
            <a:pPr algn="ct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s-ES" sz="2800" spc="-1" strike="noStrike">
                <a:solidFill>
                  <a:srgbClr val="000000"/>
                </a:solidFill>
                <a:latin typeface="Arial"/>
              </a:rPr>
              <a:t>Pulse para editar el formato de esquema del texto</a:t>
            </a:r>
            <a:endParaRPr b="0" lang="es-E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2000" spc="-1" strike="noStrike">
                <a:solidFill>
                  <a:srgbClr val="000000"/>
                </a:solidFill>
                <a:latin typeface="Arial"/>
              </a:rPr>
              <a:t>Segundo nivel del esquema</a:t>
            </a:r>
            <a:endParaRPr b="0" lang="es-ES" sz="20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2197080" y="1079640"/>
            <a:ext cx="779724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Tipos de pruebas de software</a:t>
            </a:r>
            <a:endParaRPr b="0" lang="es-E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2197080" y="1079640"/>
            <a:ext cx="779724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Pruebas funcionales</a:t>
            </a:r>
            <a:endParaRPr b="0" lang="es-ES" sz="4800" spc="-1" strike="noStrike">
              <a:latin typeface="Arial"/>
            </a:endParaRPr>
          </a:p>
        </p:txBody>
      </p:sp>
      <p:sp>
        <p:nvSpPr>
          <p:cNvPr id="46" name="CustomShape 2"/>
          <p:cNvSpPr/>
          <p:nvPr/>
        </p:nvSpPr>
        <p:spPr>
          <a:xfrm>
            <a:off x="3308400" y="4113360"/>
            <a:ext cx="5574600" cy="1654920"/>
          </a:xfrm>
          <a:prstGeom prst="rect">
            <a:avLst/>
          </a:prstGeom>
          <a:noFill/>
          <a:ln>
            <a:noFill/>
          </a:ln>
        </p:spPr>
        <p:style>
          <a:lnRef idx="0"/>
          <a:fillRef idx="0"/>
          <a:effectRef idx="0"/>
          <a:fontRef idx="minor"/>
        </p:style>
        <p:txBody>
          <a:bodyPr lIns="0" rIns="0" tIns="0" bIns="0">
            <a:normAutofit/>
          </a:bodyPr>
          <a:p>
            <a:pPr algn="ctr">
              <a:lnSpc>
                <a:spcPct val="125000"/>
              </a:lnSpc>
              <a:spcBef>
                <a:spcPts val="1001"/>
              </a:spcBef>
            </a:pPr>
            <a:r>
              <a:rPr b="0" i="1" lang="es-ES" sz="2400" spc="-1" strike="noStrike">
                <a:solidFill>
                  <a:srgbClr val="ffffff"/>
                </a:solidFill>
                <a:latin typeface="Avenir Next LT Pro Light"/>
                <a:ea typeface="DejaVu Sans"/>
              </a:rPr>
              <a:t>Son pruebas conocidas como pruebas de caja negra. Analizan los datos de entrada y salida para obtener un caso de prueba antes del inicio de este</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197080" y="1079640"/>
            <a:ext cx="829368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Pruebas no funcionales</a:t>
            </a:r>
            <a:endParaRPr b="0" lang="es-ES" sz="4800" spc="-1" strike="noStrike">
              <a:latin typeface="Arial"/>
            </a:endParaRPr>
          </a:p>
        </p:txBody>
      </p:sp>
      <p:sp>
        <p:nvSpPr>
          <p:cNvPr id="48" name="CustomShape 2"/>
          <p:cNvSpPr/>
          <p:nvPr/>
        </p:nvSpPr>
        <p:spPr>
          <a:xfrm>
            <a:off x="3308400" y="4113360"/>
            <a:ext cx="5574600" cy="1654920"/>
          </a:xfrm>
          <a:prstGeom prst="rect">
            <a:avLst/>
          </a:prstGeom>
          <a:noFill/>
          <a:ln>
            <a:noFill/>
          </a:ln>
        </p:spPr>
        <p:style>
          <a:lnRef idx="0"/>
          <a:fillRef idx="0"/>
          <a:effectRef idx="0"/>
          <a:fontRef idx="minor"/>
        </p:style>
        <p:txBody>
          <a:bodyPr lIns="0" rIns="0" tIns="0" bIns="0">
            <a:normAutofit/>
          </a:bodyPr>
          <a:p>
            <a:pPr algn="ctr">
              <a:lnSpc>
                <a:spcPct val="125000"/>
              </a:lnSpc>
              <a:spcBef>
                <a:spcPts val="1001"/>
              </a:spcBef>
            </a:pPr>
            <a:r>
              <a:rPr b="0" i="1" lang="es-ES" sz="2400" spc="-1" strike="noStrike">
                <a:solidFill>
                  <a:srgbClr val="ffffff"/>
                </a:solidFill>
                <a:latin typeface="Avenir Next LT Pro Light"/>
                <a:ea typeface="DejaVu Sans"/>
              </a:rPr>
              <a:t>Prueban los atributos de un componente o de un sistema que no se refieren a la funcionalidad</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2197080" y="1079640"/>
            <a:ext cx="829368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Tipos de pruebas funcionales</a:t>
            </a:r>
            <a:endParaRPr b="0" lang="es-ES" sz="4800" spc="-1" strike="noStrike">
              <a:latin typeface="Arial"/>
            </a:endParaRPr>
          </a:p>
        </p:txBody>
      </p:sp>
      <p:sp>
        <p:nvSpPr>
          <p:cNvPr id="50" name="CustomShape 2"/>
          <p:cNvSpPr/>
          <p:nvPr/>
        </p:nvSpPr>
        <p:spPr>
          <a:xfrm>
            <a:off x="3465000" y="4402080"/>
            <a:ext cx="5261040" cy="1654920"/>
          </a:xfrm>
          <a:prstGeom prst="rect">
            <a:avLst/>
          </a:prstGeom>
          <a:noFill/>
          <a:ln>
            <a:noFill/>
          </a:ln>
        </p:spPr>
        <p:style>
          <a:lnRef idx="0"/>
          <a:fillRef idx="0"/>
          <a:effectRef idx="0"/>
          <a:fontRef idx="minor"/>
        </p:style>
        <p:txBody>
          <a:bodyPr lIns="0" rIns="0" tIns="0" bIns="0">
            <a:normAutofit fontScale="80000"/>
          </a:bodyPr>
          <a:p>
            <a:pPr marL="343080" indent="-34236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ea typeface="DejaVu Sans"/>
              </a:rPr>
              <a:t>Pruebas unitarias</a:t>
            </a:r>
            <a:endParaRPr b="0" lang="es-ES" sz="2400" spc="-1" strike="noStrike">
              <a:latin typeface="Arial"/>
            </a:endParaRPr>
          </a:p>
          <a:p>
            <a:pPr marL="343080" indent="-34236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ea typeface="DejaVu Sans"/>
              </a:rPr>
              <a:t>Pruebas de integración</a:t>
            </a:r>
            <a:endParaRPr b="0" lang="es-ES" sz="2400" spc="-1" strike="noStrike">
              <a:latin typeface="Arial"/>
            </a:endParaRPr>
          </a:p>
          <a:p>
            <a:pPr marL="343080" indent="-34236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ea typeface="DejaVu Sans"/>
              </a:rPr>
              <a:t>Pruebas de regresión</a:t>
            </a:r>
            <a:endParaRPr b="0" lang="es-ES" sz="2400" spc="-1" strike="noStrike">
              <a:latin typeface="Arial"/>
            </a:endParaRPr>
          </a:p>
          <a:p>
            <a:pPr marL="343080" indent="-342360" algn="ctr">
              <a:lnSpc>
                <a:spcPct val="125000"/>
              </a:lnSpc>
              <a:spcBef>
                <a:spcPts val="1001"/>
              </a:spcBef>
              <a:buClr>
                <a:srgbClr val="ef8c6a"/>
              </a:buClr>
              <a:buFont typeface="Wingdings" charset="2"/>
              <a:buChar char=""/>
            </a:pPr>
            <a:r>
              <a:rPr b="0" i="1" lang="es-ES" sz="2400" spc="-1" strike="noStrike">
                <a:solidFill>
                  <a:srgbClr val="ffffff"/>
                </a:solidFill>
                <a:latin typeface="Avenir Next LT Pro Light"/>
                <a:ea typeface="DejaVu Sans"/>
              </a:rPr>
              <a:t>Pruebas de aceptación</a:t>
            </a:r>
            <a:endParaRPr b="0" lang="es-E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2197080" y="1079640"/>
            <a:ext cx="829368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Tipos de pruebas</a:t>
            </a:r>
            <a:br/>
            <a:r>
              <a:rPr b="0" lang="es-ES" sz="4800" spc="395" strike="noStrike" cap="all">
                <a:solidFill>
                  <a:srgbClr val="ffffff"/>
                </a:solidFill>
                <a:latin typeface="Rockwell Nova Light"/>
                <a:ea typeface="DejaVu Sans"/>
              </a:rPr>
              <a:t> no funcionales</a:t>
            </a:r>
            <a:endParaRPr b="0" lang="es-ES" sz="4800" spc="-1" strike="noStrike">
              <a:latin typeface="Arial"/>
            </a:endParaRPr>
          </a:p>
        </p:txBody>
      </p:sp>
      <p:sp>
        <p:nvSpPr>
          <p:cNvPr id="52" name="CustomShape 2"/>
          <p:cNvSpPr/>
          <p:nvPr/>
        </p:nvSpPr>
        <p:spPr>
          <a:xfrm>
            <a:off x="1082520" y="4370040"/>
            <a:ext cx="5124960" cy="2334960"/>
          </a:xfrm>
          <a:prstGeom prst="rect">
            <a:avLst/>
          </a:prstGeom>
          <a:noFill/>
          <a:ln>
            <a:noFill/>
          </a:ln>
        </p:spPr>
        <p:style>
          <a:lnRef idx="0"/>
          <a:fillRef idx="0"/>
          <a:effectRef idx="0"/>
          <a:fontRef idx="minor"/>
        </p:style>
        <p:txBody>
          <a:bodyPr lIns="0" rIns="0" tIns="0" bIns="0">
            <a:normAutofit fontScale="45000"/>
          </a:bodyPr>
          <a:p>
            <a:pPr marL="343080" indent="-342000">
              <a:lnSpc>
                <a:spcPct val="125000"/>
              </a:lnSpc>
              <a:spcBef>
                <a:spcPts val="1001"/>
              </a:spcBef>
              <a:buClr>
                <a:srgbClr val="ef8c6a"/>
              </a:buClr>
              <a:buFont typeface="Wingdings" charset="2"/>
              <a:buChar char=""/>
            </a:pPr>
            <a:r>
              <a:rPr b="1" i="1" lang="es-ES" sz="3500" spc="-1" strike="noStrike">
                <a:solidFill>
                  <a:srgbClr val="ffffff"/>
                </a:solidFill>
                <a:latin typeface="Avenir Next LT Pro Light"/>
                <a:ea typeface="DejaVu Sans"/>
              </a:rPr>
              <a:t>Pruebas de rendimiento</a:t>
            </a:r>
            <a:endParaRPr b="0" lang="es-ES" sz="3500" spc="-1" strike="noStrike">
              <a:latin typeface="Arial"/>
            </a:endParaRPr>
          </a:p>
          <a:p>
            <a:pPr marL="343080" indent="-342000">
              <a:lnSpc>
                <a:spcPct val="125000"/>
              </a:lnSpc>
              <a:spcBef>
                <a:spcPts val="1001"/>
              </a:spcBef>
              <a:buClr>
                <a:srgbClr val="ef8c6a"/>
              </a:buClr>
              <a:buFont typeface="Wingdings" charset="2"/>
              <a:buChar char=""/>
            </a:pPr>
            <a:r>
              <a:rPr b="0" i="1" lang="es-ES" sz="3500" spc="-1" strike="noStrike">
                <a:solidFill>
                  <a:srgbClr val="ffffff"/>
                </a:solidFill>
                <a:latin typeface="Avenir Next LT Pro Light"/>
                <a:ea typeface="DejaVu Sans"/>
              </a:rPr>
              <a:t>Pruebas de Carga</a:t>
            </a:r>
            <a:endParaRPr b="0" lang="es-ES" sz="3500" spc="-1" strike="noStrike">
              <a:latin typeface="Arial"/>
            </a:endParaRPr>
          </a:p>
          <a:p>
            <a:pPr marL="343080" indent="-34200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ea typeface="DejaVu Sans"/>
              </a:rPr>
              <a:t>Pruebas de Estrés</a:t>
            </a:r>
            <a:endParaRPr b="0" lang="es-ES" sz="2900" spc="-1" strike="noStrike">
              <a:latin typeface="Arial"/>
            </a:endParaRPr>
          </a:p>
          <a:p>
            <a:pPr marL="343080" indent="-34200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ea typeface="DejaVu Sans"/>
              </a:rPr>
              <a:t>Pruebas de Escalabilidad</a:t>
            </a:r>
            <a:endParaRPr b="0" lang="es-ES" sz="2900" spc="-1" strike="noStrike">
              <a:latin typeface="Arial"/>
            </a:endParaRPr>
          </a:p>
          <a:p>
            <a:pPr marL="343080" indent="-342000">
              <a:lnSpc>
                <a:spcPct val="125000"/>
              </a:lnSpc>
              <a:spcBef>
                <a:spcPts val="1001"/>
              </a:spcBef>
              <a:buClr>
                <a:srgbClr val="ef8c6a"/>
              </a:buClr>
              <a:buFont typeface="Wingdings" charset="2"/>
              <a:buChar char=""/>
            </a:pPr>
            <a:r>
              <a:rPr b="0" i="1" lang="es-ES" sz="2900" spc="-1" strike="noStrike">
                <a:solidFill>
                  <a:srgbClr val="ffffff"/>
                </a:solidFill>
                <a:latin typeface="Avenir Next LT Pro Light"/>
                <a:ea typeface="DejaVu Sans"/>
              </a:rPr>
              <a:t>Pruebas de Volumen</a:t>
            </a:r>
            <a:endParaRPr b="0" lang="es-ES" sz="2900" spc="-1" strike="noStrike">
              <a:latin typeface="Arial"/>
            </a:endParaRPr>
          </a:p>
        </p:txBody>
      </p:sp>
      <p:sp>
        <p:nvSpPr>
          <p:cNvPr id="53" name="CustomShape 3"/>
          <p:cNvSpPr/>
          <p:nvPr/>
        </p:nvSpPr>
        <p:spPr>
          <a:xfrm>
            <a:off x="6095880" y="4370040"/>
            <a:ext cx="5124960" cy="2137680"/>
          </a:xfrm>
          <a:prstGeom prst="rect">
            <a:avLst/>
          </a:prstGeom>
          <a:noFill/>
          <a:ln>
            <a:noFill/>
          </a:ln>
        </p:spPr>
        <p:style>
          <a:lnRef idx="0"/>
          <a:fillRef idx="0"/>
          <a:effectRef idx="0"/>
          <a:fontRef idx="minor"/>
        </p:style>
        <p:txBody>
          <a:bodyPr lIns="0" rIns="0" tIns="0" bIns="0">
            <a:noAutofit/>
          </a:bodyPr>
          <a:p>
            <a:pPr marL="343080" indent="-342000">
              <a:lnSpc>
                <a:spcPct val="125000"/>
              </a:lnSpc>
              <a:spcBef>
                <a:spcPts val="1001"/>
              </a:spcBef>
              <a:buClr>
                <a:srgbClr val="ef8c6a"/>
              </a:buClr>
              <a:buFont typeface="Wingdings" charset="2"/>
              <a:buChar char=""/>
            </a:pPr>
            <a:r>
              <a:rPr b="1" i="1" lang="es-ES" sz="1800" spc="-1" strike="noStrike">
                <a:solidFill>
                  <a:srgbClr val="ffffff"/>
                </a:solidFill>
                <a:latin typeface="Avenir Next LT Pro Light"/>
                <a:ea typeface="DejaVu Sans"/>
              </a:rPr>
              <a:t>Pruebas de seguridad</a:t>
            </a:r>
            <a:endParaRPr b="0" lang="es-ES" sz="1800" spc="-1" strike="noStrike">
              <a:latin typeface="Arial"/>
            </a:endParaRPr>
          </a:p>
          <a:p>
            <a:pPr marL="343080" indent="-342000">
              <a:lnSpc>
                <a:spcPct val="125000"/>
              </a:lnSpc>
              <a:spcBef>
                <a:spcPts val="1001"/>
              </a:spcBef>
              <a:buClr>
                <a:srgbClr val="ef8c6a"/>
              </a:buClr>
              <a:buFont typeface="Wingdings" charset="2"/>
              <a:buChar char=""/>
            </a:pPr>
            <a:r>
              <a:rPr b="1" i="1" lang="es-ES" sz="1800" spc="-1" strike="noStrike">
                <a:solidFill>
                  <a:srgbClr val="ffffff"/>
                </a:solidFill>
                <a:latin typeface="Avenir Next LT Pro Light"/>
                <a:ea typeface="DejaVu Sans"/>
              </a:rPr>
              <a:t>Pruebas de documentación</a:t>
            </a:r>
            <a:endParaRPr b="0" lang="es-ES" sz="1800" spc="-1" strike="noStrike">
              <a:latin typeface="Arial"/>
            </a:endParaRPr>
          </a:p>
          <a:p>
            <a:pPr marL="343080" indent="-342000">
              <a:lnSpc>
                <a:spcPct val="125000"/>
              </a:lnSpc>
              <a:spcBef>
                <a:spcPts val="1001"/>
              </a:spcBef>
              <a:buClr>
                <a:srgbClr val="ef8c6a"/>
              </a:buClr>
              <a:buFont typeface="Wingdings" charset="2"/>
              <a:buChar char=""/>
            </a:pPr>
            <a:r>
              <a:rPr b="1" i="1" lang="es-ES" sz="1800" spc="-1" strike="noStrike">
                <a:solidFill>
                  <a:srgbClr val="ffffff"/>
                </a:solidFill>
                <a:latin typeface="Avenir Next LT Pro Light"/>
                <a:ea typeface="DejaVu Sans"/>
              </a:rPr>
              <a:t>Pruebas de instalación</a:t>
            </a:r>
            <a:endParaRPr b="0" lang="es-ES" sz="1800" spc="-1" strike="noStrike">
              <a:latin typeface="Arial"/>
            </a:endParaRPr>
          </a:p>
          <a:p>
            <a:pPr marL="343080" indent="-342000">
              <a:lnSpc>
                <a:spcPct val="125000"/>
              </a:lnSpc>
              <a:spcBef>
                <a:spcPts val="1001"/>
              </a:spcBef>
              <a:buClr>
                <a:srgbClr val="ef8c6a"/>
              </a:buClr>
              <a:buFont typeface="Wingdings" charset="2"/>
              <a:buChar char=""/>
            </a:pPr>
            <a:r>
              <a:rPr b="1" i="1" lang="es-ES" sz="1800" spc="-1" strike="noStrike">
                <a:solidFill>
                  <a:srgbClr val="ffffff"/>
                </a:solidFill>
                <a:latin typeface="Avenir Next LT Pro Light"/>
                <a:ea typeface="DejaVu Sans"/>
              </a:rPr>
              <a:t>Pruebas de Confiabilidad</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807560" y="275400"/>
            <a:ext cx="7836480" cy="3052080"/>
          </a:xfrm>
          <a:prstGeom prst="rect">
            <a:avLst/>
          </a:prstGeom>
          <a:noFill/>
          <a:ln>
            <a:noFill/>
          </a:ln>
        </p:spPr>
        <p:style>
          <a:lnRef idx="0"/>
          <a:fillRef idx="0"/>
          <a:effectRef idx="0"/>
          <a:fontRef idx="minor"/>
        </p:style>
        <p:txBody>
          <a:bodyPr lIns="0" rIns="0" tIns="0" bIns="0" anchor="b">
            <a:noAutofit/>
          </a:bodyPr>
          <a:p>
            <a:pPr marL="343080" indent="-342000">
              <a:lnSpc>
                <a:spcPct val="125000"/>
              </a:lnSpc>
              <a:spcBef>
                <a:spcPts val="1001"/>
              </a:spcBef>
              <a:buClr>
                <a:srgbClr val="ffffff"/>
              </a:buClr>
              <a:buFont typeface="Wingdings,Sans-Serif"/>
              <a:buChar char=""/>
            </a:pPr>
            <a:r>
              <a:rPr b="0" i="1" lang="es-ES" sz="1200" spc="-1" strike="noStrike" u="sng">
                <a:solidFill>
                  <a:srgbClr val="ffffff"/>
                </a:solidFill>
                <a:uFillTx/>
                <a:latin typeface="Arial"/>
                <a:ea typeface="Arial"/>
              </a:rPr>
              <a:t>Pruebas de rendimiento: </a:t>
            </a:r>
            <a:r>
              <a:rPr b="0" lang="es-ES" sz="1200" spc="-1" strike="noStrike">
                <a:solidFill>
                  <a:srgbClr val="ffffff"/>
                </a:solidFill>
                <a:latin typeface="Arial"/>
                <a:ea typeface="Arial"/>
              </a:rPr>
              <a:t>el objetivo de estas pruebas es garantizar el funcionamiento bajo una carga de trabajo esperada.</a:t>
            </a:r>
            <a:endParaRPr b="0" lang="es-ES" sz="1200" spc="-1" strike="noStrike">
              <a:latin typeface="Arial"/>
            </a:endParaRPr>
          </a:p>
          <a:p>
            <a:pPr marL="343080" indent="-342000">
              <a:lnSpc>
                <a:spcPct val="125000"/>
              </a:lnSpc>
              <a:spcBef>
                <a:spcPts val="1001"/>
              </a:spcBef>
              <a:buClr>
                <a:srgbClr val="ffffff"/>
              </a:buClr>
              <a:buFont typeface="Wingdings,Sans-Serif"/>
              <a:buChar char=""/>
            </a:pPr>
            <a:r>
              <a:rPr b="0" i="1" lang="es-ES" sz="1200" spc="-1" strike="noStrike" u="sng">
                <a:solidFill>
                  <a:srgbClr val="ffffff"/>
                </a:solidFill>
                <a:uFillTx/>
                <a:latin typeface="Arial"/>
                <a:ea typeface="Arial"/>
              </a:rPr>
              <a:t>Pruebas de Carga: </a:t>
            </a:r>
            <a:r>
              <a:rPr b="0" lang="es-ES" sz="1200" spc="-1" strike="noStrike">
                <a:solidFill>
                  <a:srgbClr val="ffffff"/>
                </a:solidFill>
                <a:latin typeface="Arial"/>
                <a:ea typeface="Arial"/>
              </a:rPr>
              <a:t>el objetivo de estas pruebas es testear la capacidad de la aplicación bajo cargas previstas por el cliente.</a:t>
            </a:r>
            <a:endParaRPr b="0" lang="es-ES" sz="1200" spc="-1" strike="noStrike">
              <a:latin typeface="Arial"/>
            </a:endParaRPr>
          </a:p>
          <a:p>
            <a:pPr marL="343080" indent="-342000">
              <a:lnSpc>
                <a:spcPct val="125000"/>
              </a:lnSpc>
              <a:spcBef>
                <a:spcPts val="1001"/>
              </a:spcBef>
              <a:buClr>
                <a:srgbClr val="ffffff"/>
              </a:buClr>
              <a:buFont typeface="Wingdings,Sans-Serif"/>
              <a:buChar char=""/>
            </a:pPr>
            <a:r>
              <a:rPr b="0" i="1" lang="es-ES" sz="1200" spc="-1" strike="noStrike" u="sng">
                <a:solidFill>
                  <a:srgbClr val="ffffff"/>
                </a:solidFill>
                <a:uFillTx/>
                <a:latin typeface="Arial"/>
                <a:ea typeface="Arial"/>
              </a:rPr>
              <a:t>Pruebas de Estrés: </a:t>
            </a:r>
            <a:r>
              <a:rPr b="0" lang="es-ES" sz="1200" spc="-1" strike="noStrike">
                <a:solidFill>
                  <a:srgbClr val="ffffff"/>
                </a:solidFill>
                <a:latin typeface="Arial"/>
                <a:ea typeface="Arial"/>
              </a:rPr>
              <a:t>el objetivo de estas pruebas es testear cómo reacciona la aplicación a cargas de trabajo extremas, como son: un tráfico elevado o una gran cantidad de procesamiento de datos.</a:t>
            </a:r>
            <a:endParaRPr b="0" lang="es-ES" sz="1200" spc="-1" strike="noStrike">
              <a:latin typeface="Arial"/>
            </a:endParaRPr>
          </a:p>
          <a:p>
            <a:pPr marL="343080" indent="-342000">
              <a:lnSpc>
                <a:spcPct val="125000"/>
              </a:lnSpc>
              <a:spcBef>
                <a:spcPts val="1001"/>
              </a:spcBef>
              <a:buClr>
                <a:srgbClr val="ffffff"/>
              </a:buClr>
              <a:buFont typeface="Wingdings,Sans-Serif"/>
              <a:buChar char=""/>
            </a:pPr>
            <a:r>
              <a:rPr b="0" i="1" lang="es-ES" sz="1200" spc="-1" strike="noStrike" u="sng">
                <a:solidFill>
                  <a:srgbClr val="ffffff"/>
                </a:solidFill>
                <a:uFillTx/>
                <a:latin typeface="Arial"/>
                <a:ea typeface="Arial"/>
              </a:rPr>
              <a:t>Pruebas de Escalabilidad: </a:t>
            </a:r>
            <a:r>
              <a:rPr b="0" lang="es-ES" sz="1200" spc="-1" strike="noStrike">
                <a:solidFill>
                  <a:srgbClr val="ffffff"/>
                </a:solidFill>
                <a:latin typeface="Arial"/>
                <a:ea typeface="Arial"/>
              </a:rPr>
              <a:t>el objetivo de estas pruebas es determinar la capacidad de adaptación de la aplicación al aumento de carga de usuarios (escalabilidad)</a:t>
            </a:r>
            <a:r>
              <a:rPr b="0" lang="es-ES" sz="1200" spc="-1" strike="noStrike">
                <a:solidFill>
                  <a:srgbClr val="000000"/>
                </a:solidFill>
                <a:latin typeface="Arial"/>
                <a:ea typeface="Arial"/>
              </a:rPr>
              <a:t>.</a:t>
            </a:r>
            <a:endParaRPr b="0" lang="es-ES" sz="1200" spc="-1" strike="noStrike">
              <a:latin typeface="Arial"/>
            </a:endParaRPr>
          </a:p>
          <a:p>
            <a:pPr marL="343080" indent="-342000">
              <a:lnSpc>
                <a:spcPct val="125000"/>
              </a:lnSpc>
              <a:spcBef>
                <a:spcPts val="1001"/>
              </a:spcBef>
              <a:buClr>
                <a:srgbClr val="ffffff"/>
              </a:buClr>
              <a:buFont typeface="Wingdings,Sans-Serif"/>
              <a:buChar char=""/>
            </a:pPr>
            <a:r>
              <a:rPr b="0" i="1" lang="es-ES" sz="1200" spc="-1" strike="noStrike" u="sng">
                <a:solidFill>
                  <a:srgbClr val="ffffff"/>
                </a:solidFill>
                <a:uFillTx/>
                <a:latin typeface="Arial"/>
                <a:ea typeface="Arial"/>
              </a:rPr>
              <a:t>Pruebas de Volumen: </a:t>
            </a:r>
            <a:r>
              <a:rPr b="0" lang="es-ES" sz="1200" spc="-1" strike="noStrike">
                <a:solidFill>
                  <a:srgbClr val="ffffff"/>
                </a:solidFill>
                <a:latin typeface="Arial"/>
                <a:ea typeface="Arial"/>
              </a:rPr>
              <a:t>el objetivo de estas pruebas es determinar el rendimiento de la aplicación según el volumen de datos que contiene la BBDD.</a:t>
            </a:r>
            <a:endParaRPr b="0" lang="es-ES" sz="1200" spc="-1" strike="noStrike">
              <a:latin typeface="Arial"/>
            </a:endParaRPr>
          </a:p>
        </p:txBody>
      </p:sp>
      <p:sp>
        <p:nvSpPr>
          <p:cNvPr id="55" name="CustomShape 2"/>
          <p:cNvSpPr/>
          <p:nvPr/>
        </p:nvSpPr>
        <p:spPr>
          <a:xfrm>
            <a:off x="1082520" y="4370040"/>
            <a:ext cx="5124960" cy="2334960"/>
          </a:xfrm>
          <a:prstGeom prst="rect">
            <a:avLst/>
          </a:prstGeom>
          <a:noFill/>
          <a:ln>
            <a:noFill/>
          </a:ln>
        </p:spPr>
        <p:style>
          <a:lnRef idx="0"/>
          <a:fillRef idx="0"/>
          <a:effectRef idx="0"/>
          <a:fontRef idx="minor"/>
        </p:style>
      </p:sp>
      <p:sp>
        <p:nvSpPr>
          <p:cNvPr id="56" name="CustomShape 3"/>
          <p:cNvSpPr/>
          <p:nvPr/>
        </p:nvSpPr>
        <p:spPr>
          <a:xfrm>
            <a:off x="1693080" y="4039920"/>
            <a:ext cx="8816400" cy="2662560"/>
          </a:xfrm>
          <a:prstGeom prst="rect">
            <a:avLst/>
          </a:prstGeom>
          <a:noFill/>
          <a:ln>
            <a:noFill/>
          </a:ln>
        </p:spPr>
        <p:style>
          <a:lnRef idx="0"/>
          <a:fillRef idx="0"/>
          <a:effectRef idx="0"/>
          <a:fontRef idx="minor"/>
        </p:style>
        <p:txBody>
          <a:bodyPr lIns="0" rIns="0" tIns="0" bIns="0">
            <a:normAutofit/>
          </a:bodyPr>
          <a:p>
            <a:pPr marL="343080" indent="-342000">
              <a:lnSpc>
                <a:spcPct val="125000"/>
              </a:lnSpc>
              <a:spcBef>
                <a:spcPts val="1001"/>
              </a:spcBef>
              <a:buClr>
                <a:srgbClr val="ef8c6a"/>
              </a:buClr>
              <a:buFont typeface="Wingdings" charset="2"/>
              <a:buChar char=""/>
            </a:pPr>
            <a:r>
              <a:rPr b="1" lang="es-ES" sz="1200" spc="-1" strike="noStrike" u="sng">
                <a:solidFill>
                  <a:srgbClr val="ffffff"/>
                </a:solidFill>
                <a:uFillTx/>
                <a:latin typeface="Arial"/>
                <a:ea typeface="DejaVu Sans"/>
              </a:rPr>
              <a:t>Pruebas de seguridad: </a:t>
            </a:r>
            <a:r>
              <a:rPr b="0" lang="es-ES" sz="1200" spc="-1" strike="noStrike">
                <a:solidFill>
                  <a:srgbClr val="ffffff"/>
                </a:solidFill>
                <a:latin typeface="Arial"/>
                <a:ea typeface="Arial"/>
              </a:rPr>
              <a:t>el objetivo de estas pruebas es tratar de descubrir vulnerabilidades, tanto de la aplicación, como de los datos que contenga el sistema.</a:t>
            </a:r>
            <a:endParaRPr b="0" lang="es-ES" sz="1200" spc="-1" strike="noStrike">
              <a:latin typeface="Arial"/>
            </a:endParaRPr>
          </a:p>
          <a:p>
            <a:pPr marL="343080" indent="-342000">
              <a:lnSpc>
                <a:spcPct val="125000"/>
              </a:lnSpc>
              <a:spcBef>
                <a:spcPts val="1001"/>
              </a:spcBef>
              <a:buClr>
                <a:srgbClr val="ef8c6a"/>
              </a:buClr>
              <a:buFont typeface="Wingdings" charset="2"/>
              <a:buChar char=""/>
            </a:pPr>
            <a:r>
              <a:rPr b="1" lang="es-ES" sz="1200" spc="-1" strike="noStrike" u="sng">
                <a:solidFill>
                  <a:srgbClr val="ffffff"/>
                </a:solidFill>
                <a:uFillTx/>
                <a:latin typeface="Arial"/>
                <a:ea typeface="DejaVu Sans"/>
              </a:rPr>
              <a:t>Pruebas de documentación: </a:t>
            </a:r>
            <a:r>
              <a:rPr b="0" lang="es-ES" sz="1200" spc="-1" strike="noStrike">
                <a:solidFill>
                  <a:srgbClr val="ffffff"/>
                </a:solidFill>
                <a:latin typeface="Arial"/>
                <a:ea typeface="Arial"/>
              </a:rPr>
              <a:t>el objetivo de estas pruebas es almacenar cualquier información (escrita o ilustrativa) que describa o defina procedimientos o resultados.</a:t>
            </a:r>
            <a:endParaRPr b="0" lang="es-ES" sz="1200" spc="-1" strike="noStrike">
              <a:latin typeface="Arial"/>
            </a:endParaRPr>
          </a:p>
          <a:p>
            <a:pPr marL="343080" indent="-342000">
              <a:lnSpc>
                <a:spcPct val="125000"/>
              </a:lnSpc>
              <a:spcBef>
                <a:spcPts val="1001"/>
              </a:spcBef>
              <a:buClr>
                <a:srgbClr val="ef8c6a"/>
              </a:buClr>
              <a:buFont typeface="Wingdings" charset="2"/>
              <a:buChar char=""/>
            </a:pPr>
            <a:r>
              <a:rPr b="1" lang="es-ES" sz="1200" spc="-1" strike="noStrike" u="sng">
                <a:solidFill>
                  <a:srgbClr val="ffffff"/>
                </a:solidFill>
                <a:uFillTx/>
                <a:latin typeface="Arial"/>
                <a:ea typeface="DejaVu Sans"/>
              </a:rPr>
              <a:t>Pruebas de instalación:</a:t>
            </a:r>
            <a:r>
              <a:rPr b="1" lang="es-ES" sz="1200" spc="-1" strike="noStrike" u="sng">
                <a:solidFill>
                  <a:srgbClr val="ffffff"/>
                </a:solidFill>
                <a:uFillTx/>
                <a:latin typeface="Arial"/>
                <a:ea typeface="Arial"/>
              </a:rPr>
              <a:t> </a:t>
            </a:r>
            <a:r>
              <a:rPr b="0" lang="es-ES" sz="1200" spc="-1" strike="noStrike">
                <a:solidFill>
                  <a:srgbClr val="ffffff"/>
                </a:solidFill>
                <a:latin typeface="Arial"/>
                <a:ea typeface="Arial"/>
              </a:rPr>
              <a:t>el objetivo de estas pruebas es verificar que la instalación de la aplicación se realice satisfactoriamente.</a:t>
            </a:r>
            <a:endParaRPr b="0" lang="es-ES" sz="1200" spc="-1" strike="noStrike">
              <a:latin typeface="Arial"/>
            </a:endParaRPr>
          </a:p>
          <a:p>
            <a:pPr marL="343080" indent="-342000">
              <a:lnSpc>
                <a:spcPct val="125000"/>
              </a:lnSpc>
              <a:spcBef>
                <a:spcPts val="1001"/>
              </a:spcBef>
              <a:buClr>
                <a:srgbClr val="ef8c6a"/>
              </a:buClr>
              <a:buFont typeface="Wingdings" charset="2"/>
              <a:buChar char=""/>
            </a:pPr>
            <a:r>
              <a:rPr b="1" lang="es-ES" sz="1200" spc="-1" strike="noStrike" u="sng">
                <a:solidFill>
                  <a:srgbClr val="ffffff"/>
                </a:solidFill>
                <a:uFillTx/>
                <a:latin typeface="Arial"/>
                <a:ea typeface="DejaVu Sans"/>
              </a:rPr>
              <a:t>Pruebas de Confiabilidad: </a:t>
            </a:r>
            <a:r>
              <a:rPr b="0" lang="es-ES" sz="1200" spc="-1" strike="noStrike">
                <a:solidFill>
                  <a:srgbClr val="000000"/>
                </a:solidFill>
                <a:latin typeface="Arial"/>
                <a:ea typeface="Arial"/>
              </a:rPr>
              <a:t> </a:t>
            </a:r>
            <a:r>
              <a:rPr b="0" lang="es-ES" sz="1200" spc="-1" strike="noStrike" u="sng">
                <a:solidFill>
                  <a:srgbClr val="ffffff"/>
                </a:solidFill>
                <a:uFillTx/>
                <a:latin typeface="Arial"/>
                <a:ea typeface="Arial"/>
              </a:rPr>
              <a:t>el objetivo de estas pruebas es determinar el grado de confiabilidad que ofrecerá la aplicación durante un período determinado en un entorno específico.</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2197080" y="1079640"/>
            <a:ext cx="829368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COSTE DE LAS PRUEBAS POR NIVEL</a:t>
            </a:r>
            <a:endParaRPr b="0" lang="es-ES" sz="4800" spc="-1" strike="noStrike">
              <a:latin typeface="Arial"/>
            </a:endParaRPr>
          </a:p>
        </p:txBody>
      </p:sp>
      <p:pic>
        <p:nvPicPr>
          <p:cNvPr id="58" name="Imagen 7" descr="Diagrama&#10;&#10;Descripción generada automáticamente"/>
          <p:cNvPicPr/>
          <p:nvPr/>
        </p:nvPicPr>
        <p:blipFill>
          <a:blip r:embed="rId1"/>
          <a:stretch/>
        </p:blipFill>
        <p:spPr>
          <a:xfrm>
            <a:off x="3897360" y="3973320"/>
            <a:ext cx="4396680" cy="21430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2197080" y="1079640"/>
            <a:ext cx="8293680" cy="213768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4800" spc="395" strike="noStrike" cap="all">
                <a:solidFill>
                  <a:srgbClr val="ffffff"/>
                </a:solidFill>
                <a:latin typeface="Rockwell Nova Light"/>
                <a:ea typeface="DejaVu Sans"/>
              </a:rPr>
              <a:t>COSTE De los errores en fase de detección</a:t>
            </a:r>
            <a:endParaRPr b="0" lang="es-ES" sz="4800" spc="-1" strike="noStrike">
              <a:latin typeface="Arial"/>
            </a:endParaRPr>
          </a:p>
        </p:txBody>
      </p:sp>
      <p:sp>
        <p:nvSpPr>
          <p:cNvPr id="60" name="CustomShape 2"/>
          <p:cNvSpPr/>
          <p:nvPr/>
        </p:nvSpPr>
        <p:spPr>
          <a:xfrm>
            <a:off x="2838240" y="4176000"/>
            <a:ext cx="6881760" cy="2010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fffff"/>
                </a:solidFill>
                <a:latin typeface="Avenir Next LT Pro Light"/>
                <a:ea typeface="DejaVu Sans"/>
              </a:rPr>
              <a:t>El coste de </a:t>
            </a:r>
            <a:r>
              <a:rPr b="0" lang="es-ES" sz="1800" spc="-1" strike="noStrike">
                <a:solidFill>
                  <a:srgbClr val="f2f2f2"/>
                </a:solidFill>
                <a:latin typeface="Avenir Next LT Pro Light"/>
                <a:ea typeface="DejaVu Sans"/>
              </a:rPr>
              <a:t>los </a:t>
            </a:r>
            <a:r>
              <a:rPr b="0" lang="es-ES" sz="1800" spc="-1" strike="noStrike">
                <a:solidFill>
                  <a:srgbClr val="f2f2f2"/>
                </a:solidFill>
                <a:latin typeface="Lato"/>
                <a:ea typeface="DejaVu Sans"/>
              </a:rPr>
              <a:t>errores depende sobre todo del momento en el que se detectan. Un error detectado en el momento en el que ocurre, tiene un coste muy bajo. El coste crece cuando pasa más tiempo entre que se produce y se detecta. El peor escenario posible es un error introducido al comenzar el proyecto y detectado una vez ya entregado.</a:t>
            </a: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2071440" y="876600"/>
            <a:ext cx="7608960" cy="796320"/>
          </a:xfrm>
          <a:prstGeom prst="rect">
            <a:avLst/>
          </a:prstGeom>
          <a:noFill/>
          <a:ln>
            <a:noFill/>
          </a:ln>
        </p:spPr>
        <p:style>
          <a:lnRef idx="0"/>
          <a:fillRef idx="0"/>
          <a:effectRef idx="0"/>
          <a:fontRef idx="minor"/>
        </p:style>
        <p:txBody>
          <a:bodyPr lIns="0" rIns="0" tIns="0" bIns="0" anchor="b">
            <a:normAutofit/>
          </a:bodyPr>
          <a:p>
            <a:pPr algn="ctr">
              <a:lnSpc>
                <a:spcPct val="100000"/>
              </a:lnSpc>
            </a:pPr>
            <a:r>
              <a:rPr b="0" lang="es-ES" sz="1800" spc="395" strike="noStrike" cap="all">
                <a:solidFill>
                  <a:srgbClr val="f2f2f2"/>
                </a:solidFill>
                <a:latin typeface="Lato"/>
                <a:ea typeface="DejaVu Sans"/>
              </a:rPr>
              <a:t>Hay dos caminos para reducir el coste de estos errores:</a:t>
            </a:r>
            <a:endParaRPr b="0" lang="es-ES" sz="1800" spc="-1" strike="noStrike">
              <a:latin typeface="Arial"/>
            </a:endParaRPr>
          </a:p>
        </p:txBody>
      </p:sp>
      <p:sp>
        <p:nvSpPr>
          <p:cNvPr id="62" name="CustomShape 2"/>
          <p:cNvSpPr/>
          <p:nvPr/>
        </p:nvSpPr>
        <p:spPr>
          <a:xfrm>
            <a:off x="2813040" y="2072880"/>
            <a:ext cx="786564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2f2f2"/>
                </a:solidFill>
                <a:latin typeface="Lato"/>
                <a:ea typeface="DejaVu Sans"/>
              </a:rPr>
              <a:t>- Dedicar más tiempo a la toma de requisitos. Esto es importante para reducir los fallos en esta etapa ya que estos suponen un coste altísimo debido a que se suelen detectar al final del proyecto.</a:t>
            </a:r>
            <a:endParaRPr b="0" lang="es-ES" sz="1800" spc="-1" strike="noStrike">
              <a:latin typeface="Arial"/>
            </a:endParaRPr>
          </a:p>
          <a:p>
            <a:pPr>
              <a:lnSpc>
                <a:spcPct val="100000"/>
              </a:lnSpc>
            </a:pPr>
            <a:endParaRPr b="0" lang="es-ES" sz="1800" spc="-1" strike="noStrike">
              <a:latin typeface="Arial"/>
            </a:endParaRPr>
          </a:p>
        </p:txBody>
      </p:sp>
      <p:sp>
        <p:nvSpPr>
          <p:cNvPr id="63" name="CustomShape 3"/>
          <p:cNvSpPr/>
          <p:nvPr/>
        </p:nvSpPr>
        <p:spPr>
          <a:xfrm>
            <a:off x="2751480" y="4437720"/>
            <a:ext cx="7733880" cy="1735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f2f2f2"/>
                </a:solidFill>
                <a:latin typeface="Lato"/>
                <a:ea typeface="DejaVu Sans"/>
              </a:rPr>
              <a:t>Detectar antes los errores. Aquí las metodologías ágiles, las entregas iterativas, o las estrategias de Shift Left, pueden ser de utilidad. Esta es la tendencia actual. Es decir, asumimos que se cometerán errores en las primeras fases, pero en vez de invertir en evitarlos, invertimos en detectarlos lo antes posible.</a:t>
            </a:r>
            <a:endParaRPr b="0" lang="es-ES" sz="1800" spc="-1" strike="noStrike">
              <a:latin typeface="Arial"/>
            </a:endParaRPr>
          </a:p>
          <a:p>
            <a:pPr>
              <a:lnSpc>
                <a:spcPct val="100000"/>
              </a:lnSpc>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TotalTime>
  <Application>LibreOffice/6.4.0.3$Windows_X86_64 LibreOffice_project/b0a288ab3d2d4774cb44b62f04d5d28733ac6df8</Application>
  <Words>293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2021-12-22T11:14:03Z</dcterms:created>
  <dc:creator>Miguel Sánchez Linares</dc:creator>
  <dc:description/>
  <dc:language>es-ES</dc:language>
  <cp:lastModifiedBy/>
  <dcterms:modified xsi:type="dcterms:W3CDTF">2022-01-13T09:20:17Z</dcterms:modified>
  <cp:revision>58</cp:revision>
  <dc:subject/>
  <dc:title>Tipos de pruebas de software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