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FF4AF-0893-4A02-AC95-DA26E794A4AA}" v="98" dt="2022-01-13T07:56:2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Sánchez Linares" userId="S::miguel.s266401@cesurformacion.com::40d2866a-9c2d-416a-9d38-f10bfefc0d69" providerId="AD" clId="Web-{144FF4AF-0893-4A02-AC95-DA26E794A4AA}"/>
    <pc:docChg chg="modSld">
      <pc:chgData name="Miguel Sánchez Linares" userId="S::miguel.s266401@cesurformacion.com::40d2866a-9c2d-416a-9d38-f10bfefc0d69" providerId="AD" clId="Web-{144FF4AF-0893-4A02-AC95-DA26E794A4AA}" dt="2022-01-13T07:56:26.859" v="102" actId="20577"/>
      <pc:docMkLst>
        <pc:docMk/>
      </pc:docMkLst>
      <pc:sldChg chg="modSp">
        <pc:chgData name="Miguel Sánchez Linares" userId="S::miguel.s266401@cesurformacion.com::40d2866a-9c2d-416a-9d38-f10bfefc0d69" providerId="AD" clId="Web-{144FF4AF-0893-4A02-AC95-DA26E794A4AA}" dt="2022-01-13T07:56:26.859" v="102" actId="20577"/>
        <pc:sldMkLst>
          <pc:docMk/>
          <pc:sldMk cId="0" sldId="260"/>
        </pc:sldMkLst>
        <pc:spChg chg="mod">
          <ac:chgData name="Miguel Sánchez Linares" userId="S::miguel.s266401@cesurformacion.com::40d2866a-9c2d-416a-9d38-f10bfefc0d69" providerId="AD" clId="Web-{144FF4AF-0893-4A02-AC95-DA26E794A4AA}" dt="2022-01-13T07:56:14.640" v="98" actId="20577"/>
          <ac:spMkLst>
            <pc:docMk/>
            <pc:sldMk cId="0" sldId="260"/>
            <ac:spMk id="55" creationId="{00000000-0000-0000-0000-000000000000}"/>
          </ac:spMkLst>
        </pc:spChg>
        <pc:spChg chg="mod">
          <ac:chgData name="Miguel Sánchez Linares" userId="S::miguel.s266401@cesurformacion.com::40d2866a-9c2d-416a-9d38-f10bfefc0d69" providerId="AD" clId="Web-{144FF4AF-0893-4A02-AC95-DA26E794A4AA}" dt="2022-01-13T07:56:26.859" v="102" actId="20577"/>
          <ac:spMkLst>
            <pc:docMk/>
            <pc:sldMk cId="0" sldId="260"/>
            <ac:spMk id="56" creationId="{00000000-0000-0000-0000-000000000000}"/>
          </ac:spMkLst>
        </pc:spChg>
      </pc:sldChg>
      <pc:sldChg chg="modSp">
        <pc:chgData name="Miguel Sánchez Linares" userId="S::miguel.s266401@cesurformacion.com::40d2866a-9c2d-416a-9d38-f10bfefc0d69" providerId="AD" clId="Web-{144FF4AF-0893-4A02-AC95-DA26E794A4AA}" dt="2022-01-13T07:55:29.030" v="85" actId="20577"/>
        <pc:sldMkLst>
          <pc:docMk/>
          <pc:sldMk cId="0" sldId="261"/>
        </pc:sldMkLst>
        <pc:spChg chg="mod">
          <ac:chgData name="Miguel Sánchez Linares" userId="S::miguel.s266401@cesurformacion.com::40d2866a-9c2d-416a-9d38-f10bfefc0d69" providerId="AD" clId="Web-{144FF4AF-0893-4A02-AC95-DA26E794A4AA}" dt="2022-01-13T07:54:30.419" v="72" actId="1076"/>
          <ac:spMkLst>
            <pc:docMk/>
            <pc:sldMk cId="0" sldId="261"/>
            <ac:spMk id="57" creationId="{00000000-0000-0000-0000-000000000000}"/>
          </ac:spMkLst>
        </pc:spChg>
        <pc:spChg chg="mod">
          <ac:chgData name="Miguel Sánchez Linares" userId="S::miguel.s266401@cesurformacion.com::40d2866a-9c2d-416a-9d38-f10bfefc0d69" providerId="AD" clId="Web-{144FF4AF-0893-4A02-AC95-DA26E794A4AA}" dt="2022-01-13T07:45:22.514" v="1" actId="20577"/>
          <ac:spMkLst>
            <pc:docMk/>
            <pc:sldMk cId="0" sldId="261"/>
            <ac:spMk id="58" creationId="{00000000-0000-0000-0000-000000000000}"/>
          </ac:spMkLst>
        </pc:spChg>
        <pc:spChg chg="mod">
          <ac:chgData name="Miguel Sánchez Linares" userId="S::miguel.s266401@cesurformacion.com::40d2866a-9c2d-416a-9d38-f10bfefc0d69" providerId="AD" clId="Web-{144FF4AF-0893-4A02-AC95-DA26E794A4AA}" dt="2022-01-13T07:55:29.030" v="85" actId="20577"/>
          <ac:spMkLst>
            <pc:docMk/>
            <pc:sldMk cId="0" sldId="261"/>
            <ac:spMk id="5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197080" y="1079640"/>
            <a:ext cx="7797600" cy="99118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7080" y="1079640"/>
            <a:ext cx="7797600" cy="2138040"/>
          </a:xfrm>
          <a:prstGeom prst="rect">
            <a:avLst/>
          </a:prstGeom>
        </p:spPr>
        <p:txBody>
          <a:bodyPr lIns="0" tIns="0" rIns="0" bIns="0" anchor="ctr">
            <a:noAutofit/>
          </a:bodyPr>
          <a:lstStyle/>
          <a:p>
            <a:endParaRPr lang="es-ES" sz="1800" b="0" strike="noStrike" spc="-1">
              <a:solidFill>
                <a:srgbClr val="FFFFFF"/>
              </a:solidFill>
              <a:latin typeface="Avenir Next LT Pro Light"/>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ES" sz="2000" b="0" strike="noStrike" spc="-1">
              <a:solidFill>
                <a:srgbClr val="FFFFFF"/>
              </a:solidFill>
              <a:latin typeface="Avenir Next LT Pr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32124"/>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197080" y="1079640"/>
            <a:ext cx="7797600" cy="2138040"/>
          </a:xfrm>
          <a:prstGeom prst="rect">
            <a:avLst/>
          </a:prstGeom>
        </p:spPr>
        <p:txBody>
          <a:bodyPr lIns="0" tIns="0" rIns="0" bIns="0" anchor="b">
            <a:normAutofit/>
          </a:bodyPr>
          <a:lstStyle/>
          <a:p>
            <a:pPr algn="ctr">
              <a:lnSpc>
                <a:spcPct val="100000"/>
              </a:lnSpc>
            </a:pPr>
            <a:r>
              <a:rPr lang="en-US" sz="2800" b="0" strike="noStrike" cap="all" spc="398">
                <a:solidFill>
                  <a:srgbClr val="FFFFFF"/>
                </a:solidFill>
                <a:latin typeface="Rockwell Nova Light"/>
              </a:rPr>
              <a:t>Click to edit Master title style</a:t>
            </a:r>
            <a:endParaRPr lang="es-ES" sz="2800" b="0" strike="noStrike" spc="-1">
              <a:solidFill>
                <a:srgbClr val="FFFFFF"/>
              </a:solidFill>
              <a:latin typeface="Avenir Next LT Pro Light"/>
            </a:endParaRPr>
          </a:p>
        </p:txBody>
      </p:sp>
      <p:sp>
        <p:nvSpPr>
          <p:cNvPr id="12" name="PlaceHolder 2"/>
          <p:cNvSpPr>
            <a:spLocks noGrp="1"/>
          </p:cNvSpPr>
          <p:nvPr>
            <p:ph type="dt"/>
          </p:nvPr>
        </p:nvSpPr>
        <p:spPr>
          <a:xfrm>
            <a:off x="541440" y="6401880"/>
            <a:ext cx="2206440" cy="369000"/>
          </a:xfrm>
          <a:prstGeom prst="rect">
            <a:avLst/>
          </a:prstGeom>
        </p:spPr>
        <p:txBody>
          <a:bodyPr lIns="0" tIns="0" rIns="0" bIns="0" anchor="ctr">
            <a:noAutofit/>
          </a:bodyPr>
          <a:lstStyle/>
          <a:p>
            <a:pPr>
              <a:lnSpc>
                <a:spcPct val="100000"/>
              </a:lnSpc>
            </a:pPr>
            <a:fld id="{A3946FB8-28B7-433F-918E-1B9C752F25F7}" type="datetime">
              <a:rPr lang="en-US" sz="1000" b="0" strike="noStrike" cap="all" spc="299">
                <a:solidFill>
                  <a:srgbClr val="FFFFFF"/>
                </a:solidFill>
                <a:latin typeface="Avenir Next LT Pro Light"/>
              </a:rPr>
              <a:t>1/12/2022</a:t>
            </a:fld>
            <a:endParaRPr lang="es-ES" sz="1000" b="0" strike="noStrike" spc="-1">
              <a:latin typeface="Times New Roman"/>
            </a:endParaRPr>
          </a:p>
        </p:txBody>
      </p:sp>
      <p:sp>
        <p:nvSpPr>
          <p:cNvPr id="2" name="PlaceHolder 3"/>
          <p:cNvSpPr>
            <a:spLocks noGrp="1"/>
          </p:cNvSpPr>
          <p:nvPr>
            <p:ph type="ftr"/>
          </p:nvPr>
        </p:nvSpPr>
        <p:spPr>
          <a:xfrm>
            <a:off x="3308400" y="6401880"/>
            <a:ext cx="5574960" cy="369000"/>
          </a:xfrm>
          <a:prstGeom prst="rect">
            <a:avLst/>
          </a:prstGeom>
        </p:spPr>
        <p:txBody>
          <a:bodyPr lIns="0" tIns="0" rIns="0" bIns="0" anchor="ctr">
            <a:noAutofit/>
          </a:bodyPr>
          <a:lstStyle/>
          <a:p>
            <a:endParaRPr lang="es-ES" sz="2400" b="0" strike="noStrike" spc="-1">
              <a:latin typeface="Times New Roman"/>
            </a:endParaRPr>
          </a:p>
        </p:txBody>
      </p:sp>
      <p:sp>
        <p:nvSpPr>
          <p:cNvPr id="3" name="PlaceHolder 4"/>
          <p:cNvSpPr>
            <a:spLocks noGrp="1"/>
          </p:cNvSpPr>
          <p:nvPr>
            <p:ph type="sldNum"/>
          </p:nvPr>
        </p:nvSpPr>
        <p:spPr>
          <a:xfrm>
            <a:off x="9442800" y="6401880"/>
            <a:ext cx="2207880" cy="369000"/>
          </a:xfrm>
          <a:prstGeom prst="rect">
            <a:avLst/>
          </a:prstGeom>
        </p:spPr>
        <p:txBody>
          <a:bodyPr lIns="0" tIns="0" rIns="0" bIns="0" anchor="ctr">
            <a:noAutofit/>
          </a:bodyPr>
          <a:lstStyle/>
          <a:p>
            <a:pPr algn="r">
              <a:lnSpc>
                <a:spcPct val="100000"/>
              </a:lnSpc>
            </a:pPr>
            <a:fld id="{489C1980-85AE-4B91-8C9A-F07FE6EB7733}" type="slidenum">
              <a:rPr lang="en-US" sz="1000" b="0" strike="noStrike" cap="all" spc="299">
                <a:solidFill>
                  <a:srgbClr val="FFFFFF"/>
                </a:solidFill>
                <a:latin typeface="Avenir Next LT Pro Light"/>
              </a:rPr>
              <a:t>‹Nº›</a:t>
            </a:fld>
            <a:endParaRPr lang="es-ES" sz="1000" b="0" strike="noStrike" spc="-1">
              <a:latin typeface="Times New Roman"/>
            </a:endParaRPr>
          </a:p>
        </p:txBody>
      </p:sp>
      <p:sp>
        <p:nvSpPr>
          <p:cNvPr id="4" name="Line 5"/>
          <p:cNvSpPr/>
          <p:nvPr/>
        </p:nvSpPr>
        <p:spPr>
          <a:xfrm>
            <a:off x="5825880" y="3690720"/>
            <a:ext cx="540000" cy="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nvGrpSpPr>
          <p:cNvPr id="5" name="Group 6"/>
          <p:cNvGrpSpPr/>
          <p:nvPr/>
        </p:nvGrpSpPr>
        <p:grpSpPr>
          <a:xfrm>
            <a:off x="9965160" y="4442040"/>
            <a:ext cx="1395360" cy="1380960"/>
            <a:chOff x="9965160" y="4442040"/>
            <a:chExt cx="1395360" cy="1380960"/>
          </a:xfrm>
        </p:grpSpPr>
        <p:sp>
          <p:nvSpPr>
            <p:cNvPr id="6" name="CustomShape 7"/>
            <p:cNvSpPr/>
            <p:nvPr/>
          </p:nvSpPr>
          <p:spPr>
            <a:xfrm rot="2700000" flipH="1">
              <a:off x="10407240" y="4497120"/>
              <a:ext cx="571320" cy="1316520"/>
            </a:xfrm>
            <a:custGeom>
              <a:avLst/>
              <a:gdLst/>
              <a:ahLst/>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600">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9965160" y="4442040"/>
              <a:ext cx="1345680" cy="1344960"/>
              <a:chOff x="9965160" y="4442040"/>
              <a:chExt cx="1345680" cy="1344960"/>
            </a:xfrm>
          </p:grpSpPr>
          <p:sp>
            <p:nvSpPr>
              <p:cNvPr id="8" name="CustomShape 9"/>
              <p:cNvSpPr/>
              <p:nvPr/>
            </p:nvSpPr>
            <p:spPr>
              <a:xfrm rot="13500000" flipV="1">
                <a:off x="10359360" y="4451760"/>
                <a:ext cx="571320" cy="1311480"/>
              </a:xfrm>
              <a:custGeom>
                <a:avLst/>
                <a:gdLst/>
                <a:ahLst/>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9" name="Line 10"/>
              <p:cNvSpPr/>
              <p:nvPr/>
            </p:nvSpPr>
            <p:spPr>
              <a:xfrm flipH="1">
                <a:off x="9965160" y="4641480"/>
                <a:ext cx="1145520" cy="114552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gr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s-ES" sz="2000" b="0" strike="noStrike" spc="-1">
                <a:solidFill>
                  <a:srgbClr val="FFFFFF"/>
                </a:solidFill>
                <a:latin typeface="Avenir Next LT Pro Light"/>
              </a:rPr>
              <a:t>Pulse para editar el formato de esquema del texto</a:t>
            </a:r>
          </a:p>
          <a:p>
            <a:pPr marL="864000" lvl="1" indent="-324000">
              <a:spcBef>
                <a:spcPts val="1134"/>
              </a:spcBef>
              <a:buClr>
                <a:srgbClr val="FFFFFF"/>
              </a:buClr>
              <a:buSzPct val="75000"/>
              <a:buFont typeface="Symbol" charset="2"/>
              <a:buChar char=""/>
            </a:pPr>
            <a:r>
              <a:rPr lang="es-ES" sz="2000" b="0" strike="noStrike" spc="-1">
                <a:solidFill>
                  <a:srgbClr val="FFFFFF"/>
                </a:solidFill>
                <a:latin typeface="Avenir Next LT Pro Light"/>
              </a:rPr>
              <a:t>Segundo nivel del esquema</a:t>
            </a:r>
          </a:p>
          <a:p>
            <a:pPr marL="1296000" lvl="2" indent="-288000">
              <a:spcBef>
                <a:spcPts val="850"/>
              </a:spcBef>
              <a:buClr>
                <a:srgbClr val="FFFFFF"/>
              </a:buClr>
              <a:buSzPct val="45000"/>
              <a:buFont typeface="Wingdings" charset="2"/>
              <a:buChar char=""/>
            </a:pPr>
            <a:r>
              <a:rPr lang="es-ES" sz="2000" b="0" i="1" strike="noStrike" spc="-1">
                <a:solidFill>
                  <a:srgbClr val="FFFFFF"/>
                </a:solidFill>
                <a:latin typeface="Avenir Next LT Pro Light"/>
              </a:rPr>
              <a:t>Tercer nivel del esquema</a:t>
            </a:r>
          </a:p>
          <a:p>
            <a:pPr marL="1728000" lvl="3" indent="-216000">
              <a:spcBef>
                <a:spcPts val="567"/>
              </a:spcBef>
              <a:buClr>
                <a:srgbClr val="FFFFFF"/>
              </a:buClr>
              <a:buSzPct val="75000"/>
              <a:buFont typeface="Symbol" charset="2"/>
              <a:buChar char=""/>
            </a:pPr>
            <a:r>
              <a:rPr lang="es-ES" sz="2000" b="0" strike="noStrike" spc="-1">
                <a:solidFill>
                  <a:srgbClr val="FFFFFF"/>
                </a:solidFill>
                <a:latin typeface="Avenir Next LT Pro Light"/>
              </a:rPr>
              <a:t>Cuarto nivel del esquema</a:t>
            </a:r>
          </a:p>
          <a:p>
            <a:pPr marL="2160000" lvl="4" indent="-216000">
              <a:spcBef>
                <a:spcPts val="283"/>
              </a:spcBef>
              <a:buClr>
                <a:srgbClr val="FFFFFF"/>
              </a:buClr>
              <a:buSzPct val="45000"/>
              <a:buFont typeface="Wingdings" charset="2"/>
              <a:buChar char=""/>
            </a:pPr>
            <a:r>
              <a:rPr lang="es-ES" sz="2000" b="0" strike="noStrike" spc="-1">
                <a:solidFill>
                  <a:srgbClr val="FFFFFF"/>
                </a:solidFill>
                <a:latin typeface="Avenir Next LT Pro Light"/>
              </a:rPr>
              <a:t>Quinto nivel del esquema</a:t>
            </a:r>
          </a:p>
          <a:p>
            <a:pPr marL="2592000" lvl="5" indent="-216000">
              <a:spcBef>
                <a:spcPts val="283"/>
              </a:spcBef>
              <a:buClr>
                <a:srgbClr val="FFFFFF"/>
              </a:buClr>
              <a:buSzPct val="45000"/>
              <a:buFont typeface="Wingdings" charset="2"/>
              <a:buChar char=""/>
            </a:pPr>
            <a:r>
              <a:rPr lang="es-ES" sz="2000" b="0" strike="noStrike" spc="-1">
                <a:solidFill>
                  <a:srgbClr val="FFFFFF"/>
                </a:solidFill>
                <a:latin typeface="Avenir Next LT Pro Light"/>
              </a:rPr>
              <a:t>Sexto nivel del esquema</a:t>
            </a:r>
          </a:p>
          <a:p>
            <a:pPr marL="3024000" lvl="6" indent="-216000">
              <a:spcBef>
                <a:spcPts val="283"/>
              </a:spcBef>
              <a:buClr>
                <a:srgbClr val="FFFFFF"/>
              </a:buClr>
              <a:buSzPct val="45000"/>
              <a:buFont typeface="Wingdings" charset="2"/>
              <a:buChar char=""/>
            </a:pPr>
            <a:r>
              <a:rPr lang="es-ES" sz="2000" b="0" strike="noStrike" spc="-1">
                <a:solidFill>
                  <a:srgbClr val="FFFFFF"/>
                </a:solidFill>
                <a:latin typeface="Avenir Next LT Pro Light"/>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2197080" y="1079640"/>
            <a:ext cx="779760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Tipos de pruebas de software</a:t>
            </a:r>
            <a:endParaRPr lang="es-ES" sz="4800" b="0" strike="noStrike" spc="-1">
              <a:solidFill>
                <a:srgbClr val="FFFFFF"/>
              </a:solidFill>
              <a:latin typeface="Avenir Next LT Pr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197080" y="1079640"/>
            <a:ext cx="779760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Pruebas funcionales</a:t>
            </a:r>
            <a:endParaRPr lang="es-ES" sz="4800" b="0" strike="noStrike" spc="-1">
              <a:solidFill>
                <a:srgbClr val="FFFFFF"/>
              </a:solidFill>
              <a:latin typeface="Avenir Next LT Pro Light"/>
            </a:endParaRPr>
          </a:p>
        </p:txBody>
      </p:sp>
      <p:sp>
        <p:nvSpPr>
          <p:cNvPr id="49" name="TextShape 2"/>
          <p:cNvSpPr txBox="1"/>
          <p:nvPr/>
        </p:nvSpPr>
        <p:spPr>
          <a:xfrm>
            <a:off x="3308400" y="4113360"/>
            <a:ext cx="5574960" cy="1655280"/>
          </a:xfrm>
          <a:prstGeom prst="rect">
            <a:avLst/>
          </a:prstGeom>
          <a:noFill/>
          <a:ln>
            <a:noFill/>
          </a:ln>
        </p:spPr>
        <p:txBody>
          <a:bodyPr lIns="0" tIns="0" rIns="0" bIns="0">
            <a:normAutofit/>
          </a:bodyPr>
          <a:lstStyle/>
          <a:p>
            <a:pPr algn="ctr">
              <a:lnSpc>
                <a:spcPct val="125000"/>
              </a:lnSpc>
              <a:spcBef>
                <a:spcPts val="1001"/>
              </a:spcBef>
            </a:pPr>
            <a:r>
              <a:rPr lang="es-ES" sz="2400" b="0" i="1" strike="noStrike" spc="-1">
                <a:solidFill>
                  <a:srgbClr val="FFFFFF"/>
                </a:solidFill>
                <a:latin typeface="Avenir Next LT Pro Light"/>
              </a:rPr>
              <a:t>Son pruebas conocidas como pruebas de caja negra. Analizan los datos de entrada y salida para obtener un caso de prueba antes del inicio de este</a:t>
            </a:r>
            <a:endParaRPr lang="es-ES"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2197080" y="1079640"/>
            <a:ext cx="829404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Pruebas no funcionales</a:t>
            </a:r>
            <a:endParaRPr lang="es-ES" sz="4800" b="0" strike="noStrike" spc="-1">
              <a:solidFill>
                <a:srgbClr val="FFFFFF"/>
              </a:solidFill>
              <a:latin typeface="Avenir Next LT Pro Light"/>
            </a:endParaRPr>
          </a:p>
        </p:txBody>
      </p:sp>
      <p:sp>
        <p:nvSpPr>
          <p:cNvPr id="51" name="TextShape 2"/>
          <p:cNvSpPr txBox="1"/>
          <p:nvPr/>
        </p:nvSpPr>
        <p:spPr>
          <a:xfrm>
            <a:off x="3308400" y="4113360"/>
            <a:ext cx="5574960" cy="1655280"/>
          </a:xfrm>
          <a:prstGeom prst="rect">
            <a:avLst/>
          </a:prstGeom>
          <a:noFill/>
          <a:ln>
            <a:noFill/>
          </a:ln>
        </p:spPr>
        <p:txBody>
          <a:bodyPr lIns="0" tIns="0" rIns="0" bIns="0">
            <a:normAutofit/>
          </a:bodyPr>
          <a:lstStyle/>
          <a:p>
            <a:pPr algn="ctr">
              <a:lnSpc>
                <a:spcPct val="125000"/>
              </a:lnSpc>
              <a:spcBef>
                <a:spcPts val="1001"/>
              </a:spcBef>
            </a:pPr>
            <a:r>
              <a:rPr lang="es-ES" sz="2400" b="0" i="1" strike="noStrike" spc="-1">
                <a:solidFill>
                  <a:srgbClr val="FFFFFF"/>
                </a:solidFill>
                <a:latin typeface="Avenir Next LT Pro Light"/>
              </a:rPr>
              <a:t>Prueban los atributos de un componente o de un sistema que no se refieren a la funcionalidad</a:t>
            </a:r>
            <a:endParaRPr lang="es-ES"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2197080" y="1079640"/>
            <a:ext cx="829404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Tipos de pruebas funcionales</a:t>
            </a:r>
            <a:endParaRPr lang="es-ES" sz="4800" b="0" strike="noStrike" spc="-1">
              <a:solidFill>
                <a:srgbClr val="FFFFFF"/>
              </a:solidFill>
              <a:latin typeface="Avenir Next LT Pro Light"/>
            </a:endParaRPr>
          </a:p>
        </p:txBody>
      </p:sp>
      <p:sp>
        <p:nvSpPr>
          <p:cNvPr id="53" name="TextShape 2"/>
          <p:cNvSpPr txBox="1"/>
          <p:nvPr/>
        </p:nvSpPr>
        <p:spPr>
          <a:xfrm>
            <a:off x="3465000" y="4402080"/>
            <a:ext cx="5261400" cy="1655280"/>
          </a:xfrm>
          <a:prstGeom prst="rect">
            <a:avLst/>
          </a:prstGeom>
          <a:noFill/>
          <a:ln>
            <a:noFill/>
          </a:ln>
        </p:spPr>
        <p:txBody>
          <a:bodyPr lIns="0" tIns="0" rIns="0" bIns="0">
            <a:normAutofit fontScale="80000"/>
          </a:bodyPr>
          <a:lstStyle/>
          <a:p>
            <a:pPr marL="343080" indent="-342720" algn="ctr">
              <a:lnSpc>
                <a:spcPct val="125000"/>
              </a:lnSpc>
              <a:spcBef>
                <a:spcPts val="1001"/>
              </a:spcBef>
              <a:buClr>
                <a:srgbClr val="EF8C6A"/>
              </a:buClr>
              <a:buFont typeface="Wingdings" charset="2"/>
              <a:buChar char=""/>
            </a:pPr>
            <a:r>
              <a:rPr lang="es-ES" sz="2400" b="0" i="1" strike="noStrike" spc="-1">
                <a:solidFill>
                  <a:srgbClr val="FFFFFF"/>
                </a:solidFill>
                <a:latin typeface="Avenir Next LT Pro Light"/>
              </a:rPr>
              <a:t>Pruebas unitarias</a:t>
            </a:r>
            <a:endParaRPr lang="es-ES" sz="2400" b="0" strike="noStrike" spc="-1">
              <a:latin typeface="Arial"/>
            </a:endParaRPr>
          </a:p>
          <a:p>
            <a:pPr marL="343080" indent="-342720" algn="ctr">
              <a:lnSpc>
                <a:spcPct val="125000"/>
              </a:lnSpc>
              <a:spcBef>
                <a:spcPts val="1001"/>
              </a:spcBef>
              <a:buClr>
                <a:srgbClr val="EF8C6A"/>
              </a:buClr>
              <a:buFont typeface="Wingdings" charset="2"/>
              <a:buChar char=""/>
            </a:pPr>
            <a:r>
              <a:rPr lang="es-ES" sz="2400" b="0" i="1" strike="noStrike" spc="-1">
                <a:solidFill>
                  <a:srgbClr val="FFFFFF"/>
                </a:solidFill>
                <a:latin typeface="Avenir Next LT Pro Light"/>
              </a:rPr>
              <a:t>Pruebas de integración</a:t>
            </a:r>
            <a:endParaRPr lang="es-ES" sz="2400" b="0" strike="noStrike" spc="-1">
              <a:latin typeface="Arial"/>
            </a:endParaRPr>
          </a:p>
          <a:p>
            <a:pPr marL="343080" indent="-342720" algn="ctr">
              <a:lnSpc>
                <a:spcPct val="125000"/>
              </a:lnSpc>
              <a:spcBef>
                <a:spcPts val="1001"/>
              </a:spcBef>
              <a:buClr>
                <a:srgbClr val="EF8C6A"/>
              </a:buClr>
              <a:buFont typeface="Wingdings" charset="2"/>
              <a:buChar char=""/>
            </a:pPr>
            <a:r>
              <a:rPr lang="es-ES" sz="2400" b="0" i="1" strike="noStrike" spc="-1">
                <a:solidFill>
                  <a:srgbClr val="FFFFFF"/>
                </a:solidFill>
                <a:latin typeface="Avenir Next LT Pro Light"/>
              </a:rPr>
              <a:t>Pruebas de regresión</a:t>
            </a:r>
            <a:endParaRPr lang="es-ES" sz="2400" b="0" strike="noStrike" spc="-1">
              <a:latin typeface="Arial"/>
            </a:endParaRPr>
          </a:p>
          <a:p>
            <a:pPr marL="343080" indent="-342720" algn="ctr">
              <a:lnSpc>
                <a:spcPct val="125000"/>
              </a:lnSpc>
              <a:spcBef>
                <a:spcPts val="1001"/>
              </a:spcBef>
              <a:buClr>
                <a:srgbClr val="EF8C6A"/>
              </a:buClr>
              <a:buFont typeface="Wingdings" charset="2"/>
              <a:buChar char=""/>
            </a:pPr>
            <a:r>
              <a:rPr lang="es-ES" sz="2400" b="0" i="1" strike="noStrike" spc="-1">
                <a:solidFill>
                  <a:srgbClr val="FFFFFF"/>
                </a:solidFill>
                <a:latin typeface="Avenir Next LT Pro Light"/>
              </a:rPr>
              <a:t>Pruebas de aceptación</a:t>
            </a:r>
            <a:endParaRPr lang="es-ES"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2197080" y="1079640"/>
            <a:ext cx="829404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Tipos de pruebas</a:t>
            </a:r>
            <a:br/>
            <a:r>
              <a:rPr lang="es-ES" sz="4800" b="0" strike="noStrike" cap="all" spc="398">
                <a:solidFill>
                  <a:srgbClr val="FFFFFF"/>
                </a:solidFill>
                <a:latin typeface="Rockwell Nova Light"/>
              </a:rPr>
              <a:t> no funcionales</a:t>
            </a:r>
            <a:endParaRPr lang="es-ES" sz="4800" b="0" strike="noStrike" spc="-1">
              <a:solidFill>
                <a:srgbClr val="FFFFFF"/>
              </a:solidFill>
              <a:latin typeface="Avenir Next LT Pro Light"/>
            </a:endParaRPr>
          </a:p>
        </p:txBody>
      </p:sp>
      <p:sp>
        <p:nvSpPr>
          <p:cNvPr id="55" name="TextShape 2"/>
          <p:cNvSpPr txBox="1"/>
          <p:nvPr/>
        </p:nvSpPr>
        <p:spPr>
          <a:xfrm>
            <a:off x="1082520" y="4370040"/>
            <a:ext cx="5125320" cy="2335320"/>
          </a:xfrm>
          <a:prstGeom prst="rect">
            <a:avLst/>
          </a:prstGeom>
          <a:noFill/>
          <a:ln>
            <a:noFill/>
          </a:ln>
        </p:spPr>
        <p:txBody>
          <a:bodyPr lIns="0" tIns="0" rIns="0" bIns="0" anchor="t">
            <a:normAutofit fontScale="67000" lnSpcReduction="20000"/>
          </a:bodyPr>
          <a:lstStyle/>
          <a:p>
            <a:pPr marL="342900" indent="-342265">
              <a:lnSpc>
                <a:spcPct val="125000"/>
              </a:lnSpc>
              <a:spcBef>
                <a:spcPts val="1001"/>
              </a:spcBef>
              <a:buClr>
                <a:srgbClr val="EF8C6A"/>
              </a:buClr>
              <a:buFont typeface="Wingdings" charset="2"/>
              <a:buChar char=""/>
            </a:pPr>
            <a:r>
              <a:rPr lang="es-ES" sz="3500" b="1" i="1" strike="noStrike" spc="-1" dirty="0">
                <a:solidFill>
                  <a:srgbClr val="FFFFFF"/>
                </a:solidFill>
                <a:latin typeface="Avenir Next LT Pro Light"/>
              </a:rPr>
              <a:t>Pruebas de rendimiento</a:t>
            </a:r>
            <a:endParaRPr lang="es-ES" sz="3500" b="0" strike="noStrike" spc="-1">
              <a:latin typeface="Arial"/>
            </a:endParaRPr>
          </a:p>
          <a:p>
            <a:pPr marL="342900" indent="-342265">
              <a:lnSpc>
                <a:spcPct val="125000"/>
              </a:lnSpc>
              <a:spcBef>
                <a:spcPts val="1001"/>
              </a:spcBef>
              <a:buClr>
                <a:srgbClr val="EF8C6A"/>
              </a:buClr>
              <a:buFont typeface="Wingdings" charset="2"/>
              <a:buChar char=""/>
            </a:pPr>
            <a:r>
              <a:rPr lang="es-ES" sz="3500" b="0" i="1" strike="noStrike" spc="-1" dirty="0">
                <a:solidFill>
                  <a:srgbClr val="FFFFFF"/>
                </a:solidFill>
                <a:latin typeface="Avenir Next LT Pro Light"/>
              </a:rPr>
              <a:t>Pruebas de Carga</a:t>
            </a:r>
            <a:endParaRPr lang="es-ES" sz="3500" b="0" strike="noStrike" spc="-1">
              <a:latin typeface="Arial"/>
            </a:endParaRPr>
          </a:p>
          <a:p>
            <a:pPr marL="342900" indent="-342265">
              <a:lnSpc>
                <a:spcPct val="125000"/>
              </a:lnSpc>
              <a:spcBef>
                <a:spcPts val="1001"/>
              </a:spcBef>
              <a:buClr>
                <a:srgbClr val="EF8C6A"/>
              </a:buClr>
              <a:buFont typeface="Wingdings" charset="2"/>
              <a:buChar char=""/>
            </a:pPr>
            <a:r>
              <a:rPr lang="es-ES" sz="2900" b="0" i="1" strike="noStrike" spc="-1" dirty="0">
                <a:solidFill>
                  <a:srgbClr val="FFFFFF"/>
                </a:solidFill>
                <a:latin typeface="Avenir Next LT Pro Light"/>
              </a:rPr>
              <a:t>Pruebas de Estrés</a:t>
            </a:r>
            <a:endParaRPr lang="es-ES" sz="2900" b="0" strike="noStrike" spc="-1" dirty="0">
              <a:latin typeface="Arial"/>
            </a:endParaRPr>
          </a:p>
          <a:p>
            <a:pPr marL="342900" indent="-342265">
              <a:lnSpc>
                <a:spcPct val="125000"/>
              </a:lnSpc>
              <a:spcBef>
                <a:spcPts val="1001"/>
              </a:spcBef>
              <a:buClr>
                <a:srgbClr val="EF8C6A"/>
              </a:buClr>
              <a:buFont typeface="Wingdings" charset="2"/>
              <a:buChar char=""/>
            </a:pPr>
            <a:r>
              <a:rPr lang="es-ES" sz="2900" b="0" i="1" strike="noStrike" spc="-1" dirty="0">
                <a:solidFill>
                  <a:srgbClr val="FFFFFF"/>
                </a:solidFill>
                <a:latin typeface="Avenir Next LT Pro Light"/>
              </a:rPr>
              <a:t>Pruebas de Escalabilidad</a:t>
            </a:r>
            <a:endParaRPr lang="es-ES" sz="2900" b="0" strike="noStrike" spc="-1" dirty="0">
              <a:latin typeface="Arial"/>
            </a:endParaRPr>
          </a:p>
          <a:p>
            <a:pPr marL="342900" indent="-342265">
              <a:lnSpc>
                <a:spcPct val="125000"/>
              </a:lnSpc>
              <a:spcBef>
                <a:spcPts val="1001"/>
              </a:spcBef>
              <a:buClr>
                <a:srgbClr val="EF8C6A"/>
              </a:buClr>
              <a:buFont typeface="Wingdings" charset="2"/>
              <a:buChar char=""/>
            </a:pPr>
            <a:r>
              <a:rPr lang="es-ES" sz="2900" b="0" i="1" strike="noStrike" spc="-1" dirty="0">
                <a:solidFill>
                  <a:srgbClr val="FFFFFF"/>
                </a:solidFill>
                <a:latin typeface="Avenir Next LT Pro Light"/>
              </a:rPr>
              <a:t>Pruebas de Volumen</a:t>
            </a:r>
            <a:endParaRPr lang="es-ES" sz="2900" b="0" strike="noStrike" spc="-1" dirty="0">
              <a:latin typeface="Arial"/>
            </a:endParaRPr>
          </a:p>
        </p:txBody>
      </p:sp>
      <p:sp>
        <p:nvSpPr>
          <p:cNvPr id="56" name="CustomShape 3"/>
          <p:cNvSpPr/>
          <p:nvPr/>
        </p:nvSpPr>
        <p:spPr>
          <a:xfrm>
            <a:off x="6095880" y="4370040"/>
            <a:ext cx="5125320" cy="213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342900" indent="-342265">
              <a:lnSpc>
                <a:spcPct val="125000"/>
              </a:lnSpc>
              <a:spcBef>
                <a:spcPts val="1001"/>
              </a:spcBef>
              <a:buClr>
                <a:srgbClr val="EF8C6A"/>
              </a:buClr>
              <a:buFont typeface="Wingdings" charset="2"/>
              <a:buChar char=""/>
            </a:pPr>
            <a:r>
              <a:rPr lang="es-ES" b="1" i="1" strike="noStrike" spc="-1" dirty="0">
                <a:solidFill>
                  <a:srgbClr val="FFFFFF"/>
                </a:solidFill>
                <a:latin typeface="Avenir Next LT Pro Light"/>
              </a:rPr>
              <a:t>Pruebas de seguridad</a:t>
            </a:r>
            <a:endParaRPr lang="es-ES" b="0" strike="noStrike" spc="-1">
              <a:latin typeface="Arial"/>
            </a:endParaRPr>
          </a:p>
          <a:p>
            <a:pPr marL="342900" indent="-342265">
              <a:lnSpc>
                <a:spcPct val="125000"/>
              </a:lnSpc>
              <a:spcBef>
                <a:spcPts val="1001"/>
              </a:spcBef>
              <a:buClr>
                <a:srgbClr val="EF8C6A"/>
              </a:buClr>
              <a:buFont typeface="Wingdings" charset="2"/>
              <a:buChar char=""/>
            </a:pPr>
            <a:r>
              <a:rPr lang="es-ES" b="1" i="1" strike="noStrike" spc="-1" dirty="0">
                <a:solidFill>
                  <a:srgbClr val="FFFFFF"/>
                </a:solidFill>
                <a:latin typeface="Avenir Next LT Pro Light"/>
              </a:rPr>
              <a:t>Pruebas de documentación</a:t>
            </a:r>
            <a:endParaRPr lang="es-ES" b="0" strike="noStrike" spc="-1">
              <a:latin typeface="Arial"/>
            </a:endParaRPr>
          </a:p>
          <a:p>
            <a:pPr marL="342900" indent="-342265">
              <a:lnSpc>
                <a:spcPct val="125000"/>
              </a:lnSpc>
              <a:spcBef>
                <a:spcPts val="1001"/>
              </a:spcBef>
              <a:buClr>
                <a:srgbClr val="EF8C6A"/>
              </a:buClr>
              <a:buFont typeface="Wingdings" charset="2"/>
              <a:buChar char=""/>
            </a:pPr>
            <a:r>
              <a:rPr lang="es-ES" b="1" i="1" strike="noStrike" spc="-1" dirty="0">
                <a:solidFill>
                  <a:srgbClr val="FFFFFF"/>
                </a:solidFill>
                <a:latin typeface="Avenir Next LT Pro Light"/>
              </a:rPr>
              <a:t>Pruebas de instalación</a:t>
            </a:r>
            <a:endParaRPr lang="es-ES" b="0" strike="noStrike" spc="-1">
              <a:latin typeface="Arial"/>
            </a:endParaRPr>
          </a:p>
          <a:p>
            <a:pPr marL="342900" indent="-342265">
              <a:lnSpc>
                <a:spcPct val="125000"/>
              </a:lnSpc>
              <a:spcBef>
                <a:spcPts val="1001"/>
              </a:spcBef>
              <a:buClr>
                <a:srgbClr val="EF8C6A"/>
              </a:buClr>
              <a:buFont typeface="Wingdings" charset="2"/>
              <a:buChar char=""/>
            </a:pPr>
            <a:r>
              <a:rPr lang="es-ES" b="1" i="1" strike="noStrike" spc="-1" dirty="0">
                <a:solidFill>
                  <a:srgbClr val="FFFFFF"/>
                </a:solidFill>
                <a:latin typeface="Avenir Next LT Pro Light"/>
              </a:rPr>
              <a:t>Pruebas de Confiabilidad</a:t>
            </a:r>
            <a:endParaRPr lang="es-ES"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807613" y="275308"/>
            <a:ext cx="7836840" cy="3052439"/>
          </a:xfrm>
          <a:prstGeom prst="rect">
            <a:avLst/>
          </a:prstGeom>
          <a:noFill/>
          <a:ln>
            <a:noFill/>
          </a:ln>
        </p:spPr>
        <p:txBody>
          <a:bodyPr lIns="0" tIns="0" rIns="0" bIns="0" anchor="b">
            <a:noAutofit/>
          </a:bodyPr>
          <a:lstStyle/>
          <a:p>
            <a:pPr marL="342900" indent="-342265">
              <a:lnSpc>
                <a:spcPct val="125000"/>
              </a:lnSpc>
              <a:spcBef>
                <a:spcPts val="1001"/>
              </a:spcBef>
              <a:buFont typeface="Wingdings,Sans-Serif"/>
              <a:buChar char=""/>
            </a:pPr>
            <a:r>
              <a:rPr lang="es-ES" sz="1200" i="1" u="sng" spc="-1" dirty="0">
                <a:solidFill>
                  <a:srgbClr val="FFFFFF"/>
                </a:solidFill>
                <a:ea typeface="+mn-lt"/>
                <a:cs typeface="+mn-lt"/>
              </a:rPr>
              <a:t>Pruebas de rendimiento: </a:t>
            </a:r>
            <a:r>
              <a:rPr lang="es-ES" sz="1200" spc="-1" dirty="0">
                <a:solidFill>
                  <a:schemeClr val="bg1"/>
                </a:solidFill>
                <a:ea typeface="+mn-lt"/>
                <a:cs typeface="+mn-lt"/>
              </a:rPr>
              <a:t>el objetivo de estas pruebas es garantizar el funcionamiento bajo una carga de trabajo esperada.</a:t>
            </a:r>
          </a:p>
          <a:p>
            <a:pPr marL="342900" indent="-342265">
              <a:lnSpc>
                <a:spcPct val="125000"/>
              </a:lnSpc>
              <a:spcBef>
                <a:spcPts val="1001"/>
              </a:spcBef>
              <a:buFont typeface="Wingdings,Sans-Serif"/>
              <a:buChar char=""/>
            </a:pPr>
            <a:r>
              <a:rPr lang="es-ES" sz="1200" i="1" u="sng" spc="-1" dirty="0">
                <a:solidFill>
                  <a:srgbClr val="FFFFFF"/>
                </a:solidFill>
                <a:ea typeface="+mn-lt"/>
                <a:cs typeface="+mn-lt"/>
              </a:rPr>
              <a:t>Pruebas de Carga:</a:t>
            </a:r>
            <a:r>
              <a:rPr lang="es-ES" sz="1200" i="1" u="sng" spc="-1" dirty="0">
                <a:solidFill>
                  <a:schemeClr val="bg1"/>
                </a:solidFill>
                <a:ea typeface="+mn-lt"/>
                <a:cs typeface="+mn-lt"/>
              </a:rPr>
              <a:t> </a:t>
            </a:r>
            <a:r>
              <a:rPr lang="es-ES" sz="1200" spc="-1" dirty="0">
                <a:solidFill>
                  <a:schemeClr val="bg1"/>
                </a:solidFill>
                <a:ea typeface="+mn-lt"/>
                <a:cs typeface="+mn-lt"/>
              </a:rPr>
              <a:t>el objetivo de estas pruebas es testear la capacidad de la aplicación bajo cargas previstas por el cliente.</a:t>
            </a:r>
          </a:p>
          <a:p>
            <a:pPr marL="342900" indent="-342265">
              <a:lnSpc>
                <a:spcPct val="125000"/>
              </a:lnSpc>
              <a:spcBef>
                <a:spcPts val="1001"/>
              </a:spcBef>
              <a:buFont typeface="Wingdings,Sans-Serif"/>
              <a:buChar char=""/>
            </a:pPr>
            <a:r>
              <a:rPr lang="es-ES" sz="1200" i="1" u="sng" spc="-1" dirty="0">
                <a:solidFill>
                  <a:srgbClr val="FFFFFF"/>
                </a:solidFill>
                <a:ea typeface="+mn-lt"/>
                <a:cs typeface="+mn-lt"/>
              </a:rPr>
              <a:t>Pruebas de Estrés: </a:t>
            </a:r>
            <a:r>
              <a:rPr lang="es-ES" sz="1200" spc="-1" dirty="0">
                <a:solidFill>
                  <a:schemeClr val="bg1"/>
                </a:solidFill>
                <a:ea typeface="+mn-lt"/>
                <a:cs typeface="+mn-lt"/>
              </a:rPr>
              <a:t>el objetivo de estas pruebas es testear cómo reacciona la aplicación a cargas de trabajo extremas, como son: un tráfico elevado o una gran cantidad de procesamiento de datos.</a:t>
            </a:r>
          </a:p>
          <a:p>
            <a:pPr marL="342900" indent="-342265">
              <a:lnSpc>
                <a:spcPct val="125000"/>
              </a:lnSpc>
              <a:spcBef>
                <a:spcPts val="1001"/>
              </a:spcBef>
              <a:buFont typeface="Wingdings,Sans-Serif"/>
              <a:buChar char=""/>
            </a:pPr>
            <a:r>
              <a:rPr lang="es-ES" sz="1200" i="1" u="sng" spc="-1" dirty="0">
                <a:solidFill>
                  <a:srgbClr val="FFFFFF"/>
                </a:solidFill>
                <a:ea typeface="+mn-lt"/>
                <a:cs typeface="+mn-lt"/>
              </a:rPr>
              <a:t>Pruebas de Escalabilidad:</a:t>
            </a:r>
            <a:r>
              <a:rPr lang="es-ES" sz="1200" i="1" u="sng" spc="-1" dirty="0">
                <a:solidFill>
                  <a:schemeClr val="bg1"/>
                </a:solidFill>
                <a:ea typeface="+mn-lt"/>
                <a:cs typeface="+mn-lt"/>
              </a:rPr>
              <a:t> </a:t>
            </a:r>
            <a:r>
              <a:rPr lang="es-ES" sz="1200" spc="-1" dirty="0">
                <a:solidFill>
                  <a:schemeClr val="bg1"/>
                </a:solidFill>
                <a:ea typeface="+mn-lt"/>
                <a:cs typeface="+mn-lt"/>
              </a:rPr>
              <a:t>el objetivo de estas pruebas es determinar la capacidad de adaptación de la aplicación al aumento de carga de usuarios (escalabilidad)</a:t>
            </a:r>
            <a:r>
              <a:rPr lang="es-ES" sz="1200" spc="-1" dirty="0">
                <a:ea typeface="+mn-lt"/>
                <a:cs typeface="+mn-lt"/>
              </a:rPr>
              <a:t>.</a:t>
            </a:r>
          </a:p>
          <a:p>
            <a:pPr marL="342900" indent="-342265">
              <a:lnSpc>
                <a:spcPct val="125000"/>
              </a:lnSpc>
              <a:spcBef>
                <a:spcPts val="1001"/>
              </a:spcBef>
              <a:buFont typeface="Wingdings,Sans-Serif"/>
              <a:buChar char=""/>
            </a:pPr>
            <a:r>
              <a:rPr lang="es-ES" sz="1200" i="1" u="sng" spc="-1" dirty="0">
                <a:solidFill>
                  <a:srgbClr val="FFFFFF"/>
                </a:solidFill>
                <a:ea typeface="+mn-lt"/>
                <a:cs typeface="+mn-lt"/>
              </a:rPr>
              <a:t>Pruebas de Volumen: </a:t>
            </a:r>
            <a:r>
              <a:rPr lang="es-ES" sz="1200" spc="-1" dirty="0">
                <a:solidFill>
                  <a:schemeClr val="bg1"/>
                </a:solidFill>
                <a:ea typeface="+mn-lt"/>
                <a:cs typeface="+mn-lt"/>
              </a:rPr>
              <a:t>el objetivo de estas pruebas es determinar el rendimiento de la aplicación según el volumen de datos que contiene la BBDD.</a:t>
            </a:r>
            <a:endParaRPr lang="es-ES" sz="1200">
              <a:solidFill>
                <a:schemeClr val="bg1"/>
              </a:solidFill>
            </a:endParaRPr>
          </a:p>
        </p:txBody>
      </p:sp>
      <p:sp>
        <p:nvSpPr>
          <p:cNvPr id="58" name="TextShape 2"/>
          <p:cNvSpPr txBox="1"/>
          <p:nvPr/>
        </p:nvSpPr>
        <p:spPr>
          <a:xfrm>
            <a:off x="1082520" y="4370040"/>
            <a:ext cx="5125320" cy="2335320"/>
          </a:xfrm>
          <a:prstGeom prst="rect">
            <a:avLst/>
          </a:prstGeom>
          <a:noFill/>
          <a:ln>
            <a:noFill/>
          </a:ln>
        </p:spPr>
        <p:txBody>
          <a:bodyPr lIns="0" tIns="0" rIns="0" bIns="0" anchor="t">
            <a:normAutofit fontScale="97000"/>
          </a:bodyPr>
          <a:lstStyle/>
          <a:p>
            <a:pPr marL="342900" indent="-342265">
              <a:lnSpc>
                <a:spcPct val="125000"/>
              </a:lnSpc>
              <a:spcBef>
                <a:spcPts val="1001"/>
              </a:spcBef>
              <a:buClr>
                <a:srgbClr val="EF8C6A"/>
              </a:buClr>
              <a:buFont typeface="Wingdings" charset="2"/>
              <a:buChar char=""/>
            </a:pPr>
            <a:endParaRPr lang="es-ES" sz="5100" b="1" i="1" u="sng" strike="noStrike" spc="-1" dirty="0">
              <a:solidFill>
                <a:srgbClr val="FFFFFF"/>
              </a:solidFill>
              <a:uFillTx/>
              <a:latin typeface="Avenir Next LT Pro Light"/>
            </a:endParaRPr>
          </a:p>
        </p:txBody>
      </p:sp>
      <p:sp>
        <p:nvSpPr>
          <p:cNvPr id="59" name="CustomShape 3"/>
          <p:cNvSpPr/>
          <p:nvPr/>
        </p:nvSpPr>
        <p:spPr>
          <a:xfrm>
            <a:off x="1693213" y="4039840"/>
            <a:ext cx="8816786" cy="266297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indent="-342265">
              <a:lnSpc>
                <a:spcPct val="125000"/>
              </a:lnSpc>
              <a:spcBef>
                <a:spcPts val="1001"/>
              </a:spcBef>
              <a:buClr>
                <a:srgbClr val="EF8C6A"/>
              </a:buClr>
              <a:buFont typeface="Wingdings" charset="2"/>
              <a:buChar char=""/>
            </a:pPr>
            <a:r>
              <a:rPr lang="es-ES" sz="1200" b="1" u="sng" spc="-1" dirty="0">
                <a:solidFill>
                  <a:srgbClr val="FFFFFF"/>
                </a:solidFill>
                <a:latin typeface="Arial"/>
              </a:rPr>
              <a:t>Pruebas</a:t>
            </a:r>
            <a:r>
              <a:rPr lang="es-ES" sz="1200" b="1" u="sng" strike="noStrike" spc="-1" dirty="0">
                <a:solidFill>
                  <a:srgbClr val="FFFFFF"/>
                </a:solidFill>
                <a:latin typeface="Arial"/>
              </a:rPr>
              <a:t> de seguridad</a:t>
            </a:r>
            <a:r>
              <a:rPr lang="es-ES" sz="1200" b="1" u="sng" spc="-1" dirty="0">
                <a:solidFill>
                  <a:srgbClr val="FFFFFF"/>
                </a:solidFill>
                <a:latin typeface="Arial"/>
              </a:rPr>
              <a:t>: </a:t>
            </a:r>
            <a:r>
              <a:rPr lang="es-ES" sz="1200" spc="-1" dirty="0">
                <a:solidFill>
                  <a:schemeClr val="bg1"/>
                </a:solidFill>
                <a:ea typeface="+mn-lt"/>
                <a:cs typeface="+mn-lt"/>
              </a:rPr>
              <a:t>el objetivo de estas pruebas es tratar de descubrir vulnerabilidades, tanto de la aplicación, como de los datos que contenga el sistema.</a:t>
            </a:r>
            <a:endParaRPr lang="es-ES" sz="1200" b="0" u="sng" strike="noStrike" spc="-1">
              <a:solidFill>
                <a:schemeClr val="bg1"/>
              </a:solidFill>
              <a:latin typeface="Arial"/>
            </a:endParaRPr>
          </a:p>
          <a:p>
            <a:pPr marL="342900" indent="-342265">
              <a:lnSpc>
                <a:spcPct val="125000"/>
              </a:lnSpc>
              <a:spcBef>
                <a:spcPts val="1001"/>
              </a:spcBef>
              <a:buClr>
                <a:srgbClr val="EF8C6A"/>
              </a:buClr>
              <a:buFont typeface="Wingdings" charset="2"/>
              <a:buChar char=""/>
            </a:pPr>
            <a:r>
              <a:rPr lang="es-ES" sz="1200" b="1" u="sng" strike="noStrike" spc="-1" dirty="0">
                <a:solidFill>
                  <a:srgbClr val="FFFFFF"/>
                </a:solidFill>
                <a:latin typeface="Arial"/>
              </a:rPr>
              <a:t>Pruebas de documentación</a:t>
            </a:r>
            <a:r>
              <a:rPr lang="es-ES" sz="1200" b="1" u="sng" spc="-1" dirty="0">
                <a:solidFill>
                  <a:srgbClr val="FFFFFF"/>
                </a:solidFill>
                <a:latin typeface="Arial"/>
              </a:rPr>
              <a:t>: </a:t>
            </a:r>
            <a:r>
              <a:rPr lang="es-ES" sz="1200" spc="-1" dirty="0">
                <a:solidFill>
                  <a:schemeClr val="bg1"/>
                </a:solidFill>
                <a:ea typeface="+mn-lt"/>
                <a:cs typeface="+mn-lt"/>
              </a:rPr>
              <a:t>el objetivo de estas pruebas es almacenar cualquier información (escrita o ilustrativa) que describa o defina procedimientos o resultados.</a:t>
            </a:r>
            <a:endParaRPr lang="es-ES" sz="1200" b="0" u="sng" strike="noStrike" spc="-1" dirty="0">
              <a:solidFill>
                <a:schemeClr val="bg1"/>
              </a:solidFill>
              <a:latin typeface="Arial"/>
            </a:endParaRPr>
          </a:p>
          <a:p>
            <a:pPr marL="342900" indent="-342265">
              <a:lnSpc>
                <a:spcPct val="125000"/>
              </a:lnSpc>
              <a:spcBef>
                <a:spcPts val="1001"/>
              </a:spcBef>
              <a:buClr>
                <a:srgbClr val="EF8C6A"/>
              </a:buClr>
              <a:buFont typeface="Wingdings" charset="2"/>
              <a:buChar char=""/>
            </a:pPr>
            <a:r>
              <a:rPr lang="es-ES" sz="1200" b="1" u="sng" strike="noStrike" spc="-1" dirty="0">
                <a:solidFill>
                  <a:srgbClr val="FFFFFF"/>
                </a:solidFill>
                <a:latin typeface="Arial"/>
              </a:rPr>
              <a:t>Pruebas de instalación</a:t>
            </a:r>
            <a:r>
              <a:rPr lang="es-ES" sz="1200" b="1" u="sng" spc="-1" dirty="0">
                <a:solidFill>
                  <a:srgbClr val="FFFFFF"/>
                </a:solidFill>
                <a:latin typeface="Arial"/>
              </a:rPr>
              <a:t>:</a:t>
            </a:r>
            <a:r>
              <a:rPr lang="es-ES" sz="1200" b="1" u="sng" spc="-1" dirty="0">
                <a:solidFill>
                  <a:srgbClr val="FFFFFF"/>
                </a:solidFill>
                <a:ea typeface="+mn-lt"/>
                <a:cs typeface="+mn-lt"/>
              </a:rPr>
              <a:t> </a:t>
            </a:r>
            <a:r>
              <a:rPr lang="es-ES" sz="1200" spc="-1" dirty="0">
                <a:solidFill>
                  <a:schemeClr val="bg1"/>
                </a:solidFill>
                <a:ea typeface="+mn-lt"/>
                <a:cs typeface="+mn-lt"/>
              </a:rPr>
              <a:t>el objetivo de estas pruebas es verificar que la instalación de la aplicación se realice satisfactoriamente.</a:t>
            </a:r>
            <a:endParaRPr lang="es-ES" sz="1200" b="0" u="sng" strike="noStrike" spc="-1">
              <a:solidFill>
                <a:schemeClr val="bg1"/>
              </a:solidFill>
              <a:latin typeface="Arial"/>
            </a:endParaRPr>
          </a:p>
          <a:p>
            <a:pPr marL="342900" indent="-342265">
              <a:lnSpc>
                <a:spcPct val="125000"/>
              </a:lnSpc>
              <a:spcBef>
                <a:spcPts val="1001"/>
              </a:spcBef>
              <a:buClr>
                <a:srgbClr val="EF8C6A"/>
              </a:buClr>
              <a:buFont typeface="Wingdings" charset="2"/>
              <a:buChar char=""/>
            </a:pPr>
            <a:r>
              <a:rPr lang="es-ES" sz="1200" b="1" u="sng" strike="noStrike" spc="-1" dirty="0">
                <a:solidFill>
                  <a:srgbClr val="FFFFFF"/>
                </a:solidFill>
                <a:latin typeface="Arial"/>
              </a:rPr>
              <a:t>Pruebas de Confiabilidad</a:t>
            </a:r>
            <a:r>
              <a:rPr lang="es-ES" sz="1200" b="1" u="sng" spc="-1" dirty="0">
                <a:solidFill>
                  <a:srgbClr val="FFFFFF"/>
                </a:solidFill>
                <a:latin typeface="Arial"/>
              </a:rPr>
              <a:t>: </a:t>
            </a:r>
            <a:r>
              <a:rPr lang="es-ES" sz="1200" spc="-1" dirty="0">
                <a:ea typeface="+mn-lt"/>
                <a:cs typeface="+mn-lt"/>
              </a:rPr>
              <a:t> </a:t>
            </a:r>
            <a:r>
              <a:rPr lang="es-ES" sz="1200" u="sng" spc="-1" dirty="0">
                <a:solidFill>
                  <a:schemeClr val="bg1"/>
                </a:solidFill>
                <a:ea typeface="+mn-lt"/>
                <a:cs typeface="+mn-lt"/>
              </a:rPr>
              <a:t>el objetivo de estas pruebas es determinar el grado de confiabilidad que ofrecerá la aplicación durante un período determinado en un entorno específico.</a:t>
            </a:r>
            <a:endParaRPr lang="es-ES" sz="1200" b="0" u="sng" strike="noStrike" spc="-1">
              <a:solidFill>
                <a:schemeClr val="bg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2197080" y="1079640"/>
            <a:ext cx="829404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COSTE DE LAS PRUEBAS POR NIVEL</a:t>
            </a:r>
            <a:endParaRPr lang="es-ES" sz="4800" b="0" strike="noStrike" spc="-1">
              <a:solidFill>
                <a:srgbClr val="FFFFFF"/>
              </a:solidFill>
              <a:latin typeface="Avenir Next LT Pro Light"/>
            </a:endParaRPr>
          </a:p>
        </p:txBody>
      </p:sp>
      <p:pic>
        <p:nvPicPr>
          <p:cNvPr id="61" name="Imagen 7" descr="Diagrama&#10;&#10;Descripción generada automáticamente"/>
          <p:cNvPicPr/>
          <p:nvPr/>
        </p:nvPicPr>
        <p:blipFill>
          <a:blip r:embed="rId2"/>
          <a:stretch/>
        </p:blipFill>
        <p:spPr>
          <a:xfrm>
            <a:off x="3897360" y="3973320"/>
            <a:ext cx="4397040" cy="21434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2197080" y="1079640"/>
            <a:ext cx="8294040" cy="2138040"/>
          </a:xfrm>
          <a:prstGeom prst="rect">
            <a:avLst/>
          </a:prstGeom>
          <a:noFill/>
          <a:ln>
            <a:noFill/>
          </a:ln>
        </p:spPr>
        <p:txBody>
          <a:bodyPr lIns="0" tIns="0" rIns="0" bIns="0" anchor="b">
            <a:normAutofit/>
          </a:bodyPr>
          <a:lstStyle/>
          <a:p>
            <a:pPr algn="ctr">
              <a:lnSpc>
                <a:spcPct val="100000"/>
              </a:lnSpc>
            </a:pPr>
            <a:r>
              <a:rPr lang="es-ES" sz="4800" b="0" strike="noStrike" cap="all" spc="398">
                <a:solidFill>
                  <a:srgbClr val="FFFFFF"/>
                </a:solidFill>
                <a:latin typeface="Rockwell Nova Light"/>
              </a:rPr>
              <a:t>COSTE De los errores en fase de detección</a:t>
            </a:r>
            <a:endParaRPr lang="es-ES" sz="4800" b="0" strike="noStrike" spc="-1">
              <a:solidFill>
                <a:srgbClr val="FFFFFF"/>
              </a:solidFill>
              <a:latin typeface="Avenir Next LT Pro Light"/>
            </a:endParaRPr>
          </a:p>
        </p:txBody>
      </p:sp>
      <p:sp>
        <p:nvSpPr>
          <p:cNvPr id="63" name="CustomShape 2"/>
          <p:cNvSpPr/>
          <p:nvPr/>
        </p:nvSpPr>
        <p:spPr>
          <a:xfrm>
            <a:off x="2785320" y="4815360"/>
            <a:ext cx="616212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FFFFF"/>
                </a:solidFill>
                <a:latin typeface="Avenir Next LT Pro Light"/>
              </a:rPr>
              <a:t>El coste de </a:t>
            </a:r>
            <a:r>
              <a:rPr lang="es-ES" sz="1800" b="0" strike="noStrike" spc="-1">
                <a:solidFill>
                  <a:srgbClr val="F2F2F2"/>
                </a:solidFill>
                <a:latin typeface="Avenir Next LT Pro Light"/>
              </a:rPr>
              <a:t>los </a:t>
            </a:r>
            <a:r>
              <a:rPr lang="es-ES" sz="1800" b="0" strike="noStrike" spc="-1">
                <a:solidFill>
                  <a:srgbClr val="F2F2F2"/>
                </a:solidFill>
                <a:latin typeface="Lato"/>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lang="es-ES"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2071440" y="876600"/>
            <a:ext cx="7609320" cy="796680"/>
          </a:xfrm>
          <a:prstGeom prst="rect">
            <a:avLst/>
          </a:prstGeom>
          <a:noFill/>
          <a:ln>
            <a:noFill/>
          </a:ln>
        </p:spPr>
        <p:txBody>
          <a:bodyPr lIns="0" tIns="0" rIns="0" bIns="0" anchor="b">
            <a:normAutofit/>
          </a:bodyPr>
          <a:lstStyle/>
          <a:p>
            <a:pPr algn="ctr">
              <a:lnSpc>
                <a:spcPct val="100000"/>
              </a:lnSpc>
            </a:pPr>
            <a:r>
              <a:rPr lang="es-ES" sz="1800" b="0" strike="noStrike" cap="all" spc="398">
                <a:solidFill>
                  <a:srgbClr val="F2F2F2"/>
                </a:solidFill>
                <a:latin typeface="Lato"/>
              </a:rPr>
              <a:t>Hay dos caminos para reducir el coste de estos errores:</a:t>
            </a:r>
            <a:endParaRPr lang="es-ES" sz="1800" b="0" strike="noStrike" spc="-1">
              <a:solidFill>
                <a:srgbClr val="FFFFFF"/>
              </a:solidFill>
              <a:latin typeface="Avenir Next LT Pro Light"/>
            </a:endParaRPr>
          </a:p>
        </p:txBody>
      </p:sp>
      <p:sp>
        <p:nvSpPr>
          <p:cNvPr id="65" name="CustomShape 2"/>
          <p:cNvSpPr/>
          <p:nvPr/>
        </p:nvSpPr>
        <p:spPr>
          <a:xfrm>
            <a:off x="2813040" y="2072880"/>
            <a:ext cx="78660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2F2F2"/>
                </a:solidFill>
                <a:latin typeface="Lato"/>
              </a:rPr>
              <a:t>- Dedicar más tiempo a la toma de requisitos. Esto es importante para reducir los fallos en esta etapa ya que estos suponen un coste altísimo debido a que se suelen detectar al final del proyecto.</a:t>
            </a:r>
            <a:endParaRPr lang="es-ES" sz="1800" b="0" strike="noStrike" spc="-1">
              <a:latin typeface="Arial"/>
            </a:endParaRPr>
          </a:p>
          <a:p>
            <a:pPr>
              <a:lnSpc>
                <a:spcPct val="100000"/>
              </a:lnSpc>
            </a:pPr>
            <a:endParaRPr lang="es-ES" sz="1800" b="0" strike="noStrike" spc="-1">
              <a:latin typeface="Arial"/>
            </a:endParaRPr>
          </a:p>
        </p:txBody>
      </p:sp>
      <p:sp>
        <p:nvSpPr>
          <p:cNvPr id="66" name="CustomShape 3"/>
          <p:cNvSpPr/>
          <p:nvPr/>
        </p:nvSpPr>
        <p:spPr>
          <a:xfrm>
            <a:off x="2751480" y="4437720"/>
            <a:ext cx="773424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F2F2F2"/>
                </a:solidFill>
                <a:latin typeface="Lato"/>
              </a:rPr>
              <a:t>Detectar antes los errores. Aquí las metodologías ágiles, las entregas iterativas, o las estrategias de Shift Left, pueden ser de utilidad. Esta es la tendencia actual. Es decir, asumimos que se cometerán errores en las primeras fases, pero en vez de invertir en evitarlos, invertimos en detectarlos lo antes posible.</a:t>
            </a:r>
            <a:endParaRPr lang="es-ES" sz="1800" b="0" strike="noStrike" spc="-1">
              <a:latin typeface="Arial"/>
            </a:endParaRPr>
          </a:p>
          <a:p>
            <a:pPr>
              <a:lnSpc>
                <a:spcPct val="100000"/>
              </a:lnSpc>
            </a:pPr>
            <a:endParaRPr lang="es-E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293</Words>
  <Application>Microsoft Office PowerPoint</Application>
  <PresentationFormat>Panorámica</PresentationFormat>
  <Paragraphs>26</Paragraphs>
  <Slides>9</Slides>
  <Notes>0</Notes>
  <HiddenSlides>0</HiddenSlide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pruebas de software</dc:title>
  <dc:subject/>
  <dc:creator>Miguel Sánchez Linares</dc:creator>
  <dc:description/>
  <cp:lastModifiedBy/>
  <cp:revision>57</cp:revision>
  <dcterms:created xsi:type="dcterms:W3CDTF">2021-12-22T11:14:03Z</dcterms:created>
  <dcterms:modified xsi:type="dcterms:W3CDTF">2022-01-13T07:56:31Z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