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520" cy="3172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b="0" lang="es-ES" sz="8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7600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1EB207-D338-40C9-BE6F-361DBCEDC38E}" type="datetime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1/13/22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8696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C1B49C-506B-442D-9A4B-62880E61A89E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V="1">
            <a:off x="578520" y="4500720"/>
            <a:ext cx="1103436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venir Next LT Pro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venir Next LT Pro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venir Next LT Pro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98960" y="78732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b="0" lang="es-E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s-E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s-E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s-E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1115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F7A44FC-7907-4FAB-9ACA-35A44DA0AD6A}" type="datetime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1/13/22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540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6F9825A-4634-4508-B74D-5DA54E47E190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3" descr="Primer plano de gotas de agua"/>
          <p:cNvPicPr/>
          <p:nvPr/>
        </p:nvPicPr>
        <p:blipFill>
          <a:blip r:embed="rId1"/>
          <a:srcRect l="5201" t="0" r="4" b="5"/>
          <a:stretch/>
        </p:blipFill>
        <p:spPr>
          <a:xfrm>
            <a:off x="0" y="0"/>
            <a:ext cx="866808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 flipH="1">
            <a:off x="3711600" y="0"/>
            <a:ext cx="8480160" cy="6857640"/>
          </a:xfrm>
          <a:prstGeom prst="rect">
            <a:avLst/>
          </a:prstGeom>
          <a:gradFill rotWithShape="0">
            <a:gsLst>
              <a:gs pos="52000">
                <a:srgbClr val="ffffff">
                  <a:alpha val="0"/>
                </a:srgbClr>
              </a:gs>
              <a:gs pos="100000">
                <a:srgbClr val="ffffff">
                  <a:alpha val="77254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Shape 3"/>
          <p:cNvSpPr txBox="1"/>
          <p:nvPr/>
        </p:nvSpPr>
        <p:spPr>
          <a:xfrm>
            <a:off x="7848720" y="1122480"/>
            <a:ext cx="4023000" cy="3203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48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Calidad </a:t>
            </a:r>
            <a:br/>
            <a:r>
              <a:rPr b="0" lang="es-ES" sz="48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de </a:t>
            </a:r>
            <a:br/>
            <a:r>
              <a:rPr b="0" lang="es-ES" sz="48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Software</a:t>
            </a:r>
            <a:br/>
            <a:endParaRPr b="0" lang="es-E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7848720" y="4872960"/>
            <a:ext cx="4023000" cy="120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-Equipo 5-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</a:rPr>
              <a:t>Juan Luis, Camilo, Miguel, Manu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7851600" y="4546800"/>
            <a:ext cx="402300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2"/>
          <p:cNvSpPr txBox="1"/>
          <p:nvPr/>
        </p:nvSpPr>
        <p:spPr>
          <a:xfrm>
            <a:off x="841320" y="503280"/>
            <a:ext cx="10509120" cy="1974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Avenir Next LT Pro"/>
              </a:rPr>
              <a:t>Prueba 1</a:t>
            </a:r>
            <a:br/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841320" y="2894040"/>
            <a:ext cx="1050624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5"/>
          <p:cNvSpPr txBox="1"/>
          <p:nvPr/>
        </p:nvSpPr>
        <p:spPr>
          <a:xfrm>
            <a:off x="841320" y="3328560"/>
            <a:ext cx="10509120" cy="271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</a:rPr>
              <a:t>Las pruebas demuestran la presencia de defectos, no su ausencia</a:t>
            </a:r>
            <a:endParaRPr b="0" lang="es-ES" sz="3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841320" y="503280"/>
            <a:ext cx="10509120" cy="1974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6000"/>
          </a:bodyPr>
          <a:p>
            <a:pPr algn="ctr">
              <a:lnSpc>
                <a:spcPct val="90000"/>
              </a:lnSpc>
            </a:pPr>
            <a:br/>
            <a:r>
              <a:rPr b="0" lang="es-ES" sz="5400" spc="-1" strike="noStrike">
                <a:solidFill>
                  <a:srgbClr val="000000"/>
                </a:solidFill>
                <a:latin typeface="Avenir Next LT Pro"/>
              </a:rPr>
              <a:t>Prueba 2</a:t>
            </a:r>
            <a:br/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841320" y="2894040"/>
            <a:ext cx="1050624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5"/>
          <p:cNvSpPr txBox="1"/>
          <p:nvPr/>
        </p:nvSpPr>
        <p:spPr>
          <a:xfrm>
            <a:off x="841320" y="3328560"/>
            <a:ext cx="10509120" cy="271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</a:rPr>
              <a:t>Las pruebas exhaustivas no existen</a:t>
            </a:r>
            <a:endParaRPr b="0" lang="es-ES" sz="3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2"/>
          <p:cNvSpPr txBox="1"/>
          <p:nvPr/>
        </p:nvSpPr>
        <p:spPr>
          <a:xfrm>
            <a:off x="841320" y="503280"/>
            <a:ext cx="10509120" cy="1974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6000"/>
          </a:bodyPr>
          <a:p>
            <a:pPr algn="ctr">
              <a:lnSpc>
                <a:spcPct val="90000"/>
              </a:lnSpc>
            </a:pPr>
            <a:br/>
            <a:r>
              <a:rPr b="0" lang="es-ES" sz="5400" spc="-1" strike="noStrike">
                <a:solidFill>
                  <a:srgbClr val="000000"/>
                </a:solidFill>
                <a:latin typeface="Avenir Next LT Pro"/>
              </a:rPr>
              <a:t>Prueba 3</a:t>
            </a:r>
            <a:br/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841320" y="2894040"/>
            <a:ext cx="1050624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841320" y="3328560"/>
            <a:ext cx="10509120" cy="271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</a:rPr>
              <a:t>Las pruebas tempranas ahorran tiempo y dinero</a:t>
            </a:r>
            <a:endParaRPr b="0" lang="es-ES" sz="3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Shape 2"/>
          <p:cNvSpPr txBox="1"/>
          <p:nvPr/>
        </p:nvSpPr>
        <p:spPr>
          <a:xfrm>
            <a:off x="841320" y="503280"/>
            <a:ext cx="10509120" cy="1974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Avenir Next LT Pro"/>
              </a:rPr>
              <a:t>Prueba 4</a:t>
            </a:r>
            <a:br/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841320" y="2894040"/>
            <a:ext cx="1050624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5"/>
          <p:cNvSpPr txBox="1"/>
          <p:nvPr/>
        </p:nvSpPr>
        <p:spPr>
          <a:xfrm>
            <a:off x="841320" y="3328560"/>
            <a:ext cx="10509120" cy="271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</a:rPr>
              <a:t>Consiste en la agrupación de defectos</a:t>
            </a:r>
            <a:endParaRPr b="0" lang="es-ES" sz="3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2"/>
          <p:cNvSpPr txBox="1"/>
          <p:nvPr/>
        </p:nvSpPr>
        <p:spPr>
          <a:xfrm>
            <a:off x="841320" y="503280"/>
            <a:ext cx="10509120" cy="1974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Avenir Next LT Pro"/>
              </a:rPr>
              <a:t>Prueba 5</a:t>
            </a:r>
            <a:br/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841320" y="2894040"/>
            <a:ext cx="1050624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Shape 5"/>
          <p:cNvSpPr txBox="1"/>
          <p:nvPr/>
        </p:nvSpPr>
        <p:spPr>
          <a:xfrm>
            <a:off x="841320" y="3328560"/>
            <a:ext cx="10509120" cy="271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</a:rPr>
              <a:t>Tener cuidado con la paradoja de los pesticidas </a:t>
            </a:r>
            <a:r>
              <a:rPr b="0" lang="es-ES" sz="3600" spc="-1" strike="noStrike">
                <a:solidFill>
                  <a:srgbClr val="000000"/>
                </a:solidFill>
                <a:latin typeface="Avenir Next LT Pro"/>
              </a:rPr>
              <a:t>(no hacer siempre lo mismo)</a:t>
            </a:r>
            <a:endParaRPr b="0" lang="es-ES" sz="3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841320" y="503280"/>
            <a:ext cx="10509120" cy="1974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6000"/>
          </a:bodyPr>
          <a:p>
            <a:pPr algn="ctr">
              <a:lnSpc>
                <a:spcPct val="90000"/>
              </a:lnSpc>
            </a:pPr>
            <a:br/>
            <a:r>
              <a:rPr b="0" lang="es-ES" sz="5400" spc="-1" strike="noStrike">
                <a:solidFill>
                  <a:srgbClr val="000000"/>
                </a:solidFill>
                <a:latin typeface="Avenir Next LT Pro"/>
              </a:rPr>
              <a:t>Prueba 6</a:t>
            </a:r>
            <a:br/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841320" y="2894040"/>
            <a:ext cx="1050624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Shape 5"/>
          <p:cNvSpPr txBox="1"/>
          <p:nvPr/>
        </p:nvSpPr>
        <p:spPr>
          <a:xfrm>
            <a:off x="841320" y="3328560"/>
            <a:ext cx="10509120" cy="271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</a:rPr>
              <a:t>Las pruebas dependen del contexto</a:t>
            </a:r>
            <a:endParaRPr b="0" lang="es-ES" sz="3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841320" y="503280"/>
            <a:ext cx="10509120" cy="1974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Avenir Next LT Pro"/>
              </a:rPr>
              <a:t>Prueba 7</a:t>
            </a:r>
            <a:br/>
            <a:endParaRPr b="0" lang="es-ES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42760" y="0"/>
            <a:ext cx="10506240" cy="19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841320" y="2894040"/>
            <a:ext cx="1050624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5"/>
          <p:cNvSpPr txBox="1"/>
          <p:nvPr/>
        </p:nvSpPr>
        <p:spPr>
          <a:xfrm>
            <a:off x="841320" y="3328560"/>
            <a:ext cx="10509120" cy="2715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</a:rPr>
              <a:t>Falacia de ausencia de errores</a:t>
            </a:r>
            <a:endParaRPr b="0" lang="es-ES" sz="3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341"/>
      </a:dk2>
      <a:lt2>
        <a:srgbClr val="e8e7e2"/>
      </a:lt2>
      <a:accent1>
        <a:srgbClr val="969ac7"/>
      </a:accent1>
      <a:accent2>
        <a:srgbClr val="7e9dba"/>
      </a:accent2>
      <a:accent3>
        <a:srgbClr val="83abae"/>
      </a:accent3>
      <a:accent4>
        <a:srgbClr val="75ad9a"/>
      </a:accent4>
      <a:accent5>
        <a:srgbClr val="83ae8d"/>
      </a:accent5>
      <a:accent6>
        <a:srgbClr val="82b178"/>
      </a:accent6>
      <a:hlink>
        <a:srgbClr val="89845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341"/>
      </a:dk2>
      <a:lt2>
        <a:srgbClr val="e8e7e2"/>
      </a:lt2>
      <a:accent1>
        <a:srgbClr val="969ac7"/>
      </a:accent1>
      <a:accent2>
        <a:srgbClr val="7e9dba"/>
      </a:accent2>
      <a:accent3>
        <a:srgbClr val="83abae"/>
      </a:accent3>
      <a:accent4>
        <a:srgbClr val="75ad9a"/>
      </a:accent4>
      <a:accent5>
        <a:srgbClr val="83ae8d"/>
      </a:accent5>
      <a:accent6>
        <a:srgbClr val="82b178"/>
      </a:accent6>
      <a:hlink>
        <a:srgbClr val="89845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LibreOffice/6.4.0.3$Windows_X86_64 LibreOffice_project/b0a288ab3d2d4774cb44b62f04d5d28733ac6df8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2021-12-22T11:13:13Z</dcterms:created>
  <dc:creator/>
  <dc:description/>
  <dc:language>es-ES</dc:language>
  <cp:lastModifiedBy/>
  <dcterms:modified xsi:type="dcterms:W3CDTF">2022-01-13T08:40:05Z</dcterms:modified>
  <cp:revision>98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