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2197080" y="1079640"/>
            <a:ext cx="7797600" cy="99118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7080" y="1079640"/>
            <a:ext cx="7797600" cy="2138040"/>
          </a:xfrm>
          <a:prstGeom prst="rect">
            <a:avLst/>
          </a:prstGeom>
        </p:spPr>
        <p:txBody>
          <a:bodyPr lIns="0" rIns="0" tIns="0" bIns="0" anchor="ctr">
            <a:noAutofit/>
          </a:bodyPr>
          <a:p>
            <a:endParaRPr b="0" lang="es-ES" sz="1800" spc="-1" strike="noStrike">
              <a:solidFill>
                <a:srgbClr val="ffffff"/>
              </a:solidFill>
              <a:latin typeface="Avenir Next LT Pro Light"/>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s-ES" sz="2000" spc="-1" strike="noStrike">
              <a:solidFill>
                <a:srgbClr val="ffffff"/>
              </a:solidFill>
              <a:latin typeface="Avenir Next LT Pro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3212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7080" y="1079640"/>
            <a:ext cx="7797600" cy="2138040"/>
          </a:xfrm>
          <a:prstGeom prst="rect">
            <a:avLst/>
          </a:prstGeom>
        </p:spPr>
        <p:txBody>
          <a:bodyPr lIns="0" rIns="0" tIns="0" bIns="0" anchor="b">
            <a:normAutofit/>
          </a:bodyPr>
          <a:p>
            <a:pPr algn="ctr">
              <a:lnSpc>
                <a:spcPct val="100000"/>
              </a:lnSpc>
            </a:pPr>
            <a:r>
              <a:rPr b="0" lang="en-US" sz="2800" spc="398" strike="noStrike" cap="all">
                <a:solidFill>
                  <a:srgbClr val="ffffff"/>
                </a:solidFill>
                <a:latin typeface="Rockwell Nova Light"/>
              </a:rPr>
              <a:t>Click to edit Master title style</a:t>
            </a:r>
            <a:endParaRPr b="0" lang="es-ES" sz="2800" spc="-1" strike="noStrike">
              <a:solidFill>
                <a:srgbClr val="ffffff"/>
              </a:solidFill>
              <a:latin typeface="Avenir Next LT Pro Light"/>
            </a:endParaRPr>
          </a:p>
        </p:txBody>
      </p:sp>
      <p:sp>
        <p:nvSpPr>
          <p:cNvPr id="1" name="PlaceHolder 2"/>
          <p:cNvSpPr>
            <a:spLocks noGrp="1"/>
          </p:cNvSpPr>
          <p:nvPr>
            <p:ph type="dt"/>
          </p:nvPr>
        </p:nvSpPr>
        <p:spPr>
          <a:xfrm>
            <a:off x="541440" y="6401880"/>
            <a:ext cx="2206440" cy="369000"/>
          </a:xfrm>
          <a:prstGeom prst="rect">
            <a:avLst/>
          </a:prstGeom>
        </p:spPr>
        <p:txBody>
          <a:bodyPr lIns="0" rIns="0" tIns="0" bIns="0" anchor="ctr">
            <a:noAutofit/>
          </a:bodyPr>
          <a:p>
            <a:pPr>
              <a:lnSpc>
                <a:spcPct val="100000"/>
              </a:lnSpc>
            </a:pPr>
            <a:fld id="{A3946FB8-28B7-433F-918E-1B9C752F25F7}" type="datetime">
              <a:rPr b="0" lang="en-US" sz="1000" spc="299" strike="noStrike" cap="all">
                <a:solidFill>
                  <a:srgbClr val="ffffff"/>
                </a:solidFill>
                <a:latin typeface="Avenir Next LT Pro Light"/>
              </a:rPr>
              <a:t>1/13/22</a:t>
            </a:fld>
            <a:endParaRPr b="0" lang="es-ES" sz="1000" spc="-1" strike="noStrike">
              <a:latin typeface="Times New Roman"/>
            </a:endParaRPr>
          </a:p>
        </p:txBody>
      </p:sp>
      <p:sp>
        <p:nvSpPr>
          <p:cNvPr id="2" name="PlaceHolder 3"/>
          <p:cNvSpPr>
            <a:spLocks noGrp="1"/>
          </p:cNvSpPr>
          <p:nvPr>
            <p:ph type="ftr"/>
          </p:nvPr>
        </p:nvSpPr>
        <p:spPr>
          <a:xfrm>
            <a:off x="3308400" y="6401880"/>
            <a:ext cx="5574960" cy="369000"/>
          </a:xfrm>
          <a:prstGeom prst="rect">
            <a:avLst/>
          </a:prstGeom>
        </p:spPr>
        <p:txBody>
          <a:bodyPr lIns="0" rIns="0" tIns="0" bIns="0" anchor="ctr">
            <a:noAutofit/>
          </a:bodyPr>
          <a:p>
            <a:endParaRPr b="0" lang="es-ES" sz="2400" spc="-1" strike="noStrike">
              <a:latin typeface="Times New Roman"/>
            </a:endParaRPr>
          </a:p>
        </p:txBody>
      </p:sp>
      <p:sp>
        <p:nvSpPr>
          <p:cNvPr id="3" name="PlaceHolder 4"/>
          <p:cNvSpPr>
            <a:spLocks noGrp="1"/>
          </p:cNvSpPr>
          <p:nvPr>
            <p:ph type="sldNum"/>
          </p:nvPr>
        </p:nvSpPr>
        <p:spPr>
          <a:xfrm>
            <a:off x="9442800" y="6401880"/>
            <a:ext cx="2207880" cy="369000"/>
          </a:xfrm>
          <a:prstGeom prst="rect">
            <a:avLst/>
          </a:prstGeom>
        </p:spPr>
        <p:txBody>
          <a:bodyPr lIns="0" rIns="0" tIns="0" bIns="0" anchor="ctr">
            <a:noAutofit/>
          </a:bodyPr>
          <a:p>
            <a:pPr algn="r">
              <a:lnSpc>
                <a:spcPct val="100000"/>
              </a:lnSpc>
            </a:pPr>
            <a:fld id="{489C1980-85AE-4B91-8C9A-F07FE6EB7733}" type="slidenum">
              <a:rPr b="0" lang="en-US" sz="1000" spc="299" strike="noStrike" cap="all">
                <a:solidFill>
                  <a:srgbClr val="ffffff"/>
                </a:solidFill>
                <a:latin typeface="Avenir Next LT Pro Light"/>
              </a:rPr>
              <a:t>&lt;número&gt;</a:t>
            </a:fld>
            <a:endParaRPr b="0" lang="es-ES" sz="1000" spc="-1" strike="noStrike">
              <a:latin typeface="Times New Roman"/>
            </a:endParaRPr>
          </a:p>
        </p:txBody>
      </p:sp>
      <p:sp>
        <p:nvSpPr>
          <p:cNvPr id="4" name="Line 5"/>
          <p:cNvSpPr/>
          <p:nvPr/>
        </p:nvSpPr>
        <p:spPr>
          <a:xfrm>
            <a:off x="5825880" y="3690720"/>
            <a:ext cx="540000" cy="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nvGrpSpPr>
          <p:cNvPr id="5" name="Group 6"/>
          <p:cNvGrpSpPr/>
          <p:nvPr/>
        </p:nvGrpSpPr>
        <p:grpSpPr>
          <a:xfrm>
            <a:off x="9965160" y="4442040"/>
            <a:ext cx="1395360" cy="1380960"/>
            <a:chOff x="9965160" y="4442040"/>
            <a:chExt cx="1395360" cy="1380960"/>
          </a:xfrm>
        </p:grpSpPr>
        <p:sp>
          <p:nvSpPr>
            <p:cNvPr id="6" name="CustomShape 7"/>
            <p:cNvSpPr/>
            <p:nvPr/>
          </p:nvSpPr>
          <p:spPr>
            <a:xfrm flipH="1" rot="2700000">
              <a:off x="10407240" y="4497120"/>
              <a:ext cx="571320" cy="1316520"/>
            </a:xfrm>
            <a:custGeom>
              <a:avLst/>
              <a:gdLst/>
              <a:ah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600">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9965160" y="4442040"/>
              <a:ext cx="1345680" cy="1344960"/>
              <a:chOff x="9965160" y="4442040"/>
              <a:chExt cx="1345680" cy="1344960"/>
            </a:xfrm>
          </p:grpSpPr>
          <p:sp>
            <p:nvSpPr>
              <p:cNvPr id="8" name="CustomShape 9"/>
              <p:cNvSpPr/>
              <p:nvPr/>
            </p:nvSpPr>
            <p:spPr>
              <a:xfrm flipV="1" rot="13500000">
                <a:off x="10359360" y="4451760"/>
                <a:ext cx="571320" cy="1311480"/>
              </a:xfrm>
              <a:custGeom>
                <a:avLst/>
                <a:gdLst/>
                <a:ah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9" name="Line 10"/>
              <p:cNvSpPr/>
              <p:nvPr/>
            </p:nvSpPr>
            <p:spPr>
              <a:xfrm flipH="1">
                <a:off x="9965160" y="4641480"/>
                <a:ext cx="1145520" cy="114552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gr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2000" spc="-1" strike="noStrike">
                <a:solidFill>
                  <a:srgbClr val="ffffff"/>
                </a:solidFill>
                <a:latin typeface="Avenir Next LT Pro Light"/>
              </a:rPr>
              <a:t>Pulse para editar el formato de esquema del texto</a:t>
            </a:r>
            <a:endParaRPr b="0" lang="es-ES" sz="2000" spc="-1" strike="noStrike">
              <a:solidFill>
                <a:srgbClr val="ffffff"/>
              </a:solidFill>
              <a:latin typeface="Avenir Next LT Pro Light"/>
            </a:endParaRPr>
          </a:p>
          <a:p>
            <a:pPr lvl="1" marL="864000" indent="-324000">
              <a:spcBef>
                <a:spcPts val="1134"/>
              </a:spcBef>
              <a:buClr>
                <a:srgbClr val="ffffff"/>
              </a:buClr>
              <a:buSzPct val="75000"/>
              <a:buFont typeface="Symbol" charset="2"/>
              <a:buChar char=""/>
            </a:pPr>
            <a:r>
              <a:rPr b="0" lang="es-ES" sz="2000" spc="-1" strike="noStrike">
                <a:solidFill>
                  <a:srgbClr val="ffffff"/>
                </a:solidFill>
                <a:latin typeface="Avenir Next LT Pro Light"/>
              </a:rPr>
              <a:t>Segundo nivel del esquema</a:t>
            </a:r>
            <a:endParaRPr b="0" lang="es-ES" sz="2000" spc="-1" strike="noStrike">
              <a:solidFill>
                <a:srgbClr val="ffffff"/>
              </a:solidFill>
              <a:latin typeface="Avenir Next LT Pro Light"/>
            </a:endParaRPr>
          </a:p>
          <a:p>
            <a:pPr lvl="2" marL="1296000" indent="-288000">
              <a:spcBef>
                <a:spcPts val="850"/>
              </a:spcBef>
              <a:buClr>
                <a:srgbClr val="ffffff"/>
              </a:buClr>
              <a:buSzPct val="45000"/>
              <a:buFont typeface="Wingdings" charset="2"/>
              <a:buChar char=""/>
            </a:pPr>
            <a:r>
              <a:rPr b="0" i="1" lang="es-ES" sz="2000" spc="-1" strike="noStrike">
                <a:solidFill>
                  <a:srgbClr val="ffffff"/>
                </a:solidFill>
                <a:latin typeface="Avenir Next LT Pro Light"/>
              </a:rPr>
              <a:t>Tercer nivel del esquema</a:t>
            </a:r>
            <a:endParaRPr b="0" i="1" lang="es-ES" sz="2000" spc="-1" strike="noStrike">
              <a:solidFill>
                <a:srgbClr val="ffffff"/>
              </a:solidFill>
              <a:latin typeface="Avenir Next LT Pro Light"/>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venir Next LT Pro Light"/>
              </a:rPr>
              <a:t>Cuarto nivel del esquema</a:t>
            </a:r>
            <a:endParaRPr b="0" lang="es-ES" sz="2000" spc="-1" strike="noStrike">
              <a:solidFill>
                <a:srgbClr val="ffffff"/>
              </a:solidFill>
              <a:latin typeface="Avenir Next LT Pro Light"/>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venir Next LT Pro Light"/>
              </a:rPr>
              <a:t>Quinto nivel del esquema</a:t>
            </a:r>
            <a:endParaRPr b="0" lang="es-ES" sz="2000" spc="-1" strike="noStrike">
              <a:solidFill>
                <a:srgbClr val="ffffff"/>
              </a:solidFill>
              <a:latin typeface="Avenir Next LT Pro Light"/>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venir Next LT Pro Light"/>
              </a:rPr>
              <a:t>Sexto nivel del esquema</a:t>
            </a:r>
            <a:endParaRPr b="0" lang="es-ES" sz="2000" spc="-1" strike="noStrike">
              <a:solidFill>
                <a:srgbClr val="ffffff"/>
              </a:solidFill>
              <a:latin typeface="Avenir Next LT Pro Light"/>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venir Next LT Pro Light"/>
              </a:rPr>
              <a:t>Séptimo nivel del esquema</a:t>
            </a:r>
            <a:endParaRPr b="0" lang="es-ES" sz="2000" spc="-1" strike="noStrike">
              <a:solidFill>
                <a:srgbClr val="ffffff"/>
              </a:solidFill>
              <a:latin typeface="Avenir Next LT Pr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2197080" y="1079640"/>
            <a:ext cx="779760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Tipos de pruebas de software</a:t>
            </a:r>
            <a:endParaRPr b="0" lang="es-ES" sz="4800" spc="-1" strike="noStrike">
              <a:solidFill>
                <a:srgbClr val="ffffff"/>
              </a:solidFill>
              <a:latin typeface="Avenir Next LT Pro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2197080" y="1079640"/>
            <a:ext cx="779760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Pruebas funcionales</a:t>
            </a:r>
            <a:endParaRPr b="0" lang="es-ES" sz="4800" spc="-1" strike="noStrike">
              <a:solidFill>
                <a:srgbClr val="ffffff"/>
              </a:solidFill>
              <a:latin typeface="Avenir Next LT Pro Light"/>
            </a:endParaRPr>
          </a:p>
        </p:txBody>
      </p:sp>
      <p:sp>
        <p:nvSpPr>
          <p:cNvPr id="49" name="TextShape 2"/>
          <p:cNvSpPr txBox="1"/>
          <p:nvPr/>
        </p:nvSpPr>
        <p:spPr>
          <a:xfrm>
            <a:off x="3308400" y="4113360"/>
            <a:ext cx="5574960" cy="1655280"/>
          </a:xfrm>
          <a:prstGeom prst="rect">
            <a:avLst/>
          </a:prstGeom>
          <a:noFill/>
          <a:ln>
            <a:noFill/>
          </a:ln>
        </p:spPr>
        <p:txBody>
          <a:bodyPr lIns="0" rIns="0" tIns="0" bIns="0">
            <a:normAutofit/>
          </a:bodyPr>
          <a:p>
            <a:pPr algn="ctr">
              <a:lnSpc>
                <a:spcPct val="125000"/>
              </a:lnSpc>
              <a:spcBef>
                <a:spcPts val="1001"/>
              </a:spcBef>
            </a:pPr>
            <a:r>
              <a:rPr b="0" i="1" lang="es-ES" sz="2400" spc="-1" strike="noStrike">
                <a:solidFill>
                  <a:srgbClr val="ffffff"/>
                </a:solidFill>
                <a:latin typeface="Avenir Next LT Pro Light"/>
              </a:rPr>
              <a:t>Son pruebas conocidas como pruebas de caja negra. Analizan los datos de entrada y salida para obtener un caso de prueba antes del inicio de este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2197080" y="1079640"/>
            <a:ext cx="829404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Pruebas no funcionales</a:t>
            </a:r>
            <a:endParaRPr b="0" lang="es-ES" sz="4800" spc="-1" strike="noStrike">
              <a:solidFill>
                <a:srgbClr val="ffffff"/>
              </a:solidFill>
              <a:latin typeface="Avenir Next LT Pro Light"/>
            </a:endParaRPr>
          </a:p>
        </p:txBody>
      </p:sp>
      <p:sp>
        <p:nvSpPr>
          <p:cNvPr id="51" name="TextShape 2"/>
          <p:cNvSpPr txBox="1"/>
          <p:nvPr/>
        </p:nvSpPr>
        <p:spPr>
          <a:xfrm>
            <a:off x="3308400" y="4113360"/>
            <a:ext cx="5574960" cy="1655280"/>
          </a:xfrm>
          <a:prstGeom prst="rect">
            <a:avLst/>
          </a:prstGeom>
          <a:noFill/>
          <a:ln>
            <a:noFill/>
          </a:ln>
        </p:spPr>
        <p:txBody>
          <a:bodyPr lIns="0" rIns="0" tIns="0" bIns="0">
            <a:normAutofit/>
          </a:bodyPr>
          <a:p>
            <a:pPr algn="ctr">
              <a:lnSpc>
                <a:spcPct val="125000"/>
              </a:lnSpc>
              <a:spcBef>
                <a:spcPts val="1001"/>
              </a:spcBef>
            </a:pPr>
            <a:r>
              <a:rPr b="0" i="1" lang="es-ES" sz="2400" spc="-1" strike="noStrike">
                <a:solidFill>
                  <a:srgbClr val="ffffff"/>
                </a:solidFill>
                <a:latin typeface="Avenir Next LT Pro Light"/>
              </a:rPr>
              <a:t>Prueban los atributos de un componente o de un sistema que no se refieren a la funcionalidad</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2197080" y="1079640"/>
            <a:ext cx="829404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Tipos de pruebas funcionales</a:t>
            </a:r>
            <a:endParaRPr b="0" lang="es-ES" sz="4800" spc="-1" strike="noStrike">
              <a:solidFill>
                <a:srgbClr val="ffffff"/>
              </a:solidFill>
              <a:latin typeface="Avenir Next LT Pro Light"/>
            </a:endParaRPr>
          </a:p>
        </p:txBody>
      </p:sp>
      <p:sp>
        <p:nvSpPr>
          <p:cNvPr id="53" name="TextShape 2"/>
          <p:cNvSpPr txBox="1"/>
          <p:nvPr/>
        </p:nvSpPr>
        <p:spPr>
          <a:xfrm>
            <a:off x="3465000" y="4402080"/>
            <a:ext cx="5261400" cy="1655280"/>
          </a:xfrm>
          <a:prstGeom prst="rect">
            <a:avLst/>
          </a:prstGeom>
          <a:noFill/>
          <a:ln>
            <a:noFill/>
          </a:ln>
        </p:spPr>
        <p:txBody>
          <a:bodyPr lIns="0" rIns="0" tIns="0" bIns="0">
            <a:normAutofit fontScale="80000"/>
          </a:bodyPr>
          <a:p>
            <a:pPr marL="343080" indent="-34272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rPr>
              <a:t>Pruebas unitarias</a:t>
            </a:r>
            <a:endParaRPr b="0" lang="es-ES" sz="2400" spc="-1" strike="noStrike">
              <a:latin typeface="Arial"/>
            </a:endParaRPr>
          </a:p>
          <a:p>
            <a:pPr marL="343080" indent="-34272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rPr>
              <a:t>Pruebas de integración</a:t>
            </a:r>
            <a:endParaRPr b="0" lang="es-ES" sz="2400" spc="-1" strike="noStrike">
              <a:latin typeface="Arial"/>
            </a:endParaRPr>
          </a:p>
          <a:p>
            <a:pPr marL="343080" indent="-34272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rPr>
              <a:t>Pruebas de regresión</a:t>
            </a:r>
            <a:endParaRPr b="0" lang="es-ES" sz="2400" spc="-1" strike="noStrike">
              <a:latin typeface="Arial"/>
            </a:endParaRPr>
          </a:p>
          <a:p>
            <a:pPr marL="343080" indent="-34272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rPr>
              <a:t>Pruebas de aceptación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2197080" y="1079640"/>
            <a:ext cx="829404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Tipos de pruebas</a:t>
            </a:r>
            <a:br/>
            <a:r>
              <a:rPr b="0" lang="es-ES" sz="4800" spc="398" strike="noStrike" cap="all">
                <a:solidFill>
                  <a:srgbClr val="ffffff"/>
                </a:solidFill>
                <a:latin typeface="Rockwell Nova Light"/>
              </a:rPr>
              <a:t> no funcionales</a:t>
            </a:r>
            <a:endParaRPr b="0" lang="es-ES" sz="4800" spc="-1" strike="noStrike">
              <a:solidFill>
                <a:srgbClr val="ffffff"/>
              </a:solidFill>
              <a:latin typeface="Avenir Next LT Pro Light"/>
            </a:endParaRPr>
          </a:p>
        </p:txBody>
      </p:sp>
      <p:sp>
        <p:nvSpPr>
          <p:cNvPr id="55" name="TextShape 2"/>
          <p:cNvSpPr txBox="1"/>
          <p:nvPr/>
        </p:nvSpPr>
        <p:spPr>
          <a:xfrm>
            <a:off x="1082520" y="4370040"/>
            <a:ext cx="5125320" cy="2335320"/>
          </a:xfrm>
          <a:prstGeom prst="rect">
            <a:avLst/>
          </a:prstGeom>
          <a:noFill/>
          <a:ln>
            <a:noFill/>
          </a:ln>
        </p:spPr>
        <p:txBody>
          <a:bodyPr lIns="0" rIns="0" tIns="0" bIns="0">
            <a:normAutofit fontScale="37000"/>
          </a:bodyPr>
          <a:p>
            <a:pPr marL="343080" indent="-342720">
              <a:lnSpc>
                <a:spcPct val="125000"/>
              </a:lnSpc>
              <a:spcBef>
                <a:spcPts val="1001"/>
              </a:spcBef>
              <a:buClr>
                <a:srgbClr val="ef8c6a"/>
              </a:buClr>
              <a:buFont typeface="Wingdings" charset="2"/>
              <a:buChar char=""/>
            </a:pPr>
            <a:r>
              <a:rPr b="1" i="1" lang="es-ES" sz="5100" spc="-1" strike="noStrike">
                <a:solidFill>
                  <a:srgbClr val="ffffff"/>
                </a:solidFill>
                <a:latin typeface="Avenir Next LT Pro Light"/>
              </a:rPr>
              <a:t>Pruebas de rendimiento</a:t>
            </a:r>
            <a:endParaRPr b="0" lang="es-ES" sz="5100" spc="-1" strike="noStrike">
              <a:latin typeface="Arial"/>
            </a:endParaRPr>
          </a:p>
          <a:p>
            <a:pPr marL="343080" indent="-34272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rPr>
              <a:t>Pruebas de Carga</a:t>
            </a:r>
            <a:endParaRPr b="0" lang="es-ES" sz="2900" spc="-1" strike="noStrike">
              <a:latin typeface="Arial"/>
            </a:endParaRPr>
          </a:p>
          <a:p>
            <a:pPr marL="343080" indent="-34272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rPr>
              <a:t>Pruebas de Estrés</a:t>
            </a:r>
            <a:endParaRPr b="0" lang="es-ES" sz="2900" spc="-1" strike="noStrike">
              <a:latin typeface="Arial"/>
            </a:endParaRPr>
          </a:p>
          <a:p>
            <a:pPr marL="343080" indent="-34272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rPr>
              <a:t>Pruebas de Escalabilidad</a:t>
            </a:r>
            <a:endParaRPr b="0" lang="es-ES" sz="2900" spc="-1" strike="noStrike">
              <a:latin typeface="Arial"/>
            </a:endParaRPr>
          </a:p>
          <a:p>
            <a:pPr marL="343080" indent="-34272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rPr>
              <a:t>Pruebas de Volumen</a:t>
            </a:r>
            <a:endParaRPr b="0" lang="es-ES" sz="2900" spc="-1" strike="noStrike">
              <a:latin typeface="Arial"/>
            </a:endParaRPr>
          </a:p>
        </p:txBody>
      </p:sp>
      <p:sp>
        <p:nvSpPr>
          <p:cNvPr id="56" name="CustomShape 3"/>
          <p:cNvSpPr/>
          <p:nvPr/>
        </p:nvSpPr>
        <p:spPr>
          <a:xfrm>
            <a:off x="6095880" y="4370040"/>
            <a:ext cx="5125320" cy="2138040"/>
          </a:xfrm>
          <a:prstGeom prst="rect">
            <a:avLst/>
          </a:prstGeom>
          <a:noFill/>
          <a:ln>
            <a:noFill/>
          </a:ln>
        </p:spPr>
        <p:style>
          <a:lnRef idx="0"/>
          <a:fillRef idx="0"/>
          <a:effectRef idx="0"/>
          <a:fontRef idx="minor"/>
        </p:style>
        <p:txBody>
          <a:bodyPr lIns="0" rIns="0" tIns="0" bIns="0">
            <a:normAutofit fontScale="22000"/>
          </a:bodyPr>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seguridad</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documentación</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instalación</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Confiabilidad</a:t>
            </a:r>
            <a:endParaRPr b="0" lang="es-ES" sz="3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2197080" y="1079640"/>
            <a:ext cx="8294040" cy="2138040"/>
          </a:xfrm>
          <a:prstGeom prst="rect">
            <a:avLst/>
          </a:prstGeom>
          <a:noFill/>
          <a:ln>
            <a:noFill/>
          </a:ln>
        </p:spPr>
        <p:txBody>
          <a:bodyPr lIns="0" rIns="0" tIns="0" bIns="0" anchor="b">
            <a:normAutofit/>
          </a:bodyPr>
          <a:p>
            <a:endParaRPr b="0" lang="es-ES" sz="1800" spc="-1" strike="noStrike">
              <a:solidFill>
                <a:srgbClr val="ffffff"/>
              </a:solidFill>
              <a:latin typeface="Avenir Next LT Pro Light"/>
            </a:endParaRPr>
          </a:p>
        </p:txBody>
      </p:sp>
      <p:sp>
        <p:nvSpPr>
          <p:cNvPr id="58" name="TextShape 2"/>
          <p:cNvSpPr txBox="1"/>
          <p:nvPr/>
        </p:nvSpPr>
        <p:spPr>
          <a:xfrm>
            <a:off x="1082520" y="4370040"/>
            <a:ext cx="5125320" cy="2335320"/>
          </a:xfrm>
          <a:prstGeom prst="rect">
            <a:avLst/>
          </a:prstGeom>
          <a:noFill/>
          <a:ln>
            <a:noFill/>
          </a:ln>
        </p:spPr>
        <p:txBody>
          <a:bodyPr lIns="0" rIns="0" tIns="0" bIns="0">
            <a:normAutofit fontScale="37000"/>
          </a:bodyPr>
          <a:p>
            <a:pPr marL="343080" indent="-342720">
              <a:lnSpc>
                <a:spcPct val="125000"/>
              </a:lnSpc>
              <a:spcBef>
                <a:spcPts val="1001"/>
              </a:spcBef>
              <a:buClr>
                <a:srgbClr val="ef8c6a"/>
              </a:buClr>
              <a:buFont typeface="Wingdings" charset="2"/>
              <a:buChar char=""/>
            </a:pPr>
            <a:r>
              <a:rPr b="1" i="1" lang="es-ES" sz="5100" spc="-1" strike="noStrike" u="sng">
                <a:solidFill>
                  <a:srgbClr val="ffffff"/>
                </a:solidFill>
                <a:uFillTx/>
                <a:latin typeface="Avenir Next LT Pro Light"/>
              </a:rPr>
              <a:t>Pruebas de rendimiento</a:t>
            </a:r>
            <a:endParaRPr b="0" lang="es-ES" sz="5100" spc="-1" strike="noStrike" u="sng">
              <a:uFillTx/>
              <a:latin typeface="Arial"/>
            </a:endParaRPr>
          </a:p>
          <a:p>
            <a:pPr marL="343080" indent="-342720">
              <a:lnSpc>
                <a:spcPct val="125000"/>
              </a:lnSpc>
              <a:spcBef>
                <a:spcPts val="1001"/>
              </a:spcBef>
              <a:buClr>
                <a:srgbClr val="ef8c6a"/>
              </a:buClr>
              <a:buFont typeface="Wingdings" charset="2"/>
              <a:buChar char=""/>
            </a:pPr>
            <a:r>
              <a:rPr b="0" i="1" lang="es-ES" sz="2900" spc="-1" strike="noStrike" u="sng">
                <a:solidFill>
                  <a:srgbClr val="ffffff"/>
                </a:solidFill>
                <a:uFillTx/>
                <a:latin typeface="Avenir Next LT Pro Light"/>
              </a:rPr>
              <a:t>Pruebas de Carga</a:t>
            </a:r>
            <a:endParaRPr b="0" lang="es-ES" sz="2900" spc="-1" strike="noStrike" u="sng">
              <a:uFillTx/>
              <a:latin typeface="Arial"/>
            </a:endParaRPr>
          </a:p>
          <a:p>
            <a:pPr marL="343080" indent="-342720">
              <a:lnSpc>
                <a:spcPct val="125000"/>
              </a:lnSpc>
              <a:spcBef>
                <a:spcPts val="1001"/>
              </a:spcBef>
              <a:buClr>
                <a:srgbClr val="ef8c6a"/>
              </a:buClr>
              <a:buFont typeface="Wingdings" charset="2"/>
              <a:buChar char=""/>
            </a:pPr>
            <a:r>
              <a:rPr b="0" i="1" lang="es-ES" sz="2900" spc="-1" strike="noStrike" u="sng">
                <a:solidFill>
                  <a:srgbClr val="ffffff"/>
                </a:solidFill>
                <a:uFillTx/>
                <a:latin typeface="Avenir Next LT Pro Light"/>
              </a:rPr>
              <a:t>Pruebas de Estrés</a:t>
            </a:r>
            <a:endParaRPr b="0" lang="es-ES" sz="2900" spc="-1" strike="noStrike" u="sng">
              <a:uFillTx/>
              <a:latin typeface="Arial"/>
            </a:endParaRPr>
          </a:p>
          <a:p>
            <a:pPr marL="343080" indent="-342720">
              <a:lnSpc>
                <a:spcPct val="125000"/>
              </a:lnSpc>
              <a:spcBef>
                <a:spcPts val="1001"/>
              </a:spcBef>
              <a:buClr>
                <a:srgbClr val="ef8c6a"/>
              </a:buClr>
              <a:buFont typeface="Wingdings" charset="2"/>
              <a:buChar char=""/>
            </a:pPr>
            <a:r>
              <a:rPr b="0" i="1" lang="es-ES" sz="2900" spc="-1" strike="noStrike" u="sng">
                <a:solidFill>
                  <a:srgbClr val="ffffff"/>
                </a:solidFill>
                <a:uFillTx/>
                <a:latin typeface="Avenir Next LT Pro Light"/>
              </a:rPr>
              <a:t>Pruebas de Escalabilidad</a:t>
            </a:r>
            <a:endParaRPr b="0" lang="es-ES" sz="2900" spc="-1" strike="noStrike" u="sng">
              <a:uFillTx/>
              <a:latin typeface="Arial"/>
            </a:endParaRPr>
          </a:p>
          <a:p>
            <a:pPr marL="343080" indent="-342720">
              <a:lnSpc>
                <a:spcPct val="125000"/>
              </a:lnSpc>
              <a:spcBef>
                <a:spcPts val="1001"/>
              </a:spcBef>
              <a:buClr>
                <a:srgbClr val="ef8c6a"/>
              </a:buClr>
              <a:buFont typeface="Wingdings" charset="2"/>
              <a:buChar char=""/>
            </a:pPr>
            <a:r>
              <a:rPr b="0" i="1" lang="es-ES" sz="2900" spc="-1" strike="noStrike" u="sng">
                <a:solidFill>
                  <a:srgbClr val="ffffff"/>
                </a:solidFill>
                <a:uFillTx/>
                <a:latin typeface="Avenir Next LT Pro Light"/>
              </a:rPr>
              <a:t>Pruebas de Volumen</a:t>
            </a:r>
            <a:endParaRPr b="0" lang="es-ES" sz="2900" spc="-1" strike="noStrike" u="sng">
              <a:uFillTx/>
              <a:latin typeface="Arial"/>
            </a:endParaRPr>
          </a:p>
        </p:txBody>
      </p:sp>
      <p:sp>
        <p:nvSpPr>
          <p:cNvPr id="59" name="CustomShape 3"/>
          <p:cNvSpPr/>
          <p:nvPr/>
        </p:nvSpPr>
        <p:spPr>
          <a:xfrm>
            <a:off x="6095880" y="4370040"/>
            <a:ext cx="5125320" cy="2138040"/>
          </a:xfrm>
          <a:prstGeom prst="rect">
            <a:avLst/>
          </a:prstGeom>
          <a:noFill/>
          <a:ln>
            <a:noFill/>
          </a:ln>
        </p:spPr>
        <p:style>
          <a:lnRef idx="0"/>
          <a:fillRef idx="0"/>
          <a:effectRef idx="0"/>
          <a:fontRef idx="minor"/>
        </p:style>
        <p:txBody>
          <a:bodyPr lIns="0" rIns="0" tIns="0" bIns="0">
            <a:normAutofit fontScale="22000"/>
          </a:bodyPr>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seguridad</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documentación</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instalación</a:t>
            </a:r>
            <a:endParaRPr b="0" lang="es-ES" sz="3800" spc="-1" strike="noStrike">
              <a:latin typeface="Arial"/>
            </a:endParaRPr>
          </a:p>
          <a:p>
            <a:pPr marL="343080" indent="-342720">
              <a:lnSpc>
                <a:spcPct val="125000"/>
              </a:lnSpc>
              <a:spcBef>
                <a:spcPts val="1001"/>
              </a:spcBef>
              <a:buClr>
                <a:srgbClr val="ef8c6a"/>
              </a:buClr>
              <a:buFont typeface="Wingdings" charset="2"/>
              <a:buChar char=""/>
            </a:pPr>
            <a:r>
              <a:rPr b="1" i="1" lang="es-ES" sz="3800" spc="-1" strike="noStrike">
                <a:solidFill>
                  <a:srgbClr val="ffffff"/>
                </a:solidFill>
                <a:latin typeface="Avenir Next LT Pro Light"/>
              </a:rPr>
              <a:t>Pruebas de Confiabilidad</a:t>
            </a:r>
            <a:endParaRPr b="0" lang="es-ES" sz="3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2197080" y="1079640"/>
            <a:ext cx="829404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COSTE DE LAS PRUEBAS POR NIVEL</a:t>
            </a:r>
            <a:endParaRPr b="0" lang="es-ES" sz="4800" spc="-1" strike="noStrike">
              <a:solidFill>
                <a:srgbClr val="ffffff"/>
              </a:solidFill>
              <a:latin typeface="Avenir Next LT Pro Light"/>
            </a:endParaRPr>
          </a:p>
        </p:txBody>
      </p:sp>
      <p:pic>
        <p:nvPicPr>
          <p:cNvPr id="61" name="Imagen 7" descr="Diagrama&#10;&#10;Descripción generada automáticamente"/>
          <p:cNvPicPr/>
          <p:nvPr/>
        </p:nvPicPr>
        <p:blipFill>
          <a:blip r:embed="rId1"/>
          <a:stretch/>
        </p:blipFill>
        <p:spPr>
          <a:xfrm>
            <a:off x="3897360" y="3973320"/>
            <a:ext cx="4397040" cy="2143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2197080" y="1079640"/>
            <a:ext cx="8294040" cy="2138040"/>
          </a:xfrm>
          <a:prstGeom prst="rect">
            <a:avLst/>
          </a:prstGeom>
          <a:noFill/>
          <a:ln>
            <a:noFill/>
          </a:ln>
        </p:spPr>
        <p:txBody>
          <a:bodyPr lIns="0" rIns="0" tIns="0" bIns="0" anchor="b">
            <a:normAutofit/>
          </a:bodyPr>
          <a:p>
            <a:pPr algn="ctr">
              <a:lnSpc>
                <a:spcPct val="100000"/>
              </a:lnSpc>
            </a:pPr>
            <a:r>
              <a:rPr b="0" lang="es-ES" sz="4800" spc="398" strike="noStrike" cap="all">
                <a:solidFill>
                  <a:srgbClr val="ffffff"/>
                </a:solidFill>
                <a:latin typeface="Rockwell Nova Light"/>
              </a:rPr>
              <a:t>COSTE De los errores en fase de detección</a:t>
            </a:r>
            <a:endParaRPr b="0" lang="es-ES" sz="4800" spc="-1" strike="noStrike">
              <a:solidFill>
                <a:srgbClr val="ffffff"/>
              </a:solidFill>
              <a:latin typeface="Avenir Next LT Pro Light"/>
            </a:endParaRPr>
          </a:p>
        </p:txBody>
      </p:sp>
      <p:sp>
        <p:nvSpPr>
          <p:cNvPr id="63" name="CustomShape 2"/>
          <p:cNvSpPr/>
          <p:nvPr/>
        </p:nvSpPr>
        <p:spPr>
          <a:xfrm>
            <a:off x="2785320" y="4815360"/>
            <a:ext cx="616212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fffff"/>
                </a:solidFill>
                <a:latin typeface="Avenir Next LT Pro Light"/>
              </a:rPr>
              <a:t>El coste de </a:t>
            </a:r>
            <a:r>
              <a:rPr b="0" lang="es-ES" sz="1800" spc="-1" strike="noStrike">
                <a:solidFill>
                  <a:srgbClr val="f2f2f2"/>
                </a:solidFill>
                <a:latin typeface="Avenir Next LT Pro Light"/>
              </a:rPr>
              <a:t>los </a:t>
            </a:r>
            <a:r>
              <a:rPr b="0" lang="es-ES" sz="1800" spc="-1" strike="noStrike">
                <a:solidFill>
                  <a:srgbClr val="f2f2f2"/>
                </a:solidFill>
                <a:latin typeface="Lato"/>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2071440" y="876600"/>
            <a:ext cx="7609320" cy="796680"/>
          </a:xfrm>
          <a:prstGeom prst="rect">
            <a:avLst/>
          </a:prstGeom>
          <a:noFill/>
          <a:ln>
            <a:noFill/>
          </a:ln>
        </p:spPr>
        <p:txBody>
          <a:bodyPr lIns="0" rIns="0" tIns="0" bIns="0" anchor="b">
            <a:normAutofit/>
          </a:bodyPr>
          <a:p>
            <a:pPr algn="ctr">
              <a:lnSpc>
                <a:spcPct val="100000"/>
              </a:lnSpc>
            </a:pPr>
            <a:r>
              <a:rPr b="0" lang="es-ES" sz="1800" spc="398" strike="noStrike" cap="all">
                <a:solidFill>
                  <a:srgbClr val="f2f2f2"/>
                </a:solidFill>
                <a:latin typeface="Lato"/>
              </a:rPr>
              <a:t>Hay dos caminos para reducir el coste de estos errores:</a:t>
            </a:r>
            <a:endParaRPr b="0" lang="es-ES" sz="1800" spc="-1" strike="noStrike">
              <a:solidFill>
                <a:srgbClr val="ffffff"/>
              </a:solidFill>
              <a:latin typeface="Avenir Next LT Pro Light"/>
            </a:endParaRPr>
          </a:p>
        </p:txBody>
      </p:sp>
      <p:sp>
        <p:nvSpPr>
          <p:cNvPr id="65" name="CustomShape 2"/>
          <p:cNvSpPr/>
          <p:nvPr/>
        </p:nvSpPr>
        <p:spPr>
          <a:xfrm>
            <a:off x="2813040" y="2072880"/>
            <a:ext cx="78660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2f2f2"/>
                </a:solidFill>
                <a:latin typeface="Lato"/>
              </a:rPr>
              <a:t>- Dedicar más tiempo a la toma de requisitos. Esto es importante para reducir los fallos en esta etapa ya que estos suponen un coste altísimo debido a que se suelen detectar al final del proyecto.</a:t>
            </a:r>
            <a:endParaRPr b="0" lang="es-ES" sz="1800" spc="-1" strike="noStrike">
              <a:latin typeface="Arial"/>
            </a:endParaRPr>
          </a:p>
          <a:p>
            <a:pPr>
              <a:lnSpc>
                <a:spcPct val="100000"/>
              </a:lnSpc>
            </a:pPr>
            <a:endParaRPr b="0" lang="es-ES" sz="1800" spc="-1" strike="noStrike">
              <a:latin typeface="Arial"/>
            </a:endParaRPr>
          </a:p>
        </p:txBody>
      </p:sp>
      <p:sp>
        <p:nvSpPr>
          <p:cNvPr id="66" name="CustomShape 3"/>
          <p:cNvSpPr/>
          <p:nvPr/>
        </p:nvSpPr>
        <p:spPr>
          <a:xfrm>
            <a:off x="2751480" y="4437720"/>
            <a:ext cx="773424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2f2f2"/>
                </a:solidFill>
                <a:latin typeface="Lato"/>
              </a:rPr>
              <a:t>Detectar antes los errores. Aquí las metodologías ágiles, las entregas iterativas, o las estrategias de Shift Left, pueden ser de utilidad. Esta es la tendencia actual. Es decir, asumimos que se cometerán errores en las primeras fases, pero en vez de invertir en evitarlos, invertimos en detectarlos lo antes posible.</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LibreOffice/6.4.0.3$Windows_X86_64 LibreOffice_project/b0a288ab3d2d4774cb44b62f04d5d28733ac6df8</Application>
  <Words>293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2021-12-22T11:14:03Z</dcterms:created>
  <dc:creator>Miguel Sánchez Linares</dc:creator>
  <dc:description/>
  <dc:language>es-ES</dc:language>
  <cp:lastModifiedBy/>
  <dcterms:modified xsi:type="dcterms:W3CDTF">2022-01-13T08:44:13Z</dcterms:modified>
  <cp:revision>5</cp:revision>
  <dc:subject/>
  <dc:title>Tipos de pruebas de software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