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8864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03892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7719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7510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9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95590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97866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42928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62155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209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1/12/2022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5899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1/12/2022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401951493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p:txBody>
          <a:bodyPr>
            <a:normAutofit/>
          </a:bodyPr>
          <a:lstStyle/>
          <a:p>
            <a:r>
              <a:rPr lang="es-ES" sz="4800" dirty="0"/>
              <a:t>Tipos de pruebas de software</a:t>
            </a:r>
          </a:p>
        </p:txBody>
      </p:sp>
    </p:spTree>
    <p:extLst>
      <p:ext uri="{BB962C8B-B14F-4D97-AF65-F5344CB8AC3E}">
        <p14:creationId xmlns:p14="http://schemas.microsoft.com/office/powerpoint/2010/main" val="307488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p:txBody>
          <a:bodyPr>
            <a:normAutofit/>
          </a:bodyPr>
          <a:lstStyle/>
          <a:p>
            <a:r>
              <a:rPr lang="es-ES" sz="4800" dirty="0"/>
              <a:t>Pruebas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lnSpcReduction="10000"/>
          </a:bodyPr>
          <a:lstStyle/>
          <a:p>
            <a:r>
              <a:rPr lang="es-ES" dirty="0"/>
              <a:t>Son pruebas conocidas como pruebas de caja negra. Analizan los datos de entrada y salida para obtener un caso de prueba antes del inicio de este</a:t>
            </a:r>
          </a:p>
        </p:txBody>
      </p:sp>
    </p:spTree>
    <p:extLst>
      <p:ext uri="{BB962C8B-B14F-4D97-AF65-F5344CB8AC3E}">
        <p14:creationId xmlns:p14="http://schemas.microsoft.com/office/powerpoint/2010/main" val="7640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Pruebas no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p:txBody>
          <a:bodyPr>
            <a:normAutofit/>
          </a:bodyPr>
          <a:lstStyle/>
          <a:p>
            <a:r>
              <a:rPr lang="es-ES" dirty="0"/>
              <a:t>Prueban los atributos de un componente o de un sistema que no se refieren a la funcionalidad</a:t>
            </a:r>
          </a:p>
        </p:txBody>
      </p:sp>
    </p:spTree>
    <p:extLst>
      <p:ext uri="{BB962C8B-B14F-4D97-AF65-F5344CB8AC3E}">
        <p14:creationId xmlns:p14="http://schemas.microsoft.com/office/powerpoint/2010/main" val="102633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Tipos de pruebas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a:xfrm>
            <a:off x="3465094" y="4401971"/>
            <a:ext cx="5261811" cy="1655762"/>
          </a:xfrm>
        </p:spPr>
        <p:txBody>
          <a:bodyPr>
            <a:normAutofit fontScale="85000" lnSpcReduction="20000"/>
          </a:bodyPr>
          <a:lstStyle/>
          <a:p>
            <a:pPr marL="342900" indent="-342900">
              <a:buFontTx/>
              <a:buChar char="-"/>
            </a:pPr>
            <a:r>
              <a:rPr lang="es-ES" dirty="0"/>
              <a:t>Pruebas unitarias</a:t>
            </a:r>
          </a:p>
          <a:p>
            <a:pPr marL="342900" indent="-342900">
              <a:buFontTx/>
              <a:buChar char="-"/>
            </a:pPr>
            <a:r>
              <a:rPr lang="es-ES" dirty="0"/>
              <a:t>Pruebas de integración</a:t>
            </a:r>
          </a:p>
          <a:p>
            <a:pPr marL="342900" indent="-342900">
              <a:buFontTx/>
              <a:buChar char="-"/>
            </a:pPr>
            <a:r>
              <a:rPr lang="es-ES" dirty="0"/>
              <a:t>Pruebas de regresión</a:t>
            </a:r>
          </a:p>
          <a:p>
            <a:pPr marL="342900" indent="-342900">
              <a:buFontTx/>
              <a:buChar char="-"/>
            </a:pPr>
            <a:r>
              <a:rPr lang="es-ES" dirty="0"/>
              <a:t>Pruebas de aceptación</a:t>
            </a:r>
          </a:p>
        </p:txBody>
      </p:sp>
    </p:spTree>
    <p:extLst>
      <p:ext uri="{BB962C8B-B14F-4D97-AF65-F5344CB8AC3E}">
        <p14:creationId xmlns:p14="http://schemas.microsoft.com/office/powerpoint/2010/main" val="302836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Tipos de pruebas</a:t>
            </a:r>
            <a:br>
              <a:rPr lang="es-ES" sz="4800" dirty="0"/>
            </a:br>
            <a:r>
              <a:rPr lang="es-ES" sz="4800" dirty="0"/>
              <a:t> no funcionales</a:t>
            </a:r>
          </a:p>
        </p:txBody>
      </p:sp>
      <p:sp>
        <p:nvSpPr>
          <p:cNvPr id="3" name="Subtítulo 2">
            <a:extLst>
              <a:ext uri="{FF2B5EF4-FFF2-40B4-BE49-F238E27FC236}">
                <a16:creationId xmlns:a16="http://schemas.microsoft.com/office/drawing/2014/main" id="{96A82264-8DD5-4BB5-9C6D-65C34DB6F41A}"/>
              </a:ext>
            </a:extLst>
          </p:cNvPr>
          <p:cNvSpPr>
            <a:spLocks noGrp="1"/>
          </p:cNvSpPr>
          <p:nvPr>
            <p:ph type="subTitle" idx="1"/>
          </p:nvPr>
        </p:nvSpPr>
        <p:spPr>
          <a:xfrm>
            <a:off x="1082508" y="4369886"/>
            <a:ext cx="5125788" cy="2335713"/>
          </a:xfrm>
        </p:spPr>
        <p:txBody>
          <a:bodyPr>
            <a:normAutofit fontScale="62500" lnSpcReduction="20000"/>
          </a:bodyPr>
          <a:lstStyle/>
          <a:p>
            <a:pPr marL="342900" indent="-342900" algn="l">
              <a:buFontTx/>
              <a:buChar char="-"/>
            </a:pPr>
            <a:r>
              <a:rPr lang="es-ES" sz="5100" b="1" dirty="0"/>
              <a:t>Pruebas de rendimiento</a:t>
            </a:r>
          </a:p>
          <a:p>
            <a:pPr marL="342900" indent="-342900" algn="l">
              <a:buFontTx/>
              <a:buChar char="-"/>
            </a:pPr>
            <a:r>
              <a:rPr lang="es-ES" sz="2900" dirty="0"/>
              <a:t>Pruebas de Carga</a:t>
            </a:r>
          </a:p>
          <a:p>
            <a:pPr marL="342900" indent="-342900" algn="l">
              <a:buFontTx/>
              <a:buChar char="-"/>
            </a:pPr>
            <a:r>
              <a:rPr lang="es-ES" sz="2900" dirty="0"/>
              <a:t>Pruebas de Estrés</a:t>
            </a:r>
          </a:p>
          <a:p>
            <a:pPr marL="342900" indent="-342900" algn="l">
              <a:buFontTx/>
              <a:buChar char="-"/>
            </a:pPr>
            <a:r>
              <a:rPr lang="es-ES" sz="2900" dirty="0"/>
              <a:t>Pruebas de Escalabilidad</a:t>
            </a:r>
          </a:p>
          <a:p>
            <a:pPr marL="342900" indent="-342900" algn="l">
              <a:buFontTx/>
              <a:buChar char="-"/>
            </a:pPr>
            <a:r>
              <a:rPr lang="es-ES" sz="2900" dirty="0"/>
              <a:t>Pruebas de Volumen</a:t>
            </a:r>
          </a:p>
        </p:txBody>
      </p:sp>
      <p:sp>
        <p:nvSpPr>
          <p:cNvPr id="6" name="Subtítulo 2">
            <a:extLst>
              <a:ext uri="{FF2B5EF4-FFF2-40B4-BE49-F238E27FC236}">
                <a16:creationId xmlns:a16="http://schemas.microsoft.com/office/drawing/2014/main" id="{4E854F24-205B-4EA5-813F-18C6BE91A3AB}"/>
              </a:ext>
            </a:extLst>
          </p:cNvPr>
          <p:cNvSpPr txBox="1">
            <a:spLocks/>
          </p:cNvSpPr>
          <p:nvPr/>
        </p:nvSpPr>
        <p:spPr>
          <a:xfrm>
            <a:off x="6096000" y="4369886"/>
            <a:ext cx="5125788" cy="2138399"/>
          </a:xfrm>
          <a:prstGeom prst="rect">
            <a:avLst/>
          </a:prstGeom>
        </p:spPr>
        <p:txBody>
          <a:bodyPr vert="horz" lIns="0" tIns="0" rIns="0" bIns="0" rtlCol="0" anchor="t" anchorCtr="0">
            <a:normAutofit fontScale="70000" lnSpcReduction="20000"/>
          </a:bodyPr>
          <a:lstStyle>
            <a:lvl1pPr marL="0" indent="0" algn="ctr" defTabSz="914400" rtl="0" eaLnBrk="1" latinLnBrk="0" hangingPunct="1">
              <a:lnSpc>
                <a:spcPct val="125000"/>
              </a:lnSpc>
              <a:spcBef>
                <a:spcPts val="1000"/>
              </a:spcBef>
              <a:buClr>
                <a:schemeClr val="accent1">
                  <a:lumMod val="60000"/>
                  <a:lumOff val="40000"/>
                </a:schemeClr>
              </a:buClr>
              <a:buFont typeface="Wingdings" panose="05000000000000000000" pitchFamily="2" charset="2"/>
              <a:buNone/>
              <a:defRPr sz="2400" i="1"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Clr>
                <a:schemeClr val="accent1">
                  <a:lumMod val="60000"/>
                  <a:lumOff val="40000"/>
                </a:schemeClr>
              </a:buClr>
              <a:buFontTx/>
              <a:buNone/>
              <a:defRPr sz="1600" i="1"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Clr>
                <a:schemeClr val="accent1">
                  <a:lumMod val="60000"/>
                  <a:lumOff val="40000"/>
                </a:schemeClr>
              </a:buClr>
              <a:buFont typeface="Wingdings" panose="05000000000000000000" pitchFamily="2" charset="2"/>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Tx/>
              <a:buChar char="-"/>
            </a:pPr>
            <a:r>
              <a:rPr lang="es-ES" sz="3800" b="1" dirty="0"/>
              <a:t>Pruebas de seguridad</a:t>
            </a:r>
          </a:p>
          <a:p>
            <a:pPr marL="342900" indent="-342900" algn="l">
              <a:buFontTx/>
              <a:buChar char="-"/>
            </a:pPr>
            <a:r>
              <a:rPr lang="es-ES" sz="3800" b="1" dirty="0"/>
              <a:t>Pruebas de documentación</a:t>
            </a:r>
          </a:p>
          <a:p>
            <a:pPr marL="342900" indent="-342900" algn="l">
              <a:buFontTx/>
              <a:buChar char="-"/>
            </a:pPr>
            <a:r>
              <a:rPr lang="es-ES" sz="3800" b="1" dirty="0"/>
              <a:t>Pruebas de instalación</a:t>
            </a:r>
          </a:p>
          <a:p>
            <a:pPr marL="342900" indent="-342900" algn="l">
              <a:buFontTx/>
              <a:buChar char="-"/>
            </a:pPr>
            <a:r>
              <a:rPr lang="es-ES" sz="3800" b="1" dirty="0"/>
              <a:t>Pruebas de Confiabilidad</a:t>
            </a:r>
          </a:p>
        </p:txBody>
      </p:sp>
    </p:spTree>
    <p:extLst>
      <p:ext uri="{BB962C8B-B14F-4D97-AF65-F5344CB8AC3E}">
        <p14:creationId xmlns:p14="http://schemas.microsoft.com/office/powerpoint/2010/main" val="133483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a:bodyPr>
          <a:lstStyle/>
          <a:p>
            <a:r>
              <a:rPr lang="es-ES" sz="4800" dirty="0"/>
              <a:t>COSTE DE LAS PRUEBAS POR NIVEL</a:t>
            </a:r>
          </a:p>
        </p:txBody>
      </p:sp>
      <p:pic>
        <p:nvPicPr>
          <p:cNvPr id="8" name="Imagen 7" descr="Diagrama&#10;&#10;Descripción generada automáticamente">
            <a:extLst>
              <a:ext uri="{FF2B5EF4-FFF2-40B4-BE49-F238E27FC236}">
                <a16:creationId xmlns:a16="http://schemas.microsoft.com/office/drawing/2014/main" id="{ECB0EDF8-1EC9-4C2E-90AF-56A6ADA4F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255" y="3973253"/>
            <a:ext cx="4397489" cy="2143857"/>
          </a:xfrm>
          <a:prstGeom prst="rect">
            <a:avLst/>
          </a:prstGeom>
        </p:spPr>
      </p:pic>
    </p:spTree>
    <p:extLst>
      <p:ext uri="{BB962C8B-B14F-4D97-AF65-F5344CB8AC3E}">
        <p14:creationId xmlns:p14="http://schemas.microsoft.com/office/powerpoint/2010/main" val="71083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197100" y="1079500"/>
            <a:ext cx="8294437" cy="2138400"/>
          </a:xfrm>
        </p:spPr>
        <p:txBody>
          <a:bodyPr>
            <a:normAutofit fontScale="90000"/>
          </a:bodyPr>
          <a:lstStyle/>
          <a:p>
            <a:r>
              <a:rPr lang="es-ES" sz="4800" dirty="0"/>
              <a:t>COSTE De los errores en fase de detección</a:t>
            </a:r>
          </a:p>
        </p:txBody>
      </p:sp>
      <p:sp>
        <p:nvSpPr>
          <p:cNvPr id="3" name="CuadroTexto 2">
            <a:extLst>
              <a:ext uri="{FF2B5EF4-FFF2-40B4-BE49-F238E27FC236}">
                <a16:creationId xmlns:a16="http://schemas.microsoft.com/office/drawing/2014/main" id="{BB63A759-02DB-46CE-8DFE-26AF1B8AEC3F}"/>
              </a:ext>
            </a:extLst>
          </p:cNvPr>
          <p:cNvSpPr txBox="1"/>
          <p:nvPr/>
        </p:nvSpPr>
        <p:spPr>
          <a:xfrm>
            <a:off x="2785145" y="4815281"/>
            <a:ext cx="6162302" cy="1754326"/>
          </a:xfrm>
          <a:prstGeom prst="rect">
            <a:avLst/>
          </a:prstGeom>
          <a:noFill/>
        </p:spPr>
        <p:txBody>
          <a:bodyPr wrap="square" rtlCol="0">
            <a:spAutoFit/>
          </a:bodyPr>
          <a:lstStyle/>
          <a:p>
            <a:r>
              <a:rPr lang="es-ES" dirty="0"/>
              <a:t>El coste de </a:t>
            </a:r>
            <a:r>
              <a:rPr lang="es-ES" dirty="0">
                <a:solidFill>
                  <a:schemeClr val="tx1">
                    <a:lumMod val="95000"/>
                  </a:schemeClr>
                </a:solidFill>
              </a:rPr>
              <a:t>los </a:t>
            </a:r>
            <a:r>
              <a:rPr lang="es-ES" b="0" i="0" dirty="0">
                <a:solidFill>
                  <a:schemeClr val="tx1">
                    <a:lumMod val="95000"/>
                  </a:schemeClr>
                </a:solidFill>
                <a:effectLst/>
                <a:latin typeface="Lato" panose="020B0604020202020204" pitchFamily="34" charset="0"/>
              </a:rPr>
              <a:t>errores depende sobre todo del momento en el que se detectan. Un error detectado en el momento en el que ocurre, tiene un coste muy bajo. El coste crece cuando pasa más tiempo entre que se produce y se detecta. El peor escenario posible es un error introducido al comenzar el proyecto y detectado una vez ya entregado.</a:t>
            </a:r>
            <a:endParaRPr lang="es-ES" dirty="0">
              <a:solidFill>
                <a:schemeClr val="tx1">
                  <a:lumMod val="95000"/>
                </a:schemeClr>
              </a:solidFill>
            </a:endParaRPr>
          </a:p>
        </p:txBody>
      </p:sp>
    </p:spTree>
    <p:extLst>
      <p:ext uri="{BB962C8B-B14F-4D97-AF65-F5344CB8AC3E}">
        <p14:creationId xmlns:p14="http://schemas.microsoft.com/office/powerpoint/2010/main" val="26306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86175-4A6F-49F1-BA88-8CFF2CF14911}"/>
              </a:ext>
            </a:extLst>
          </p:cNvPr>
          <p:cNvSpPr>
            <a:spLocks noGrp="1"/>
          </p:cNvSpPr>
          <p:nvPr>
            <p:ph type="ctrTitle"/>
          </p:nvPr>
        </p:nvSpPr>
        <p:spPr>
          <a:xfrm>
            <a:off x="2071266" y="876434"/>
            <a:ext cx="7609630" cy="796953"/>
          </a:xfrm>
        </p:spPr>
        <p:txBody>
          <a:bodyPr>
            <a:normAutofit/>
          </a:bodyPr>
          <a:lstStyle/>
          <a:p>
            <a:r>
              <a:rPr lang="es-ES" sz="1800" b="0" i="0" dirty="0">
                <a:solidFill>
                  <a:schemeClr val="tx1">
                    <a:lumMod val="95000"/>
                  </a:schemeClr>
                </a:solidFill>
                <a:effectLst/>
                <a:latin typeface="Lato" panose="020F0502020204030203" pitchFamily="34" charset="0"/>
              </a:rPr>
              <a:t>Hay dos caminos para reducir el coste de estos errores:</a:t>
            </a:r>
            <a:endParaRPr lang="es-ES" sz="1800" dirty="0">
              <a:solidFill>
                <a:schemeClr val="tx1">
                  <a:lumMod val="95000"/>
                </a:schemeClr>
              </a:solidFill>
            </a:endParaRPr>
          </a:p>
        </p:txBody>
      </p:sp>
      <p:sp>
        <p:nvSpPr>
          <p:cNvPr id="4" name="CuadroTexto 3">
            <a:extLst>
              <a:ext uri="{FF2B5EF4-FFF2-40B4-BE49-F238E27FC236}">
                <a16:creationId xmlns:a16="http://schemas.microsoft.com/office/drawing/2014/main" id="{1FED4C9A-67CD-4F5C-8F0E-FC715BA26333}"/>
              </a:ext>
            </a:extLst>
          </p:cNvPr>
          <p:cNvSpPr txBox="1"/>
          <p:nvPr/>
        </p:nvSpPr>
        <p:spPr>
          <a:xfrm>
            <a:off x="2812972" y="2072708"/>
            <a:ext cx="7866214" cy="1200329"/>
          </a:xfrm>
          <a:prstGeom prst="rect">
            <a:avLst/>
          </a:prstGeom>
          <a:noFill/>
        </p:spPr>
        <p:txBody>
          <a:bodyPr wrap="square" rtlCol="0">
            <a:spAutoFit/>
          </a:bodyPr>
          <a:lstStyle/>
          <a:p>
            <a:r>
              <a:rPr lang="es-ES" b="0" i="0" dirty="0">
                <a:solidFill>
                  <a:schemeClr val="tx1">
                    <a:lumMod val="95000"/>
                  </a:schemeClr>
                </a:solidFill>
                <a:effectLst/>
                <a:latin typeface="Lato" panose="020F0502020204030203" pitchFamily="34" charset="0"/>
              </a:rPr>
              <a:t>- Dedicar más tiempo a la toma de requisitos. Esto es importante para reducir los fallos </a:t>
            </a:r>
            <a:r>
              <a:rPr lang="es-ES" dirty="0">
                <a:solidFill>
                  <a:schemeClr val="tx1">
                    <a:lumMod val="95000"/>
                  </a:schemeClr>
                </a:solidFill>
                <a:latin typeface="Lato" panose="020F0502020204030203" pitchFamily="34" charset="0"/>
              </a:rPr>
              <a:t>en esta etapa ya que estos</a:t>
            </a:r>
            <a:r>
              <a:rPr lang="es-ES" b="0" i="0" dirty="0">
                <a:solidFill>
                  <a:schemeClr val="tx1">
                    <a:lumMod val="95000"/>
                  </a:schemeClr>
                </a:solidFill>
                <a:effectLst/>
                <a:latin typeface="Lato" panose="020F0502020204030203" pitchFamily="34" charset="0"/>
              </a:rPr>
              <a:t> suponen un coste altísimo debido a que se suelen detectar al final del proyecto.</a:t>
            </a:r>
          </a:p>
          <a:p>
            <a:endParaRPr lang="es-ES" dirty="0"/>
          </a:p>
        </p:txBody>
      </p:sp>
      <p:sp>
        <p:nvSpPr>
          <p:cNvPr id="5" name="CuadroTexto 4">
            <a:extLst>
              <a:ext uri="{FF2B5EF4-FFF2-40B4-BE49-F238E27FC236}">
                <a16:creationId xmlns:a16="http://schemas.microsoft.com/office/drawing/2014/main" id="{894CB7B9-7B59-427B-AFE3-5563F79462AF}"/>
              </a:ext>
            </a:extLst>
          </p:cNvPr>
          <p:cNvSpPr txBox="1"/>
          <p:nvPr/>
        </p:nvSpPr>
        <p:spPr>
          <a:xfrm>
            <a:off x="2751590" y="4437776"/>
            <a:ext cx="7734650" cy="1754326"/>
          </a:xfrm>
          <a:prstGeom prst="rect">
            <a:avLst/>
          </a:prstGeom>
          <a:noFill/>
        </p:spPr>
        <p:txBody>
          <a:bodyPr wrap="square" rtlCol="0">
            <a:spAutoFit/>
          </a:bodyPr>
          <a:lstStyle/>
          <a:p>
            <a:r>
              <a:rPr lang="es-ES" b="0" i="0" dirty="0">
                <a:solidFill>
                  <a:schemeClr val="tx1">
                    <a:lumMod val="95000"/>
                  </a:schemeClr>
                </a:solidFill>
                <a:effectLst/>
                <a:latin typeface="Lato" panose="020F0502020204030203" pitchFamily="34" charset="0"/>
              </a:rPr>
              <a:t>Detectar antes los errores. Aquí las metodologías ágiles, las entregas iterativas, o las estrategias de Shift </a:t>
            </a:r>
            <a:r>
              <a:rPr lang="es-ES" b="0" i="0" dirty="0" err="1">
                <a:solidFill>
                  <a:schemeClr val="tx1">
                    <a:lumMod val="95000"/>
                  </a:schemeClr>
                </a:solidFill>
                <a:effectLst/>
                <a:latin typeface="Lato" panose="020F0502020204030203" pitchFamily="34" charset="0"/>
              </a:rPr>
              <a:t>Left</a:t>
            </a:r>
            <a:r>
              <a:rPr lang="es-ES" b="0" i="0" dirty="0">
                <a:solidFill>
                  <a:schemeClr val="tx1">
                    <a:lumMod val="95000"/>
                  </a:schemeClr>
                </a:solidFill>
                <a:effectLst/>
                <a:latin typeface="Lato" panose="020F0502020204030203" pitchFamily="34" charset="0"/>
              </a:rPr>
              <a:t>, pueden ser de utilidad. Esta es la tendencia actual. Es decir, asumimos que se cometerán errores en las primeras fases, pero en vez de invertir en evitarlos, invertimos en detectarlos lo antes posible.</a:t>
            </a:r>
          </a:p>
          <a:p>
            <a:endParaRPr lang="es-ES" dirty="0"/>
          </a:p>
        </p:txBody>
      </p:sp>
    </p:spTree>
    <p:extLst>
      <p:ext uri="{BB962C8B-B14F-4D97-AF65-F5344CB8AC3E}">
        <p14:creationId xmlns:p14="http://schemas.microsoft.com/office/powerpoint/2010/main" val="3835857419"/>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52</TotalTime>
  <Words>293</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Avenir Next LT Pro Light</vt:lpstr>
      <vt:lpstr>Lato</vt:lpstr>
      <vt:lpstr>Rockwell Nova Light</vt:lpstr>
      <vt:lpstr>Wingdings</vt:lpstr>
      <vt:lpstr>LeafVTI</vt:lpstr>
      <vt:lpstr>Tipos de pruebas de software</vt:lpstr>
      <vt:lpstr>Pruebas funcionales</vt:lpstr>
      <vt:lpstr>Pruebas no funcionales</vt:lpstr>
      <vt:lpstr>Tipos de pruebas funcionales</vt:lpstr>
      <vt:lpstr>Tipos de pruebas  no funcionales</vt:lpstr>
      <vt:lpstr>COSTE DE LAS PRUEBAS POR NIVEL</vt:lpstr>
      <vt:lpstr>COSTE De los errores en fase de detección</vt:lpstr>
      <vt:lpstr>Hay dos caminos para reducir el coste de estos errores: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pruebas de software</dc:title>
  <dc:creator>Miguel Sánchez Linares</dc:creator>
  <cp:lastModifiedBy>Miguel Sánchez Linares</cp:lastModifiedBy>
  <cp:revision>4</cp:revision>
  <dcterms:created xsi:type="dcterms:W3CDTF">2021-12-22T11:14:03Z</dcterms:created>
  <dcterms:modified xsi:type="dcterms:W3CDTF">2022-01-12T22:18:23Z</dcterms:modified>
</cp:coreProperties>
</file>