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76" r:id="rId3"/>
    <p:sldId id="261" r:id="rId4"/>
    <p:sldId id="257" r:id="rId5"/>
    <p:sldId id="258" r:id="rId6"/>
    <p:sldId id="271" r:id="rId7"/>
    <p:sldId id="272" r:id="rId8"/>
    <p:sldId id="273" r:id="rId9"/>
    <p:sldId id="274" r:id="rId10"/>
    <p:sldId id="275" r:id="rId11"/>
    <p:sldId id="263" r:id="rId12"/>
    <p:sldId id="262"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6"/>
    <p:restoredTop sz="77932"/>
  </p:normalViewPr>
  <p:slideViewPr>
    <p:cSldViewPr snapToGrid="0" snapToObjects="1">
      <p:cViewPr varScale="1">
        <p:scale>
          <a:sx n="86" d="100"/>
          <a:sy n="86" d="100"/>
        </p:scale>
        <p:origin x="21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17DEB-A4AC-2241-A3ED-F390AE36A56A}" type="doc">
      <dgm:prSet loTypeId="urn:microsoft.com/office/officeart/2005/8/layout/chevron1" loCatId="" qsTypeId="urn:microsoft.com/office/officeart/2005/8/quickstyle/3d5" qsCatId="3D" csTypeId="urn:microsoft.com/office/officeart/2005/8/colors/accent4_3" csCatId="accent4" phldr="1"/>
      <dgm:spPr/>
    </dgm:pt>
    <dgm:pt modelId="{76582A6B-9429-D141-BCAB-73290D1C5DCB}">
      <dgm:prSet phldrT="[Text]"/>
      <dgm:spPr/>
      <dgm:t>
        <a:bodyPr/>
        <a:lstStyle/>
        <a:p>
          <a:r>
            <a:rPr lang="en-US" dirty="0"/>
            <a:t>Quality filter and trim</a:t>
          </a:r>
        </a:p>
      </dgm:t>
    </dgm:pt>
    <dgm:pt modelId="{F0CC600A-2B88-494D-AAB2-A53C8E8EA46A}" type="parTrans" cxnId="{EA873F4A-3B6C-6541-B3DE-B0C22C073C31}">
      <dgm:prSet/>
      <dgm:spPr/>
      <dgm:t>
        <a:bodyPr/>
        <a:lstStyle/>
        <a:p>
          <a:endParaRPr lang="en-US"/>
        </a:p>
      </dgm:t>
    </dgm:pt>
    <dgm:pt modelId="{CE770354-2705-744B-8937-A691BF49308C}" type="sibTrans" cxnId="{EA873F4A-3B6C-6541-B3DE-B0C22C073C31}">
      <dgm:prSet/>
      <dgm:spPr/>
      <dgm:t>
        <a:bodyPr/>
        <a:lstStyle/>
        <a:p>
          <a:endParaRPr lang="en-US"/>
        </a:p>
      </dgm:t>
    </dgm:pt>
    <dgm:pt modelId="{033DA7CF-42F4-2A44-9158-F6F0763F0D5B}">
      <dgm:prSet phldrT="[Text]"/>
      <dgm:spPr/>
      <dgm:t>
        <a:bodyPr/>
        <a:lstStyle/>
        <a:p>
          <a:r>
            <a:rPr lang="en-US" dirty="0"/>
            <a:t>Model errors</a:t>
          </a:r>
        </a:p>
      </dgm:t>
    </dgm:pt>
    <dgm:pt modelId="{A11DCBFE-1EB9-C442-9BB0-9F277FC02595}" type="parTrans" cxnId="{957E406A-12AC-6340-A4CF-8A0E2B101847}">
      <dgm:prSet/>
      <dgm:spPr/>
      <dgm:t>
        <a:bodyPr/>
        <a:lstStyle/>
        <a:p>
          <a:endParaRPr lang="en-US"/>
        </a:p>
      </dgm:t>
    </dgm:pt>
    <dgm:pt modelId="{1682CCE4-D347-F948-84D2-4DE527289B85}" type="sibTrans" cxnId="{957E406A-12AC-6340-A4CF-8A0E2B101847}">
      <dgm:prSet/>
      <dgm:spPr/>
      <dgm:t>
        <a:bodyPr/>
        <a:lstStyle/>
        <a:p>
          <a:endParaRPr lang="en-US"/>
        </a:p>
      </dgm:t>
    </dgm:pt>
    <dgm:pt modelId="{36CEA8AD-7353-7644-A7D1-5F9E1F5BA46D}">
      <dgm:prSet phldrT="[Text]"/>
      <dgm:spPr/>
      <dgm:t>
        <a:bodyPr/>
        <a:lstStyle/>
        <a:p>
          <a:r>
            <a:rPr lang="en-US" dirty="0"/>
            <a:t>Dereplicate reads</a:t>
          </a:r>
        </a:p>
      </dgm:t>
    </dgm:pt>
    <dgm:pt modelId="{13160A57-0493-414A-BF5E-A5B7C5D29D00}" type="parTrans" cxnId="{0B7B30D4-9BCE-F743-8A84-5FA969A5A115}">
      <dgm:prSet/>
      <dgm:spPr/>
      <dgm:t>
        <a:bodyPr/>
        <a:lstStyle/>
        <a:p>
          <a:endParaRPr lang="en-US"/>
        </a:p>
      </dgm:t>
    </dgm:pt>
    <dgm:pt modelId="{BF15E6C5-7596-2A43-BCFE-AFF55817CEA4}" type="sibTrans" cxnId="{0B7B30D4-9BCE-F743-8A84-5FA969A5A115}">
      <dgm:prSet/>
      <dgm:spPr/>
      <dgm:t>
        <a:bodyPr/>
        <a:lstStyle/>
        <a:p>
          <a:endParaRPr lang="en-US"/>
        </a:p>
      </dgm:t>
    </dgm:pt>
    <dgm:pt modelId="{4A7EEBBC-9EB2-7C41-9EF3-80D37A493098}">
      <dgm:prSet/>
      <dgm:spPr/>
      <dgm:t>
        <a:bodyPr/>
        <a:lstStyle/>
        <a:p>
          <a:r>
            <a:rPr lang="en-US" dirty="0"/>
            <a:t>Denoise reads</a:t>
          </a:r>
        </a:p>
      </dgm:t>
    </dgm:pt>
    <dgm:pt modelId="{0B92A42C-A932-F449-AC88-2412C25E1E78}" type="parTrans" cxnId="{D42948CF-64C1-4741-8AC4-5D57697E9FE4}">
      <dgm:prSet/>
      <dgm:spPr/>
      <dgm:t>
        <a:bodyPr/>
        <a:lstStyle/>
        <a:p>
          <a:endParaRPr lang="en-US"/>
        </a:p>
      </dgm:t>
    </dgm:pt>
    <dgm:pt modelId="{C826ED6C-540D-8646-AF7D-51F96394A117}" type="sibTrans" cxnId="{D42948CF-64C1-4741-8AC4-5D57697E9FE4}">
      <dgm:prSet/>
      <dgm:spPr/>
      <dgm:t>
        <a:bodyPr/>
        <a:lstStyle/>
        <a:p>
          <a:endParaRPr lang="en-US"/>
        </a:p>
      </dgm:t>
    </dgm:pt>
    <dgm:pt modelId="{3CD69AFA-03D4-604C-90D5-F4A5A275E3AF}">
      <dgm:prSet/>
      <dgm:spPr/>
      <dgm:t>
        <a:bodyPr/>
        <a:lstStyle/>
        <a:p>
          <a:r>
            <a:rPr lang="en-US" dirty="0"/>
            <a:t>Merge F and R reads</a:t>
          </a:r>
        </a:p>
      </dgm:t>
    </dgm:pt>
    <dgm:pt modelId="{59FFB050-E81B-9D43-B2AC-11096E0C6DE1}" type="parTrans" cxnId="{FEB9818F-DFC3-5E4F-ACF8-5CD76FE06B4F}">
      <dgm:prSet/>
      <dgm:spPr/>
      <dgm:t>
        <a:bodyPr/>
        <a:lstStyle/>
        <a:p>
          <a:endParaRPr lang="en-US"/>
        </a:p>
      </dgm:t>
    </dgm:pt>
    <dgm:pt modelId="{E5D9F36E-375A-834B-9845-7EFC3FD66AD2}" type="sibTrans" cxnId="{FEB9818F-DFC3-5E4F-ACF8-5CD76FE06B4F}">
      <dgm:prSet/>
      <dgm:spPr/>
      <dgm:t>
        <a:bodyPr/>
        <a:lstStyle/>
        <a:p>
          <a:endParaRPr lang="en-US"/>
        </a:p>
      </dgm:t>
    </dgm:pt>
    <dgm:pt modelId="{C5A8E16D-1910-9148-AC32-0EBE7E04A196}">
      <dgm:prSet/>
      <dgm:spPr/>
      <dgm:t>
        <a:bodyPr/>
        <a:lstStyle/>
        <a:p>
          <a:r>
            <a:rPr lang="en-US" dirty="0"/>
            <a:t>Remove chimeric sequences</a:t>
          </a:r>
        </a:p>
      </dgm:t>
    </dgm:pt>
    <dgm:pt modelId="{42B52810-DF78-E94C-984B-1238F29B24E8}" type="parTrans" cxnId="{5F351541-14EC-174A-A5CB-ED911695D605}">
      <dgm:prSet/>
      <dgm:spPr/>
      <dgm:t>
        <a:bodyPr/>
        <a:lstStyle/>
        <a:p>
          <a:endParaRPr lang="en-US"/>
        </a:p>
      </dgm:t>
    </dgm:pt>
    <dgm:pt modelId="{E385FA2B-3BF1-514A-A789-645C9581D2C1}" type="sibTrans" cxnId="{5F351541-14EC-174A-A5CB-ED911695D605}">
      <dgm:prSet/>
      <dgm:spPr/>
      <dgm:t>
        <a:bodyPr/>
        <a:lstStyle/>
        <a:p>
          <a:endParaRPr lang="en-US"/>
        </a:p>
      </dgm:t>
    </dgm:pt>
    <dgm:pt modelId="{6708E54C-288B-B54C-9565-CB30C011B0FC}">
      <dgm:prSet/>
      <dgm:spPr/>
      <dgm:t>
        <a:bodyPr/>
        <a:lstStyle/>
        <a:p>
          <a:r>
            <a:rPr lang="en-US" dirty="0"/>
            <a:t>Assign taxonomy</a:t>
          </a:r>
        </a:p>
      </dgm:t>
    </dgm:pt>
    <dgm:pt modelId="{3DE185EC-62CF-D04C-A9AF-67950240E3C1}" type="parTrans" cxnId="{0B95234F-24A9-9347-9C8C-9A3C68AE35D0}">
      <dgm:prSet/>
      <dgm:spPr/>
      <dgm:t>
        <a:bodyPr/>
        <a:lstStyle/>
        <a:p>
          <a:endParaRPr lang="en-US"/>
        </a:p>
      </dgm:t>
    </dgm:pt>
    <dgm:pt modelId="{D70BF49E-1938-FA4F-AA0D-EDEB947CAFE7}" type="sibTrans" cxnId="{0B95234F-24A9-9347-9C8C-9A3C68AE35D0}">
      <dgm:prSet/>
      <dgm:spPr/>
      <dgm:t>
        <a:bodyPr/>
        <a:lstStyle/>
        <a:p>
          <a:endParaRPr lang="en-US"/>
        </a:p>
      </dgm:t>
    </dgm:pt>
    <dgm:pt modelId="{5A4D0901-F8ED-2440-AC21-22A7F068FEA7}" type="pres">
      <dgm:prSet presAssocID="{6DF17DEB-A4AC-2241-A3ED-F390AE36A56A}" presName="Name0" presStyleCnt="0">
        <dgm:presLayoutVars>
          <dgm:dir/>
          <dgm:animLvl val="lvl"/>
          <dgm:resizeHandles val="exact"/>
        </dgm:presLayoutVars>
      </dgm:prSet>
      <dgm:spPr/>
    </dgm:pt>
    <dgm:pt modelId="{C0B0ED7A-3E6E-D94C-9F75-94CDA084E3D2}" type="pres">
      <dgm:prSet presAssocID="{76582A6B-9429-D141-BCAB-73290D1C5DCB}" presName="parTxOnly" presStyleLbl="node1" presStyleIdx="0" presStyleCnt="7" custScaleX="121000" custScaleY="121000">
        <dgm:presLayoutVars>
          <dgm:chMax val="0"/>
          <dgm:chPref val="0"/>
          <dgm:bulletEnabled val="1"/>
        </dgm:presLayoutVars>
      </dgm:prSet>
      <dgm:spPr/>
    </dgm:pt>
    <dgm:pt modelId="{3107A7CC-F591-0943-8C65-BC1BFA35FC3B}" type="pres">
      <dgm:prSet presAssocID="{CE770354-2705-744B-8937-A691BF49308C}" presName="parTxOnlySpace" presStyleCnt="0"/>
      <dgm:spPr/>
    </dgm:pt>
    <dgm:pt modelId="{0EB0F55D-EB5F-DE4D-9B82-3B4EC2E32074}" type="pres">
      <dgm:prSet presAssocID="{033DA7CF-42F4-2A44-9158-F6F0763F0D5B}" presName="parTxOnly" presStyleLbl="node1" presStyleIdx="1" presStyleCnt="7" custScaleX="121000" custScaleY="121000">
        <dgm:presLayoutVars>
          <dgm:chMax val="0"/>
          <dgm:chPref val="0"/>
          <dgm:bulletEnabled val="1"/>
        </dgm:presLayoutVars>
      </dgm:prSet>
      <dgm:spPr/>
    </dgm:pt>
    <dgm:pt modelId="{E00FE116-0C9E-D24E-8A71-9198E7A97F48}" type="pres">
      <dgm:prSet presAssocID="{1682CCE4-D347-F948-84D2-4DE527289B85}" presName="parTxOnlySpace" presStyleCnt="0"/>
      <dgm:spPr/>
    </dgm:pt>
    <dgm:pt modelId="{E46116BF-1055-8547-8F86-C716F13AC371}" type="pres">
      <dgm:prSet presAssocID="{36CEA8AD-7353-7644-A7D1-5F9E1F5BA46D}" presName="parTxOnly" presStyleLbl="node1" presStyleIdx="2" presStyleCnt="7" custScaleX="121000" custScaleY="121000">
        <dgm:presLayoutVars>
          <dgm:chMax val="0"/>
          <dgm:chPref val="0"/>
          <dgm:bulletEnabled val="1"/>
        </dgm:presLayoutVars>
      </dgm:prSet>
      <dgm:spPr/>
    </dgm:pt>
    <dgm:pt modelId="{04503D74-3C51-4046-853E-70EA9454E261}" type="pres">
      <dgm:prSet presAssocID="{BF15E6C5-7596-2A43-BCFE-AFF55817CEA4}" presName="parTxOnlySpace" presStyleCnt="0"/>
      <dgm:spPr/>
    </dgm:pt>
    <dgm:pt modelId="{05D1D371-BFF9-404F-90E9-76C48B497AF1}" type="pres">
      <dgm:prSet presAssocID="{4A7EEBBC-9EB2-7C41-9EF3-80D37A493098}" presName="parTxOnly" presStyleLbl="node1" presStyleIdx="3" presStyleCnt="7" custScaleX="121000" custScaleY="121000">
        <dgm:presLayoutVars>
          <dgm:chMax val="0"/>
          <dgm:chPref val="0"/>
          <dgm:bulletEnabled val="1"/>
        </dgm:presLayoutVars>
      </dgm:prSet>
      <dgm:spPr/>
    </dgm:pt>
    <dgm:pt modelId="{478C8825-00F6-114C-9E22-E3EA2134D28F}" type="pres">
      <dgm:prSet presAssocID="{C826ED6C-540D-8646-AF7D-51F96394A117}" presName="parTxOnlySpace" presStyleCnt="0"/>
      <dgm:spPr/>
    </dgm:pt>
    <dgm:pt modelId="{70E12F22-E625-C340-B0DC-4A1EA08B7F85}" type="pres">
      <dgm:prSet presAssocID="{3CD69AFA-03D4-604C-90D5-F4A5A275E3AF}" presName="parTxOnly" presStyleLbl="node1" presStyleIdx="4" presStyleCnt="7" custScaleX="121000" custScaleY="121000">
        <dgm:presLayoutVars>
          <dgm:chMax val="0"/>
          <dgm:chPref val="0"/>
          <dgm:bulletEnabled val="1"/>
        </dgm:presLayoutVars>
      </dgm:prSet>
      <dgm:spPr/>
    </dgm:pt>
    <dgm:pt modelId="{CEF461DC-180B-6D4D-B085-F2B01743DA13}" type="pres">
      <dgm:prSet presAssocID="{E5D9F36E-375A-834B-9845-7EFC3FD66AD2}" presName="parTxOnlySpace" presStyleCnt="0"/>
      <dgm:spPr/>
    </dgm:pt>
    <dgm:pt modelId="{4976ED41-1EF9-F146-BAC4-08C31BA06AE4}" type="pres">
      <dgm:prSet presAssocID="{C5A8E16D-1910-9148-AC32-0EBE7E04A196}" presName="parTxOnly" presStyleLbl="node1" presStyleIdx="5" presStyleCnt="7" custScaleX="121000" custScaleY="121000">
        <dgm:presLayoutVars>
          <dgm:chMax val="0"/>
          <dgm:chPref val="0"/>
          <dgm:bulletEnabled val="1"/>
        </dgm:presLayoutVars>
      </dgm:prSet>
      <dgm:spPr/>
    </dgm:pt>
    <dgm:pt modelId="{E4162C51-88FE-C34E-AA63-C3A200BA7AB9}" type="pres">
      <dgm:prSet presAssocID="{E385FA2B-3BF1-514A-A789-645C9581D2C1}" presName="parTxOnlySpace" presStyleCnt="0"/>
      <dgm:spPr/>
    </dgm:pt>
    <dgm:pt modelId="{CE0AAA1D-B93D-5945-829A-C94670F67711}" type="pres">
      <dgm:prSet presAssocID="{6708E54C-288B-B54C-9565-CB30C011B0FC}" presName="parTxOnly" presStyleLbl="node1" presStyleIdx="6" presStyleCnt="7" custScaleX="121000" custScaleY="121000">
        <dgm:presLayoutVars>
          <dgm:chMax val="0"/>
          <dgm:chPref val="0"/>
          <dgm:bulletEnabled val="1"/>
        </dgm:presLayoutVars>
      </dgm:prSet>
      <dgm:spPr/>
    </dgm:pt>
  </dgm:ptLst>
  <dgm:cxnLst>
    <dgm:cxn modelId="{DAE1F70C-074A-F243-9ACC-DD8BFBB1C8A5}" type="presOf" srcId="{4A7EEBBC-9EB2-7C41-9EF3-80D37A493098}" destId="{05D1D371-BFF9-404F-90E9-76C48B497AF1}" srcOrd="0" destOrd="0" presId="urn:microsoft.com/office/officeart/2005/8/layout/chevron1"/>
    <dgm:cxn modelId="{F8EE3410-AE93-CE45-A4B4-30564B07514E}" type="presOf" srcId="{6DF17DEB-A4AC-2241-A3ED-F390AE36A56A}" destId="{5A4D0901-F8ED-2440-AC21-22A7F068FEA7}" srcOrd="0" destOrd="0" presId="urn:microsoft.com/office/officeart/2005/8/layout/chevron1"/>
    <dgm:cxn modelId="{5F351541-14EC-174A-A5CB-ED911695D605}" srcId="{6DF17DEB-A4AC-2241-A3ED-F390AE36A56A}" destId="{C5A8E16D-1910-9148-AC32-0EBE7E04A196}" srcOrd="5" destOrd="0" parTransId="{42B52810-DF78-E94C-984B-1238F29B24E8}" sibTransId="{E385FA2B-3BF1-514A-A789-645C9581D2C1}"/>
    <dgm:cxn modelId="{75E83545-F76D-034B-9541-DD47E3E71970}" type="presOf" srcId="{3CD69AFA-03D4-604C-90D5-F4A5A275E3AF}" destId="{70E12F22-E625-C340-B0DC-4A1EA08B7F85}" srcOrd="0" destOrd="0" presId="urn:microsoft.com/office/officeart/2005/8/layout/chevron1"/>
    <dgm:cxn modelId="{EA873F4A-3B6C-6541-B3DE-B0C22C073C31}" srcId="{6DF17DEB-A4AC-2241-A3ED-F390AE36A56A}" destId="{76582A6B-9429-D141-BCAB-73290D1C5DCB}" srcOrd="0" destOrd="0" parTransId="{F0CC600A-2B88-494D-AAB2-A53C8E8EA46A}" sibTransId="{CE770354-2705-744B-8937-A691BF49308C}"/>
    <dgm:cxn modelId="{BD07534C-4A9A-5442-A793-0E587FC6C9B4}" type="presOf" srcId="{C5A8E16D-1910-9148-AC32-0EBE7E04A196}" destId="{4976ED41-1EF9-F146-BAC4-08C31BA06AE4}" srcOrd="0" destOrd="0" presId="urn:microsoft.com/office/officeart/2005/8/layout/chevron1"/>
    <dgm:cxn modelId="{0B95234F-24A9-9347-9C8C-9A3C68AE35D0}" srcId="{6DF17DEB-A4AC-2241-A3ED-F390AE36A56A}" destId="{6708E54C-288B-B54C-9565-CB30C011B0FC}" srcOrd="6" destOrd="0" parTransId="{3DE185EC-62CF-D04C-A9AF-67950240E3C1}" sibTransId="{D70BF49E-1938-FA4F-AA0D-EDEB947CAFE7}"/>
    <dgm:cxn modelId="{957E406A-12AC-6340-A4CF-8A0E2B101847}" srcId="{6DF17DEB-A4AC-2241-A3ED-F390AE36A56A}" destId="{033DA7CF-42F4-2A44-9158-F6F0763F0D5B}" srcOrd="1" destOrd="0" parTransId="{A11DCBFE-1EB9-C442-9BB0-9F277FC02595}" sibTransId="{1682CCE4-D347-F948-84D2-4DE527289B85}"/>
    <dgm:cxn modelId="{069B1E6C-E790-7B47-8B9D-98E1DCBC6558}" type="presOf" srcId="{6708E54C-288B-B54C-9565-CB30C011B0FC}" destId="{CE0AAA1D-B93D-5945-829A-C94670F67711}" srcOrd="0" destOrd="0" presId="urn:microsoft.com/office/officeart/2005/8/layout/chevron1"/>
    <dgm:cxn modelId="{D2EE2E83-8A14-3341-819A-3EAE8EFCD49D}" type="presOf" srcId="{76582A6B-9429-D141-BCAB-73290D1C5DCB}" destId="{C0B0ED7A-3E6E-D94C-9F75-94CDA084E3D2}" srcOrd="0" destOrd="0" presId="urn:microsoft.com/office/officeart/2005/8/layout/chevron1"/>
    <dgm:cxn modelId="{FEB9818F-DFC3-5E4F-ACF8-5CD76FE06B4F}" srcId="{6DF17DEB-A4AC-2241-A3ED-F390AE36A56A}" destId="{3CD69AFA-03D4-604C-90D5-F4A5A275E3AF}" srcOrd="4" destOrd="0" parTransId="{59FFB050-E81B-9D43-B2AC-11096E0C6DE1}" sibTransId="{E5D9F36E-375A-834B-9845-7EFC3FD66AD2}"/>
    <dgm:cxn modelId="{01BA0FA9-ED24-AD4A-BF9F-F508CA8CAD28}" type="presOf" srcId="{033DA7CF-42F4-2A44-9158-F6F0763F0D5B}" destId="{0EB0F55D-EB5F-DE4D-9B82-3B4EC2E32074}" srcOrd="0" destOrd="0" presId="urn:microsoft.com/office/officeart/2005/8/layout/chevron1"/>
    <dgm:cxn modelId="{BF4A9DC6-6B22-7947-B68A-7490BD19356C}" type="presOf" srcId="{36CEA8AD-7353-7644-A7D1-5F9E1F5BA46D}" destId="{E46116BF-1055-8547-8F86-C716F13AC371}" srcOrd="0" destOrd="0" presId="urn:microsoft.com/office/officeart/2005/8/layout/chevron1"/>
    <dgm:cxn modelId="{D42948CF-64C1-4741-8AC4-5D57697E9FE4}" srcId="{6DF17DEB-A4AC-2241-A3ED-F390AE36A56A}" destId="{4A7EEBBC-9EB2-7C41-9EF3-80D37A493098}" srcOrd="3" destOrd="0" parTransId="{0B92A42C-A932-F449-AC88-2412C25E1E78}" sibTransId="{C826ED6C-540D-8646-AF7D-51F96394A117}"/>
    <dgm:cxn modelId="{0B7B30D4-9BCE-F743-8A84-5FA969A5A115}" srcId="{6DF17DEB-A4AC-2241-A3ED-F390AE36A56A}" destId="{36CEA8AD-7353-7644-A7D1-5F9E1F5BA46D}" srcOrd="2" destOrd="0" parTransId="{13160A57-0493-414A-BF5E-A5B7C5D29D00}" sibTransId="{BF15E6C5-7596-2A43-BCFE-AFF55817CEA4}"/>
    <dgm:cxn modelId="{83F1D208-E8CC-CA47-921D-93E18620B9E2}" type="presParOf" srcId="{5A4D0901-F8ED-2440-AC21-22A7F068FEA7}" destId="{C0B0ED7A-3E6E-D94C-9F75-94CDA084E3D2}" srcOrd="0" destOrd="0" presId="urn:microsoft.com/office/officeart/2005/8/layout/chevron1"/>
    <dgm:cxn modelId="{58B45854-9844-2047-848B-BEEA99FF99B2}" type="presParOf" srcId="{5A4D0901-F8ED-2440-AC21-22A7F068FEA7}" destId="{3107A7CC-F591-0943-8C65-BC1BFA35FC3B}" srcOrd="1" destOrd="0" presId="urn:microsoft.com/office/officeart/2005/8/layout/chevron1"/>
    <dgm:cxn modelId="{E11AA55F-CE18-AA4D-97A4-A03F9DD6A438}" type="presParOf" srcId="{5A4D0901-F8ED-2440-AC21-22A7F068FEA7}" destId="{0EB0F55D-EB5F-DE4D-9B82-3B4EC2E32074}" srcOrd="2" destOrd="0" presId="urn:microsoft.com/office/officeart/2005/8/layout/chevron1"/>
    <dgm:cxn modelId="{46C5B800-3E6B-DF47-A0C4-600DFCE8A9BE}" type="presParOf" srcId="{5A4D0901-F8ED-2440-AC21-22A7F068FEA7}" destId="{E00FE116-0C9E-D24E-8A71-9198E7A97F48}" srcOrd="3" destOrd="0" presId="urn:microsoft.com/office/officeart/2005/8/layout/chevron1"/>
    <dgm:cxn modelId="{1A8112C7-48A9-5D4E-89E8-5700D84F0F4E}" type="presParOf" srcId="{5A4D0901-F8ED-2440-AC21-22A7F068FEA7}" destId="{E46116BF-1055-8547-8F86-C716F13AC371}" srcOrd="4" destOrd="0" presId="urn:microsoft.com/office/officeart/2005/8/layout/chevron1"/>
    <dgm:cxn modelId="{5E1DBD76-E0FF-754F-AAFE-1C7475197A8E}" type="presParOf" srcId="{5A4D0901-F8ED-2440-AC21-22A7F068FEA7}" destId="{04503D74-3C51-4046-853E-70EA9454E261}" srcOrd="5" destOrd="0" presId="urn:microsoft.com/office/officeart/2005/8/layout/chevron1"/>
    <dgm:cxn modelId="{596FC86E-5BB6-6B45-9F71-872B93C043FD}" type="presParOf" srcId="{5A4D0901-F8ED-2440-AC21-22A7F068FEA7}" destId="{05D1D371-BFF9-404F-90E9-76C48B497AF1}" srcOrd="6" destOrd="0" presId="urn:microsoft.com/office/officeart/2005/8/layout/chevron1"/>
    <dgm:cxn modelId="{AC539C69-065B-B747-89D2-448F537B6ABC}" type="presParOf" srcId="{5A4D0901-F8ED-2440-AC21-22A7F068FEA7}" destId="{478C8825-00F6-114C-9E22-E3EA2134D28F}" srcOrd="7" destOrd="0" presId="urn:microsoft.com/office/officeart/2005/8/layout/chevron1"/>
    <dgm:cxn modelId="{D58C9714-41D3-FC49-B985-5AA65973E5ED}" type="presParOf" srcId="{5A4D0901-F8ED-2440-AC21-22A7F068FEA7}" destId="{70E12F22-E625-C340-B0DC-4A1EA08B7F85}" srcOrd="8" destOrd="0" presId="urn:microsoft.com/office/officeart/2005/8/layout/chevron1"/>
    <dgm:cxn modelId="{CE77E8A8-6867-1E4E-AA42-85410A2818AC}" type="presParOf" srcId="{5A4D0901-F8ED-2440-AC21-22A7F068FEA7}" destId="{CEF461DC-180B-6D4D-B085-F2B01743DA13}" srcOrd="9" destOrd="0" presId="urn:microsoft.com/office/officeart/2005/8/layout/chevron1"/>
    <dgm:cxn modelId="{D6785D85-6CC2-644F-A2B1-C5E208D5CB96}" type="presParOf" srcId="{5A4D0901-F8ED-2440-AC21-22A7F068FEA7}" destId="{4976ED41-1EF9-F146-BAC4-08C31BA06AE4}" srcOrd="10" destOrd="0" presId="urn:microsoft.com/office/officeart/2005/8/layout/chevron1"/>
    <dgm:cxn modelId="{632F93C7-F059-0A47-879E-7D3C9E3B66B0}" type="presParOf" srcId="{5A4D0901-F8ED-2440-AC21-22A7F068FEA7}" destId="{E4162C51-88FE-C34E-AA63-C3A200BA7AB9}" srcOrd="11" destOrd="0" presId="urn:microsoft.com/office/officeart/2005/8/layout/chevron1"/>
    <dgm:cxn modelId="{A00FED24-9F52-4147-9079-A881B6730470}" type="presParOf" srcId="{5A4D0901-F8ED-2440-AC21-22A7F068FEA7}" destId="{CE0AAA1D-B93D-5945-829A-C94670F67711}"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0ED7A-3E6E-D94C-9F75-94CDA084E3D2}">
      <dsp:nvSpPr>
        <dsp:cNvPr id="0" name=""/>
        <dsp:cNvSpPr/>
      </dsp:nvSpPr>
      <dsp:spPr>
        <a:xfrm>
          <a:off x="6074" y="2644487"/>
          <a:ext cx="2123395" cy="849358"/>
        </a:xfrm>
        <a:prstGeom prst="chevron">
          <a:avLst/>
        </a:prstGeom>
        <a:solidFill>
          <a:schemeClr val="accent4">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Quality filter and trim</a:t>
          </a:r>
        </a:p>
      </dsp:txBody>
      <dsp:txXfrm>
        <a:off x="430753" y="2644487"/>
        <a:ext cx="1274037" cy="849358"/>
      </dsp:txXfrm>
    </dsp:sp>
    <dsp:sp modelId="{0EB0F55D-EB5F-DE4D-9B82-3B4EC2E32074}">
      <dsp:nvSpPr>
        <dsp:cNvPr id="0" name=""/>
        <dsp:cNvSpPr/>
      </dsp:nvSpPr>
      <dsp:spPr>
        <a:xfrm>
          <a:off x="1953982" y="2644487"/>
          <a:ext cx="2123395" cy="849358"/>
        </a:xfrm>
        <a:prstGeom prst="chevron">
          <a:avLst/>
        </a:prstGeom>
        <a:solidFill>
          <a:schemeClr val="accent4">
            <a:shade val="80000"/>
            <a:hueOff val="-33758"/>
            <a:satOff val="388"/>
            <a:lumOff val="385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errors</a:t>
          </a:r>
        </a:p>
      </dsp:txBody>
      <dsp:txXfrm>
        <a:off x="2378661" y="2644487"/>
        <a:ext cx="1274037" cy="849358"/>
      </dsp:txXfrm>
    </dsp:sp>
    <dsp:sp modelId="{E46116BF-1055-8547-8F86-C716F13AC371}">
      <dsp:nvSpPr>
        <dsp:cNvPr id="0" name=""/>
        <dsp:cNvSpPr/>
      </dsp:nvSpPr>
      <dsp:spPr>
        <a:xfrm>
          <a:off x="3901890" y="2644487"/>
          <a:ext cx="2123395" cy="849358"/>
        </a:xfrm>
        <a:prstGeom prst="chevron">
          <a:avLst/>
        </a:prstGeom>
        <a:solidFill>
          <a:schemeClr val="accent4">
            <a:shade val="80000"/>
            <a:hueOff val="-67517"/>
            <a:satOff val="775"/>
            <a:lumOff val="77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Dereplicate reads</a:t>
          </a:r>
        </a:p>
      </dsp:txBody>
      <dsp:txXfrm>
        <a:off x="4326569" y="2644487"/>
        <a:ext cx="1274037" cy="849358"/>
      </dsp:txXfrm>
    </dsp:sp>
    <dsp:sp modelId="{05D1D371-BFF9-404F-90E9-76C48B497AF1}">
      <dsp:nvSpPr>
        <dsp:cNvPr id="0" name=""/>
        <dsp:cNvSpPr/>
      </dsp:nvSpPr>
      <dsp:spPr>
        <a:xfrm>
          <a:off x="5849797" y="2644487"/>
          <a:ext cx="2123395" cy="849358"/>
        </a:xfrm>
        <a:prstGeom prst="chevron">
          <a:avLst/>
        </a:prstGeom>
        <a:solidFill>
          <a:schemeClr val="accent4">
            <a:shade val="80000"/>
            <a:hueOff val="-101275"/>
            <a:satOff val="1163"/>
            <a:lumOff val="1155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Denoise reads</a:t>
          </a:r>
        </a:p>
      </dsp:txBody>
      <dsp:txXfrm>
        <a:off x="6274476" y="2644487"/>
        <a:ext cx="1274037" cy="849358"/>
      </dsp:txXfrm>
    </dsp:sp>
    <dsp:sp modelId="{70E12F22-E625-C340-B0DC-4A1EA08B7F85}">
      <dsp:nvSpPr>
        <dsp:cNvPr id="0" name=""/>
        <dsp:cNvSpPr/>
      </dsp:nvSpPr>
      <dsp:spPr>
        <a:xfrm>
          <a:off x="7797705" y="2644487"/>
          <a:ext cx="2123395" cy="849358"/>
        </a:xfrm>
        <a:prstGeom prst="chevron">
          <a:avLst/>
        </a:prstGeom>
        <a:solidFill>
          <a:schemeClr val="accent4">
            <a:shade val="80000"/>
            <a:hueOff val="-135034"/>
            <a:satOff val="1551"/>
            <a:lumOff val="1541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Merge F and R reads</a:t>
          </a:r>
        </a:p>
      </dsp:txBody>
      <dsp:txXfrm>
        <a:off x="8222384" y="2644487"/>
        <a:ext cx="1274037" cy="849358"/>
      </dsp:txXfrm>
    </dsp:sp>
    <dsp:sp modelId="{4976ED41-1EF9-F146-BAC4-08C31BA06AE4}">
      <dsp:nvSpPr>
        <dsp:cNvPr id="0" name=""/>
        <dsp:cNvSpPr/>
      </dsp:nvSpPr>
      <dsp:spPr>
        <a:xfrm>
          <a:off x="9745613" y="2644487"/>
          <a:ext cx="2123395" cy="849358"/>
        </a:xfrm>
        <a:prstGeom prst="chevron">
          <a:avLst/>
        </a:prstGeom>
        <a:solidFill>
          <a:schemeClr val="accent4">
            <a:shade val="80000"/>
            <a:hueOff val="-168792"/>
            <a:satOff val="1938"/>
            <a:lumOff val="1926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Remove chimeric sequences</a:t>
          </a:r>
        </a:p>
      </dsp:txBody>
      <dsp:txXfrm>
        <a:off x="10170292" y="2644487"/>
        <a:ext cx="1274037" cy="849358"/>
      </dsp:txXfrm>
    </dsp:sp>
    <dsp:sp modelId="{CE0AAA1D-B93D-5945-829A-C94670F67711}">
      <dsp:nvSpPr>
        <dsp:cNvPr id="0" name=""/>
        <dsp:cNvSpPr/>
      </dsp:nvSpPr>
      <dsp:spPr>
        <a:xfrm>
          <a:off x="11693521" y="2644487"/>
          <a:ext cx="2123395" cy="849358"/>
        </a:xfrm>
        <a:prstGeom prst="chevron">
          <a:avLst/>
        </a:prstGeom>
        <a:solidFill>
          <a:schemeClr val="accent4">
            <a:shade val="80000"/>
            <a:hueOff val="-202550"/>
            <a:satOff val="2326"/>
            <a:lumOff val="2311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Assign taxonomy</a:t>
          </a:r>
        </a:p>
      </dsp:txBody>
      <dsp:txXfrm>
        <a:off x="12118200" y="2644487"/>
        <a:ext cx="1274037" cy="8493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50C1A-880D-DE4C-9C14-E185ED993D4B}"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7BF86-629E-3345-95DD-801E968F967A}" type="slidenum">
              <a:rPr lang="en-US" smtClean="0"/>
              <a:t>‹#›</a:t>
            </a:fld>
            <a:endParaRPr lang="en-US"/>
          </a:p>
        </p:txBody>
      </p:sp>
    </p:spTree>
    <p:extLst>
      <p:ext uri="{BB962C8B-B14F-4D97-AF65-F5344CB8AC3E}">
        <p14:creationId xmlns:p14="http://schemas.microsoft.com/office/powerpoint/2010/main" val="160144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&lt;- </a:t>
            </a:r>
            <a:r>
              <a:rPr lang="en-US" dirty="0" err="1"/>
              <a:t>filterAndTrim</a:t>
            </a:r>
            <a:r>
              <a:rPr lang="en-US" dirty="0"/>
              <a:t>(</a:t>
            </a:r>
            <a:r>
              <a:rPr lang="en-US" dirty="0" err="1"/>
              <a:t>fnFs</a:t>
            </a:r>
            <a:r>
              <a:rPr lang="en-US" dirty="0"/>
              <a:t>, </a:t>
            </a:r>
            <a:r>
              <a:rPr lang="en-US" dirty="0" err="1"/>
              <a:t>filtFs</a:t>
            </a:r>
            <a:r>
              <a:rPr lang="en-US" dirty="0"/>
              <a:t>, </a:t>
            </a:r>
            <a:r>
              <a:rPr lang="en-US" dirty="0" err="1"/>
              <a:t>fnRs</a:t>
            </a:r>
            <a:r>
              <a:rPr lang="en-US" dirty="0"/>
              <a:t>, </a:t>
            </a:r>
            <a:r>
              <a:rPr lang="en-US" dirty="0" err="1"/>
              <a:t>filtRs</a:t>
            </a:r>
            <a:r>
              <a:rPr lang="en-US" dirty="0"/>
              <a:t>, </a:t>
            </a:r>
            <a:r>
              <a:rPr lang="en-US" dirty="0" err="1"/>
              <a:t>truncLen</a:t>
            </a:r>
            <a:r>
              <a:rPr lang="en-US" dirty="0"/>
              <a:t>=c(240,160),</a:t>
            </a:r>
          </a:p>
          <a:p>
            <a:r>
              <a:rPr lang="en-US" dirty="0"/>
              <a:t>                     </a:t>
            </a:r>
            <a:r>
              <a:rPr lang="en-US" dirty="0" err="1"/>
              <a:t>maxN</a:t>
            </a:r>
            <a:r>
              <a:rPr lang="en-US" dirty="0"/>
              <a:t>=0, </a:t>
            </a:r>
            <a:r>
              <a:rPr lang="en-US" dirty="0" err="1"/>
              <a:t>maxEE</a:t>
            </a:r>
            <a:r>
              <a:rPr lang="en-US" dirty="0"/>
              <a:t>=c(2,2), </a:t>
            </a:r>
            <a:r>
              <a:rPr lang="en-US" dirty="0" err="1"/>
              <a:t>truncQ</a:t>
            </a:r>
            <a:r>
              <a:rPr lang="en-US" dirty="0"/>
              <a:t>=2, </a:t>
            </a:r>
            <a:r>
              <a:rPr lang="en-US" dirty="0" err="1"/>
              <a:t>rm.phix</a:t>
            </a:r>
            <a:r>
              <a:rPr lang="en-US" dirty="0"/>
              <a:t>=TRUE,</a:t>
            </a:r>
          </a:p>
          <a:p>
            <a:r>
              <a:rPr lang="en-US" dirty="0"/>
              <a:t>                     compress=TRUE, multithread=TRUE) </a:t>
            </a:r>
          </a:p>
        </p:txBody>
      </p:sp>
      <p:sp>
        <p:nvSpPr>
          <p:cNvPr id="4" name="Slide Number Placeholder 3"/>
          <p:cNvSpPr>
            <a:spLocks noGrp="1"/>
          </p:cNvSpPr>
          <p:nvPr>
            <p:ph type="sldNum" sz="quarter" idx="5"/>
          </p:nvPr>
        </p:nvSpPr>
        <p:spPr/>
        <p:txBody>
          <a:bodyPr/>
          <a:lstStyle/>
          <a:p>
            <a:fld id="{0C87BF86-629E-3345-95DD-801E968F967A}" type="slidenum">
              <a:rPr lang="en-US" smtClean="0"/>
              <a:t>4</a:t>
            </a:fld>
            <a:endParaRPr lang="en-US"/>
          </a:p>
        </p:txBody>
      </p:sp>
    </p:spTree>
    <p:extLst>
      <p:ext uri="{BB962C8B-B14F-4D97-AF65-F5344CB8AC3E}">
        <p14:creationId xmlns:p14="http://schemas.microsoft.com/office/powerpoint/2010/main" val="282374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 complexity above 11 is ideal</a:t>
            </a:r>
          </a:p>
        </p:txBody>
      </p:sp>
      <p:sp>
        <p:nvSpPr>
          <p:cNvPr id="4" name="Slide Number Placeholder 3"/>
          <p:cNvSpPr>
            <a:spLocks noGrp="1"/>
          </p:cNvSpPr>
          <p:nvPr>
            <p:ph type="sldNum" sz="quarter" idx="5"/>
          </p:nvPr>
        </p:nvSpPr>
        <p:spPr/>
        <p:txBody>
          <a:bodyPr/>
          <a:lstStyle/>
          <a:p>
            <a:fld id="{0C87BF86-629E-3345-95DD-801E968F967A}" type="slidenum">
              <a:rPr lang="en-US" smtClean="0"/>
              <a:t>7</a:t>
            </a:fld>
            <a:endParaRPr lang="en-US"/>
          </a:p>
        </p:txBody>
      </p:sp>
    </p:spTree>
    <p:extLst>
      <p:ext uri="{BB962C8B-B14F-4D97-AF65-F5344CB8AC3E}">
        <p14:creationId xmlns:p14="http://schemas.microsoft.com/office/powerpoint/2010/main" val="185871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87BF86-629E-3345-95DD-801E968F967A}" type="slidenum">
              <a:rPr lang="en-US" smtClean="0"/>
              <a:t>12</a:t>
            </a:fld>
            <a:endParaRPr lang="en-US"/>
          </a:p>
        </p:txBody>
      </p:sp>
    </p:spTree>
    <p:extLst>
      <p:ext uri="{BB962C8B-B14F-4D97-AF65-F5344CB8AC3E}">
        <p14:creationId xmlns:p14="http://schemas.microsoft.com/office/powerpoint/2010/main" val="339277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16S regions are much more conserved and are similar lengths</a:t>
            </a:r>
          </a:p>
          <a:p>
            <a:r>
              <a:rPr lang="en-US" dirty="0"/>
              <a:t>ITS regions are more variable and lengths can range from 200-600 bp</a:t>
            </a:r>
          </a:p>
          <a:p>
            <a:r>
              <a:rPr lang="en-US" dirty="0"/>
              <a:t>Because both of these scenarios are likely with ITS datasets, we will have to change some things</a:t>
            </a:r>
          </a:p>
          <a:p>
            <a:r>
              <a:rPr lang="en-US" dirty="0"/>
              <a:t>First thing, we have to change how we remove primers </a:t>
            </a:r>
          </a:p>
          <a:p>
            <a:r>
              <a:rPr lang="en-US" dirty="0"/>
              <a:t>Then, we will have to replace </a:t>
            </a:r>
            <a:r>
              <a:rPr lang="en-US" dirty="0" err="1"/>
              <a:t>truncLen</a:t>
            </a:r>
            <a:r>
              <a:rPr lang="en-US" dirty="0"/>
              <a:t> with </a:t>
            </a:r>
            <a:r>
              <a:rPr lang="en-US" dirty="0" err="1"/>
              <a:t>minLen</a:t>
            </a:r>
            <a:endParaRPr lang="en-US" dirty="0"/>
          </a:p>
          <a:p>
            <a:endParaRPr lang="en-US" dirty="0"/>
          </a:p>
        </p:txBody>
      </p:sp>
      <p:sp>
        <p:nvSpPr>
          <p:cNvPr id="4" name="Slide Number Placeholder 3"/>
          <p:cNvSpPr>
            <a:spLocks noGrp="1"/>
          </p:cNvSpPr>
          <p:nvPr>
            <p:ph type="sldNum" sz="quarter" idx="5"/>
          </p:nvPr>
        </p:nvSpPr>
        <p:spPr/>
        <p:txBody>
          <a:bodyPr/>
          <a:lstStyle/>
          <a:p>
            <a:fld id="{0C87BF86-629E-3345-95DD-801E968F967A}" type="slidenum">
              <a:rPr lang="en-US" smtClean="0"/>
              <a:t>18</a:t>
            </a:fld>
            <a:endParaRPr lang="en-US"/>
          </a:p>
        </p:txBody>
      </p:sp>
    </p:spTree>
    <p:extLst>
      <p:ext uri="{BB962C8B-B14F-4D97-AF65-F5344CB8AC3E}">
        <p14:creationId xmlns:p14="http://schemas.microsoft.com/office/powerpoint/2010/main" val="192312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43CC8-A162-284F-A2B6-D006406C67B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8412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43CC8-A162-284F-A2B6-D006406C67B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111377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43CC8-A162-284F-A2B6-D006406C67B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115274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43CC8-A162-284F-A2B6-D006406C67B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77917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43CC8-A162-284F-A2B6-D006406C67B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361170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E43CC8-A162-284F-A2B6-D006406C67B4}"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220289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E43CC8-A162-284F-A2B6-D006406C67B4}" type="datetimeFigureOut">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74272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43CC8-A162-284F-A2B6-D006406C67B4}" type="datetimeFigureOut">
              <a:rPr lang="en-US" smtClean="0"/>
              <a:t>1/27/21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426219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43CC8-A162-284F-A2B6-D006406C67B4}" type="datetimeFigureOut">
              <a:rPr lang="en-US" smtClean="0"/>
              <a:t>1/27/21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258982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E43CC8-A162-284F-A2B6-D006406C67B4}"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253885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E43CC8-A162-284F-A2B6-D006406C67B4}"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3ADB-61C4-FC48-8E88-21A4175D0E3F}" type="slidenum">
              <a:rPr lang="en-US" smtClean="0"/>
              <a:t>‹#›</a:t>
            </a:fld>
            <a:endParaRPr lang="en-US"/>
          </a:p>
        </p:txBody>
      </p:sp>
    </p:spTree>
    <p:extLst>
      <p:ext uri="{BB962C8B-B14F-4D97-AF65-F5344CB8AC3E}">
        <p14:creationId xmlns:p14="http://schemas.microsoft.com/office/powerpoint/2010/main" val="62541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43CC8-A162-284F-A2B6-D006406C67B4}" type="datetimeFigureOut">
              <a:rPr lang="en-US" smtClean="0"/>
              <a:t>1/27/21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33ADB-61C4-FC48-8E88-21A4175D0E3F}" type="slidenum">
              <a:rPr lang="en-US" smtClean="0"/>
              <a:t>‹#›</a:t>
            </a:fld>
            <a:endParaRPr lang="en-US"/>
          </a:p>
        </p:txBody>
      </p:sp>
    </p:spTree>
    <p:extLst>
      <p:ext uri="{BB962C8B-B14F-4D97-AF65-F5344CB8AC3E}">
        <p14:creationId xmlns:p14="http://schemas.microsoft.com/office/powerpoint/2010/main" val="4470218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E2FE73-09BF-8B43-8610-AD7AE8C6095F}"/>
              </a:ext>
            </a:extLst>
          </p:cNvPr>
          <p:cNvPicPr>
            <a:picLocks noChangeAspect="1"/>
          </p:cNvPicPr>
          <p:nvPr/>
        </p:nvPicPr>
        <p:blipFill rotWithShape="1">
          <a:blip r:embed="rId2"/>
          <a:srcRect t="40741"/>
          <a:stretch/>
        </p:blipFill>
        <p:spPr>
          <a:xfrm>
            <a:off x="1524000" y="2794000"/>
            <a:ext cx="9144000" cy="4064000"/>
          </a:xfrm>
          <a:prstGeom prst="rect">
            <a:avLst/>
          </a:prstGeom>
        </p:spPr>
      </p:pic>
      <p:sp>
        <p:nvSpPr>
          <p:cNvPr id="2" name="Title 1">
            <a:extLst>
              <a:ext uri="{FF2B5EF4-FFF2-40B4-BE49-F238E27FC236}">
                <a16:creationId xmlns:a16="http://schemas.microsoft.com/office/drawing/2014/main" id="{86472439-F371-284D-92CC-0C3686F24C18}"/>
              </a:ext>
            </a:extLst>
          </p:cNvPr>
          <p:cNvSpPr>
            <a:spLocks noGrp="1"/>
          </p:cNvSpPr>
          <p:nvPr>
            <p:ph type="ctrTitle"/>
          </p:nvPr>
        </p:nvSpPr>
        <p:spPr>
          <a:xfrm>
            <a:off x="1524000" y="406400"/>
            <a:ext cx="9144000" cy="2387600"/>
          </a:xfrm>
        </p:spPr>
        <p:txBody>
          <a:bodyPr/>
          <a:lstStyle/>
          <a:p>
            <a:r>
              <a:rPr lang="en-US" dirty="0"/>
              <a:t>Amplicon Sequence Filtering and Processing: 16S and ITS</a:t>
            </a:r>
          </a:p>
        </p:txBody>
      </p:sp>
      <p:sp>
        <p:nvSpPr>
          <p:cNvPr id="3" name="Subtitle 2">
            <a:extLst>
              <a:ext uri="{FF2B5EF4-FFF2-40B4-BE49-F238E27FC236}">
                <a16:creationId xmlns:a16="http://schemas.microsoft.com/office/drawing/2014/main" id="{78D74088-C9EB-1D4A-8D88-C39843393673}"/>
              </a:ext>
            </a:extLst>
          </p:cNvPr>
          <p:cNvSpPr>
            <a:spLocks noGrp="1"/>
          </p:cNvSpPr>
          <p:nvPr>
            <p:ph type="subTitle" idx="1"/>
          </p:nvPr>
        </p:nvSpPr>
        <p:spPr>
          <a:xfrm>
            <a:off x="1314137" y="406400"/>
            <a:ext cx="9144000" cy="1655762"/>
          </a:xfrm>
        </p:spPr>
        <p:txBody>
          <a:bodyPr/>
          <a:lstStyle/>
          <a:p>
            <a:r>
              <a:rPr lang="en-US" dirty="0"/>
              <a:t>DAWG Spring 2021</a:t>
            </a:r>
          </a:p>
        </p:txBody>
      </p:sp>
    </p:spTree>
    <p:extLst>
      <p:ext uri="{BB962C8B-B14F-4D97-AF65-F5344CB8AC3E}">
        <p14:creationId xmlns:p14="http://schemas.microsoft.com/office/powerpoint/2010/main" val="10499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956D-2E92-934E-B9A9-08BAA5CE3CCE}"/>
              </a:ext>
            </a:extLst>
          </p:cNvPr>
          <p:cNvSpPr>
            <a:spLocks noGrp="1"/>
          </p:cNvSpPr>
          <p:nvPr>
            <p:ph type="title"/>
          </p:nvPr>
        </p:nvSpPr>
        <p:spPr/>
        <p:txBody>
          <a:bodyPr/>
          <a:lstStyle/>
          <a:p>
            <a:r>
              <a:rPr lang="en-US" b="1" dirty="0"/>
              <a:t>Step 1: Quality filtering, </a:t>
            </a:r>
            <a:r>
              <a:rPr lang="en-US" b="1" u="sng" dirty="0" err="1"/>
              <a:t>filterAndTrim</a:t>
            </a:r>
            <a:endParaRPr lang="en-US" b="1" u="sng" dirty="0"/>
          </a:p>
        </p:txBody>
      </p:sp>
      <p:sp>
        <p:nvSpPr>
          <p:cNvPr id="3" name="Content Placeholder 2">
            <a:extLst>
              <a:ext uri="{FF2B5EF4-FFF2-40B4-BE49-F238E27FC236}">
                <a16:creationId xmlns:a16="http://schemas.microsoft.com/office/drawing/2014/main" id="{A4E10047-D7F7-304F-994B-05D27E5F86FC}"/>
              </a:ext>
            </a:extLst>
          </p:cNvPr>
          <p:cNvSpPr>
            <a:spLocks noGrp="1"/>
          </p:cNvSpPr>
          <p:nvPr>
            <p:ph idx="1"/>
          </p:nvPr>
        </p:nvSpPr>
        <p:spPr>
          <a:xfrm>
            <a:off x="838200" y="1502229"/>
            <a:ext cx="10515600" cy="4674734"/>
          </a:xfrm>
        </p:spPr>
        <p:txBody>
          <a:bodyPr>
            <a:normAutofit fontScale="92500" lnSpcReduction="10000"/>
          </a:bodyPr>
          <a:lstStyle/>
          <a:p>
            <a:pPr marL="0" indent="0">
              <a:buNone/>
            </a:pPr>
            <a:r>
              <a:rPr lang="en-US" u="sng" dirty="0" err="1"/>
              <a:t>filterAndTrim</a:t>
            </a:r>
            <a:r>
              <a:rPr lang="en-US" dirty="0"/>
              <a:t>(</a:t>
            </a:r>
            <a:r>
              <a:rPr lang="en-US" dirty="0" err="1"/>
              <a:t>fnFs</a:t>
            </a:r>
            <a:r>
              <a:rPr lang="en-US" dirty="0"/>
              <a:t>, </a:t>
            </a:r>
            <a:r>
              <a:rPr lang="en-US" dirty="0" err="1"/>
              <a:t>filtFs</a:t>
            </a:r>
            <a:r>
              <a:rPr lang="en-US" dirty="0"/>
              <a:t>, </a:t>
            </a:r>
            <a:r>
              <a:rPr lang="en-US" dirty="0" err="1"/>
              <a:t>fnRs</a:t>
            </a:r>
            <a:r>
              <a:rPr lang="en-US" dirty="0"/>
              <a:t>, </a:t>
            </a:r>
            <a:r>
              <a:rPr lang="en-US" dirty="0" err="1"/>
              <a:t>filtRs</a:t>
            </a:r>
            <a:r>
              <a:rPr lang="en-US" dirty="0"/>
              <a:t>, </a:t>
            </a:r>
            <a:r>
              <a:rPr lang="en-US" dirty="0" err="1"/>
              <a:t>truncLen</a:t>
            </a:r>
            <a:r>
              <a:rPr lang="en-US" dirty="0"/>
              <a:t>=c(240,160), </a:t>
            </a:r>
            <a:r>
              <a:rPr lang="en-US" dirty="0" err="1"/>
              <a:t>trimLeft</a:t>
            </a:r>
            <a:r>
              <a:rPr lang="en-US" dirty="0"/>
              <a:t> = c(19,20), </a:t>
            </a:r>
            <a:r>
              <a:rPr lang="en-US" dirty="0" err="1"/>
              <a:t>maxN</a:t>
            </a:r>
            <a:r>
              <a:rPr lang="en-US" dirty="0"/>
              <a:t>=0, </a:t>
            </a:r>
            <a:r>
              <a:rPr lang="en-US" dirty="0" err="1"/>
              <a:t>maxEE</a:t>
            </a:r>
            <a:r>
              <a:rPr lang="en-US" dirty="0"/>
              <a:t>=c(2,2), </a:t>
            </a:r>
            <a:r>
              <a:rPr lang="en-US" dirty="0" err="1"/>
              <a:t>truncQ</a:t>
            </a:r>
            <a:r>
              <a:rPr lang="en-US" dirty="0"/>
              <a:t>=2,</a:t>
            </a:r>
          </a:p>
          <a:p>
            <a:pPr marL="0" indent="0">
              <a:buNone/>
            </a:pPr>
            <a:r>
              <a:rPr lang="en-US" dirty="0"/>
              <a:t>            compress=TRUE) </a:t>
            </a:r>
          </a:p>
          <a:p>
            <a:pPr marL="0" indent="0">
              <a:buNone/>
            </a:pPr>
            <a:endParaRPr lang="en-US" dirty="0"/>
          </a:p>
          <a:p>
            <a:pPr marL="0" indent="0">
              <a:buNone/>
            </a:pPr>
            <a:r>
              <a:rPr lang="en-US" dirty="0" err="1"/>
              <a:t>trunLen</a:t>
            </a:r>
            <a:r>
              <a:rPr lang="en-US" dirty="0"/>
              <a:t>, truncates the length of the forward read to 240 and reverse read to 160 bp</a:t>
            </a:r>
          </a:p>
          <a:p>
            <a:pPr marL="0" indent="0">
              <a:buNone/>
            </a:pPr>
            <a:r>
              <a:rPr lang="en-US" dirty="0" err="1"/>
              <a:t>trimLeft</a:t>
            </a:r>
            <a:r>
              <a:rPr lang="en-US" dirty="0"/>
              <a:t> removes the first 19 and 20 bp from the forward and reverse reads</a:t>
            </a:r>
          </a:p>
          <a:p>
            <a:pPr marL="0" indent="0">
              <a:buNone/>
            </a:pPr>
            <a:r>
              <a:rPr lang="en-US" dirty="0"/>
              <a:t>If a read has more than 0 ambiguous base calls, the read is removed</a:t>
            </a:r>
          </a:p>
          <a:p>
            <a:pPr marL="0" indent="0">
              <a:buNone/>
            </a:pPr>
            <a:r>
              <a:rPr lang="en-US" dirty="0"/>
              <a:t> (</a:t>
            </a:r>
            <a:r>
              <a:rPr lang="en-US" dirty="0" err="1"/>
              <a:t>maxN</a:t>
            </a:r>
            <a:r>
              <a:rPr lang="en-US" dirty="0"/>
              <a:t>)</a:t>
            </a:r>
          </a:p>
          <a:p>
            <a:pPr marL="0" indent="0">
              <a:buNone/>
            </a:pPr>
            <a:r>
              <a:rPr lang="en-US" dirty="0"/>
              <a:t>If the reads have more than 2 expected errors, they are removed (</a:t>
            </a:r>
            <a:r>
              <a:rPr lang="en-US" dirty="0" err="1"/>
              <a:t>maxEE</a:t>
            </a:r>
            <a:r>
              <a:rPr lang="en-US" dirty="0"/>
              <a:t>)</a:t>
            </a:r>
          </a:p>
          <a:p>
            <a:pPr marL="0" indent="0">
              <a:buNone/>
            </a:pPr>
            <a:r>
              <a:rPr lang="en-US" dirty="0"/>
              <a:t>Truncate reads when quality score drops below a 2 </a:t>
            </a:r>
          </a:p>
        </p:txBody>
      </p:sp>
    </p:spTree>
    <p:extLst>
      <p:ext uri="{BB962C8B-B14F-4D97-AF65-F5344CB8AC3E}">
        <p14:creationId xmlns:p14="http://schemas.microsoft.com/office/powerpoint/2010/main" val="201787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CF02-562E-0A4B-BCD6-B340F915FDA8}"/>
              </a:ext>
            </a:extLst>
          </p:cNvPr>
          <p:cNvSpPr>
            <a:spLocks noGrp="1"/>
          </p:cNvSpPr>
          <p:nvPr>
            <p:ph type="title"/>
          </p:nvPr>
        </p:nvSpPr>
        <p:spPr/>
        <p:txBody>
          <a:bodyPr/>
          <a:lstStyle/>
          <a:p>
            <a:r>
              <a:rPr lang="en-US" b="1" dirty="0"/>
              <a:t>Step 2: Error Modeling, </a:t>
            </a:r>
            <a:r>
              <a:rPr lang="en-US" b="1" u="sng" dirty="0" err="1"/>
              <a:t>learnErrors</a:t>
            </a:r>
            <a:endParaRPr lang="en-US" b="1" u="sng" dirty="0"/>
          </a:p>
        </p:txBody>
      </p:sp>
      <p:sp>
        <p:nvSpPr>
          <p:cNvPr id="3" name="Content Placeholder 2">
            <a:extLst>
              <a:ext uri="{FF2B5EF4-FFF2-40B4-BE49-F238E27FC236}">
                <a16:creationId xmlns:a16="http://schemas.microsoft.com/office/drawing/2014/main" id="{624D8E5A-848D-CF4D-A46D-61BF324E2861}"/>
              </a:ext>
            </a:extLst>
          </p:cNvPr>
          <p:cNvSpPr>
            <a:spLocks noGrp="1"/>
          </p:cNvSpPr>
          <p:nvPr>
            <p:ph idx="1"/>
          </p:nvPr>
        </p:nvSpPr>
        <p:spPr/>
        <p:txBody>
          <a:bodyPr/>
          <a:lstStyle/>
          <a:p>
            <a:r>
              <a:rPr lang="en-US" dirty="0"/>
              <a:t>What is happening here? </a:t>
            </a:r>
          </a:p>
          <a:p>
            <a:r>
              <a:rPr lang="en-US" dirty="0"/>
              <a:t>DADA2 records mismatches between every sequence</a:t>
            </a:r>
          </a:p>
          <a:p>
            <a:r>
              <a:rPr lang="en-US" dirty="0"/>
              <a:t>Starts with most abundant sequences first</a:t>
            </a:r>
          </a:p>
          <a:p>
            <a:r>
              <a:rPr lang="en-US" dirty="0"/>
              <a:t>Tries to match sequences, records mismatches, then moves to new sequences</a:t>
            </a:r>
          </a:p>
          <a:p>
            <a:r>
              <a:rPr lang="en-US" dirty="0"/>
              <a:t>At the end, there will be no singleton sequences (all sequences will be found at least 2 times)</a:t>
            </a:r>
          </a:p>
          <a:p>
            <a:r>
              <a:rPr lang="en-US" dirty="0"/>
              <a:t>All Illumina runs have different error rates</a:t>
            </a:r>
          </a:p>
        </p:txBody>
      </p:sp>
    </p:spTree>
    <p:extLst>
      <p:ext uri="{BB962C8B-B14F-4D97-AF65-F5344CB8AC3E}">
        <p14:creationId xmlns:p14="http://schemas.microsoft.com/office/powerpoint/2010/main" val="1780523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33B4-868F-C643-AB8C-C6F6BDB0E3B7}"/>
              </a:ext>
            </a:extLst>
          </p:cNvPr>
          <p:cNvSpPr>
            <a:spLocks noGrp="1"/>
          </p:cNvSpPr>
          <p:nvPr>
            <p:ph type="title"/>
          </p:nvPr>
        </p:nvSpPr>
        <p:spPr>
          <a:xfrm>
            <a:off x="619540" y="418491"/>
            <a:ext cx="10515600" cy="1325563"/>
          </a:xfrm>
        </p:spPr>
        <p:txBody>
          <a:bodyPr/>
          <a:lstStyle/>
          <a:p>
            <a:r>
              <a:rPr lang="en-US" b="1" dirty="0"/>
              <a:t>Step 3: Dereplication, </a:t>
            </a:r>
            <a:r>
              <a:rPr lang="en-US" b="1" u="sng" dirty="0" err="1"/>
              <a:t>derepFastq</a:t>
            </a:r>
            <a:endParaRPr lang="en-US" b="1" u="sng" dirty="0"/>
          </a:p>
        </p:txBody>
      </p:sp>
      <p:sp>
        <p:nvSpPr>
          <p:cNvPr id="4" name="TextBox 3">
            <a:extLst>
              <a:ext uri="{FF2B5EF4-FFF2-40B4-BE49-F238E27FC236}">
                <a16:creationId xmlns:a16="http://schemas.microsoft.com/office/drawing/2014/main" id="{EE120EEF-5ECC-AE4D-BA87-0F5D39040B13}"/>
              </a:ext>
            </a:extLst>
          </p:cNvPr>
          <p:cNvSpPr txBox="1"/>
          <p:nvPr/>
        </p:nvSpPr>
        <p:spPr>
          <a:xfrm>
            <a:off x="1208314" y="2057400"/>
            <a:ext cx="4327072" cy="523220"/>
          </a:xfrm>
          <a:prstGeom prst="rect">
            <a:avLst/>
          </a:prstGeom>
          <a:noFill/>
        </p:spPr>
        <p:txBody>
          <a:bodyPr wrap="square" rtlCol="0">
            <a:spAutoFit/>
          </a:bodyPr>
          <a:lstStyle/>
          <a:p>
            <a:r>
              <a:rPr lang="en-US" sz="2800" dirty="0"/>
              <a:t>ACTGCTAATGCTG</a:t>
            </a:r>
          </a:p>
        </p:txBody>
      </p:sp>
      <p:sp>
        <p:nvSpPr>
          <p:cNvPr id="5" name="TextBox 4">
            <a:extLst>
              <a:ext uri="{FF2B5EF4-FFF2-40B4-BE49-F238E27FC236}">
                <a16:creationId xmlns:a16="http://schemas.microsoft.com/office/drawing/2014/main" id="{823DF2A6-732F-EB46-A201-476C75819536}"/>
              </a:ext>
            </a:extLst>
          </p:cNvPr>
          <p:cNvSpPr txBox="1"/>
          <p:nvPr/>
        </p:nvSpPr>
        <p:spPr>
          <a:xfrm>
            <a:off x="1208314" y="2326162"/>
            <a:ext cx="4327072" cy="523220"/>
          </a:xfrm>
          <a:prstGeom prst="rect">
            <a:avLst/>
          </a:prstGeom>
          <a:noFill/>
        </p:spPr>
        <p:txBody>
          <a:bodyPr wrap="square" rtlCol="0">
            <a:spAutoFit/>
          </a:bodyPr>
          <a:lstStyle/>
          <a:p>
            <a:r>
              <a:rPr lang="en-US" sz="2800" dirty="0"/>
              <a:t>ACTGCTAATGCTG</a:t>
            </a:r>
          </a:p>
        </p:txBody>
      </p:sp>
      <p:sp>
        <p:nvSpPr>
          <p:cNvPr id="6" name="TextBox 5">
            <a:extLst>
              <a:ext uri="{FF2B5EF4-FFF2-40B4-BE49-F238E27FC236}">
                <a16:creationId xmlns:a16="http://schemas.microsoft.com/office/drawing/2014/main" id="{C7E2B029-F985-3F4D-BA2A-B03F1700BBA5}"/>
              </a:ext>
            </a:extLst>
          </p:cNvPr>
          <p:cNvSpPr txBox="1"/>
          <p:nvPr/>
        </p:nvSpPr>
        <p:spPr>
          <a:xfrm>
            <a:off x="1208314" y="2608778"/>
            <a:ext cx="4327072" cy="523220"/>
          </a:xfrm>
          <a:prstGeom prst="rect">
            <a:avLst/>
          </a:prstGeom>
          <a:noFill/>
        </p:spPr>
        <p:txBody>
          <a:bodyPr wrap="square" rtlCol="0">
            <a:spAutoFit/>
          </a:bodyPr>
          <a:lstStyle/>
          <a:p>
            <a:r>
              <a:rPr lang="en-US" sz="2800" dirty="0"/>
              <a:t>ACTGCTAATGCTG</a:t>
            </a:r>
          </a:p>
        </p:txBody>
      </p:sp>
      <p:sp>
        <p:nvSpPr>
          <p:cNvPr id="7" name="TextBox 6">
            <a:extLst>
              <a:ext uri="{FF2B5EF4-FFF2-40B4-BE49-F238E27FC236}">
                <a16:creationId xmlns:a16="http://schemas.microsoft.com/office/drawing/2014/main" id="{9A2FD844-1D06-9F48-8B35-98DFBBAD2E3E}"/>
              </a:ext>
            </a:extLst>
          </p:cNvPr>
          <p:cNvSpPr txBox="1"/>
          <p:nvPr/>
        </p:nvSpPr>
        <p:spPr>
          <a:xfrm>
            <a:off x="1208314" y="3244334"/>
            <a:ext cx="4327072" cy="523220"/>
          </a:xfrm>
          <a:prstGeom prst="rect">
            <a:avLst/>
          </a:prstGeom>
          <a:noFill/>
        </p:spPr>
        <p:txBody>
          <a:bodyPr wrap="square" rtlCol="0">
            <a:spAutoFit/>
          </a:bodyPr>
          <a:lstStyle/>
          <a:p>
            <a:r>
              <a:rPr lang="en-US" sz="2800" dirty="0"/>
              <a:t>TGCGTAGCTAGTA</a:t>
            </a:r>
          </a:p>
        </p:txBody>
      </p:sp>
      <p:sp>
        <p:nvSpPr>
          <p:cNvPr id="8" name="TextBox 7">
            <a:extLst>
              <a:ext uri="{FF2B5EF4-FFF2-40B4-BE49-F238E27FC236}">
                <a16:creationId xmlns:a16="http://schemas.microsoft.com/office/drawing/2014/main" id="{E5876153-BFC4-1347-A98E-C75E07EB59A9}"/>
              </a:ext>
            </a:extLst>
          </p:cNvPr>
          <p:cNvSpPr txBox="1"/>
          <p:nvPr/>
        </p:nvSpPr>
        <p:spPr>
          <a:xfrm>
            <a:off x="1208314" y="4216956"/>
            <a:ext cx="4327072" cy="523220"/>
          </a:xfrm>
          <a:prstGeom prst="rect">
            <a:avLst/>
          </a:prstGeom>
          <a:noFill/>
        </p:spPr>
        <p:txBody>
          <a:bodyPr wrap="square" rtlCol="0">
            <a:spAutoFit/>
          </a:bodyPr>
          <a:lstStyle/>
          <a:p>
            <a:r>
              <a:rPr lang="en-US" sz="2800" dirty="0"/>
              <a:t>GCTACTACGGACC</a:t>
            </a:r>
          </a:p>
        </p:txBody>
      </p:sp>
      <p:sp>
        <p:nvSpPr>
          <p:cNvPr id="9" name="TextBox 8">
            <a:extLst>
              <a:ext uri="{FF2B5EF4-FFF2-40B4-BE49-F238E27FC236}">
                <a16:creationId xmlns:a16="http://schemas.microsoft.com/office/drawing/2014/main" id="{A1E9038A-8FDA-9143-901C-124E7B8578D2}"/>
              </a:ext>
            </a:extLst>
          </p:cNvPr>
          <p:cNvSpPr txBox="1"/>
          <p:nvPr/>
        </p:nvSpPr>
        <p:spPr>
          <a:xfrm>
            <a:off x="1208314" y="3584388"/>
            <a:ext cx="4327072" cy="523220"/>
          </a:xfrm>
          <a:prstGeom prst="rect">
            <a:avLst/>
          </a:prstGeom>
          <a:noFill/>
        </p:spPr>
        <p:txBody>
          <a:bodyPr wrap="square" rtlCol="0">
            <a:spAutoFit/>
          </a:bodyPr>
          <a:lstStyle/>
          <a:p>
            <a:r>
              <a:rPr lang="en-US" sz="2800" dirty="0"/>
              <a:t>TGCGTAGCTAGTA</a:t>
            </a:r>
          </a:p>
        </p:txBody>
      </p:sp>
      <p:sp>
        <p:nvSpPr>
          <p:cNvPr id="10" name="TextBox 9">
            <a:extLst>
              <a:ext uri="{FF2B5EF4-FFF2-40B4-BE49-F238E27FC236}">
                <a16:creationId xmlns:a16="http://schemas.microsoft.com/office/drawing/2014/main" id="{33FEA9BF-CD16-4349-BA42-8A55685B99ED}"/>
              </a:ext>
            </a:extLst>
          </p:cNvPr>
          <p:cNvSpPr txBox="1"/>
          <p:nvPr/>
        </p:nvSpPr>
        <p:spPr>
          <a:xfrm>
            <a:off x="7318168" y="2239446"/>
            <a:ext cx="4327072" cy="523220"/>
          </a:xfrm>
          <a:prstGeom prst="rect">
            <a:avLst/>
          </a:prstGeom>
          <a:noFill/>
        </p:spPr>
        <p:txBody>
          <a:bodyPr wrap="square" rtlCol="0">
            <a:spAutoFit/>
          </a:bodyPr>
          <a:lstStyle/>
          <a:p>
            <a:r>
              <a:rPr lang="en-US" sz="2800" dirty="0"/>
              <a:t>ACTGCTAATGCTG (3)</a:t>
            </a:r>
          </a:p>
        </p:txBody>
      </p:sp>
      <p:sp>
        <p:nvSpPr>
          <p:cNvPr id="11" name="TextBox 10">
            <a:extLst>
              <a:ext uri="{FF2B5EF4-FFF2-40B4-BE49-F238E27FC236}">
                <a16:creationId xmlns:a16="http://schemas.microsoft.com/office/drawing/2014/main" id="{227FA5B0-55E6-504C-B29B-FA06F96D8FBD}"/>
              </a:ext>
            </a:extLst>
          </p:cNvPr>
          <p:cNvSpPr txBox="1"/>
          <p:nvPr/>
        </p:nvSpPr>
        <p:spPr>
          <a:xfrm>
            <a:off x="7318168" y="3244334"/>
            <a:ext cx="4327072" cy="523220"/>
          </a:xfrm>
          <a:prstGeom prst="rect">
            <a:avLst/>
          </a:prstGeom>
          <a:noFill/>
        </p:spPr>
        <p:txBody>
          <a:bodyPr wrap="square" rtlCol="0">
            <a:spAutoFit/>
          </a:bodyPr>
          <a:lstStyle/>
          <a:p>
            <a:r>
              <a:rPr lang="en-US" sz="2800" dirty="0"/>
              <a:t>TGCGTAGCTAGTA (2)</a:t>
            </a:r>
          </a:p>
        </p:txBody>
      </p:sp>
      <p:sp>
        <p:nvSpPr>
          <p:cNvPr id="12" name="TextBox 11">
            <a:extLst>
              <a:ext uri="{FF2B5EF4-FFF2-40B4-BE49-F238E27FC236}">
                <a16:creationId xmlns:a16="http://schemas.microsoft.com/office/drawing/2014/main" id="{DF6AA396-8301-2146-BD05-2CC13C0621DF}"/>
              </a:ext>
            </a:extLst>
          </p:cNvPr>
          <p:cNvSpPr txBox="1"/>
          <p:nvPr/>
        </p:nvSpPr>
        <p:spPr>
          <a:xfrm>
            <a:off x="7318168" y="4151354"/>
            <a:ext cx="4327072" cy="523220"/>
          </a:xfrm>
          <a:prstGeom prst="rect">
            <a:avLst/>
          </a:prstGeom>
          <a:noFill/>
        </p:spPr>
        <p:txBody>
          <a:bodyPr wrap="square" rtlCol="0">
            <a:spAutoFit/>
          </a:bodyPr>
          <a:lstStyle/>
          <a:p>
            <a:r>
              <a:rPr lang="en-US" sz="2800" dirty="0"/>
              <a:t>GCTACTACGGACC (7)</a:t>
            </a:r>
          </a:p>
        </p:txBody>
      </p:sp>
      <p:cxnSp>
        <p:nvCxnSpPr>
          <p:cNvPr id="14" name="Straight Arrow Connector 13">
            <a:extLst>
              <a:ext uri="{FF2B5EF4-FFF2-40B4-BE49-F238E27FC236}">
                <a16:creationId xmlns:a16="http://schemas.microsoft.com/office/drawing/2014/main" id="{DF161B06-3CA4-5347-93EC-D881DD06E86A}"/>
              </a:ext>
            </a:extLst>
          </p:cNvPr>
          <p:cNvCxnSpPr>
            <a:cxnSpLocks/>
          </p:cNvCxnSpPr>
          <p:nvPr/>
        </p:nvCxnSpPr>
        <p:spPr>
          <a:xfrm>
            <a:off x="4472609" y="2452872"/>
            <a:ext cx="25655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E39D62-AE09-B44F-A514-FD4281214976}"/>
              </a:ext>
            </a:extLst>
          </p:cNvPr>
          <p:cNvCxnSpPr>
            <a:cxnSpLocks/>
          </p:cNvCxnSpPr>
          <p:nvPr/>
        </p:nvCxnSpPr>
        <p:spPr>
          <a:xfrm>
            <a:off x="4472609" y="3429000"/>
            <a:ext cx="256549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80946A-469A-794C-A2F5-7E0E24200EFB}"/>
              </a:ext>
            </a:extLst>
          </p:cNvPr>
          <p:cNvCxnSpPr>
            <a:cxnSpLocks/>
          </p:cNvCxnSpPr>
          <p:nvPr/>
        </p:nvCxnSpPr>
        <p:spPr>
          <a:xfrm>
            <a:off x="4472609" y="4502120"/>
            <a:ext cx="256549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DFFFAC7-1C9C-FE44-A4D2-9463A45AE46F}"/>
              </a:ext>
            </a:extLst>
          </p:cNvPr>
          <p:cNvSpPr txBox="1"/>
          <p:nvPr/>
        </p:nvSpPr>
        <p:spPr>
          <a:xfrm>
            <a:off x="1208314" y="4520686"/>
            <a:ext cx="4327072" cy="523220"/>
          </a:xfrm>
          <a:prstGeom prst="rect">
            <a:avLst/>
          </a:prstGeom>
          <a:noFill/>
        </p:spPr>
        <p:txBody>
          <a:bodyPr wrap="square" rtlCol="0">
            <a:spAutoFit/>
          </a:bodyPr>
          <a:lstStyle/>
          <a:p>
            <a:r>
              <a:rPr lang="en-US" sz="2800" dirty="0"/>
              <a:t>GCTACTACGGACC</a:t>
            </a:r>
          </a:p>
        </p:txBody>
      </p:sp>
      <p:sp>
        <p:nvSpPr>
          <p:cNvPr id="18" name="TextBox 17">
            <a:extLst>
              <a:ext uri="{FF2B5EF4-FFF2-40B4-BE49-F238E27FC236}">
                <a16:creationId xmlns:a16="http://schemas.microsoft.com/office/drawing/2014/main" id="{4DABC0B7-FDE0-2E45-B910-D6DB9C6A10C4}"/>
              </a:ext>
            </a:extLst>
          </p:cNvPr>
          <p:cNvSpPr txBox="1"/>
          <p:nvPr/>
        </p:nvSpPr>
        <p:spPr>
          <a:xfrm>
            <a:off x="1227364" y="6195121"/>
            <a:ext cx="4327072" cy="523220"/>
          </a:xfrm>
          <a:prstGeom prst="rect">
            <a:avLst/>
          </a:prstGeom>
          <a:noFill/>
        </p:spPr>
        <p:txBody>
          <a:bodyPr wrap="square" rtlCol="0">
            <a:spAutoFit/>
          </a:bodyPr>
          <a:lstStyle/>
          <a:p>
            <a:r>
              <a:rPr lang="en-US" sz="2800" dirty="0"/>
              <a:t>GCTACTACGGACC</a:t>
            </a:r>
          </a:p>
        </p:txBody>
      </p:sp>
      <p:sp>
        <p:nvSpPr>
          <p:cNvPr id="19" name="TextBox 18">
            <a:extLst>
              <a:ext uri="{FF2B5EF4-FFF2-40B4-BE49-F238E27FC236}">
                <a16:creationId xmlns:a16="http://schemas.microsoft.com/office/drawing/2014/main" id="{25EBE775-B3D6-E14C-9957-E986FAA2446C}"/>
              </a:ext>
            </a:extLst>
          </p:cNvPr>
          <p:cNvSpPr txBox="1"/>
          <p:nvPr/>
        </p:nvSpPr>
        <p:spPr>
          <a:xfrm>
            <a:off x="1227364" y="4858465"/>
            <a:ext cx="4327072" cy="523220"/>
          </a:xfrm>
          <a:prstGeom prst="rect">
            <a:avLst/>
          </a:prstGeom>
          <a:noFill/>
        </p:spPr>
        <p:txBody>
          <a:bodyPr wrap="square" rtlCol="0">
            <a:spAutoFit/>
          </a:bodyPr>
          <a:lstStyle/>
          <a:p>
            <a:r>
              <a:rPr lang="en-US" sz="2800" dirty="0"/>
              <a:t>GCTACTACGGACC</a:t>
            </a:r>
          </a:p>
        </p:txBody>
      </p:sp>
      <p:sp>
        <p:nvSpPr>
          <p:cNvPr id="20" name="TextBox 19">
            <a:extLst>
              <a:ext uri="{FF2B5EF4-FFF2-40B4-BE49-F238E27FC236}">
                <a16:creationId xmlns:a16="http://schemas.microsoft.com/office/drawing/2014/main" id="{E98B9323-0E33-D542-B838-16CB41043A08}"/>
              </a:ext>
            </a:extLst>
          </p:cNvPr>
          <p:cNvSpPr txBox="1"/>
          <p:nvPr/>
        </p:nvSpPr>
        <p:spPr>
          <a:xfrm>
            <a:off x="1208312" y="5189934"/>
            <a:ext cx="4327072" cy="523220"/>
          </a:xfrm>
          <a:prstGeom prst="rect">
            <a:avLst/>
          </a:prstGeom>
          <a:noFill/>
        </p:spPr>
        <p:txBody>
          <a:bodyPr wrap="square" rtlCol="0">
            <a:spAutoFit/>
          </a:bodyPr>
          <a:lstStyle/>
          <a:p>
            <a:r>
              <a:rPr lang="en-US" sz="2800" dirty="0"/>
              <a:t>GCTACTACGGACC</a:t>
            </a:r>
          </a:p>
        </p:txBody>
      </p:sp>
      <p:sp>
        <p:nvSpPr>
          <p:cNvPr id="21" name="TextBox 20">
            <a:extLst>
              <a:ext uri="{FF2B5EF4-FFF2-40B4-BE49-F238E27FC236}">
                <a16:creationId xmlns:a16="http://schemas.microsoft.com/office/drawing/2014/main" id="{F45BFE9F-F4CE-8248-8DDA-351E6D7C4810}"/>
              </a:ext>
            </a:extLst>
          </p:cNvPr>
          <p:cNvSpPr txBox="1"/>
          <p:nvPr/>
        </p:nvSpPr>
        <p:spPr>
          <a:xfrm>
            <a:off x="1208312" y="5494377"/>
            <a:ext cx="4327072" cy="523220"/>
          </a:xfrm>
          <a:prstGeom prst="rect">
            <a:avLst/>
          </a:prstGeom>
          <a:noFill/>
        </p:spPr>
        <p:txBody>
          <a:bodyPr wrap="square" rtlCol="0">
            <a:spAutoFit/>
          </a:bodyPr>
          <a:lstStyle/>
          <a:p>
            <a:r>
              <a:rPr lang="en-US" sz="2800" dirty="0"/>
              <a:t>GCTACTACGGACC</a:t>
            </a:r>
          </a:p>
        </p:txBody>
      </p:sp>
      <p:sp>
        <p:nvSpPr>
          <p:cNvPr id="22" name="TextBox 21">
            <a:extLst>
              <a:ext uri="{FF2B5EF4-FFF2-40B4-BE49-F238E27FC236}">
                <a16:creationId xmlns:a16="http://schemas.microsoft.com/office/drawing/2014/main" id="{28477C64-B2F9-5B49-9770-CFDBA7EFC91A}"/>
              </a:ext>
            </a:extLst>
          </p:cNvPr>
          <p:cNvSpPr txBox="1"/>
          <p:nvPr/>
        </p:nvSpPr>
        <p:spPr>
          <a:xfrm>
            <a:off x="1208314" y="5872639"/>
            <a:ext cx="4327072" cy="523220"/>
          </a:xfrm>
          <a:prstGeom prst="rect">
            <a:avLst/>
          </a:prstGeom>
          <a:noFill/>
        </p:spPr>
        <p:txBody>
          <a:bodyPr wrap="square" rtlCol="0">
            <a:spAutoFit/>
          </a:bodyPr>
          <a:lstStyle/>
          <a:p>
            <a:r>
              <a:rPr lang="en-US" sz="2800" dirty="0"/>
              <a:t>GCTACTACGGACC</a:t>
            </a:r>
          </a:p>
        </p:txBody>
      </p:sp>
    </p:spTree>
    <p:extLst>
      <p:ext uri="{BB962C8B-B14F-4D97-AF65-F5344CB8AC3E}">
        <p14:creationId xmlns:p14="http://schemas.microsoft.com/office/powerpoint/2010/main" val="123292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08CD-BFBA-7C41-8828-B4B175A17B52}"/>
              </a:ext>
            </a:extLst>
          </p:cNvPr>
          <p:cNvSpPr>
            <a:spLocks noGrp="1"/>
          </p:cNvSpPr>
          <p:nvPr>
            <p:ph type="title"/>
          </p:nvPr>
        </p:nvSpPr>
        <p:spPr/>
        <p:txBody>
          <a:bodyPr/>
          <a:lstStyle/>
          <a:p>
            <a:r>
              <a:rPr lang="en-US" b="1" dirty="0"/>
              <a:t>Step 4: Denoising, </a:t>
            </a:r>
            <a:r>
              <a:rPr lang="en-US" b="1" u="sng" dirty="0"/>
              <a:t>dada</a:t>
            </a:r>
            <a:r>
              <a:rPr lang="en-US" b="1" dirty="0"/>
              <a:t> </a:t>
            </a:r>
          </a:p>
        </p:txBody>
      </p:sp>
      <p:sp>
        <p:nvSpPr>
          <p:cNvPr id="3" name="Content Placeholder 2">
            <a:extLst>
              <a:ext uri="{FF2B5EF4-FFF2-40B4-BE49-F238E27FC236}">
                <a16:creationId xmlns:a16="http://schemas.microsoft.com/office/drawing/2014/main" id="{7867958A-81D4-284E-AC19-2B5F5AA45479}"/>
              </a:ext>
            </a:extLst>
          </p:cNvPr>
          <p:cNvSpPr>
            <a:spLocks noGrp="1"/>
          </p:cNvSpPr>
          <p:nvPr>
            <p:ph idx="1"/>
          </p:nvPr>
        </p:nvSpPr>
        <p:spPr/>
        <p:txBody>
          <a:bodyPr>
            <a:normAutofit lnSpcReduction="10000"/>
          </a:bodyPr>
          <a:lstStyle/>
          <a:p>
            <a:r>
              <a:rPr lang="en-US" dirty="0"/>
              <a:t>Inferring sample composition</a:t>
            </a:r>
          </a:p>
          <a:p>
            <a:r>
              <a:rPr lang="en-US" i="1" dirty="0"/>
              <a:t>“DADA</a:t>
            </a:r>
            <a:r>
              <a:rPr lang="en-US" dirty="0"/>
              <a:t> is a </a:t>
            </a:r>
            <a:r>
              <a:rPr lang="en-US" i="1" dirty="0"/>
              <a:t>divisive</a:t>
            </a:r>
            <a:r>
              <a:rPr lang="en-US" dirty="0"/>
              <a:t> hierarchical clustering algorithm: all sequences are assigned to a single cluster that is subdivided until the clustering fits an error model”</a:t>
            </a:r>
          </a:p>
          <a:p>
            <a:r>
              <a:rPr lang="en-US" dirty="0"/>
              <a:t>Statistical test- if a sequence is found X number of times, it is not caused by amplicon errors</a:t>
            </a:r>
          </a:p>
          <a:p>
            <a:r>
              <a:rPr lang="en-US" i="1" dirty="0"/>
              <a:t>“DADA</a:t>
            </a:r>
            <a:r>
              <a:rPr lang="en-US" dirty="0"/>
              <a:t> implicitly assumes, via the error model, that reads near highly abundant sequences are far more likely to be errors”</a:t>
            </a:r>
          </a:p>
          <a:p>
            <a:r>
              <a:rPr lang="en-US" dirty="0"/>
              <a:t>Quality of sample inference is affected by accuracy of estimated error rates (modeled errors)</a:t>
            </a:r>
          </a:p>
          <a:p>
            <a:endParaRPr lang="en-US" dirty="0"/>
          </a:p>
        </p:txBody>
      </p:sp>
    </p:spTree>
    <p:extLst>
      <p:ext uri="{BB962C8B-B14F-4D97-AF65-F5344CB8AC3E}">
        <p14:creationId xmlns:p14="http://schemas.microsoft.com/office/powerpoint/2010/main" val="1153868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294A-B5A9-A94E-AFB8-09ACE7E68F3B}"/>
              </a:ext>
            </a:extLst>
          </p:cNvPr>
          <p:cNvSpPr>
            <a:spLocks noGrp="1"/>
          </p:cNvSpPr>
          <p:nvPr>
            <p:ph type="title"/>
          </p:nvPr>
        </p:nvSpPr>
        <p:spPr/>
        <p:txBody>
          <a:bodyPr/>
          <a:lstStyle/>
          <a:p>
            <a:r>
              <a:rPr lang="en-US" b="1" dirty="0"/>
              <a:t>Step 5: Merging F and R reads, </a:t>
            </a:r>
            <a:r>
              <a:rPr lang="en-US" b="1" u="sng" dirty="0" err="1"/>
              <a:t>mergePairs</a:t>
            </a:r>
            <a:endParaRPr lang="en-US" b="1" u="sng" dirty="0"/>
          </a:p>
        </p:txBody>
      </p:sp>
      <p:sp>
        <p:nvSpPr>
          <p:cNvPr id="3" name="Content Placeholder 2">
            <a:extLst>
              <a:ext uri="{FF2B5EF4-FFF2-40B4-BE49-F238E27FC236}">
                <a16:creationId xmlns:a16="http://schemas.microsoft.com/office/drawing/2014/main" id="{3E7F9763-9367-514A-8BEF-C9286FFF9532}"/>
              </a:ext>
            </a:extLst>
          </p:cNvPr>
          <p:cNvSpPr>
            <a:spLocks noGrp="1"/>
          </p:cNvSpPr>
          <p:nvPr>
            <p:ph idx="1"/>
          </p:nvPr>
        </p:nvSpPr>
        <p:spPr/>
        <p:txBody>
          <a:bodyPr/>
          <a:lstStyle/>
          <a:p>
            <a:pPr marL="0" indent="0">
              <a:buNone/>
            </a:pPr>
            <a:endParaRPr lang="en-US" u="sng" dirty="0"/>
          </a:p>
          <a:p>
            <a:r>
              <a:rPr lang="en-US" dirty="0"/>
              <a:t>Merges forward/reverse reads </a:t>
            </a:r>
          </a:p>
          <a:p>
            <a:endParaRPr lang="en-US" dirty="0"/>
          </a:p>
          <a:p>
            <a:r>
              <a:rPr lang="en-US" dirty="0"/>
              <a:t>Rejects reads that do not overlap by X number of bp (default is 12)</a:t>
            </a:r>
          </a:p>
          <a:p>
            <a:endParaRPr lang="en-US" dirty="0"/>
          </a:p>
          <a:p>
            <a:r>
              <a:rPr lang="en-US" dirty="0"/>
              <a:t>Rejects reads that have X number of mismatches (default is 0)</a:t>
            </a:r>
          </a:p>
        </p:txBody>
      </p:sp>
    </p:spTree>
    <p:extLst>
      <p:ext uri="{BB962C8B-B14F-4D97-AF65-F5344CB8AC3E}">
        <p14:creationId xmlns:p14="http://schemas.microsoft.com/office/powerpoint/2010/main" val="331759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45AE-596E-A64D-94B9-B98B1F266E44}"/>
              </a:ext>
            </a:extLst>
          </p:cNvPr>
          <p:cNvSpPr>
            <a:spLocks noGrp="1"/>
          </p:cNvSpPr>
          <p:nvPr>
            <p:ph type="title"/>
          </p:nvPr>
        </p:nvSpPr>
        <p:spPr/>
        <p:txBody>
          <a:bodyPr/>
          <a:lstStyle/>
          <a:p>
            <a:r>
              <a:rPr lang="en-US" b="1" dirty="0"/>
              <a:t>Removing sequences longer/shorter</a:t>
            </a:r>
          </a:p>
        </p:txBody>
      </p:sp>
      <p:sp>
        <p:nvSpPr>
          <p:cNvPr id="3" name="Content Placeholder 2">
            <a:extLst>
              <a:ext uri="{FF2B5EF4-FFF2-40B4-BE49-F238E27FC236}">
                <a16:creationId xmlns:a16="http://schemas.microsoft.com/office/drawing/2014/main" id="{F7960FD7-34C0-BE44-BBC4-313D1CF74A59}"/>
              </a:ext>
            </a:extLst>
          </p:cNvPr>
          <p:cNvSpPr>
            <a:spLocks noGrp="1"/>
          </p:cNvSpPr>
          <p:nvPr>
            <p:ph idx="1"/>
          </p:nvPr>
        </p:nvSpPr>
        <p:spPr/>
        <p:txBody>
          <a:bodyPr/>
          <a:lstStyle/>
          <a:p>
            <a:r>
              <a:rPr lang="en-US" dirty="0"/>
              <a:t>Most of sequences will have similar lengths after merging</a:t>
            </a:r>
          </a:p>
          <a:p>
            <a:endParaRPr lang="en-US" dirty="0"/>
          </a:p>
          <a:p>
            <a:r>
              <a:rPr lang="en-US" dirty="0"/>
              <a:t>Some may be shorter/longer than expected</a:t>
            </a:r>
          </a:p>
          <a:p>
            <a:endParaRPr lang="en-US" dirty="0"/>
          </a:p>
          <a:p>
            <a:r>
              <a:rPr lang="en-US" dirty="0"/>
              <a:t>Possibly due to non-specific priming, consider removing</a:t>
            </a:r>
          </a:p>
          <a:p>
            <a:endParaRPr lang="en-US" dirty="0"/>
          </a:p>
        </p:txBody>
      </p:sp>
    </p:spTree>
    <p:extLst>
      <p:ext uri="{BB962C8B-B14F-4D97-AF65-F5344CB8AC3E}">
        <p14:creationId xmlns:p14="http://schemas.microsoft.com/office/powerpoint/2010/main" val="3879970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AB9D-A156-8E4E-B6A3-E7C0082C3A2B}"/>
              </a:ext>
            </a:extLst>
          </p:cNvPr>
          <p:cNvSpPr>
            <a:spLocks noGrp="1"/>
          </p:cNvSpPr>
          <p:nvPr>
            <p:ph type="title"/>
          </p:nvPr>
        </p:nvSpPr>
        <p:spPr/>
        <p:txBody>
          <a:bodyPr/>
          <a:lstStyle/>
          <a:p>
            <a:r>
              <a:rPr lang="en-US" b="1" dirty="0"/>
              <a:t>Step 6: Removing Chimeric Sequences, </a:t>
            </a:r>
            <a:r>
              <a:rPr lang="en-US" b="1" u="sng" dirty="0" err="1"/>
              <a:t>removeBimeraDenovo</a:t>
            </a:r>
            <a:r>
              <a:rPr lang="en-US" b="1" dirty="0"/>
              <a:t> </a:t>
            </a:r>
          </a:p>
        </p:txBody>
      </p:sp>
      <p:sp>
        <p:nvSpPr>
          <p:cNvPr id="3" name="Content Placeholder 2">
            <a:extLst>
              <a:ext uri="{FF2B5EF4-FFF2-40B4-BE49-F238E27FC236}">
                <a16:creationId xmlns:a16="http://schemas.microsoft.com/office/drawing/2014/main" id="{2827D979-06C4-9942-942C-F287C7C25017}"/>
              </a:ext>
            </a:extLst>
          </p:cNvPr>
          <p:cNvSpPr>
            <a:spLocks noGrp="1"/>
          </p:cNvSpPr>
          <p:nvPr>
            <p:ph idx="1"/>
          </p:nvPr>
        </p:nvSpPr>
        <p:spPr>
          <a:xfrm>
            <a:off x="841985" y="2010291"/>
            <a:ext cx="10515600" cy="4351338"/>
          </a:xfrm>
        </p:spPr>
        <p:txBody>
          <a:bodyPr/>
          <a:lstStyle/>
          <a:p>
            <a:r>
              <a:rPr lang="en-US" dirty="0"/>
              <a:t>What are chimeric sequences?</a:t>
            </a:r>
          </a:p>
          <a:p>
            <a:endParaRPr lang="en-US" dirty="0"/>
          </a:p>
          <a:p>
            <a:endParaRPr lang="en-US" dirty="0"/>
          </a:p>
        </p:txBody>
      </p:sp>
      <p:sp>
        <p:nvSpPr>
          <p:cNvPr id="4" name="TextBox 3">
            <a:extLst>
              <a:ext uri="{FF2B5EF4-FFF2-40B4-BE49-F238E27FC236}">
                <a16:creationId xmlns:a16="http://schemas.microsoft.com/office/drawing/2014/main" id="{33D081FA-0D65-9A41-87FE-5C3034C3A83A}"/>
              </a:ext>
            </a:extLst>
          </p:cNvPr>
          <p:cNvSpPr txBox="1"/>
          <p:nvPr/>
        </p:nvSpPr>
        <p:spPr>
          <a:xfrm>
            <a:off x="305156" y="3726070"/>
            <a:ext cx="4327072" cy="523220"/>
          </a:xfrm>
          <a:prstGeom prst="rect">
            <a:avLst/>
          </a:prstGeom>
          <a:noFill/>
        </p:spPr>
        <p:txBody>
          <a:bodyPr wrap="square" rtlCol="0">
            <a:spAutoFit/>
          </a:bodyPr>
          <a:lstStyle/>
          <a:p>
            <a:r>
              <a:rPr lang="en-US" sz="2800" dirty="0"/>
              <a:t>ACTGCTAATGCTG</a:t>
            </a:r>
          </a:p>
        </p:txBody>
      </p:sp>
      <p:sp>
        <p:nvSpPr>
          <p:cNvPr id="5" name="TextBox 4">
            <a:extLst>
              <a:ext uri="{FF2B5EF4-FFF2-40B4-BE49-F238E27FC236}">
                <a16:creationId xmlns:a16="http://schemas.microsoft.com/office/drawing/2014/main" id="{2D2C964F-9B40-F046-9858-3B4C8C3A5BE1}"/>
              </a:ext>
            </a:extLst>
          </p:cNvPr>
          <p:cNvSpPr txBox="1"/>
          <p:nvPr/>
        </p:nvSpPr>
        <p:spPr>
          <a:xfrm>
            <a:off x="305156" y="4899084"/>
            <a:ext cx="4327072" cy="523220"/>
          </a:xfrm>
          <a:prstGeom prst="rect">
            <a:avLst/>
          </a:prstGeom>
          <a:noFill/>
        </p:spPr>
        <p:txBody>
          <a:bodyPr wrap="square" rtlCol="0">
            <a:spAutoFit/>
          </a:bodyPr>
          <a:lstStyle/>
          <a:p>
            <a:r>
              <a:rPr lang="en-US" sz="2800" dirty="0">
                <a:solidFill>
                  <a:schemeClr val="accent1">
                    <a:lumMod val="40000"/>
                    <a:lumOff val="60000"/>
                  </a:schemeClr>
                </a:solidFill>
              </a:rPr>
              <a:t>TGCGTAGCTAGTA</a:t>
            </a:r>
          </a:p>
        </p:txBody>
      </p:sp>
      <p:sp>
        <p:nvSpPr>
          <p:cNvPr id="7" name="TextBox 6">
            <a:extLst>
              <a:ext uri="{FF2B5EF4-FFF2-40B4-BE49-F238E27FC236}">
                <a16:creationId xmlns:a16="http://schemas.microsoft.com/office/drawing/2014/main" id="{BD94AC90-E222-1344-B4AD-90000BBE025B}"/>
              </a:ext>
            </a:extLst>
          </p:cNvPr>
          <p:cNvSpPr txBox="1"/>
          <p:nvPr/>
        </p:nvSpPr>
        <p:spPr>
          <a:xfrm>
            <a:off x="5188819" y="3563513"/>
            <a:ext cx="3279085" cy="523220"/>
          </a:xfrm>
          <a:prstGeom prst="rect">
            <a:avLst/>
          </a:prstGeom>
          <a:noFill/>
        </p:spPr>
        <p:txBody>
          <a:bodyPr wrap="square" rtlCol="0">
            <a:spAutoFit/>
          </a:bodyPr>
          <a:lstStyle/>
          <a:p>
            <a:r>
              <a:rPr lang="en-US" sz="2800" dirty="0"/>
              <a:t>ACTGCTAATGCTG</a:t>
            </a:r>
          </a:p>
        </p:txBody>
      </p:sp>
      <p:sp>
        <p:nvSpPr>
          <p:cNvPr id="8" name="TextBox 7">
            <a:extLst>
              <a:ext uri="{FF2B5EF4-FFF2-40B4-BE49-F238E27FC236}">
                <a16:creationId xmlns:a16="http://schemas.microsoft.com/office/drawing/2014/main" id="{DEE8DF58-2E1A-E24D-AAF5-63DD0E6674E3}"/>
              </a:ext>
            </a:extLst>
          </p:cNvPr>
          <p:cNvSpPr txBox="1"/>
          <p:nvPr/>
        </p:nvSpPr>
        <p:spPr>
          <a:xfrm>
            <a:off x="5093303" y="5284859"/>
            <a:ext cx="2992626" cy="523220"/>
          </a:xfrm>
          <a:prstGeom prst="rect">
            <a:avLst/>
          </a:prstGeom>
          <a:noFill/>
        </p:spPr>
        <p:txBody>
          <a:bodyPr wrap="square" rtlCol="0">
            <a:spAutoFit/>
          </a:bodyPr>
          <a:lstStyle/>
          <a:p>
            <a:r>
              <a:rPr lang="en-US" sz="2800" dirty="0">
                <a:solidFill>
                  <a:schemeClr val="accent1">
                    <a:lumMod val="40000"/>
                    <a:lumOff val="60000"/>
                  </a:schemeClr>
                </a:solidFill>
              </a:rPr>
              <a:t>TGCGTAGCTAGTA</a:t>
            </a:r>
          </a:p>
        </p:txBody>
      </p:sp>
      <p:sp>
        <p:nvSpPr>
          <p:cNvPr id="9" name="TextBox 8">
            <a:extLst>
              <a:ext uri="{FF2B5EF4-FFF2-40B4-BE49-F238E27FC236}">
                <a16:creationId xmlns:a16="http://schemas.microsoft.com/office/drawing/2014/main" id="{24161A19-0343-5B40-8D90-10820C60E495}"/>
              </a:ext>
            </a:extLst>
          </p:cNvPr>
          <p:cNvSpPr txBox="1"/>
          <p:nvPr/>
        </p:nvSpPr>
        <p:spPr>
          <a:xfrm>
            <a:off x="5751239" y="4837633"/>
            <a:ext cx="1676754" cy="523220"/>
          </a:xfrm>
          <a:prstGeom prst="rect">
            <a:avLst/>
          </a:prstGeom>
          <a:noFill/>
        </p:spPr>
        <p:txBody>
          <a:bodyPr wrap="square" rtlCol="0">
            <a:spAutoFit/>
          </a:bodyPr>
          <a:lstStyle/>
          <a:p>
            <a:r>
              <a:rPr lang="en-US" sz="2800" dirty="0">
                <a:solidFill>
                  <a:schemeClr val="accent1">
                    <a:lumMod val="40000"/>
                    <a:lumOff val="60000"/>
                  </a:schemeClr>
                </a:solidFill>
              </a:rPr>
              <a:t>TGCGT</a:t>
            </a:r>
          </a:p>
        </p:txBody>
      </p:sp>
      <p:sp>
        <p:nvSpPr>
          <p:cNvPr id="10" name="TextBox 9">
            <a:extLst>
              <a:ext uri="{FF2B5EF4-FFF2-40B4-BE49-F238E27FC236}">
                <a16:creationId xmlns:a16="http://schemas.microsoft.com/office/drawing/2014/main" id="{FC71AF14-1F9E-134A-9C85-0942E1DECFAB}"/>
              </a:ext>
            </a:extLst>
          </p:cNvPr>
          <p:cNvSpPr txBox="1"/>
          <p:nvPr/>
        </p:nvSpPr>
        <p:spPr>
          <a:xfrm>
            <a:off x="9515796" y="4425389"/>
            <a:ext cx="4327072" cy="523220"/>
          </a:xfrm>
          <a:prstGeom prst="rect">
            <a:avLst/>
          </a:prstGeom>
          <a:noFill/>
        </p:spPr>
        <p:txBody>
          <a:bodyPr wrap="square" rtlCol="0">
            <a:spAutoFit/>
          </a:bodyPr>
          <a:lstStyle/>
          <a:p>
            <a:r>
              <a:rPr lang="en-US" sz="2800" dirty="0"/>
              <a:t>ACTGCT</a:t>
            </a:r>
          </a:p>
        </p:txBody>
      </p:sp>
      <p:sp>
        <p:nvSpPr>
          <p:cNvPr id="11" name="TextBox 10">
            <a:extLst>
              <a:ext uri="{FF2B5EF4-FFF2-40B4-BE49-F238E27FC236}">
                <a16:creationId xmlns:a16="http://schemas.microsoft.com/office/drawing/2014/main" id="{FDEFEC8B-62E2-9346-A20D-267FBD4DC3B3}"/>
              </a:ext>
            </a:extLst>
          </p:cNvPr>
          <p:cNvSpPr txBox="1"/>
          <p:nvPr/>
        </p:nvSpPr>
        <p:spPr>
          <a:xfrm>
            <a:off x="10707162" y="4438948"/>
            <a:ext cx="4327072" cy="523220"/>
          </a:xfrm>
          <a:prstGeom prst="rect">
            <a:avLst/>
          </a:prstGeom>
          <a:noFill/>
        </p:spPr>
        <p:txBody>
          <a:bodyPr wrap="square" rtlCol="0">
            <a:spAutoFit/>
          </a:bodyPr>
          <a:lstStyle/>
          <a:p>
            <a:r>
              <a:rPr lang="en-US" sz="2800" dirty="0">
                <a:solidFill>
                  <a:schemeClr val="accent1">
                    <a:lumMod val="40000"/>
                    <a:lumOff val="60000"/>
                  </a:schemeClr>
                </a:solidFill>
              </a:rPr>
              <a:t>TGCGT</a:t>
            </a:r>
          </a:p>
        </p:txBody>
      </p:sp>
      <p:sp>
        <p:nvSpPr>
          <p:cNvPr id="12" name="TextBox 11">
            <a:extLst>
              <a:ext uri="{FF2B5EF4-FFF2-40B4-BE49-F238E27FC236}">
                <a16:creationId xmlns:a16="http://schemas.microsoft.com/office/drawing/2014/main" id="{F7B6B599-AD1E-E748-84ED-6F29A408C2BD}"/>
              </a:ext>
            </a:extLst>
          </p:cNvPr>
          <p:cNvSpPr txBox="1"/>
          <p:nvPr/>
        </p:nvSpPr>
        <p:spPr>
          <a:xfrm>
            <a:off x="9186479" y="3582566"/>
            <a:ext cx="4327072" cy="523220"/>
          </a:xfrm>
          <a:prstGeom prst="rect">
            <a:avLst/>
          </a:prstGeom>
          <a:noFill/>
        </p:spPr>
        <p:txBody>
          <a:bodyPr wrap="square" rtlCol="0">
            <a:spAutoFit/>
          </a:bodyPr>
          <a:lstStyle/>
          <a:p>
            <a:r>
              <a:rPr lang="en-US" sz="2800" dirty="0"/>
              <a:t>ACTGCTAATGCTG</a:t>
            </a:r>
          </a:p>
        </p:txBody>
      </p:sp>
      <p:sp>
        <p:nvSpPr>
          <p:cNvPr id="13" name="TextBox 12">
            <a:extLst>
              <a:ext uri="{FF2B5EF4-FFF2-40B4-BE49-F238E27FC236}">
                <a16:creationId xmlns:a16="http://schemas.microsoft.com/office/drawing/2014/main" id="{388628F1-95C9-0840-836F-DC0BF5EB3EE1}"/>
              </a:ext>
            </a:extLst>
          </p:cNvPr>
          <p:cNvSpPr txBox="1"/>
          <p:nvPr/>
        </p:nvSpPr>
        <p:spPr>
          <a:xfrm>
            <a:off x="9186479" y="5160694"/>
            <a:ext cx="4327072" cy="523220"/>
          </a:xfrm>
          <a:prstGeom prst="rect">
            <a:avLst/>
          </a:prstGeom>
          <a:noFill/>
        </p:spPr>
        <p:txBody>
          <a:bodyPr wrap="square" rtlCol="0">
            <a:spAutoFit/>
          </a:bodyPr>
          <a:lstStyle/>
          <a:p>
            <a:r>
              <a:rPr lang="en-US" sz="2800" dirty="0">
                <a:solidFill>
                  <a:schemeClr val="accent1">
                    <a:lumMod val="40000"/>
                    <a:lumOff val="60000"/>
                  </a:schemeClr>
                </a:solidFill>
              </a:rPr>
              <a:t>TGCGTAGCTAGTA</a:t>
            </a:r>
          </a:p>
        </p:txBody>
      </p:sp>
      <p:cxnSp>
        <p:nvCxnSpPr>
          <p:cNvPr id="15" name="Straight Arrow Connector 14">
            <a:extLst>
              <a:ext uri="{FF2B5EF4-FFF2-40B4-BE49-F238E27FC236}">
                <a16:creationId xmlns:a16="http://schemas.microsoft.com/office/drawing/2014/main" id="{F2227302-62A8-9E44-A0CD-D1FB50EE51ED}"/>
              </a:ext>
            </a:extLst>
          </p:cNvPr>
          <p:cNvCxnSpPr>
            <a:cxnSpLocks/>
          </p:cNvCxnSpPr>
          <p:nvPr/>
        </p:nvCxnSpPr>
        <p:spPr>
          <a:xfrm flipV="1">
            <a:off x="7640663" y="4629425"/>
            <a:ext cx="1465194" cy="56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8D4220-0503-D54C-A9EE-D83407777FCF}"/>
              </a:ext>
            </a:extLst>
          </p:cNvPr>
          <p:cNvCxnSpPr/>
          <p:nvPr/>
        </p:nvCxnSpPr>
        <p:spPr>
          <a:xfrm flipV="1">
            <a:off x="3167034" y="4629472"/>
            <a:ext cx="1465194" cy="56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8E59F-AB37-5346-B71C-C0FB92DA2290}"/>
              </a:ext>
            </a:extLst>
          </p:cNvPr>
          <p:cNvSpPr txBox="1"/>
          <p:nvPr/>
        </p:nvSpPr>
        <p:spPr>
          <a:xfrm>
            <a:off x="5526541" y="3994810"/>
            <a:ext cx="1851578" cy="523220"/>
          </a:xfrm>
          <a:prstGeom prst="rect">
            <a:avLst/>
          </a:prstGeom>
          <a:noFill/>
        </p:spPr>
        <p:txBody>
          <a:bodyPr wrap="square" rtlCol="0">
            <a:spAutoFit/>
          </a:bodyPr>
          <a:lstStyle/>
          <a:p>
            <a:r>
              <a:rPr lang="en-US" sz="2800" dirty="0"/>
              <a:t>ACTGCT</a:t>
            </a:r>
          </a:p>
        </p:txBody>
      </p:sp>
      <p:sp>
        <p:nvSpPr>
          <p:cNvPr id="17" name="TextBox 16">
            <a:extLst>
              <a:ext uri="{FF2B5EF4-FFF2-40B4-BE49-F238E27FC236}">
                <a16:creationId xmlns:a16="http://schemas.microsoft.com/office/drawing/2014/main" id="{71F5D7B6-F143-D644-A6AD-0A65E60E98AF}"/>
              </a:ext>
            </a:extLst>
          </p:cNvPr>
          <p:cNvSpPr txBox="1"/>
          <p:nvPr/>
        </p:nvSpPr>
        <p:spPr>
          <a:xfrm>
            <a:off x="2895902" y="4033175"/>
            <a:ext cx="4327072" cy="523220"/>
          </a:xfrm>
          <a:prstGeom prst="rect">
            <a:avLst/>
          </a:prstGeom>
          <a:noFill/>
        </p:spPr>
        <p:txBody>
          <a:bodyPr wrap="square" rtlCol="0">
            <a:spAutoFit/>
          </a:bodyPr>
          <a:lstStyle/>
          <a:p>
            <a:r>
              <a:rPr lang="en-US" sz="2800" dirty="0">
                <a:solidFill>
                  <a:srgbClr val="FFC000"/>
                </a:solidFill>
              </a:rPr>
              <a:t>Round 1 PCR</a:t>
            </a:r>
          </a:p>
        </p:txBody>
      </p:sp>
      <p:sp>
        <p:nvSpPr>
          <p:cNvPr id="18" name="TextBox 17">
            <a:extLst>
              <a:ext uri="{FF2B5EF4-FFF2-40B4-BE49-F238E27FC236}">
                <a16:creationId xmlns:a16="http://schemas.microsoft.com/office/drawing/2014/main" id="{CC498AE6-C4EF-984A-AC18-4F8B8CC93CF5}"/>
              </a:ext>
            </a:extLst>
          </p:cNvPr>
          <p:cNvSpPr txBox="1"/>
          <p:nvPr/>
        </p:nvSpPr>
        <p:spPr>
          <a:xfrm>
            <a:off x="7352260" y="4017537"/>
            <a:ext cx="4327072" cy="523220"/>
          </a:xfrm>
          <a:prstGeom prst="rect">
            <a:avLst/>
          </a:prstGeom>
          <a:noFill/>
        </p:spPr>
        <p:txBody>
          <a:bodyPr wrap="square" rtlCol="0">
            <a:spAutoFit/>
          </a:bodyPr>
          <a:lstStyle/>
          <a:p>
            <a:r>
              <a:rPr lang="en-US" sz="2800" dirty="0">
                <a:solidFill>
                  <a:srgbClr val="FFC000"/>
                </a:solidFill>
              </a:rPr>
              <a:t>Round 2 PCR</a:t>
            </a:r>
          </a:p>
        </p:txBody>
      </p:sp>
    </p:spTree>
    <p:extLst>
      <p:ext uri="{BB962C8B-B14F-4D97-AF65-F5344CB8AC3E}">
        <p14:creationId xmlns:p14="http://schemas.microsoft.com/office/powerpoint/2010/main" val="3459540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1BC7-59EA-7C40-862A-8D8A2B647706}"/>
              </a:ext>
            </a:extLst>
          </p:cNvPr>
          <p:cNvSpPr>
            <a:spLocks noGrp="1"/>
          </p:cNvSpPr>
          <p:nvPr>
            <p:ph type="title"/>
          </p:nvPr>
        </p:nvSpPr>
        <p:spPr/>
        <p:txBody>
          <a:bodyPr/>
          <a:lstStyle/>
          <a:p>
            <a:r>
              <a:rPr lang="en-US" b="1" dirty="0"/>
              <a:t>Step 7: Assign Taxonomy, </a:t>
            </a:r>
            <a:r>
              <a:rPr lang="en-US" b="1" u="sng" dirty="0" err="1"/>
              <a:t>assignTaxonomy</a:t>
            </a:r>
            <a:endParaRPr lang="en-US" b="1" u="sng" dirty="0"/>
          </a:p>
        </p:txBody>
      </p:sp>
      <p:sp>
        <p:nvSpPr>
          <p:cNvPr id="3" name="Content Placeholder 2">
            <a:extLst>
              <a:ext uri="{FF2B5EF4-FFF2-40B4-BE49-F238E27FC236}">
                <a16:creationId xmlns:a16="http://schemas.microsoft.com/office/drawing/2014/main" id="{EF71016E-0FA8-6A4E-B242-08EF1DC501BB}"/>
              </a:ext>
            </a:extLst>
          </p:cNvPr>
          <p:cNvSpPr>
            <a:spLocks noGrp="1"/>
          </p:cNvSpPr>
          <p:nvPr>
            <p:ph idx="1"/>
          </p:nvPr>
        </p:nvSpPr>
        <p:spPr/>
        <p:txBody>
          <a:bodyPr/>
          <a:lstStyle/>
          <a:p>
            <a:r>
              <a:rPr lang="en-US" dirty="0"/>
              <a:t>Silva for 16S</a:t>
            </a:r>
          </a:p>
          <a:p>
            <a:endParaRPr lang="en-US" dirty="0"/>
          </a:p>
          <a:p>
            <a:r>
              <a:rPr lang="en-US" dirty="0"/>
              <a:t>UNITE for ITS </a:t>
            </a:r>
          </a:p>
          <a:p>
            <a:endParaRPr lang="en-US" dirty="0"/>
          </a:p>
        </p:txBody>
      </p:sp>
    </p:spTree>
    <p:extLst>
      <p:ext uri="{BB962C8B-B14F-4D97-AF65-F5344CB8AC3E}">
        <p14:creationId xmlns:p14="http://schemas.microsoft.com/office/powerpoint/2010/main" val="193323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286E-A725-9443-80E7-B9C6424FD68E}"/>
              </a:ext>
            </a:extLst>
          </p:cNvPr>
          <p:cNvSpPr>
            <a:spLocks noGrp="1"/>
          </p:cNvSpPr>
          <p:nvPr>
            <p:ph type="title"/>
          </p:nvPr>
        </p:nvSpPr>
        <p:spPr/>
        <p:txBody>
          <a:bodyPr/>
          <a:lstStyle/>
          <a:p>
            <a:r>
              <a:rPr lang="en-US" dirty="0"/>
              <a:t>Pipelines for 16S ≠ Pipelines for ITS </a:t>
            </a:r>
          </a:p>
        </p:txBody>
      </p:sp>
      <p:sp>
        <p:nvSpPr>
          <p:cNvPr id="3" name="Content Placeholder 2">
            <a:extLst>
              <a:ext uri="{FF2B5EF4-FFF2-40B4-BE49-F238E27FC236}">
                <a16:creationId xmlns:a16="http://schemas.microsoft.com/office/drawing/2014/main" id="{80CB9C57-82DB-C64F-B587-3D30E863F251}"/>
              </a:ext>
            </a:extLst>
          </p:cNvPr>
          <p:cNvSpPr>
            <a:spLocks noGrp="1"/>
          </p:cNvSpPr>
          <p:nvPr>
            <p:ph idx="1"/>
          </p:nvPr>
        </p:nvSpPr>
        <p:spPr/>
        <p:txBody>
          <a:bodyPr/>
          <a:lstStyle/>
          <a:p>
            <a:endParaRPr lang="en-US" dirty="0"/>
          </a:p>
        </p:txBody>
      </p:sp>
      <p:pic>
        <p:nvPicPr>
          <p:cNvPr id="3074" name="Picture 2" descr="a) The amplified ITS region is longer than the read lengths, the forward and reverse reads overlap to capture the full amplified ITS region, but do not read into the opposite primer. b) The amplified ITS region is shorter than the read lengths, and the forward and reverse reads extend into the opposite primers which will appear in their reverse complement form towards the ends of those reads.">
            <a:extLst>
              <a:ext uri="{FF2B5EF4-FFF2-40B4-BE49-F238E27FC236}">
                <a16:creationId xmlns:a16="http://schemas.microsoft.com/office/drawing/2014/main" id="{C1B77201-AE92-F843-A874-5242C0F91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259" y="1825625"/>
            <a:ext cx="8895481" cy="4042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600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AFBE-C75C-2545-B102-22D649107466}"/>
              </a:ext>
            </a:extLst>
          </p:cNvPr>
          <p:cNvSpPr>
            <a:spLocks noGrp="1"/>
          </p:cNvSpPr>
          <p:nvPr>
            <p:ph type="title"/>
          </p:nvPr>
        </p:nvSpPr>
        <p:spPr/>
        <p:txBody>
          <a:bodyPr/>
          <a:lstStyle/>
          <a:p>
            <a:r>
              <a:rPr lang="en-US" b="1" dirty="0"/>
              <a:t>A little more filtering…</a:t>
            </a:r>
          </a:p>
        </p:txBody>
      </p:sp>
      <p:sp>
        <p:nvSpPr>
          <p:cNvPr id="3" name="Content Placeholder 2">
            <a:extLst>
              <a:ext uri="{FF2B5EF4-FFF2-40B4-BE49-F238E27FC236}">
                <a16:creationId xmlns:a16="http://schemas.microsoft.com/office/drawing/2014/main" id="{DCE46C18-04C8-AC41-B431-B293C49A14BA}"/>
              </a:ext>
            </a:extLst>
          </p:cNvPr>
          <p:cNvSpPr>
            <a:spLocks noGrp="1"/>
          </p:cNvSpPr>
          <p:nvPr>
            <p:ph idx="1"/>
          </p:nvPr>
        </p:nvSpPr>
        <p:spPr/>
        <p:txBody>
          <a:bodyPr/>
          <a:lstStyle/>
          <a:p>
            <a:r>
              <a:rPr lang="en-US" dirty="0"/>
              <a:t>In the 16S dataset there might be sequences not assigned to Bacteria or Archaea</a:t>
            </a:r>
          </a:p>
          <a:p>
            <a:endParaRPr lang="en-US" dirty="0"/>
          </a:p>
          <a:p>
            <a:r>
              <a:rPr lang="en-US" dirty="0"/>
              <a:t>In the ITS dataset there might be sequences not assigned to Fungi</a:t>
            </a:r>
          </a:p>
        </p:txBody>
      </p:sp>
    </p:spTree>
    <p:extLst>
      <p:ext uri="{BB962C8B-B14F-4D97-AF65-F5344CB8AC3E}">
        <p14:creationId xmlns:p14="http://schemas.microsoft.com/office/powerpoint/2010/main" val="392969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E469-3D1B-9747-AD2B-8AD927782F33}"/>
              </a:ext>
            </a:extLst>
          </p:cNvPr>
          <p:cNvSpPr>
            <a:spLocks noGrp="1"/>
          </p:cNvSpPr>
          <p:nvPr>
            <p:ph type="title"/>
          </p:nvPr>
        </p:nvSpPr>
        <p:spPr/>
        <p:txBody>
          <a:bodyPr/>
          <a:lstStyle/>
          <a:p>
            <a:r>
              <a:rPr lang="en-US" b="1" dirty="0"/>
              <a:t>What do you need for today?</a:t>
            </a:r>
          </a:p>
        </p:txBody>
      </p:sp>
      <p:sp>
        <p:nvSpPr>
          <p:cNvPr id="3" name="Content Placeholder 2">
            <a:extLst>
              <a:ext uri="{FF2B5EF4-FFF2-40B4-BE49-F238E27FC236}">
                <a16:creationId xmlns:a16="http://schemas.microsoft.com/office/drawing/2014/main" id="{EC3E1DE7-386E-A741-ACAC-E8915F5513AB}"/>
              </a:ext>
            </a:extLst>
          </p:cNvPr>
          <p:cNvSpPr>
            <a:spLocks noGrp="1"/>
          </p:cNvSpPr>
          <p:nvPr>
            <p:ph idx="1"/>
          </p:nvPr>
        </p:nvSpPr>
        <p:spPr/>
        <p:txBody>
          <a:bodyPr/>
          <a:lstStyle/>
          <a:p>
            <a:r>
              <a:rPr lang="en-US" dirty="0"/>
              <a:t>R/R Studio with dada2, </a:t>
            </a:r>
            <a:r>
              <a:rPr lang="en-US" dirty="0" err="1"/>
              <a:t>Biostrings</a:t>
            </a:r>
            <a:r>
              <a:rPr lang="en-US" dirty="0"/>
              <a:t>, </a:t>
            </a:r>
            <a:r>
              <a:rPr lang="en-US" dirty="0" err="1"/>
              <a:t>ShortRead</a:t>
            </a:r>
            <a:r>
              <a:rPr lang="en-US" dirty="0"/>
              <a:t> packages installed</a:t>
            </a:r>
          </a:p>
          <a:p>
            <a:endParaRPr lang="en-US" dirty="0"/>
          </a:p>
          <a:p>
            <a:r>
              <a:rPr lang="en-US" dirty="0"/>
              <a:t>Sequences downloaded from </a:t>
            </a:r>
            <a:r>
              <a:rPr lang="en-US" dirty="0" err="1"/>
              <a:t>sharepoint</a:t>
            </a:r>
            <a:endParaRPr lang="en-US" dirty="0"/>
          </a:p>
          <a:p>
            <a:endParaRPr lang="en-US" dirty="0"/>
          </a:p>
          <a:p>
            <a:r>
              <a:rPr lang="en-US" dirty="0"/>
              <a:t>R code downloaded from </a:t>
            </a:r>
            <a:r>
              <a:rPr lang="en-US" dirty="0" err="1"/>
              <a:t>github</a:t>
            </a:r>
            <a:endParaRPr lang="en-US" dirty="0"/>
          </a:p>
          <a:p>
            <a:endParaRPr lang="en-US" dirty="0"/>
          </a:p>
          <a:p>
            <a:r>
              <a:rPr lang="en-US" dirty="0"/>
              <a:t>Install </a:t>
            </a:r>
            <a:r>
              <a:rPr lang="en-US" dirty="0" err="1"/>
              <a:t>cutadapt</a:t>
            </a:r>
            <a:r>
              <a:rPr lang="en-US" dirty="0"/>
              <a:t>, https://</a:t>
            </a:r>
            <a:r>
              <a:rPr lang="en-US" dirty="0" err="1"/>
              <a:t>cutadapt.readthedocs.io</a:t>
            </a:r>
            <a:r>
              <a:rPr lang="en-US" dirty="0"/>
              <a:t>/</a:t>
            </a:r>
            <a:r>
              <a:rPr lang="en-US" dirty="0" err="1"/>
              <a:t>en</a:t>
            </a:r>
            <a:r>
              <a:rPr lang="en-US" dirty="0"/>
              <a:t>/stable/</a:t>
            </a:r>
            <a:r>
              <a:rPr lang="en-US" dirty="0" err="1"/>
              <a:t>installation.html</a:t>
            </a:r>
            <a:endParaRPr lang="en-US" dirty="0"/>
          </a:p>
          <a:p>
            <a:endParaRPr lang="en-US" dirty="0"/>
          </a:p>
        </p:txBody>
      </p:sp>
    </p:spTree>
    <p:extLst>
      <p:ext uri="{BB962C8B-B14F-4D97-AF65-F5344CB8AC3E}">
        <p14:creationId xmlns:p14="http://schemas.microsoft.com/office/powerpoint/2010/main" val="227851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BC84480-3548-3948-A083-741750974AF2}"/>
              </a:ext>
            </a:extLst>
          </p:cNvPr>
          <p:cNvGraphicFramePr/>
          <p:nvPr/>
        </p:nvGraphicFramePr>
        <p:xfrm>
          <a:off x="-882609" y="-301058"/>
          <a:ext cx="13822991"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B73253C-33DC-3444-928A-60B9B522C246}"/>
              </a:ext>
            </a:extLst>
          </p:cNvPr>
          <p:cNvSpPr txBox="1"/>
          <p:nvPr/>
        </p:nvSpPr>
        <p:spPr>
          <a:xfrm>
            <a:off x="739892" y="4079607"/>
            <a:ext cx="7366140" cy="769441"/>
          </a:xfrm>
          <a:prstGeom prst="rect">
            <a:avLst/>
          </a:prstGeom>
          <a:noFill/>
        </p:spPr>
        <p:txBody>
          <a:bodyPr wrap="square" rtlCol="0">
            <a:spAutoFit/>
          </a:bodyPr>
          <a:lstStyle/>
          <a:p>
            <a:r>
              <a:rPr lang="en-US" sz="4400" u="sng" dirty="0">
                <a:solidFill>
                  <a:schemeClr val="accent1">
                    <a:lumMod val="40000"/>
                    <a:lumOff val="60000"/>
                  </a:schemeClr>
                </a:solidFill>
              </a:rPr>
              <a:t>Major data processing steps </a:t>
            </a:r>
          </a:p>
        </p:txBody>
      </p:sp>
    </p:spTree>
    <p:extLst>
      <p:ext uri="{BB962C8B-B14F-4D97-AF65-F5344CB8AC3E}">
        <p14:creationId xmlns:p14="http://schemas.microsoft.com/office/powerpoint/2010/main" val="91480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226F-B57D-744B-821E-1E9EC89984C5}"/>
              </a:ext>
            </a:extLst>
          </p:cNvPr>
          <p:cNvSpPr>
            <a:spLocks noGrp="1"/>
          </p:cNvSpPr>
          <p:nvPr>
            <p:ph type="title"/>
          </p:nvPr>
        </p:nvSpPr>
        <p:spPr>
          <a:xfrm>
            <a:off x="576943" y="365125"/>
            <a:ext cx="5023078" cy="1325563"/>
          </a:xfrm>
        </p:spPr>
        <p:txBody>
          <a:bodyPr/>
          <a:lstStyle/>
          <a:p>
            <a:r>
              <a:rPr lang="en-US" b="1" dirty="0"/>
              <a:t>Step 1: General sequence processing</a:t>
            </a:r>
          </a:p>
        </p:txBody>
      </p:sp>
      <p:sp>
        <p:nvSpPr>
          <p:cNvPr id="3" name="Content Placeholder 2">
            <a:extLst>
              <a:ext uri="{FF2B5EF4-FFF2-40B4-BE49-F238E27FC236}">
                <a16:creationId xmlns:a16="http://schemas.microsoft.com/office/drawing/2014/main" id="{32ECEFD9-4FB9-F74E-96A8-1EAB655D9394}"/>
              </a:ext>
            </a:extLst>
          </p:cNvPr>
          <p:cNvSpPr>
            <a:spLocks noGrp="1"/>
          </p:cNvSpPr>
          <p:nvPr>
            <p:ph idx="1"/>
          </p:nvPr>
        </p:nvSpPr>
        <p:spPr>
          <a:xfrm>
            <a:off x="342221" y="1874610"/>
            <a:ext cx="10515600" cy="4351338"/>
          </a:xfrm>
        </p:spPr>
        <p:txBody>
          <a:bodyPr/>
          <a:lstStyle/>
          <a:p>
            <a:r>
              <a:rPr lang="en-US" dirty="0"/>
              <a:t>What do you want to do?</a:t>
            </a:r>
          </a:p>
          <a:p>
            <a:endParaRPr lang="en-US" dirty="0"/>
          </a:p>
          <a:p>
            <a:endParaRPr lang="en-US" dirty="0"/>
          </a:p>
          <a:p>
            <a:r>
              <a:rPr lang="en-US" dirty="0"/>
              <a:t>Why do you want to do it?</a:t>
            </a:r>
          </a:p>
        </p:txBody>
      </p:sp>
      <p:pic>
        <p:nvPicPr>
          <p:cNvPr id="4" name="Picture 2" descr="Figure 1">
            <a:extLst>
              <a:ext uri="{FF2B5EF4-FFF2-40B4-BE49-F238E27FC236}">
                <a16:creationId xmlns:a16="http://schemas.microsoft.com/office/drawing/2014/main" id="{9A51FC72-B971-5A4B-8ECD-209B4164B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278" y="365125"/>
            <a:ext cx="6330722" cy="62697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122654-81E8-1542-984A-DB2FDA2680D5}"/>
              </a:ext>
            </a:extLst>
          </p:cNvPr>
          <p:cNvSpPr txBox="1"/>
          <p:nvPr/>
        </p:nvSpPr>
        <p:spPr>
          <a:xfrm>
            <a:off x="576943" y="6245753"/>
            <a:ext cx="2106385" cy="369332"/>
          </a:xfrm>
          <a:prstGeom prst="rect">
            <a:avLst/>
          </a:prstGeom>
          <a:noFill/>
        </p:spPr>
        <p:txBody>
          <a:bodyPr wrap="square" rtlCol="0">
            <a:spAutoFit/>
          </a:bodyPr>
          <a:lstStyle/>
          <a:p>
            <a:r>
              <a:rPr lang="en-US" b="1" dirty="0" err="1"/>
              <a:t>Bokulich</a:t>
            </a:r>
            <a:r>
              <a:rPr lang="en-US" b="1" dirty="0"/>
              <a:t> et al. 2013 </a:t>
            </a:r>
          </a:p>
        </p:txBody>
      </p:sp>
    </p:spTree>
    <p:extLst>
      <p:ext uri="{BB962C8B-B14F-4D97-AF65-F5344CB8AC3E}">
        <p14:creationId xmlns:p14="http://schemas.microsoft.com/office/powerpoint/2010/main" val="293378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956D-2E92-934E-B9A9-08BAA5CE3CCE}"/>
              </a:ext>
            </a:extLst>
          </p:cNvPr>
          <p:cNvSpPr>
            <a:spLocks noGrp="1"/>
          </p:cNvSpPr>
          <p:nvPr>
            <p:ph type="title"/>
          </p:nvPr>
        </p:nvSpPr>
        <p:spPr/>
        <p:txBody>
          <a:bodyPr/>
          <a:lstStyle/>
          <a:p>
            <a:r>
              <a:rPr lang="en-US" b="1" dirty="0"/>
              <a:t>Step 1: Quality filtering, </a:t>
            </a:r>
            <a:r>
              <a:rPr lang="en-US" b="1" u="sng" dirty="0" err="1"/>
              <a:t>filterAndTrim</a:t>
            </a:r>
            <a:endParaRPr lang="en-US" b="1" u="sng" dirty="0"/>
          </a:p>
        </p:txBody>
      </p:sp>
      <p:sp>
        <p:nvSpPr>
          <p:cNvPr id="3" name="Content Placeholder 2">
            <a:extLst>
              <a:ext uri="{FF2B5EF4-FFF2-40B4-BE49-F238E27FC236}">
                <a16:creationId xmlns:a16="http://schemas.microsoft.com/office/drawing/2014/main" id="{A4E10047-D7F7-304F-994B-05D27E5F86FC}"/>
              </a:ext>
            </a:extLst>
          </p:cNvPr>
          <p:cNvSpPr>
            <a:spLocks noGrp="1"/>
          </p:cNvSpPr>
          <p:nvPr>
            <p:ph idx="1"/>
          </p:nvPr>
        </p:nvSpPr>
        <p:spPr>
          <a:xfrm>
            <a:off x="838200" y="1502229"/>
            <a:ext cx="10515600" cy="4674734"/>
          </a:xfrm>
        </p:spPr>
        <p:txBody>
          <a:bodyPr>
            <a:normAutofit fontScale="92500" lnSpcReduction="10000"/>
          </a:bodyPr>
          <a:lstStyle/>
          <a:p>
            <a:pPr marL="0" indent="0">
              <a:buNone/>
            </a:pPr>
            <a:r>
              <a:rPr lang="en-US" u="sng" dirty="0" err="1"/>
              <a:t>filterAndTrim</a:t>
            </a:r>
            <a:r>
              <a:rPr lang="en-US" dirty="0"/>
              <a:t>(</a:t>
            </a:r>
            <a:r>
              <a:rPr lang="en-US" dirty="0" err="1"/>
              <a:t>fnFs</a:t>
            </a:r>
            <a:r>
              <a:rPr lang="en-US" dirty="0"/>
              <a:t>, </a:t>
            </a:r>
            <a:r>
              <a:rPr lang="en-US" dirty="0" err="1"/>
              <a:t>filtFs</a:t>
            </a:r>
            <a:r>
              <a:rPr lang="en-US" dirty="0"/>
              <a:t>, </a:t>
            </a:r>
            <a:r>
              <a:rPr lang="en-US" dirty="0" err="1"/>
              <a:t>fnRs</a:t>
            </a:r>
            <a:r>
              <a:rPr lang="en-US" dirty="0"/>
              <a:t>, </a:t>
            </a:r>
            <a:r>
              <a:rPr lang="en-US" dirty="0" err="1"/>
              <a:t>filtRs</a:t>
            </a:r>
            <a:r>
              <a:rPr lang="en-US" dirty="0"/>
              <a:t>, </a:t>
            </a:r>
            <a:r>
              <a:rPr lang="en-US" dirty="0" err="1"/>
              <a:t>truncLen</a:t>
            </a:r>
            <a:r>
              <a:rPr lang="en-US" dirty="0"/>
              <a:t>=c(240,160), </a:t>
            </a:r>
            <a:r>
              <a:rPr lang="en-US" dirty="0" err="1"/>
              <a:t>trimLeft</a:t>
            </a:r>
            <a:r>
              <a:rPr lang="en-US" dirty="0"/>
              <a:t> = c(19,20), </a:t>
            </a:r>
            <a:r>
              <a:rPr lang="en-US" dirty="0" err="1"/>
              <a:t>maxN</a:t>
            </a:r>
            <a:r>
              <a:rPr lang="en-US" dirty="0"/>
              <a:t>=0, </a:t>
            </a:r>
            <a:r>
              <a:rPr lang="en-US" dirty="0" err="1"/>
              <a:t>maxEE</a:t>
            </a:r>
            <a:r>
              <a:rPr lang="en-US" dirty="0"/>
              <a:t>=c(2,2), </a:t>
            </a:r>
            <a:r>
              <a:rPr lang="en-US" dirty="0" err="1"/>
              <a:t>truncQ</a:t>
            </a:r>
            <a:r>
              <a:rPr lang="en-US" dirty="0"/>
              <a:t>=2,</a:t>
            </a:r>
          </a:p>
          <a:p>
            <a:pPr marL="0" indent="0">
              <a:buNone/>
            </a:pPr>
            <a:r>
              <a:rPr lang="en-US" dirty="0"/>
              <a:t>            compress=TRUE) </a:t>
            </a:r>
          </a:p>
          <a:p>
            <a:pPr marL="0" indent="0">
              <a:buNone/>
            </a:pPr>
            <a:endParaRPr lang="en-US" dirty="0"/>
          </a:p>
          <a:p>
            <a:pPr marL="0" indent="0">
              <a:buNone/>
            </a:pPr>
            <a:r>
              <a:rPr lang="en-US" dirty="0" err="1"/>
              <a:t>trunLen</a:t>
            </a:r>
            <a:r>
              <a:rPr lang="en-US" dirty="0"/>
              <a:t>, truncates the length of the forward read to 240 and reverse read to 160 bp</a:t>
            </a:r>
          </a:p>
          <a:p>
            <a:pPr marL="0" indent="0">
              <a:buNone/>
            </a:pPr>
            <a:r>
              <a:rPr lang="en-US" dirty="0" err="1"/>
              <a:t>trimLeft</a:t>
            </a:r>
            <a:r>
              <a:rPr lang="en-US" dirty="0"/>
              <a:t> removes the first 19 and 20 bp from the forward and reverse reads</a:t>
            </a:r>
          </a:p>
          <a:p>
            <a:pPr marL="0" indent="0">
              <a:buNone/>
            </a:pPr>
            <a:r>
              <a:rPr lang="en-US" dirty="0"/>
              <a:t>If a read has more than 0 ambiguous base calls, the read is removed</a:t>
            </a:r>
          </a:p>
          <a:p>
            <a:pPr marL="0" indent="0">
              <a:buNone/>
            </a:pPr>
            <a:r>
              <a:rPr lang="en-US" dirty="0"/>
              <a:t> (</a:t>
            </a:r>
            <a:r>
              <a:rPr lang="en-US" dirty="0" err="1"/>
              <a:t>maxN</a:t>
            </a:r>
            <a:r>
              <a:rPr lang="en-US" dirty="0"/>
              <a:t>)</a:t>
            </a:r>
          </a:p>
          <a:p>
            <a:pPr marL="0" indent="0">
              <a:buNone/>
            </a:pPr>
            <a:r>
              <a:rPr lang="en-US" dirty="0"/>
              <a:t>If the reads have more than 2 expected errors, they are removed (</a:t>
            </a:r>
            <a:r>
              <a:rPr lang="en-US" dirty="0" err="1"/>
              <a:t>maxEE</a:t>
            </a:r>
            <a:r>
              <a:rPr lang="en-US" dirty="0"/>
              <a:t>)</a:t>
            </a:r>
          </a:p>
          <a:p>
            <a:pPr marL="0" indent="0">
              <a:buNone/>
            </a:pPr>
            <a:r>
              <a:rPr lang="en-US" dirty="0"/>
              <a:t>Truncate reads when quality score drops below a 2 </a:t>
            </a:r>
          </a:p>
        </p:txBody>
      </p:sp>
    </p:spTree>
    <p:extLst>
      <p:ext uri="{BB962C8B-B14F-4D97-AF65-F5344CB8AC3E}">
        <p14:creationId xmlns:p14="http://schemas.microsoft.com/office/powerpoint/2010/main" val="106263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F73D-6E6E-AB4A-8496-30FDC623F939}"/>
              </a:ext>
            </a:extLst>
          </p:cNvPr>
          <p:cNvSpPr>
            <a:spLocks noGrp="1"/>
          </p:cNvSpPr>
          <p:nvPr>
            <p:ph type="title"/>
          </p:nvPr>
        </p:nvSpPr>
        <p:spPr/>
        <p:txBody>
          <a:bodyPr/>
          <a:lstStyle/>
          <a:p>
            <a:r>
              <a:rPr lang="en-US" dirty="0"/>
              <a:t>UH OH! </a:t>
            </a:r>
          </a:p>
        </p:txBody>
      </p:sp>
      <p:sp>
        <p:nvSpPr>
          <p:cNvPr id="3" name="Content Placeholder 2">
            <a:extLst>
              <a:ext uri="{FF2B5EF4-FFF2-40B4-BE49-F238E27FC236}">
                <a16:creationId xmlns:a16="http://schemas.microsoft.com/office/drawing/2014/main" id="{ACD6B5B4-0926-EC45-99A0-CFD2A6BCE39F}"/>
              </a:ext>
            </a:extLst>
          </p:cNvPr>
          <p:cNvSpPr>
            <a:spLocks noGrp="1"/>
          </p:cNvSpPr>
          <p:nvPr>
            <p:ph idx="1"/>
          </p:nvPr>
        </p:nvSpPr>
        <p:spPr/>
        <p:txBody>
          <a:bodyPr/>
          <a:lstStyle/>
          <a:p>
            <a:pPr marL="0" indent="0">
              <a:buNone/>
            </a:pPr>
            <a:r>
              <a:rPr lang="en-US" dirty="0"/>
              <a:t>“Error in </a:t>
            </a:r>
            <a:r>
              <a:rPr lang="en-US" dirty="0" err="1"/>
              <a:t>readBin</a:t>
            </a:r>
            <a:r>
              <a:rPr lang="en-US" dirty="0"/>
              <a:t>(con, raw(), n) : error reading from the connection”….. </a:t>
            </a:r>
          </a:p>
        </p:txBody>
      </p:sp>
      <p:pic>
        <p:nvPicPr>
          <p:cNvPr id="1026" name="Picture 2" descr="Pin by Free Birthday Fun on Meme Time | Funny road signs, Funny signs, Haha  funny">
            <a:extLst>
              <a:ext uri="{FF2B5EF4-FFF2-40B4-BE49-F238E27FC236}">
                <a16:creationId xmlns:a16="http://schemas.microsoft.com/office/drawing/2014/main" id="{D2859D80-E09A-1B4B-8E82-66A10541F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849" y="2506661"/>
            <a:ext cx="4235007" cy="419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83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AD64-8C06-4D49-910D-0888F93A1194}"/>
              </a:ext>
            </a:extLst>
          </p:cNvPr>
          <p:cNvSpPr>
            <a:spLocks noGrp="1"/>
          </p:cNvSpPr>
          <p:nvPr>
            <p:ph type="title"/>
          </p:nvPr>
        </p:nvSpPr>
        <p:spPr/>
        <p:txBody>
          <a:bodyPr/>
          <a:lstStyle/>
          <a:p>
            <a:r>
              <a:rPr lang="en-US" b="1" dirty="0"/>
              <a:t>Check Sequence Complexity</a:t>
            </a:r>
          </a:p>
        </p:txBody>
      </p:sp>
      <p:sp>
        <p:nvSpPr>
          <p:cNvPr id="3" name="Content Placeholder 2">
            <a:extLst>
              <a:ext uri="{FF2B5EF4-FFF2-40B4-BE49-F238E27FC236}">
                <a16:creationId xmlns:a16="http://schemas.microsoft.com/office/drawing/2014/main" id="{4F6FA79B-66A8-9D4A-8398-2DDEE66DB6B2}"/>
              </a:ext>
            </a:extLst>
          </p:cNvPr>
          <p:cNvSpPr>
            <a:spLocks noGrp="1"/>
          </p:cNvSpPr>
          <p:nvPr>
            <p:ph idx="1"/>
          </p:nvPr>
        </p:nvSpPr>
        <p:spPr>
          <a:xfrm>
            <a:off x="838200" y="1405901"/>
            <a:ext cx="10515600" cy="4351338"/>
          </a:xfrm>
        </p:spPr>
        <p:txBody>
          <a:bodyPr/>
          <a:lstStyle/>
          <a:p>
            <a:pPr marL="0" indent="0">
              <a:buNone/>
            </a:pPr>
            <a:r>
              <a:rPr lang="en-US" dirty="0"/>
              <a:t>plot(</a:t>
            </a:r>
            <a:r>
              <a:rPr lang="en-US" dirty="0" err="1"/>
              <a:t>seqComplexity</a:t>
            </a:r>
            <a:r>
              <a:rPr lang="en-US" dirty="0"/>
              <a:t>(</a:t>
            </a:r>
            <a:r>
              <a:rPr lang="en-US" dirty="0" err="1"/>
              <a:t>getSequences</a:t>
            </a:r>
            <a:r>
              <a:rPr lang="en-US" dirty="0"/>
              <a:t>(</a:t>
            </a:r>
            <a:r>
              <a:rPr lang="en-US" dirty="0" err="1"/>
              <a:t>fnFs</a:t>
            </a:r>
            <a:r>
              <a:rPr lang="en-US" dirty="0"/>
              <a:t>[1])))</a:t>
            </a:r>
          </a:p>
          <a:p>
            <a:pPr marL="0" indent="0">
              <a:buNone/>
            </a:pPr>
            <a:r>
              <a:rPr lang="en-US" dirty="0"/>
              <a:t>plot(</a:t>
            </a:r>
            <a:r>
              <a:rPr lang="en-US" dirty="0" err="1"/>
              <a:t>seqComplexity</a:t>
            </a:r>
            <a:r>
              <a:rPr lang="en-US" dirty="0"/>
              <a:t>(</a:t>
            </a:r>
            <a:r>
              <a:rPr lang="en-US" dirty="0" err="1"/>
              <a:t>getSequences</a:t>
            </a:r>
            <a:r>
              <a:rPr lang="en-US" dirty="0"/>
              <a:t>(</a:t>
            </a:r>
            <a:r>
              <a:rPr lang="en-US" dirty="0" err="1"/>
              <a:t>fnRs</a:t>
            </a:r>
            <a:r>
              <a:rPr lang="en-US" dirty="0"/>
              <a:t>[1])))</a:t>
            </a:r>
          </a:p>
          <a:p>
            <a:pPr marL="0" indent="0">
              <a:buNone/>
            </a:pPr>
            <a:endParaRPr lang="en-US" dirty="0"/>
          </a:p>
        </p:txBody>
      </p:sp>
      <p:pic>
        <p:nvPicPr>
          <p:cNvPr id="5" name="Picture 4">
            <a:extLst>
              <a:ext uri="{FF2B5EF4-FFF2-40B4-BE49-F238E27FC236}">
                <a16:creationId xmlns:a16="http://schemas.microsoft.com/office/drawing/2014/main" id="{EA721E8A-F7DE-864E-B273-2A9892A2A379}"/>
              </a:ext>
            </a:extLst>
          </p:cNvPr>
          <p:cNvPicPr>
            <a:picLocks noChangeAspect="1"/>
          </p:cNvPicPr>
          <p:nvPr/>
        </p:nvPicPr>
        <p:blipFill>
          <a:blip r:embed="rId3"/>
          <a:stretch>
            <a:fillRect/>
          </a:stretch>
        </p:blipFill>
        <p:spPr>
          <a:xfrm>
            <a:off x="6242258" y="2569851"/>
            <a:ext cx="3784600" cy="3581400"/>
          </a:xfrm>
          <a:prstGeom prst="rect">
            <a:avLst/>
          </a:prstGeom>
        </p:spPr>
      </p:pic>
      <p:pic>
        <p:nvPicPr>
          <p:cNvPr id="7" name="Picture 6">
            <a:extLst>
              <a:ext uri="{FF2B5EF4-FFF2-40B4-BE49-F238E27FC236}">
                <a16:creationId xmlns:a16="http://schemas.microsoft.com/office/drawing/2014/main" id="{C145574B-65ED-4D4D-96FC-D2EFCE7C0B26}"/>
              </a:ext>
            </a:extLst>
          </p:cNvPr>
          <p:cNvPicPr>
            <a:picLocks noChangeAspect="1"/>
          </p:cNvPicPr>
          <p:nvPr/>
        </p:nvPicPr>
        <p:blipFill>
          <a:blip r:embed="rId4"/>
          <a:stretch>
            <a:fillRect/>
          </a:stretch>
        </p:blipFill>
        <p:spPr>
          <a:xfrm>
            <a:off x="1130716" y="2569851"/>
            <a:ext cx="3784600" cy="3581400"/>
          </a:xfrm>
          <a:prstGeom prst="rect">
            <a:avLst/>
          </a:prstGeom>
        </p:spPr>
      </p:pic>
      <p:sp>
        <p:nvSpPr>
          <p:cNvPr id="8" name="Rectangle 7">
            <a:extLst>
              <a:ext uri="{FF2B5EF4-FFF2-40B4-BE49-F238E27FC236}">
                <a16:creationId xmlns:a16="http://schemas.microsoft.com/office/drawing/2014/main" id="{DCA724A5-6922-D14C-894E-7F34E560EDF1}"/>
              </a:ext>
            </a:extLst>
          </p:cNvPr>
          <p:cNvSpPr/>
          <p:nvPr/>
        </p:nvSpPr>
        <p:spPr>
          <a:xfrm>
            <a:off x="838200" y="6308209"/>
            <a:ext cx="4646208" cy="369332"/>
          </a:xfrm>
          <a:prstGeom prst="rect">
            <a:avLst/>
          </a:prstGeom>
        </p:spPr>
        <p:txBody>
          <a:bodyPr wrap="none">
            <a:spAutoFit/>
          </a:bodyPr>
          <a:lstStyle/>
          <a:p>
            <a:r>
              <a:rPr lang="en-US" dirty="0"/>
              <a:t>https://</a:t>
            </a:r>
            <a:r>
              <a:rPr lang="en-US" dirty="0" err="1"/>
              <a:t>github.com</a:t>
            </a:r>
            <a:r>
              <a:rPr lang="en-US" dirty="0"/>
              <a:t>/</a:t>
            </a:r>
            <a:r>
              <a:rPr lang="en-US" dirty="0" err="1"/>
              <a:t>benjjneb</a:t>
            </a:r>
            <a:r>
              <a:rPr lang="en-US" dirty="0"/>
              <a:t>/dada2/issues/614</a:t>
            </a:r>
          </a:p>
        </p:txBody>
      </p:sp>
    </p:spTree>
    <p:extLst>
      <p:ext uri="{BB962C8B-B14F-4D97-AF65-F5344CB8AC3E}">
        <p14:creationId xmlns:p14="http://schemas.microsoft.com/office/powerpoint/2010/main" val="334839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52D3-2DC5-6A43-B522-2C77FDCDDF80}"/>
              </a:ext>
            </a:extLst>
          </p:cNvPr>
          <p:cNvSpPr>
            <a:spLocks noGrp="1"/>
          </p:cNvSpPr>
          <p:nvPr>
            <p:ph type="title"/>
          </p:nvPr>
        </p:nvSpPr>
        <p:spPr>
          <a:xfrm>
            <a:off x="3386527" y="1722579"/>
            <a:ext cx="7826115" cy="1325563"/>
          </a:xfrm>
        </p:spPr>
        <p:txBody>
          <a:bodyPr>
            <a:normAutofit fontScale="90000"/>
          </a:bodyPr>
          <a:lstStyle/>
          <a:p>
            <a:r>
              <a:rPr lang="en-US" b="1" dirty="0" err="1"/>
              <a:t>Fastp</a:t>
            </a:r>
            <a:br>
              <a:rPr lang="en-US" b="1" dirty="0"/>
            </a:br>
            <a:r>
              <a:rPr lang="en-US" b="1" dirty="0"/>
              <a:t>https://</a:t>
            </a:r>
            <a:r>
              <a:rPr lang="en-US" b="1" dirty="0" err="1"/>
              <a:t>github.com</a:t>
            </a:r>
            <a:r>
              <a:rPr lang="en-US" b="1" dirty="0"/>
              <a:t>/</a:t>
            </a:r>
            <a:r>
              <a:rPr lang="en-US" b="1" dirty="0" err="1"/>
              <a:t>OpenGene</a:t>
            </a:r>
            <a:r>
              <a:rPr lang="en-US" b="1" dirty="0"/>
              <a:t>/</a:t>
            </a:r>
            <a:r>
              <a:rPr lang="en-US" b="1" dirty="0" err="1"/>
              <a:t>fastp</a:t>
            </a:r>
            <a:endParaRPr lang="en-US" b="1" dirty="0"/>
          </a:p>
        </p:txBody>
      </p:sp>
      <p:sp>
        <p:nvSpPr>
          <p:cNvPr id="3" name="Content Placeholder 2">
            <a:extLst>
              <a:ext uri="{FF2B5EF4-FFF2-40B4-BE49-F238E27FC236}">
                <a16:creationId xmlns:a16="http://schemas.microsoft.com/office/drawing/2014/main" id="{81193626-89CC-8342-9937-4C7137DAE1E5}"/>
              </a:ext>
            </a:extLst>
          </p:cNvPr>
          <p:cNvSpPr>
            <a:spLocks noGrp="1"/>
          </p:cNvSpPr>
          <p:nvPr>
            <p:ph idx="1"/>
          </p:nvPr>
        </p:nvSpPr>
        <p:spPr>
          <a:xfrm>
            <a:off x="838200" y="4212236"/>
            <a:ext cx="10515600" cy="2354471"/>
          </a:xfrm>
        </p:spPr>
        <p:txBody>
          <a:bodyPr/>
          <a:lstStyle/>
          <a:p>
            <a:pPr marL="0" indent="0">
              <a:buNone/>
            </a:pPr>
            <a:r>
              <a:rPr lang="en-US" dirty="0" err="1"/>
              <a:t>fastp</a:t>
            </a:r>
            <a:r>
              <a:rPr lang="en-US" dirty="0"/>
              <a:t> -y </a:t>
            </a:r>
            <a:r>
              <a:rPr lang="en-US" dirty="0" err="1"/>
              <a:t>low_complexity_filter</a:t>
            </a:r>
            <a:r>
              <a:rPr lang="en-US" dirty="0"/>
              <a:t> –</a:t>
            </a:r>
            <a:r>
              <a:rPr lang="en-US" dirty="0" err="1"/>
              <a:t>i</a:t>
            </a:r>
            <a:r>
              <a:rPr lang="en-US" dirty="0"/>
              <a:t> forward –I reverse –o </a:t>
            </a:r>
            <a:r>
              <a:rPr lang="en-US" dirty="0" err="1"/>
              <a:t>output.forward</a:t>
            </a:r>
            <a:r>
              <a:rPr lang="en-US" dirty="0"/>
              <a:t> –O </a:t>
            </a:r>
            <a:r>
              <a:rPr lang="en-US" dirty="0" err="1"/>
              <a:t>output.reverse</a:t>
            </a:r>
            <a:r>
              <a:rPr lang="en-US" dirty="0"/>
              <a:t> </a:t>
            </a:r>
          </a:p>
        </p:txBody>
      </p:sp>
      <p:pic>
        <p:nvPicPr>
          <p:cNvPr id="4" name="Picture 2" descr="Pin by Free Birthday Fun on Meme Time | Funny road signs, Funny signs, Haha  funny">
            <a:extLst>
              <a:ext uri="{FF2B5EF4-FFF2-40B4-BE49-F238E27FC236}">
                <a16:creationId xmlns:a16="http://schemas.microsoft.com/office/drawing/2014/main" id="{B7F45E2F-8E92-2A44-A76F-87178554D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58454"/>
            <a:ext cx="2264764" cy="224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23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8066-6F0B-E448-889E-A49B4ACD03A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8CFC9CD-72AC-9C44-A9BF-F63D11DCA7B0}"/>
              </a:ext>
            </a:extLst>
          </p:cNvPr>
          <p:cNvPicPr>
            <a:picLocks noGrp="1" noChangeAspect="1"/>
          </p:cNvPicPr>
          <p:nvPr>
            <p:ph idx="1"/>
          </p:nvPr>
        </p:nvPicPr>
        <p:blipFill rotWithShape="1">
          <a:blip r:embed="rId2"/>
          <a:srcRect t="10788"/>
          <a:stretch/>
        </p:blipFill>
        <p:spPr>
          <a:xfrm>
            <a:off x="7186742" y="3581399"/>
            <a:ext cx="3784600" cy="3195039"/>
          </a:xfrm>
        </p:spPr>
      </p:pic>
      <p:pic>
        <p:nvPicPr>
          <p:cNvPr id="7" name="Picture 6">
            <a:extLst>
              <a:ext uri="{FF2B5EF4-FFF2-40B4-BE49-F238E27FC236}">
                <a16:creationId xmlns:a16="http://schemas.microsoft.com/office/drawing/2014/main" id="{CABCE217-3BEB-2E41-B2B7-3AA595F3C95B}"/>
              </a:ext>
            </a:extLst>
          </p:cNvPr>
          <p:cNvPicPr>
            <a:picLocks noChangeAspect="1"/>
          </p:cNvPicPr>
          <p:nvPr/>
        </p:nvPicPr>
        <p:blipFill rotWithShape="1">
          <a:blip r:embed="rId3"/>
          <a:srcRect t="10195"/>
          <a:stretch/>
        </p:blipFill>
        <p:spPr>
          <a:xfrm>
            <a:off x="1085746" y="3581399"/>
            <a:ext cx="3784600" cy="3216275"/>
          </a:xfrm>
          <a:prstGeom prst="rect">
            <a:avLst/>
          </a:prstGeom>
        </p:spPr>
      </p:pic>
      <p:pic>
        <p:nvPicPr>
          <p:cNvPr id="8" name="Picture 7">
            <a:extLst>
              <a:ext uri="{FF2B5EF4-FFF2-40B4-BE49-F238E27FC236}">
                <a16:creationId xmlns:a16="http://schemas.microsoft.com/office/drawing/2014/main" id="{4E0CF376-1583-874E-BE3D-715CC9815790}"/>
              </a:ext>
            </a:extLst>
          </p:cNvPr>
          <p:cNvPicPr>
            <a:picLocks noChangeAspect="1"/>
          </p:cNvPicPr>
          <p:nvPr/>
        </p:nvPicPr>
        <p:blipFill rotWithShape="1">
          <a:blip r:embed="rId4"/>
          <a:srcRect t="10195"/>
          <a:stretch/>
        </p:blipFill>
        <p:spPr>
          <a:xfrm>
            <a:off x="1085746" y="365124"/>
            <a:ext cx="3784600" cy="3216276"/>
          </a:xfrm>
          <a:prstGeom prst="rect">
            <a:avLst/>
          </a:prstGeom>
        </p:spPr>
      </p:pic>
      <p:pic>
        <p:nvPicPr>
          <p:cNvPr id="9" name="Picture 8">
            <a:extLst>
              <a:ext uri="{FF2B5EF4-FFF2-40B4-BE49-F238E27FC236}">
                <a16:creationId xmlns:a16="http://schemas.microsoft.com/office/drawing/2014/main" id="{CF8C1A81-CB22-C347-9F2C-62DB741FF7C3}"/>
              </a:ext>
            </a:extLst>
          </p:cNvPr>
          <p:cNvPicPr>
            <a:picLocks noChangeAspect="1"/>
          </p:cNvPicPr>
          <p:nvPr/>
        </p:nvPicPr>
        <p:blipFill rotWithShape="1">
          <a:blip r:embed="rId5"/>
          <a:srcRect t="10195"/>
          <a:stretch/>
        </p:blipFill>
        <p:spPr>
          <a:xfrm>
            <a:off x="7186742" y="365124"/>
            <a:ext cx="3784600" cy="3216275"/>
          </a:xfrm>
          <a:prstGeom prst="rect">
            <a:avLst/>
          </a:prstGeom>
        </p:spPr>
      </p:pic>
      <p:sp>
        <p:nvSpPr>
          <p:cNvPr id="10" name="Curved Left Arrow 9">
            <a:extLst>
              <a:ext uri="{FF2B5EF4-FFF2-40B4-BE49-F238E27FC236}">
                <a16:creationId xmlns:a16="http://schemas.microsoft.com/office/drawing/2014/main" id="{5017CF6C-7A7E-6142-89A4-3E68BD104AB6}"/>
              </a:ext>
            </a:extLst>
          </p:cNvPr>
          <p:cNvSpPr/>
          <p:nvPr/>
        </p:nvSpPr>
        <p:spPr>
          <a:xfrm>
            <a:off x="4870346" y="2284748"/>
            <a:ext cx="974361" cy="259329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Left Arrow 10">
            <a:extLst>
              <a:ext uri="{FF2B5EF4-FFF2-40B4-BE49-F238E27FC236}">
                <a16:creationId xmlns:a16="http://schemas.microsoft.com/office/drawing/2014/main" id="{E216A201-9550-A54D-9CEC-C30B62585864}"/>
              </a:ext>
            </a:extLst>
          </p:cNvPr>
          <p:cNvSpPr/>
          <p:nvPr/>
        </p:nvSpPr>
        <p:spPr>
          <a:xfrm flipH="1">
            <a:off x="6212381" y="2284748"/>
            <a:ext cx="974361" cy="259329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840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2491</TotalTime>
  <Words>910</Words>
  <Application>Microsoft Macintosh PowerPoint</Application>
  <PresentationFormat>Widescreen</PresentationFormat>
  <Paragraphs>130</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Amplicon Sequence Filtering and Processing: 16S and ITS</vt:lpstr>
      <vt:lpstr>What do you need for today?</vt:lpstr>
      <vt:lpstr>PowerPoint Presentation</vt:lpstr>
      <vt:lpstr>Step 1: General sequence processing</vt:lpstr>
      <vt:lpstr>Step 1: Quality filtering, filterAndTrim</vt:lpstr>
      <vt:lpstr>UH OH! </vt:lpstr>
      <vt:lpstr>Check Sequence Complexity</vt:lpstr>
      <vt:lpstr>Fastp https://github.com/OpenGene/fastp</vt:lpstr>
      <vt:lpstr>PowerPoint Presentation</vt:lpstr>
      <vt:lpstr>Step 1: Quality filtering, filterAndTrim</vt:lpstr>
      <vt:lpstr>Step 2: Error Modeling, learnErrors</vt:lpstr>
      <vt:lpstr>Step 3: Dereplication, derepFastq</vt:lpstr>
      <vt:lpstr>Step 4: Denoising, dada </vt:lpstr>
      <vt:lpstr>Step 5: Merging F and R reads, mergePairs</vt:lpstr>
      <vt:lpstr>Removing sequences longer/shorter</vt:lpstr>
      <vt:lpstr>Step 6: Removing Chimeric Sequences, removeBimeraDenovo </vt:lpstr>
      <vt:lpstr>Step 7: Assign Taxonomy, assignTaxonomy</vt:lpstr>
      <vt:lpstr>Pipelines for 16S ≠ Pipelines for ITS </vt:lpstr>
      <vt:lpstr>A little more filtering…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Amplicon Sequence Filtering and Processing: 16S and ITS</dc:title>
  <dc:creator>Microsoft Office User</dc:creator>
  <cp:lastModifiedBy>Microsoft Office User</cp:lastModifiedBy>
  <cp:revision>16</cp:revision>
  <dcterms:created xsi:type="dcterms:W3CDTF">2021-01-26T03:21:58Z</dcterms:created>
  <dcterms:modified xsi:type="dcterms:W3CDTF">2021-01-29T04:15:03Z</dcterms:modified>
</cp:coreProperties>
</file>