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0" r:id="rId2"/>
  </p:sldMasterIdLst>
  <p:notesMasterIdLst>
    <p:notesMasterId r:id="rId43"/>
  </p:notesMasterIdLst>
  <p:sldIdLst>
    <p:sldId id="256" r:id="rId3"/>
    <p:sldId id="257" r:id="rId4"/>
    <p:sldId id="260" r:id="rId5"/>
    <p:sldId id="261" r:id="rId6"/>
    <p:sldId id="263" r:id="rId7"/>
    <p:sldId id="264" r:id="rId8"/>
    <p:sldId id="265" r:id="rId9"/>
    <p:sldId id="267" r:id="rId10"/>
    <p:sldId id="266" r:id="rId11"/>
    <p:sldId id="268"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2" r:id="rId25"/>
    <p:sldId id="285" r:id="rId26"/>
    <p:sldId id="283" r:id="rId27"/>
    <p:sldId id="284" r:id="rId28"/>
    <p:sldId id="287" r:id="rId29"/>
    <p:sldId id="288" r:id="rId30"/>
    <p:sldId id="286" r:id="rId31"/>
    <p:sldId id="289" r:id="rId32"/>
    <p:sldId id="290" r:id="rId33"/>
    <p:sldId id="291" r:id="rId34"/>
    <p:sldId id="367" r:id="rId35"/>
    <p:sldId id="292" r:id="rId36"/>
    <p:sldId id="368" r:id="rId37"/>
    <p:sldId id="369" r:id="rId38"/>
    <p:sldId id="370" r:id="rId39"/>
    <p:sldId id="371" r:id="rId40"/>
    <p:sldId id="373" r:id="rId41"/>
    <p:sldId id="37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545" autoAdjust="0"/>
  </p:normalViewPr>
  <p:slideViewPr>
    <p:cSldViewPr snapToGrid="0">
      <p:cViewPr varScale="1">
        <p:scale>
          <a:sx n="62" d="100"/>
          <a:sy n="62" d="100"/>
        </p:scale>
        <p:origin x="148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44953D-B20B-44CB-9C86-DE34B500582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294CE1C-CA43-464D-9F50-6BD813B9E7FC}">
      <dgm:prSet/>
      <dgm:spPr/>
      <dgm:t>
        <a:bodyPr/>
        <a:lstStyle/>
        <a:p>
          <a:r>
            <a:rPr lang="en-US"/>
            <a:t>Transcriptome sequencing (RNA-seq): targets all transcripts of a tissue</a:t>
          </a:r>
        </a:p>
      </dgm:t>
    </dgm:pt>
    <dgm:pt modelId="{E715F05D-7547-4F5A-9A92-4A3BB12B7C9C}" type="parTrans" cxnId="{53EC9C10-70BF-4E8F-85AE-88D4F180D082}">
      <dgm:prSet/>
      <dgm:spPr/>
      <dgm:t>
        <a:bodyPr/>
        <a:lstStyle/>
        <a:p>
          <a:endParaRPr lang="en-US"/>
        </a:p>
      </dgm:t>
    </dgm:pt>
    <dgm:pt modelId="{C976AF8B-5FA2-40A5-8CAA-9A6C4CE2D985}" type="sibTrans" cxnId="{53EC9C10-70BF-4E8F-85AE-88D4F180D082}">
      <dgm:prSet/>
      <dgm:spPr/>
      <dgm:t>
        <a:bodyPr/>
        <a:lstStyle/>
        <a:p>
          <a:endParaRPr lang="en-US"/>
        </a:p>
      </dgm:t>
    </dgm:pt>
    <dgm:pt modelId="{17D21FCD-4BC6-4DC8-BD27-180C2DE5DA20}">
      <dgm:prSet/>
      <dgm:spPr/>
      <dgm:t>
        <a:bodyPr/>
        <a:lstStyle/>
        <a:p>
          <a:r>
            <a:rPr lang="en-US"/>
            <a:t>Genome sequencing: recovers entire or parts of the genome depending on sequencing depth and genome size</a:t>
          </a:r>
        </a:p>
      </dgm:t>
    </dgm:pt>
    <dgm:pt modelId="{7D093D94-539E-4914-8995-004908565D9C}" type="parTrans" cxnId="{3F08CE79-3548-41BB-8D90-3B01A0FB1417}">
      <dgm:prSet/>
      <dgm:spPr/>
      <dgm:t>
        <a:bodyPr/>
        <a:lstStyle/>
        <a:p>
          <a:endParaRPr lang="en-US"/>
        </a:p>
      </dgm:t>
    </dgm:pt>
    <dgm:pt modelId="{03EFB381-3895-4D67-B557-D6533394D34B}" type="sibTrans" cxnId="{3F08CE79-3548-41BB-8D90-3B01A0FB1417}">
      <dgm:prSet/>
      <dgm:spPr/>
      <dgm:t>
        <a:bodyPr/>
        <a:lstStyle/>
        <a:p>
          <a:endParaRPr lang="en-US"/>
        </a:p>
      </dgm:t>
    </dgm:pt>
    <dgm:pt modelId="{7FAC7656-94B1-4210-9F86-324EF299112E}" type="pres">
      <dgm:prSet presAssocID="{9744953D-B20B-44CB-9C86-DE34B5005827}" presName="hierChild1" presStyleCnt="0">
        <dgm:presLayoutVars>
          <dgm:chPref val="1"/>
          <dgm:dir/>
          <dgm:animOne val="branch"/>
          <dgm:animLvl val="lvl"/>
          <dgm:resizeHandles/>
        </dgm:presLayoutVars>
      </dgm:prSet>
      <dgm:spPr/>
    </dgm:pt>
    <dgm:pt modelId="{218893F3-312D-4258-8CA5-DC1582222B52}" type="pres">
      <dgm:prSet presAssocID="{A294CE1C-CA43-464D-9F50-6BD813B9E7FC}" presName="hierRoot1" presStyleCnt="0"/>
      <dgm:spPr/>
    </dgm:pt>
    <dgm:pt modelId="{C7BE6638-8AD8-40BA-B69E-B4F0B78B23C3}" type="pres">
      <dgm:prSet presAssocID="{A294CE1C-CA43-464D-9F50-6BD813B9E7FC}" presName="composite" presStyleCnt="0"/>
      <dgm:spPr/>
    </dgm:pt>
    <dgm:pt modelId="{76CF3299-0ED2-4D37-84D8-EF387F9A9329}" type="pres">
      <dgm:prSet presAssocID="{A294CE1C-CA43-464D-9F50-6BD813B9E7FC}" presName="background" presStyleLbl="node0" presStyleIdx="0" presStyleCnt="2"/>
      <dgm:spPr/>
    </dgm:pt>
    <dgm:pt modelId="{FC9E8524-ADC0-47CA-82A2-D24C61F1A4D8}" type="pres">
      <dgm:prSet presAssocID="{A294CE1C-CA43-464D-9F50-6BD813B9E7FC}" presName="text" presStyleLbl="fgAcc0" presStyleIdx="0" presStyleCnt="2">
        <dgm:presLayoutVars>
          <dgm:chPref val="3"/>
        </dgm:presLayoutVars>
      </dgm:prSet>
      <dgm:spPr/>
    </dgm:pt>
    <dgm:pt modelId="{8E7329A0-46CF-41F6-ACF2-4AF84E60AB81}" type="pres">
      <dgm:prSet presAssocID="{A294CE1C-CA43-464D-9F50-6BD813B9E7FC}" presName="hierChild2" presStyleCnt="0"/>
      <dgm:spPr/>
    </dgm:pt>
    <dgm:pt modelId="{D5BC737E-D853-451A-9995-F1BDFABF02B2}" type="pres">
      <dgm:prSet presAssocID="{17D21FCD-4BC6-4DC8-BD27-180C2DE5DA20}" presName="hierRoot1" presStyleCnt="0"/>
      <dgm:spPr/>
    </dgm:pt>
    <dgm:pt modelId="{70C4A661-EC91-4FB7-8CBF-49A82F58D871}" type="pres">
      <dgm:prSet presAssocID="{17D21FCD-4BC6-4DC8-BD27-180C2DE5DA20}" presName="composite" presStyleCnt="0"/>
      <dgm:spPr/>
    </dgm:pt>
    <dgm:pt modelId="{67A29EFD-B5BF-4B48-8412-88F11B0DB7E4}" type="pres">
      <dgm:prSet presAssocID="{17D21FCD-4BC6-4DC8-BD27-180C2DE5DA20}" presName="background" presStyleLbl="node0" presStyleIdx="1" presStyleCnt="2"/>
      <dgm:spPr/>
    </dgm:pt>
    <dgm:pt modelId="{72AC1358-0C14-4ACC-A2D7-5747EA09A46E}" type="pres">
      <dgm:prSet presAssocID="{17D21FCD-4BC6-4DC8-BD27-180C2DE5DA20}" presName="text" presStyleLbl="fgAcc0" presStyleIdx="1" presStyleCnt="2">
        <dgm:presLayoutVars>
          <dgm:chPref val="3"/>
        </dgm:presLayoutVars>
      </dgm:prSet>
      <dgm:spPr/>
    </dgm:pt>
    <dgm:pt modelId="{28E4A484-9576-462D-B2EE-56101B5D7A29}" type="pres">
      <dgm:prSet presAssocID="{17D21FCD-4BC6-4DC8-BD27-180C2DE5DA20}" presName="hierChild2" presStyleCnt="0"/>
      <dgm:spPr/>
    </dgm:pt>
  </dgm:ptLst>
  <dgm:cxnLst>
    <dgm:cxn modelId="{53EC9C10-70BF-4E8F-85AE-88D4F180D082}" srcId="{9744953D-B20B-44CB-9C86-DE34B5005827}" destId="{A294CE1C-CA43-464D-9F50-6BD813B9E7FC}" srcOrd="0" destOrd="0" parTransId="{E715F05D-7547-4F5A-9A92-4A3BB12B7C9C}" sibTransId="{C976AF8B-5FA2-40A5-8CAA-9A6C4CE2D985}"/>
    <dgm:cxn modelId="{AE7FC34C-6285-4A62-AAB6-DFE39EE72084}" type="presOf" srcId="{A294CE1C-CA43-464D-9F50-6BD813B9E7FC}" destId="{FC9E8524-ADC0-47CA-82A2-D24C61F1A4D8}" srcOrd="0" destOrd="0" presId="urn:microsoft.com/office/officeart/2005/8/layout/hierarchy1"/>
    <dgm:cxn modelId="{3F08CE79-3548-41BB-8D90-3B01A0FB1417}" srcId="{9744953D-B20B-44CB-9C86-DE34B5005827}" destId="{17D21FCD-4BC6-4DC8-BD27-180C2DE5DA20}" srcOrd="1" destOrd="0" parTransId="{7D093D94-539E-4914-8995-004908565D9C}" sibTransId="{03EFB381-3895-4D67-B557-D6533394D34B}"/>
    <dgm:cxn modelId="{C1DFC796-3E0F-4AC0-A146-C18ECA5E3F0F}" type="presOf" srcId="{17D21FCD-4BC6-4DC8-BD27-180C2DE5DA20}" destId="{72AC1358-0C14-4ACC-A2D7-5747EA09A46E}" srcOrd="0" destOrd="0" presId="urn:microsoft.com/office/officeart/2005/8/layout/hierarchy1"/>
    <dgm:cxn modelId="{A62209A5-7333-4825-9B42-416DC1034649}" type="presOf" srcId="{9744953D-B20B-44CB-9C86-DE34B5005827}" destId="{7FAC7656-94B1-4210-9F86-324EF299112E}" srcOrd="0" destOrd="0" presId="urn:microsoft.com/office/officeart/2005/8/layout/hierarchy1"/>
    <dgm:cxn modelId="{4EB91954-4D47-4B84-A02D-B28ED7090729}" type="presParOf" srcId="{7FAC7656-94B1-4210-9F86-324EF299112E}" destId="{218893F3-312D-4258-8CA5-DC1582222B52}" srcOrd="0" destOrd="0" presId="urn:microsoft.com/office/officeart/2005/8/layout/hierarchy1"/>
    <dgm:cxn modelId="{82459DCB-4B42-4D88-8056-5863003A4A16}" type="presParOf" srcId="{218893F3-312D-4258-8CA5-DC1582222B52}" destId="{C7BE6638-8AD8-40BA-B69E-B4F0B78B23C3}" srcOrd="0" destOrd="0" presId="urn:microsoft.com/office/officeart/2005/8/layout/hierarchy1"/>
    <dgm:cxn modelId="{E9953B55-7821-43D8-827A-E2EEF8FE98A3}" type="presParOf" srcId="{C7BE6638-8AD8-40BA-B69E-B4F0B78B23C3}" destId="{76CF3299-0ED2-4D37-84D8-EF387F9A9329}" srcOrd="0" destOrd="0" presId="urn:microsoft.com/office/officeart/2005/8/layout/hierarchy1"/>
    <dgm:cxn modelId="{85680340-CDCA-41FC-BCCF-4D7897088891}" type="presParOf" srcId="{C7BE6638-8AD8-40BA-B69E-B4F0B78B23C3}" destId="{FC9E8524-ADC0-47CA-82A2-D24C61F1A4D8}" srcOrd="1" destOrd="0" presId="urn:microsoft.com/office/officeart/2005/8/layout/hierarchy1"/>
    <dgm:cxn modelId="{B9FFE59A-74A5-4DB0-A583-A3080F06B855}" type="presParOf" srcId="{218893F3-312D-4258-8CA5-DC1582222B52}" destId="{8E7329A0-46CF-41F6-ACF2-4AF84E60AB81}" srcOrd="1" destOrd="0" presId="urn:microsoft.com/office/officeart/2005/8/layout/hierarchy1"/>
    <dgm:cxn modelId="{FBEA1D6C-3E21-47DD-9B2C-1F22A78E8AE2}" type="presParOf" srcId="{7FAC7656-94B1-4210-9F86-324EF299112E}" destId="{D5BC737E-D853-451A-9995-F1BDFABF02B2}" srcOrd="1" destOrd="0" presId="urn:microsoft.com/office/officeart/2005/8/layout/hierarchy1"/>
    <dgm:cxn modelId="{889F10A9-55D6-46B2-B72A-AB934BE59138}" type="presParOf" srcId="{D5BC737E-D853-451A-9995-F1BDFABF02B2}" destId="{70C4A661-EC91-4FB7-8CBF-49A82F58D871}" srcOrd="0" destOrd="0" presId="urn:microsoft.com/office/officeart/2005/8/layout/hierarchy1"/>
    <dgm:cxn modelId="{ADD36F76-0C7E-4F48-8CE5-A6B0B1039FB7}" type="presParOf" srcId="{70C4A661-EC91-4FB7-8CBF-49A82F58D871}" destId="{67A29EFD-B5BF-4B48-8412-88F11B0DB7E4}" srcOrd="0" destOrd="0" presId="urn:microsoft.com/office/officeart/2005/8/layout/hierarchy1"/>
    <dgm:cxn modelId="{0D52BCCC-B590-437D-A0F3-A21BB45E3DE1}" type="presParOf" srcId="{70C4A661-EC91-4FB7-8CBF-49A82F58D871}" destId="{72AC1358-0C14-4ACC-A2D7-5747EA09A46E}" srcOrd="1" destOrd="0" presId="urn:microsoft.com/office/officeart/2005/8/layout/hierarchy1"/>
    <dgm:cxn modelId="{87ED61C3-5F9F-44E8-A658-B80EF4DA231D}" type="presParOf" srcId="{D5BC737E-D853-451A-9995-F1BDFABF02B2}" destId="{28E4A484-9576-462D-B2EE-56101B5D7A2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F3299-0ED2-4D37-84D8-EF387F9A9329}">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9E8524-ADC0-47CA-82A2-D24C61F1A4D8}">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Transcriptome sequencing (RNA-seq): targets all transcripts of a tissue</a:t>
          </a:r>
        </a:p>
      </dsp:txBody>
      <dsp:txXfrm>
        <a:off x="608661" y="692298"/>
        <a:ext cx="4508047" cy="2799040"/>
      </dsp:txXfrm>
    </dsp:sp>
    <dsp:sp modelId="{67A29EFD-B5BF-4B48-8412-88F11B0DB7E4}">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AC1358-0C14-4ACC-A2D7-5747EA09A46E}">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Genome sequencing: recovers entire or parts of the genome depending on sequencing depth and genome size</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47A28-9155-4831-9F3E-3538E39F7235}"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C70A9-E733-4023-B241-B7B1EEF33B14}" type="slidenum">
              <a:rPr lang="en-US" smtClean="0"/>
              <a:t>‹#›</a:t>
            </a:fld>
            <a:endParaRPr lang="en-US"/>
          </a:p>
        </p:txBody>
      </p:sp>
    </p:spTree>
    <p:extLst>
      <p:ext uri="{BB962C8B-B14F-4D97-AF65-F5344CB8AC3E}">
        <p14:creationId xmlns:p14="http://schemas.microsoft.com/office/powerpoint/2010/main" val="2336448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rPr>
              <a:t>Let me start with a brief overview. For the first part, I am going to provide some background about the oral microbiome, giving you a sense about why we should learn more about it. From there, I will discuss my previous and current research and how they advance the ancient DNA field. After that, I will then discuss my future plans and directions, especially if given the opportunity to come to Clemson. Then finally, I will be happy to then start the Q&amp;A session.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82FB9-6045-4D8A-A942-9B10AEACD1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8769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B are considered sister taxa. </a:t>
            </a:r>
          </a:p>
        </p:txBody>
      </p:sp>
      <p:sp>
        <p:nvSpPr>
          <p:cNvPr id="4" name="Slide Number Placeholder 3"/>
          <p:cNvSpPr>
            <a:spLocks noGrp="1"/>
          </p:cNvSpPr>
          <p:nvPr>
            <p:ph type="sldNum" sz="quarter" idx="5"/>
          </p:nvPr>
        </p:nvSpPr>
        <p:spPr/>
        <p:txBody>
          <a:bodyPr/>
          <a:lstStyle/>
          <a:p>
            <a:fld id="{AF9C70A9-E733-4023-B241-B7B1EEF33B14}" type="slidenum">
              <a:rPr lang="en-US" smtClean="0"/>
              <a:t>13</a:t>
            </a:fld>
            <a:endParaRPr lang="en-US"/>
          </a:p>
        </p:txBody>
      </p:sp>
    </p:spTree>
    <p:extLst>
      <p:ext uri="{BB962C8B-B14F-4D97-AF65-F5344CB8AC3E}">
        <p14:creationId xmlns:p14="http://schemas.microsoft.com/office/powerpoint/2010/main" val="1784096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B are considered sister taxa. </a:t>
            </a:r>
          </a:p>
        </p:txBody>
      </p:sp>
      <p:sp>
        <p:nvSpPr>
          <p:cNvPr id="4" name="Slide Number Placeholder 3"/>
          <p:cNvSpPr>
            <a:spLocks noGrp="1"/>
          </p:cNvSpPr>
          <p:nvPr>
            <p:ph type="sldNum" sz="quarter" idx="5"/>
          </p:nvPr>
        </p:nvSpPr>
        <p:spPr/>
        <p:txBody>
          <a:bodyPr/>
          <a:lstStyle/>
          <a:p>
            <a:fld id="{AF9C70A9-E733-4023-B241-B7B1EEF33B14}" type="slidenum">
              <a:rPr lang="en-US" smtClean="0"/>
              <a:t>14</a:t>
            </a:fld>
            <a:endParaRPr lang="en-US"/>
          </a:p>
        </p:txBody>
      </p:sp>
    </p:spTree>
    <p:extLst>
      <p:ext uri="{BB962C8B-B14F-4D97-AF65-F5344CB8AC3E}">
        <p14:creationId xmlns:p14="http://schemas.microsoft.com/office/powerpoint/2010/main" val="307655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r>
              <a:rPr lang="en-US" altLang="en-US" b="1" dirty="0">
                <a:latin typeface="Arial" pitchFamily="34" charset="0"/>
                <a:ea typeface="Arial" pitchFamily="34" charset="0"/>
              </a:rPr>
              <a:t>Figure 1. </a:t>
            </a:r>
            <a:r>
              <a:rPr lang="en-US" altLang="en-US" dirty="0">
                <a:latin typeface="Arial" pitchFamily="34" charset="0"/>
                <a:ea typeface="Arial" pitchFamily="34" charset="0"/>
              </a:rPr>
              <a:t>Deep-scale phylogenetic utility. Enrichment probes were designed using genome sequences from five model species (indicated by asterisk). (a) The number of loci captured is given for each taxon and the number of orthologous loci shared among taxa is given for each clade on the expected phylogeny (topology based on Tree of Life Project, http://tolweb.org/tree/; branch lengths based on Time Tree divergence times, http://www.timetree.org; Hedges et al. 2006). Numbers above and below branches are estimates from the high and low-sensitivity analyses, respectively. Estimates of genome size were obtained for the most closely related species to each of the target taxa from genomesize.com (Gregory et al. 2006). (b) The number of loci captured for a species is correlated with the divergence time between the species and the closest model species. Best-fit logistic regression lines are based on the ten species sequenced: High Sensitivity, P &lt; 0.00001, y = 512/[1 + ê[−5.5972317 + x*0.02151495)]; Low Sensitivity, P &lt; 0.0001, y = 512/[1 + </a:t>
            </a:r>
            <a:r>
              <a:rPr lang="en-US" altLang="en-US" dirty="0" err="1">
                <a:latin typeface="Arial" pitchFamily="34" charset="0"/>
                <a:ea typeface="Arial" pitchFamily="34" charset="0"/>
              </a:rPr>
              <a:t>eê</a:t>
            </a:r>
            <a:r>
              <a:rPr lang="en-US" altLang="en-US" dirty="0">
                <a:latin typeface="Arial" pitchFamily="34" charset="0"/>
                <a:ea typeface="Arial" pitchFamily="34" charset="0"/>
              </a:rPr>
              <a:t>(−4.1491567 + x*0.02491859)]. Species trees were estimated by BEST for c) a tetrapod data set containing eight ingroup and one outgroup species for 32 loci (20,791 sites total), and (d) an amniote data set containing six ingroup and one outgroup species for 123 loci (94,251 sites total). Note that both data sets had 0% missing data because sites with indels (-) and unknown bases (N) were excluded before analysis. Support values on each branch (c and d) indicate the bipartition posterior probability from the BEST species tree (left value on each branch) and the sample-wide Bayesian concordance factor from </a:t>
            </a:r>
            <a:r>
              <a:rPr lang="en-US" altLang="en-US" dirty="0" err="1">
                <a:latin typeface="Arial" pitchFamily="34" charset="0"/>
                <a:ea typeface="Arial" pitchFamily="34" charset="0"/>
              </a:rPr>
              <a:t>BUCKy</a:t>
            </a:r>
            <a:r>
              <a:rPr lang="en-US" altLang="en-US" dirty="0">
                <a:latin typeface="Arial" pitchFamily="34" charset="0"/>
                <a:ea typeface="Arial" pitchFamily="34" charset="0"/>
              </a:rPr>
              <a:t>. Branch lengths are proportional to divergence times, but the overall scale is arbitrary.
</a:t>
            </a:r>
          </a:p>
          <a:p>
            <a:pPr marL="0" lvl="0" indent="0"/>
            <a:r>
              <a:rPr lang="en-US" altLang="en-US" dirty="0">
                <a:latin typeface="Arial" pitchFamily="34" charset="0"/>
                <a:ea typeface="Arial" pitchFamily="34" charset="0"/>
              </a:rPr>
              <a:t>Unless provided in the caption above, the following copyright applies to the content of this slide: © The Author(s) 2012. Published by Oxford University Press, on behalf of the Society of Systematic Biologists. All rights reserved. For Permissions, please email: journals.permissions@oup.com</a:t>
            </a:r>
          </a:p>
          <a:p>
            <a:endParaRPr lang="en-US" dirty="0"/>
          </a:p>
        </p:txBody>
      </p:sp>
      <p:sp>
        <p:nvSpPr>
          <p:cNvPr id="4" name="Slide Number Placeholder 3"/>
          <p:cNvSpPr>
            <a:spLocks noGrp="1"/>
          </p:cNvSpPr>
          <p:nvPr>
            <p:ph type="sldNum" sz="quarter" idx="5"/>
          </p:nvPr>
        </p:nvSpPr>
        <p:spPr/>
        <p:txBody>
          <a:bodyPr/>
          <a:lstStyle/>
          <a:p>
            <a:fld id="{AF9C70A9-E733-4023-B241-B7B1EEF33B14}" type="slidenum">
              <a:rPr lang="en-US" smtClean="0"/>
              <a:t>19</a:t>
            </a:fld>
            <a:endParaRPr lang="en-US"/>
          </a:p>
        </p:txBody>
      </p:sp>
    </p:spTree>
    <p:extLst>
      <p:ext uri="{BB962C8B-B14F-4D97-AF65-F5344CB8AC3E}">
        <p14:creationId xmlns:p14="http://schemas.microsoft.com/office/powerpoint/2010/main" val="3860198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978C3-B3DE-DF1C-B3CF-449149C7A4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F421FE-8380-7B66-58DD-F81E731E32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DB86BF-0D0C-5106-1287-AF385BF910E1}"/>
              </a:ext>
            </a:extLst>
          </p:cNvPr>
          <p:cNvSpPr>
            <a:spLocks noGrp="1"/>
          </p:cNvSpPr>
          <p:nvPr>
            <p:ph type="body" idx="1"/>
          </p:nvPr>
        </p:nvSpPr>
        <p:spPr/>
        <p:txBody>
          <a:bodyPr/>
          <a:lstStyle/>
          <a:p>
            <a:r>
              <a:rPr lang="en-US" dirty="0"/>
              <a:t>Absolutely! Global and local alignments are two different approaches used in sequence alignment, a fundamental technique in bioinformatics.</a:t>
            </a:r>
          </a:p>
          <a:p>
            <a:endParaRPr lang="en-US" dirty="0"/>
          </a:p>
          <a:p>
            <a:r>
              <a:rPr lang="en-US" dirty="0"/>
              <a:t>1. **Global Alignment:**</a:t>
            </a:r>
          </a:p>
          <a:p>
            <a:r>
              <a:rPr lang="en-US" dirty="0"/>
              <a:t>   - **Objective:** The goal of global alignment is to align the entire length of two sequences, maximizing the overall similarity.</a:t>
            </a:r>
          </a:p>
          <a:p>
            <a:r>
              <a:rPr lang="en-US" dirty="0"/>
              <a:t>   - **Usage:** It is commonly used when the sequences being compared are assumed to have a significant overall similarity and when you want to identify the overall homology between two sequences.</a:t>
            </a:r>
          </a:p>
          <a:p>
            <a:r>
              <a:rPr lang="en-US" dirty="0"/>
              <a:t>   - **Characteristics:** It considers the entire length of both sequences, introducing gaps (insertions or deletions) as necessary to achieve the best alignment.</a:t>
            </a:r>
          </a:p>
          <a:p>
            <a:endParaRPr lang="en-US" dirty="0"/>
          </a:p>
          <a:p>
            <a:r>
              <a:rPr lang="en-US" dirty="0"/>
              <a:t>2. **Local Alignment:**</a:t>
            </a:r>
          </a:p>
          <a:p>
            <a:r>
              <a:rPr lang="en-US" dirty="0"/>
              <a:t>   - **Objective:** The aim of local alignment is to identify the most similar regions between two sequences, even if the overall similarity is low.</a:t>
            </a:r>
          </a:p>
          <a:p>
            <a:r>
              <a:rPr lang="en-US" dirty="0"/>
              <a:t>   - **Usage:** It is useful when comparing sequences that may have conserved regions embedded in non-conserved sequences or when you want to find specific domains or motifs within larger sequences.</a:t>
            </a:r>
          </a:p>
          <a:p>
            <a:r>
              <a:rPr lang="en-US" dirty="0"/>
              <a:t>   - **Characteristics:** It identifies regions of similarity within the sequences, allowing for gaps to be introduced only in those specific regions rather than considering the entire length of the sequences.</a:t>
            </a:r>
          </a:p>
          <a:p>
            <a:endParaRPr lang="en-US" dirty="0"/>
          </a:p>
          <a:p>
            <a:r>
              <a:rPr lang="en-US" dirty="0"/>
              <a:t>**Example:**</a:t>
            </a:r>
          </a:p>
          <a:p>
            <a:r>
              <a:rPr lang="en-US" dirty="0"/>
              <a:t>Let's consider two DNA sequences:</a:t>
            </a:r>
          </a:p>
          <a:p>
            <a:endParaRPr lang="en-US" dirty="0"/>
          </a:p>
          <a:p>
            <a:r>
              <a:rPr lang="en-US" dirty="0"/>
              <a:t>- Sequence 1: ACGTACGTAG</a:t>
            </a:r>
          </a:p>
          <a:p>
            <a:r>
              <a:rPr lang="en-US" dirty="0"/>
              <a:t>- Sequence 2: ACTAGTACGT</a:t>
            </a:r>
          </a:p>
          <a:p>
            <a:endParaRPr lang="en-US" dirty="0"/>
          </a:p>
          <a:p>
            <a:r>
              <a:rPr lang="en-US" dirty="0"/>
              <a:t>**Global Alignment:**</a:t>
            </a:r>
          </a:p>
          <a:p>
            <a:r>
              <a:rPr lang="en-US" dirty="0"/>
              <a:t>```</a:t>
            </a:r>
          </a:p>
          <a:p>
            <a:r>
              <a:rPr lang="en-US" dirty="0"/>
              <a:t>Sequence 1: ACGTACGTAG</a:t>
            </a:r>
          </a:p>
          <a:p>
            <a:r>
              <a:rPr lang="en-US" dirty="0"/>
              <a:t>Sequence 2: AC--TAGTACGT</a:t>
            </a:r>
          </a:p>
          <a:p>
            <a:r>
              <a:rPr lang="en-US" dirty="0"/>
              <a:t>```</a:t>
            </a:r>
          </a:p>
          <a:p>
            <a:endParaRPr lang="en-US" dirty="0"/>
          </a:p>
          <a:p>
            <a:r>
              <a:rPr lang="en-US" dirty="0"/>
              <a:t>**Local Alignment:**</a:t>
            </a:r>
          </a:p>
          <a:p>
            <a:r>
              <a:rPr lang="en-US" dirty="0"/>
              <a:t>```</a:t>
            </a:r>
          </a:p>
          <a:p>
            <a:r>
              <a:rPr lang="en-US" dirty="0"/>
              <a:t>Sequence 1: ACGTACGTA</a:t>
            </a:r>
          </a:p>
          <a:p>
            <a:r>
              <a:rPr lang="en-US" dirty="0"/>
              <a:t>Sequence 2: ACGTACGTA</a:t>
            </a:r>
          </a:p>
          <a:p>
            <a:r>
              <a:rPr lang="en-US" dirty="0"/>
              <a:t>```</a:t>
            </a:r>
          </a:p>
          <a:p>
            <a:endParaRPr lang="en-US" dirty="0"/>
          </a:p>
          <a:p>
            <a:r>
              <a:rPr lang="en-US" dirty="0"/>
              <a:t>In the global alignment, we consider the entire length of both sequences and introduce gaps to align them. In the local alignment, we identify the most similar region within the sequences and align only that specific region.</a:t>
            </a:r>
          </a:p>
          <a:p>
            <a:endParaRPr lang="en-US" dirty="0"/>
          </a:p>
          <a:p>
            <a:r>
              <a:rPr lang="en-US" dirty="0"/>
              <a:t>In summary, global alignment is suited for comparing sequences with overall similarity, while local alignment is more suitable for identifying specific conserved regions within sequences.</a:t>
            </a:r>
          </a:p>
        </p:txBody>
      </p:sp>
      <p:sp>
        <p:nvSpPr>
          <p:cNvPr id="4" name="Slide Number Placeholder 3">
            <a:extLst>
              <a:ext uri="{FF2B5EF4-FFF2-40B4-BE49-F238E27FC236}">
                <a16:creationId xmlns:a16="http://schemas.microsoft.com/office/drawing/2014/main" id="{A6113092-7E84-68AC-5814-CF9FF42543AD}"/>
              </a:ext>
            </a:extLst>
          </p:cNvPr>
          <p:cNvSpPr>
            <a:spLocks noGrp="1"/>
          </p:cNvSpPr>
          <p:nvPr>
            <p:ph type="sldNum" sz="quarter" idx="5"/>
          </p:nvPr>
        </p:nvSpPr>
        <p:spPr/>
        <p:txBody>
          <a:bodyPr/>
          <a:lstStyle/>
          <a:p>
            <a:fld id="{AF9C70A9-E733-4023-B241-B7B1EEF33B14}" type="slidenum">
              <a:rPr lang="en-US" smtClean="0"/>
              <a:t>24</a:t>
            </a:fld>
            <a:endParaRPr lang="en-US"/>
          </a:p>
        </p:txBody>
      </p:sp>
    </p:spTree>
    <p:extLst>
      <p:ext uri="{BB962C8B-B14F-4D97-AF65-F5344CB8AC3E}">
        <p14:creationId xmlns:p14="http://schemas.microsoft.com/office/powerpoint/2010/main" val="4166844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Absolutely! Global and local alignments are two different approaches used in sequence alignment, a fundamental technique in bioinformatics.</a:t>
            </a:r>
          </a:p>
          <a:p>
            <a:endParaRPr lang="en-US" dirty="0"/>
          </a:p>
          <a:p>
            <a:r>
              <a:rPr lang="en-US" dirty="0"/>
              <a:t>1. **Global Alignment:**</a:t>
            </a:r>
          </a:p>
          <a:p>
            <a:r>
              <a:rPr lang="en-US" dirty="0"/>
              <a:t>   - **Objective:** The goal of global alignment is to align the entire length of two sequences, maximizing the overall similarity.</a:t>
            </a:r>
          </a:p>
          <a:p>
            <a:r>
              <a:rPr lang="en-US" dirty="0"/>
              <a:t>   - **Usage:** It is commonly used when the sequences being compared are assumed to have a significant overall similarity and when you want to identify the overall homology between two sequences.</a:t>
            </a:r>
          </a:p>
          <a:p>
            <a:r>
              <a:rPr lang="en-US" dirty="0"/>
              <a:t>   - **Characteristics:** It considers the entire length of both sequences, introducing gaps (insertions or deletions) as necessary to achieve the best alignment.</a:t>
            </a:r>
          </a:p>
          <a:p>
            <a:endParaRPr lang="en-US" dirty="0"/>
          </a:p>
          <a:p>
            <a:r>
              <a:rPr lang="en-US" dirty="0"/>
              <a:t>2. **Local Alignment:**</a:t>
            </a:r>
          </a:p>
          <a:p>
            <a:r>
              <a:rPr lang="en-US" dirty="0"/>
              <a:t>   - **Objective:** The aim of local alignment is to identify the most similar regions between two sequences, even if the overall similarity is low.</a:t>
            </a:r>
          </a:p>
          <a:p>
            <a:r>
              <a:rPr lang="en-US" dirty="0"/>
              <a:t>   - **Usage:** It is useful when comparing sequences that may have conserved regions embedded in non-conserved sequences or when you want to find specific domains or motifs within larger sequences.</a:t>
            </a:r>
          </a:p>
          <a:p>
            <a:r>
              <a:rPr lang="en-US" dirty="0"/>
              <a:t>   - **Characteristics:** It identifies regions of similarity within the sequences, allowing for gaps to be introduced only in those specific regions rather than considering the entire length of the sequences.</a:t>
            </a:r>
          </a:p>
          <a:p>
            <a:endParaRPr lang="en-US" dirty="0"/>
          </a:p>
          <a:p>
            <a:r>
              <a:rPr lang="en-US" dirty="0"/>
              <a:t>**Example:**</a:t>
            </a:r>
          </a:p>
          <a:p>
            <a:r>
              <a:rPr lang="en-US" dirty="0"/>
              <a:t>Let's consider two DNA sequences:</a:t>
            </a:r>
          </a:p>
          <a:p>
            <a:endParaRPr lang="en-US" dirty="0"/>
          </a:p>
          <a:p>
            <a:r>
              <a:rPr lang="en-US" dirty="0"/>
              <a:t>- Sequence 1: ACGTACGTAG</a:t>
            </a:r>
          </a:p>
          <a:p>
            <a:r>
              <a:rPr lang="en-US" dirty="0"/>
              <a:t>- Sequence 2: ACTAGTACGT</a:t>
            </a:r>
          </a:p>
          <a:p>
            <a:endParaRPr lang="en-US" dirty="0"/>
          </a:p>
          <a:p>
            <a:r>
              <a:rPr lang="en-US" dirty="0"/>
              <a:t>**Global Alignment:**</a:t>
            </a:r>
          </a:p>
          <a:p>
            <a:r>
              <a:rPr lang="en-US" dirty="0"/>
              <a:t>```</a:t>
            </a:r>
          </a:p>
          <a:p>
            <a:r>
              <a:rPr lang="en-US" dirty="0"/>
              <a:t>Sequence 1: ACGTACGTAG</a:t>
            </a:r>
          </a:p>
          <a:p>
            <a:r>
              <a:rPr lang="en-US" dirty="0"/>
              <a:t>Sequence 2: AC--TAGTACGT</a:t>
            </a:r>
          </a:p>
          <a:p>
            <a:r>
              <a:rPr lang="en-US" dirty="0"/>
              <a:t>```</a:t>
            </a:r>
          </a:p>
          <a:p>
            <a:endParaRPr lang="en-US" dirty="0"/>
          </a:p>
          <a:p>
            <a:r>
              <a:rPr lang="en-US" dirty="0"/>
              <a:t>**Local Alignment:**</a:t>
            </a:r>
          </a:p>
          <a:p>
            <a:r>
              <a:rPr lang="en-US" dirty="0"/>
              <a:t>```</a:t>
            </a:r>
          </a:p>
          <a:p>
            <a:r>
              <a:rPr lang="en-US" dirty="0"/>
              <a:t>Sequence 1: ACGTACGTA</a:t>
            </a:r>
          </a:p>
          <a:p>
            <a:r>
              <a:rPr lang="en-US" dirty="0"/>
              <a:t>Sequence 2: ACGTACGTA</a:t>
            </a:r>
          </a:p>
          <a:p>
            <a:r>
              <a:rPr lang="en-US" dirty="0"/>
              <a:t>```</a:t>
            </a:r>
          </a:p>
          <a:p>
            <a:endParaRPr lang="en-US" dirty="0"/>
          </a:p>
          <a:p>
            <a:r>
              <a:rPr lang="en-US" dirty="0"/>
              <a:t>In the global alignment, we consider the entire length of both sequences and introduce gaps to align them. In the local alignment, we identify the most similar region within the sequences and align only that specific region.</a:t>
            </a:r>
          </a:p>
          <a:p>
            <a:endParaRPr lang="en-US" dirty="0"/>
          </a:p>
          <a:p>
            <a:r>
              <a:rPr lang="en-US" dirty="0"/>
              <a:t>In summary, global alignment is suited for comparing sequences with overall similarity, while local alignment is more suitable for identifying specific conserved regions within sequences.</a:t>
            </a:r>
          </a:p>
        </p:txBody>
      </p:sp>
      <p:sp>
        <p:nvSpPr>
          <p:cNvPr id="4" name="Slide Number Placeholder 3"/>
          <p:cNvSpPr>
            <a:spLocks noGrp="1"/>
          </p:cNvSpPr>
          <p:nvPr>
            <p:ph type="sldNum" sz="quarter" idx="5"/>
          </p:nvPr>
        </p:nvSpPr>
        <p:spPr/>
        <p:txBody>
          <a:bodyPr/>
          <a:lstStyle/>
          <a:p>
            <a:fld id="{AF9C70A9-E733-4023-B241-B7B1EEF33B14}" type="slidenum">
              <a:rPr lang="en-US" smtClean="0"/>
              <a:t>25</a:t>
            </a:fld>
            <a:endParaRPr lang="en-US"/>
          </a:p>
        </p:txBody>
      </p:sp>
    </p:spTree>
    <p:extLst>
      <p:ext uri="{BB962C8B-B14F-4D97-AF65-F5344CB8AC3E}">
        <p14:creationId xmlns:p14="http://schemas.microsoft.com/office/powerpoint/2010/main" val="3453102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dirty="0">
                <a:latin typeface="Arial" pitchFamily="34" charset="0"/>
                <a:ea typeface="Arial" pitchFamily="34" charset="0"/>
              </a:rPr>
              <a:t>A study that came out in 2018 used different programs and looked at their performance. Their conclusion was that each program performed about the same. However, for more challenging relationships, we see more variation with the true alignments. They found that MAFFT was more consistent with TRUE alignments. This is why many people decide to use MAFFT. </a:t>
            </a:r>
            <a:endParaRPr lang="en-US" altLang="en-US" dirty="0">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E8F59438-D8E3-4333-920D-F96BA48A6356}" type="slidenum">
              <a:rPr lang="en-US" altLang="en-US" sz="1200"/>
              <a:t>27</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8C7BD-97D3-0A69-1520-8CEF9AA532A9}"/>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F907EB37-25DA-7CC3-8252-8DB214E3F2F3}"/>
              </a:ext>
            </a:extLst>
          </p:cNvPr>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a:extLst>
              <a:ext uri="{FF2B5EF4-FFF2-40B4-BE49-F238E27FC236}">
                <a16:creationId xmlns:a16="http://schemas.microsoft.com/office/drawing/2014/main" id="{AEC38190-8AC1-32EA-8C0B-DF68CB60E0E5}"/>
              </a:ext>
            </a:extLst>
          </p:cNvPr>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dirty="0">
                <a:latin typeface="Arial" pitchFamily="34" charset="0"/>
                <a:ea typeface="Arial" pitchFamily="34" charset="0"/>
              </a:rPr>
              <a:t>A study that came out in 2018 used different programs and looked at their performance. Their conclusion was that each program performed about the same. However, for more challenging relationships, we see more variation with the true alignments. They found that MAFFT was more consistent with TRUE alignments. This is why many people decide to use MAFFT. </a:t>
            </a:r>
            <a:endParaRPr lang="en-US" altLang="en-US" dirty="0">
              <a:latin typeface="Arial" pitchFamily="34" charset="0"/>
              <a:ea typeface="Arial" pitchFamily="34" charset="0"/>
            </a:endParaRPr>
          </a:p>
        </p:txBody>
      </p:sp>
      <p:sp>
        <p:nvSpPr>
          <p:cNvPr id="6148" name="Slide Number Placeholder 3">
            <a:extLst>
              <a:ext uri="{FF2B5EF4-FFF2-40B4-BE49-F238E27FC236}">
                <a16:creationId xmlns:a16="http://schemas.microsoft.com/office/drawing/2014/main" id="{28CBD8A1-E14F-36D6-4287-09D874F557BC}"/>
              </a:ext>
            </a:extLst>
          </p:cNvPr>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E8F59438-D8E3-4333-920D-F96BA48A6356}" type="slidenum">
              <a:rPr lang="en-US" altLang="en-US" sz="1200"/>
              <a:t>28</a:t>
            </a:fld>
            <a:endParaRPr lang="en-US" altLang="en-US" sz="1200"/>
          </a:p>
        </p:txBody>
      </p:sp>
    </p:spTree>
    <p:extLst>
      <p:ext uri="{BB962C8B-B14F-4D97-AF65-F5344CB8AC3E}">
        <p14:creationId xmlns:p14="http://schemas.microsoft.com/office/powerpoint/2010/main" val="2507717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bacterium is particularly interesting because phylogenomic comparisons for Italian, Balkans, and Japanese populations have shown that this oral microbe has a strong geographic and temporal signature. Thus, whether this microbe exhibits a similar pattern in the Georgian dataset could offer some value about whether urbanization over time has impacted its evolution. </a:t>
            </a:r>
          </a:p>
          <a:p>
            <a:endParaRPr lang="en-US" dirty="0"/>
          </a:p>
        </p:txBody>
      </p:sp>
      <p:sp>
        <p:nvSpPr>
          <p:cNvPr id="4" name="Slide Number Placeholder 3"/>
          <p:cNvSpPr>
            <a:spLocks noGrp="1"/>
          </p:cNvSpPr>
          <p:nvPr>
            <p:ph type="sldNum" sz="quarter" idx="5"/>
          </p:nvPr>
        </p:nvSpPr>
        <p:spPr/>
        <p:txBody>
          <a:bodyPr/>
          <a:lstStyle/>
          <a:p>
            <a:fld id="{DF393A9F-29BC-4CB3-9031-1A0368169FB2}" type="slidenum">
              <a:rPr lang="en-US" smtClean="0"/>
              <a:t>33</a:t>
            </a:fld>
            <a:endParaRPr lang="en-US"/>
          </a:p>
        </p:txBody>
      </p:sp>
    </p:spTree>
    <p:extLst>
      <p:ext uri="{BB962C8B-B14F-4D97-AF65-F5344CB8AC3E}">
        <p14:creationId xmlns:p14="http://schemas.microsoft.com/office/powerpoint/2010/main" val="2157193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define </a:t>
            </a:r>
            <a:r>
              <a:rPr lang="en-US" dirty="0" err="1"/>
              <a:t>phylogenomics</a:t>
            </a:r>
            <a:r>
              <a:rPr lang="en-US" dirty="0"/>
              <a:t>? </a:t>
            </a:r>
          </a:p>
        </p:txBody>
      </p:sp>
      <p:sp>
        <p:nvSpPr>
          <p:cNvPr id="4" name="Slide Number Placeholder 3"/>
          <p:cNvSpPr>
            <a:spLocks noGrp="1"/>
          </p:cNvSpPr>
          <p:nvPr>
            <p:ph type="sldNum" sz="quarter" idx="5"/>
          </p:nvPr>
        </p:nvSpPr>
        <p:spPr/>
        <p:txBody>
          <a:bodyPr/>
          <a:lstStyle/>
          <a:p>
            <a:fld id="{AF9C70A9-E733-4023-B241-B7B1EEF33B14}" type="slidenum">
              <a:rPr lang="en-US" smtClean="0"/>
              <a:t>4</a:t>
            </a:fld>
            <a:endParaRPr lang="en-US"/>
          </a:p>
        </p:txBody>
      </p:sp>
    </p:spTree>
    <p:extLst>
      <p:ext uri="{BB962C8B-B14F-4D97-AF65-F5344CB8AC3E}">
        <p14:creationId xmlns:p14="http://schemas.microsoft.com/office/powerpoint/2010/main" val="2947969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go over some of the basic concepts of phylogenetic trees. We have terminal nodes that refer to the tips or </a:t>
            </a:r>
            <a:r>
              <a:rPr lang="en-US" dirty="0" err="1"/>
              <a:t>leafs</a:t>
            </a:r>
            <a:r>
              <a:rPr lang="en-US" dirty="0"/>
              <a:t> of a tree. We have internal nodes that represent a hypothetical ancestor. A branch connects ancestors or modern tips. They can reflect time. When they are rooted, they can also illustrate the direction of evolution. </a:t>
            </a:r>
          </a:p>
        </p:txBody>
      </p:sp>
      <p:sp>
        <p:nvSpPr>
          <p:cNvPr id="4" name="Slide Number Placeholder 3"/>
          <p:cNvSpPr>
            <a:spLocks noGrp="1"/>
          </p:cNvSpPr>
          <p:nvPr>
            <p:ph type="sldNum" sz="quarter" idx="5"/>
          </p:nvPr>
        </p:nvSpPr>
        <p:spPr/>
        <p:txBody>
          <a:bodyPr/>
          <a:lstStyle/>
          <a:p>
            <a:fld id="{AF9C70A9-E733-4023-B241-B7B1EEF33B14}" type="slidenum">
              <a:rPr lang="en-US" smtClean="0"/>
              <a:t>5</a:t>
            </a:fld>
            <a:endParaRPr lang="en-US"/>
          </a:p>
        </p:txBody>
      </p:sp>
    </p:spTree>
    <p:extLst>
      <p:ext uri="{BB962C8B-B14F-4D97-AF65-F5344CB8AC3E}">
        <p14:creationId xmlns:p14="http://schemas.microsoft.com/office/powerpoint/2010/main" val="393145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have bifurcating trees. We could also have </a:t>
            </a:r>
            <a:r>
              <a:rPr lang="en-US" dirty="0" err="1"/>
              <a:t>patially</a:t>
            </a:r>
            <a:r>
              <a:rPr lang="en-US" dirty="0"/>
              <a:t> resolved trees or multifurcating trees where we see polytomy. This is when a branch point with three or species come off it or when speciation of more than two lineages occur. </a:t>
            </a:r>
          </a:p>
        </p:txBody>
      </p:sp>
      <p:sp>
        <p:nvSpPr>
          <p:cNvPr id="4" name="Slide Number Placeholder 3"/>
          <p:cNvSpPr>
            <a:spLocks noGrp="1"/>
          </p:cNvSpPr>
          <p:nvPr>
            <p:ph type="sldNum" sz="quarter" idx="5"/>
          </p:nvPr>
        </p:nvSpPr>
        <p:spPr/>
        <p:txBody>
          <a:bodyPr/>
          <a:lstStyle/>
          <a:p>
            <a:fld id="{AF9C70A9-E733-4023-B241-B7B1EEF33B14}" type="slidenum">
              <a:rPr lang="en-US" smtClean="0"/>
              <a:t>6</a:t>
            </a:fld>
            <a:endParaRPr lang="en-US"/>
          </a:p>
        </p:txBody>
      </p:sp>
    </p:spTree>
    <p:extLst>
      <p:ext uri="{BB962C8B-B14F-4D97-AF65-F5344CB8AC3E}">
        <p14:creationId xmlns:p14="http://schemas.microsoft.com/office/powerpoint/2010/main" val="395772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monophyletic group which can also be referred to as a clade is defined as a group of organisms that share a common ancestor. In practice, this common ancestor is referred to as the most recent common ancestor of a group of organisms, and all of its descendants. Just a few examples of a monophyletic group would be mammals or birds in which in both cases all taxa within each of this groups can be traced to a common ancestor. </a:t>
            </a:r>
          </a:p>
          <a:p>
            <a:endParaRPr lang="en-US" dirty="0"/>
          </a:p>
        </p:txBody>
      </p:sp>
      <p:sp>
        <p:nvSpPr>
          <p:cNvPr id="4" name="Slide Number Placeholder 3"/>
          <p:cNvSpPr>
            <a:spLocks noGrp="1"/>
          </p:cNvSpPr>
          <p:nvPr>
            <p:ph type="sldNum" sz="quarter" idx="5"/>
          </p:nvPr>
        </p:nvSpPr>
        <p:spPr/>
        <p:txBody>
          <a:bodyPr/>
          <a:lstStyle/>
          <a:p>
            <a:fld id="{AF9C70A9-E733-4023-B241-B7B1EEF33B14}" type="slidenum">
              <a:rPr lang="en-US" smtClean="0"/>
              <a:t>7</a:t>
            </a:fld>
            <a:endParaRPr lang="en-US"/>
          </a:p>
        </p:txBody>
      </p:sp>
    </p:spTree>
    <p:extLst>
      <p:ext uri="{BB962C8B-B14F-4D97-AF65-F5344CB8AC3E}">
        <p14:creationId xmlns:p14="http://schemas.microsoft.com/office/powerpoint/2010/main" val="77677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monophyletic group which </a:t>
            </a:r>
          </a:p>
        </p:txBody>
      </p:sp>
      <p:sp>
        <p:nvSpPr>
          <p:cNvPr id="4" name="Slide Number Placeholder 3"/>
          <p:cNvSpPr>
            <a:spLocks noGrp="1"/>
          </p:cNvSpPr>
          <p:nvPr>
            <p:ph type="sldNum" sz="quarter" idx="5"/>
          </p:nvPr>
        </p:nvSpPr>
        <p:spPr/>
        <p:txBody>
          <a:bodyPr/>
          <a:lstStyle/>
          <a:p>
            <a:fld id="{AF9C70A9-E733-4023-B241-B7B1EEF33B14}" type="slidenum">
              <a:rPr lang="en-US" smtClean="0"/>
              <a:t>9</a:t>
            </a:fld>
            <a:endParaRPr lang="en-US"/>
          </a:p>
        </p:txBody>
      </p:sp>
    </p:spTree>
    <p:extLst>
      <p:ext uri="{BB962C8B-B14F-4D97-AF65-F5344CB8AC3E}">
        <p14:creationId xmlns:p14="http://schemas.microsoft.com/office/powerpoint/2010/main" val="3957868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Unrooted: distance between nodes should be symmetric (since the tree edges are not directed). </a:t>
            </a:r>
          </a:p>
        </p:txBody>
      </p:sp>
      <p:sp>
        <p:nvSpPr>
          <p:cNvPr id="4" name="Slide Number Placeholder 3"/>
          <p:cNvSpPr>
            <a:spLocks noGrp="1"/>
          </p:cNvSpPr>
          <p:nvPr>
            <p:ph type="sldNum" sz="quarter" idx="5"/>
          </p:nvPr>
        </p:nvSpPr>
        <p:spPr/>
        <p:txBody>
          <a:bodyPr/>
          <a:lstStyle/>
          <a:p>
            <a:fld id="{AF9C70A9-E733-4023-B241-B7B1EEF33B14}" type="slidenum">
              <a:rPr lang="en-US" smtClean="0"/>
              <a:t>10</a:t>
            </a:fld>
            <a:endParaRPr lang="en-US"/>
          </a:p>
        </p:txBody>
      </p:sp>
    </p:spTree>
    <p:extLst>
      <p:ext uri="{BB962C8B-B14F-4D97-AF65-F5344CB8AC3E}">
        <p14:creationId xmlns:p14="http://schemas.microsoft.com/office/powerpoint/2010/main" val="2704885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Majority rule consensus tree: A and B is found in two of the trees and how often do we see the bipartition. Strict consensus tree: how often do clades appear in every tree. </a:t>
            </a:r>
          </a:p>
        </p:txBody>
      </p:sp>
      <p:sp>
        <p:nvSpPr>
          <p:cNvPr id="4" name="Slide Number Placeholder 3"/>
          <p:cNvSpPr>
            <a:spLocks noGrp="1"/>
          </p:cNvSpPr>
          <p:nvPr>
            <p:ph type="sldNum" sz="quarter" idx="5"/>
          </p:nvPr>
        </p:nvSpPr>
        <p:spPr/>
        <p:txBody>
          <a:bodyPr/>
          <a:lstStyle/>
          <a:p>
            <a:fld id="{AF9C70A9-E733-4023-B241-B7B1EEF33B14}" type="slidenum">
              <a:rPr lang="en-US" smtClean="0"/>
              <a:t>11</a:t>
            </a:fld>
            <a:endParaRPr lang="en-US"/>
          </a:p>
        </p:txBody>
      </p:sp>
    </p:spTree>
    <p:extLst>
      <p:ext uri="{BB962C8B-B14F-4D97-AF65-F5344CB8AC3E}">
        <p14:creationId xmlns:p14="http://schemas.microsoft.com/office/powerpoint/2010/main" val="1740649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B are considered sister taxa. </a:t>
            </a:r>
          </a:p>
        </p:txBody>
      </p:sp>
      <p:sp>
        <p:nvSpPr>
          <p:cNvPr id="4" name="Slide Number Placeholder 3"/>
          <p:cNvSpPr>
            <a:spLocks noGrp="1"/>
          </p:cNvSpPr>
          <p:nvPr>
            <p:ph type="sldNum" sz="quarter" idx="5"/>
          </p:nvPr>
        </p:nvSpPr>
        <p:spPr/>
        <p:txBody>
          <a:bodyPr/>
          <a:lstStyle/>
          <a:p>
            <a:fld id="{AF9C70A9-E733-4023-B241-B7B1EEF33B14}" type="slidenum">
              <a:rPr lang="en-US" smtClean="0"/>
              <a:t>12</a:t>
            </a:fld>
            <a:endParaRPr lang="en-US"/>
          </a:p>
        </p:txBody>
      </p:sp>
    </p:spTree>
    <p:extLst>
      <p:ext uri="{BB962C8B-B14F-4D97-AF65-F5344CB8AC3E}">
        <p14:creationId xmlns:p14="http://schemas.microsoft.com/office/powerpoint/2010/main" val="211885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2/6/2024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894184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2/6/2024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7961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2/6/2024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01337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8D62-BE2A-3AE7-7D56-E9107B4040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9914F8-7418-571E-9633-0002D0B919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FA3A96-013B-E0B4-10C2-6B40455B6956}"/>
              </a:ext>
            </a:extLst>
          </p:cNvPr>
          <p:cNvSpPr>
            <a:spLocks noGrp="1"/>
          </p:cNvSpPr>
          <p:nvPr>
            <p:ph type="dt" sz="half" idx="10"/>
          </p:nvPr>
        </p:nvSpPr>
        <p:spPr/>
        <p:txBody>
          <a:bodyPr/>
          <a:lstStyle/>
          <a:p>
            <a:fld id="{B9FE4C1B-8E89-4ADD-8BD6-DDB5BFAFEFB1}" type="datetime1">
              <a:rPr lang="en-US" smtClean="0"/>
              <a:t>2/6/2024</a:t>
            </a:fld>
            <a:endParaRPr lang="en-US"/>
          </a:p>
        </p:txBody>
      </p:sp>
      <p:sp>
        <p:nvSpPr>
          <p:cNvPr id="5" name="Footer Placeholder 4">
            <a:extLst>
              <a:ext uri="{FF2B5EF4-FFF2-40B4-BE49-F238E27FC236}">
                <a16:creationId xmlns:a16="http://schemas.microsoft.com/office/drawing/2014/main" id="{9EB038C9-E3AB-1601-B55A-3FA250D35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DD39D-94CA-1053-AF5B-D1878E504372}"/>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1749589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F774-C0F4-B1A7-AE88-60122C68A2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FE9E06-C1B9-6E52-16C1-BB3B933B43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A14CD-8EC1-09E3-114B-6ED2164A8D5E}"/>
              </a:ext>
            </a:extLst>
          </p:cNvPr>
          <p:cNvSpPr>
            <a:spLocks noGrp="1"/>
          </p:cNvSpPr>
          <p:nvPr>
            <p:ph type="dt" sz="half" idx="10"/>
          </p:nvPr>
        </p:nvSpPr>
        <p:spPr/>
        <p:txBody>
          <a:bodyPr/>
          <a:lstStyle/>
          <a:p>
            <a:fld id="{FD1431C7-AE13-4652-963C-1E7C80991E7B}" type="datetime1">
              <a:rPr lang="en-US" smtClean="0"/>
              <a:t>2/6/2024</a:t>
            </a:fld>
            <a:endParaRPr lang="en-US"/>
          </a:p>
        </p:txBody>
      </p:sp>
      <p:sp>
        <p:nvSpPr>
          <p:cNvPr id="5" name="Footer Placeholder 4">
            <a:extLst>
              <a:ext uri="{FF2B5EF4-FFF2-40B4-BE49-F238E27FC236}">
                <a16:creationId xmlns:a16="http://schemas.microsoft.com/office/drawing/2014/main" id="{7F59F8E5-19ED-41DF-EFBB-2C00558DF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8100D-7A8E-6149-A1B1-C08578C6EE14}"/>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4229626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15E3-E4A8-DFEA-0F59-5EDDE3FB5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277C13-262E-5CBA-C1DC-CD083AA03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B166B2-9BFE-2809-1803-6F299FF2ED1D}"/>
              </a:ext>
            </a:extLst>
          </p:cNvPr>
          <p:cNvSpPr>
            <a:spLocks noGrp="1"/>
          </p:cNvSpPr>
          <p:nvPr>
            <p:ph type="dt" sz="half" idx="10"/>
          </p:nvPr>
        </p:nvSpPr>
        <p:spPr/>
        <p:txBody>
          <a:bodyPr/>
          <a:lstStyle/>
          <a:p>
            <a:fld id="{E2CE9584-2C05-430B-A11C-4E7585D3DBD9}" type="datetime1">
              <a:rPr lang="en-US" smtClean="0"/>
              <a:t>2/6/2024</a:t>
            </a:fld>
            <a:endParaRPr lang="en-US"/>
          </a:p>
        </p:txBody>
      </p:sp>
      <p:sp>
        <p:nvSpPr>
          <p:cNvPr id="5" name="Footer Placeholder 4">
            <a:extLst>
              <a:ext uri="{FF2B5EF4-FFF2-40B4-BE49-F238E27FC236}">
                <a16:creationId xmlns:a16="http://schemas.microsoft.com/office/drawing/2014/main" id="{1E5D9773-E719-0AFE-AE86-41CB4CB1B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3514E-29BC-9173-E71E-99B97FAF7BA8}"/>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10050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42CA-457C-85DE-8B1B-4B0171CFB4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18D00B-129B-C525-AFBD-8A49CF1F16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6783C5-B767-66D1-44EC-5DDED32D91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17DE54-C61F-036E-7FBF-DF6167C6F1A1}"/>
              </a:ext>
            </a:extLst>
          </p:cNvPr>
          <p:cNvSpPr>
            <a:spLocks noGrp="1"/>
          </p:cNvSpPr>
          <p:nvPr>
            <p:ph type="dt" sz="half" idx="10"/>
          </p:nvPr>
        </p:nvSpPr>
        <p:spPr/>
        <p:txBody>
          <a:bodyPr/>
          <a:lstStyle/>
          <a:p>
            <a:fld id="{0B6B2BEC-C662-4415-89DC-AB6723EE1694}" type="datetime1">
              <a:rPr lang="en-US" smtClean="0"/>
              <a:t>2/6/2024</a:t>
            </a:fld>
            <a:endParaRPr lang="en-US"/>
          </a:p>
        </p:txBody>
      </p:sp>
      <p:sp>
        <p:nvSpPr>
          <p:cNvPr id="6" name="Footer Placeholder 5">
            <a:extLst>
              <a:ext uri="{FF2B5EF4-FFF2-40B4-BE49-F238E27FC236}">
                <a16:creationId xmlns:a16="http://schemas.microsoft.com/office/drawing/2014/main" id="{FC69C3D7-95B7-8FAE-A0B6-F978C9210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D137D-ECF2-5296-B898-0E0DDDEACFF0}"/>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3063670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05E72-CDD4-671D-62A5-EAB109041B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EA7F3-14D5-A945-255E-319EC5232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1404B-0D80-9FCC-E388-70F374ED12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7283B9-3547-DE76-A1B0-02D7B5FFF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597EED-1EFE-ED60-2659-3EFC85C79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F8B2C3-C2F1-61AB-A9A7-E39634C99D05}"/>
              </a:ext>
            </a:extLst>
          </p:cNvPr>
          <p:cNvSpPr>
            <a:spLocks noGrp="1"/>
          </p:cNvSpPr>
          <p:nvPr>
            <p:ph type="dt" sz="half" idx="10"/>
          </p:nvPr>
        </p:nvSpPr>
        <p:spPr/>
        <p:txBody>
          <a:bodyPr/>
          <a:lstStyle/>
          <a:p>
            <a:fld id="{7DA20B56-7B71-4363-864D-BB8D7E676FB4}" type="datetime1">
              <a:rPr lang="en-US" smtClean="0"/>
              <a:t>2/6/2024</a:t>
            </a:fld>
            <a:endParaRPr lang="en-US"/>
          </a:p>
        </p:txBody>
      </p:sp>
      <p:sp>
        <p:nvSpPr>
          <p:cNvPr id="8" name="Footer Placeholder 7">
            <a:extLst>
              <a:ext uri="{FF2B5EF4-FFF2-40B4-BE49-F238E27FC236}">
                <a16:creationId xmlns:a16="http://schemas.microsoft.com/office/drawing/2014/main" id="{4423D7CB-B484-FC28-5443-7E439A5653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1667D-C8DA-58F7-7157-DEE78B8B4DB9}"/>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3492296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185D-2559-0D84-037A-3B9E838D97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6D0752-FC1B-67F2-A3A4-43ECAC0F7028}"/>
              </a:ext>
            </a:extLst>
          </p:cNvPr>
          <p:cNvSpPr>
            <a:spLocks noGrp="1"/>
          </p:cNvSpPr>
          <p:nvPr>
            <p:ph type="dt" sz="half" idx="10"/>
          </p:nvPr>
        </p:nvSpPr>
        <p:spPr/>
        <p:txBody>
          <a:bodyPr/>
          <a:lstStyle/>
          <a:p>
            <a:fld id="{A90EF748-C7AE-492E-99EA-57FE4A2A5197}" type="datetime1">
              <a:rPr lang="en-US" smtClean="0"/>
              <a:t>2/6/2024</a:t>
            </a:fld>
            <a:endParaRPr lang="en-US"/>
          </a:p>
        </p:txBody>
      </p:sp>
      <p:sp>
        <p:nvSpPr>
          <p:cNvPr id="4" name="Footer Placeholder 3">
            <a:extLst>
              <a:ext uri="{FF2B5EF4-FFF2-40B4-BE49-F238E27FC236}">
                <a16:creationId xmlns:a16="http://schemas.microsoft.com/office/drawing/2014/main" id="{1FB15B65-4F64-F577-6E46-CF0D69A10C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82E6A-8F9F-17C6-4C51-84C16511C631}"/>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1854435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75032-6507-50D7-AA33-F7F718DA93D5}"/>
              </a:ext>
            </a:extLst>
          </p:cNvPr>
          <p:cNvSpPr>
            <a:spLocks noGrp="1"/>
          </p:cNvSpPr>
          <p:nvPr>
            <p:ph type="dt" sz="half" idx="10"/>
          </p:nvPr>
        </p:nvSpPr>
        <p:spPr/>
        <p:txBody>
          <a:bodyPr/>
          <a:lstStyle/>
          <a:p>
            <a:fld id="{40C00C7D-72C4-4538-A5D1-317AC4EFC527}" type="datetime1">
              <a:rPr lang="en-US" smtClean="0"/>
              <a:t>2/6/2024</a:t>
            </a:fld>
            <a:endParaRPr lang="en-US"/>
          </a:p>
        </p:txBody>
      </p:sp>
      <p:sp>
        <p:nvSpPr>
          <p:cNvPr id="3" name="Footer Placeholder 2">
            <a:extLst>
              <a:ext uri="{FF2B5EF4-FFF2-40B4-BE49-F238E27FC236}">
                <a16:creationId xmlns:a16="http://schemas.microsoft.com/office/drawing/2014/main" id="{0E17F2B0-BD14-0E98-F052-9C3AB85948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0A155-F998-EEA4-1781-FF6AAD5B83A2}"/>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3157649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EA79-18AE-F4E2-7B1D-D8D1CFA2D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AD047A-F9CE-4901-04CB-6B7626C9F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F4C6B-7964-3CE9-8DFA-5C91FFB2C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AEE59-5328-F33D-E3E9-1642A14BD381}"/>
              </a:ext>
            </a:extLst>
          </p:cNvPr>
          <p:cNvSpPr>
            <a:spLocks noGrp="1"/>
          </p:cNvSpPr>
          <p:nvPr>
            <p:ph type="dt" sz="half" idx="10"/>
          </p:nvPr>
        </p:nvSpPr>
        <p:spPr/>
        <p:txBody>
          <a:bodyPr/>
          <a:lstStyle/>
          <a:p>
            <a:fld id="{2D12F39B-A349-4763-9C7B-1A200FE99F97}" type="datetime1">
              <a:rPr lang="en-US" smtClean="0"/>
              <a:t>2/6/2024</a:t>
            </a:fld>
            <a:endParaRPr lang="en-US"/>
          </a:p>
        </p:txBody>
      </p:sp>
      <p:sp>
        <p:nvSpPr>
          <p:cNvPr id="6" name="Footer Placeholder 5">
            <a:extLst>
              <a:ext uri="{FF2B5EF4-FFF2-40B4-BE49-F238E27FC236}">
                <a16:creationId xmlns:a16="http://schemas.microsoft.com/office/drawing/2014/main" id="{9BE3BC99-8E1D-487F-08BF-498E2E6658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C5E73-0BC5-9C83-F2B3-8C8FC81D0F2E}"/>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311974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2/6/2024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36043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7A8C-E5B2-90F2-223A-678DE97DD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8881CB-278C-D639-310D-0D1234BD2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254151-B510-00CC-FF6C-812FBA600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D0B4C-3F15-75CD-62CF-6B604ECA3DFF}"/>
              </a:ext>
            </a:extLst>
          </p:cNvPr>
          <p:cNvSpPr>
            <a:spLocks noGrp="1"/>
          </p:cNvSpPr>
          <p:nvPr>
            <p:ph type="dt" sz="half" idx="10"/>
          </p:nvPr>
        </p:nvSpPr>
        <p:spPr/>
        <p:txBody>
          <a:bodyPr/>
          <a:lstStyle/>
          <a:p>
            <a:fld id="{AADCD320-FD0D-4333-859D-2F5C50B17809}" type="datetime1">
              <a:rPr lang="en-US" smtClean="0"/>
              <a:t>2/6/2024</a:t>
            </a:fld>
            <a:endParaRPr lang="en-US"/>
          </a:p>
        </p:txBody>
      </p:sp>
      <p:sp>
        <p:nvSpPr>
          <p:cNvPr id="6" name="Footer Placeholder 5">
            <a:extLst>
              <a:ext uri="{FF2B5EF4-FFF2-40B4-BE49-F238E27FC236}">
                <a16:creationId xmlns:a16="http://schemas.microsoft.com/office/drawing/2014/main" id="{C8DDF80C-3E5F-BD44-4946-6441C0763D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578C9C-CF34-434A-6AEE-4EE591DCD43A}"/>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3413067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0103-A432-E6D0-F4A2-8FEF599FB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B4EA0F-FD51-23E2-210F-1BF17EB3A8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21033-C062-3257-833C-3C14B5FC350F}"/>
              </a:ext>
            </a:extLst>
          </p:cNvPr>
          <p:cNvSpPr>
            <a:spLocks noGrp="1"/>
          </p:cNvSpPr>
          <p:nvPr>
            <p:ph type="dt" sz="half" idx="10"/>
          </p:nvPr>
        </p:nvSpPr>
        <p:spPr/>
        <p:txBody>
          <a:bodyPr/>
          <a:lstStyle/>
          <a:p>
            <a:fld id="{94095B33-027A-411D-B40C-BEE1E418EE6A}" type="datetime1">
              <a:rPr lang="en-US" smtClean="0"/>
              <a:t>2/6/2024</a:t>
            </a:fld>
            <a:endParaRPr lang="en-US"/>
          </a:p>
        </p:txBody>
      </p:sp>
      <p:sp>
        <p:nvSpPr>
          <p:cNvPr id="5" name="Footer Placeholder 4">
            <a:extLst>
              <a:ext uri="{FF2B5EF4-FFF2-40B4-BE49-F238E27FC236}">
                <a16:creationId xmlns:a16="http://schemas.microsoft.com/office/drawing/2014/main" id="{200EADD4-F4BE-B78C-1350-140F9B234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E0858-6702-4DB2-1F57-BA3B93E423A1}"/>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1454729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F51DA-A151-7FBB-4853-1BC2F7522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52A558-C774-66A5-1D75-EDE6E6AA1C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211A7-B4D4-D63E-056A-8F844904DA5A}"/>
              </a:ext>
            </a:extLst>
          </p:cNvPr>
          <p:cNvSpPr>
            <a:spLocks noGrp="1"/>
          </p:cNvSpPr>
          <p:nvPr>
            <p:ph type="dt" sz="half" idx="10"/>
          </p:nvPr>
        </p:nvSpPr>
        <p:spPr/>
        <p:txBody>
          <a:bodyPr/>
          <a:lstStyle/>
          <a:p>
            <a:fld id="{5D537225-092A-44EE-AE75-8660E1B0056F}" type="datetime1">
              <a:rPr lang="en-US" smtClean="0"/>
              <a:t>2/6/2024</a:t>
            </a:fld>
            <a:endParaRPr lang="en-US"/>
          </a:p>
        </p:txBody>
      </p:sp>
      <p:sp>
        <p:nvSpPr>
          <p:cNvPr id="5" name="Footer Placeholder 4">
            <a:extLst>
              <a:ext uri="{FF2B5EF4-FFF2-40B4-BE49-F238E27FC236}">
                <a16:creationId xmlns:a16="http://schemas.microsoft.com/office/drawing/2014/main" id="{6631E570-8B89-8191-58F2-640EA0AE7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BA520-8F33-FFA3-E7EF-EB5FF22058DF}"/>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51170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2/6/2024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008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2/6/2024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11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2/6/2024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71126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2/6/2024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2050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2/6/2024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2997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2/6/2024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166760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2/6/2024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78633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2/6/2024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6650862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ED1542-F8A0-8F71-A707-048B71EEC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4ABE0F-A225-0FC7-A5CA-576CC8337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7881F-94B3-AA25-2A33-1D2D97FAD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ADF3B-B47C-4BB9-8233-233045BB1AF6}" type="datetime1">
              <a:rPr lang="en-US" smtClean="0"/>
              <a:t>2/6/2024</a:t>
            </a:fld>
            <a:endParaRPr lang="en-US"/>
          </a:p>
        </p:txBody>
      </p:sp>
      <p:sp>
        <p:nvSpPr>
          <p:cNvPr id="5" name="Footer Placeholder 4">
            <a:extLst>
              <a:ext uri="{FF2B5EF4-FFF2-40B4-BE49-F238E27FC236}">
                <a16:creationId xmlns:a16="http://schemas.microsoft.com/office/drawing/2014/main" id="{2EE75C8C-AB59-D86A-DAE4-A846DDD48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1871AC-158E-FD56-D3FA-40C442D99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42B13-BA90-439A-A52E-5D0CA01007CA}" type="slidenum">
              <a:rPr lang="en-US" smtClean="0"/>
              <a:t>‹#›</a:t>
            </a:fld>
            <a:endParaRPr lang="en-US"/>
          </a:p>
        </p:txBody>
      </p:sp>
    </p:spTree>
    <p:extLst>
      <p:ext uri="{BB962C8B-B14F-4D97-AF65-F5344CB8AC3E}">
        <p14:creationId xmlns:p14="http://schemas.microsoft.com/office/powerpoint/2010/main" val="429066222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1093/molbev/msy055"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1.jpe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80/10635150701472164"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C71DD-5EE5-75ED-EFFF-C364A9008BFC}"/>
              </a:ext>
            </a:extLst>
          </p:cNvPr>
          <p:cNvSpPr>
            <a:spLocks noGrp="1"/>
          </p:cNvSpPr>
          <p:nvPr>
            <p:ph type="ctrTitle"/>
          </p:nvPr>
        </p:nvSpPr>
        <p:spPr>
          <a:xfrm>
            <a:off x="1078991" y="893935"/>
            <a:ext cx="5364937" cy="3339390"/>
          </a:xfrm>
        </p:spPr>
        <p:txBody>
          <a:bodyPr anchor="ctr">
            <a:normAutofit fontScale="90000"/>
          </a:bodyPr>
          <a:lstStyle/>
          <a:p>
            <a:r>
              <a:rPr lang="en-US" sz="6000" dirty="0"/>
              <a:t>Exploring the Trees of Evolution: A </a:t>
            </a:r>
            <a:r>
              <a:rPr lang="en-US" sz="6000" dirty="0" err="1"/>
              <a:t>Phylogenomics</a:t>
            </a:r>
            <a:r>
              <a:rPr lang="en-US" sz="6000" dirty="0"/>
              <a:t> Workshop</a:t>
            </a:r>
          </a:p>
        </p:txBody>
      </p:sp>
      <p:sp>
        <p:nvSpPr>
          <p:cNvPr id="3" name="Subtitle 2">
            <a:extLst>
              <a:ext uri="{FF2B5EF4-FFF2-40B4-BE49-F238E27FC236}">
                <a16:creationId xmlns:a16="http://schemas.microsoft.com/office/drawing/2014/main" id="{EEB8FD40-A909-2FB9-39AD-517650E96BBC}"/>
              </a:ext>
            </a:extLst>
          </p:cNvPr>
          <p:cNvSpPr>
            <a:spLocks noGrp="1"/>
          </p:cNvSpPr>
          <p:nvPr>
            <p:ph type="subTitle" idx="1"/>
          </p:nvPr>
        </p:nvSpPr>
        <p:spPr>
          <a:xfrm>
            <a:off x="1078992" y="4876802"/>
            <a:ext cx="5988558" cy="1390639"/>
          </a:xfrm>
        </p:spPr>
        <p:txBody>
          <a:bodyPr anchor="t">
            <a:normAutofit/>
          </a:bodyPr>
          <a:lstStyle/>
          <a:p>
            <a:r>
              <a:rPr lang="en-US" dirty="0"/>
              <a:t>Sterling Wright</a:t>
            </a:r>
          </a:p>
          <a:p>
            <a:r>
              <a:rPr lang="en-US" dirty="0"/>
              <a:t>February 9</a:t>
            </a:r>
            <a:r>
              <a:rPr lang="en-US" baseline="30000" dirty="0"/>
              <a:t>th</a:t>
            </a:r>
            <a:r>
              <a:rPr lang="en-US" dirty="0"/>
              <a:t>, 2024</a:t>
            </a:r>
          </a:p>
          <a:p>
            <a:r>
              <a:rPr lang="en-US" dirty="0"/>
              <a:t>DAWG Workshop</a:t>
            </a:r>
          </a:p>
        </p:txBody>
      </p:sp>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C9DEBB3-DA2F-2E22-4116-144D0663DC37}"/>
              </a:ext>
            </a:extLst>
          </p:cNvPr>
          <p:cNvPicPr>
            <a:picLocks noChangeAspect="1"/>
          </p:cNvPicPr>
          <p:nvPr/>
        </p:nvPicPr>
        <p:blipFill rotWithShape="1">
          <a:blip r:embed="rId2"/>
          <a:srcRect l="37155" r="19311" b="1"/>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5439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9B3355-7860-FF9F-4679-9AA5ED5AA592}"/>
              </a:ext>
            </a:extLst>
          </p:cNvPr>
          <p:cNvSpPr>
            <a:spLocks noGrp="1"/>
          </p:cNvSpPr>
          <p:nvPr>
            <p:ph type="sldNum" sz="quarter" idx="12"/>
          </p:nvPr>
        </p:nvSpPr>
        <p:spPr/>
        <p:txBody>
          <a:bodyPr/>
          <a:lstStyle/>
          <a:p>
            <a:fld id="{D9742B13-BA90-439A-A52E-5D0CA01007CA}" type="slidenum">
              <a:rPr lang="en-US" smtClean="0"/>
              <a:t>10</a:t>
            </a:fld>
            <a:endParaRPr lang="en-US"/>
          </a:p>
        </p:txBody>
      </p:sp>
      <p:cxnSp>
        <p:nvCxnSpPr>
          <p:cNvPr id="4" name="Straight Connector 3">
            <a:extLst>
              <a:ext uri="{FF2B5EF4-FFF2-40B4-BE49-F238E27FC236}">
                <a16:creationId xmlns:a16="http://schemas.microsoft.com/office/drawing/2014/main" id="{36AC0B04-76D7-3837-3C69-7B62A5334573}"/>
              </a:ext>
            </a:extLst>
          </p:cNvPr>
          <p:cNvCxnSpPr>
            <a:cxnSpLocks/>
          </p:cNvCxnSpPr>
          <p:nvPr/>
        </p:nvCxnSpPr>
        <p:spPr>
          <a:xfrm flipH="1">
            <a:off x="2910350" y="2252541"/>
            <a:ext cx="2916410" cy="36389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FB95FB8-7552-2D1C-75A6-97558A614EB2}"/>
              </a:ext>
            </a:extLst>
          </p:cNvPr>
          <p:cNvGrpSpPr/>
          <p:nvPr/>
        </p:nvGrpSpPr>
        <p:grpSpPr>
          <a:xfrm>
            <a:off x="794327" y="2226056"/>
            <a:ext cx="3998091" cy="3656310"/>
            <a:chOff x="794327" y="2226056"/>
            <a:chExt cx="3998091" cy="3656310"/>
          </a:xfrm>
        </p:grpSpPr>
        <p:cxnSp>
          <p:nvCxnSpPr>
            <p:cNvPr id="3" name="Straight Connector 2">
              <a:extLst>
                <a:ext uri="{FF2B5EF4-FFF2-40B4-BE49-F238E27FC236}">
                  <a16:creationId xmlns:a16="http://schemas.microsoft.com/office/drawing/2014/main" id="{B84FE421-AC30-76B7-34D1-380BCD0ED1B8}"/>
                </a:ext>
              </a:extLst>
            </p:cNvPr>
            <p:cNvCxnSpPr>
              <a:cxnSpLocks/>
            </p:cNvCxnSpPr>
            <p:nvPr/>
          </p:nvCxnSpPr>
          <p:spPr>
            <a:xfrm>
              <a:off x="794327" y="2235200"/>
              <a:ext cx="2125167" cy="364716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C89067-10B1-A02B-B4B3-636E56521BC1}"/>
                </a:ext>
              </a:extLst>
            </p:cNvPr>
            <p:cNvCxnSpPr>
              <a:cxnSpLocks/>
            </p:cNvCxnSpPr>
            <p:nvPr/>
          </p:nvCxnSpPr>
          <p:spPr>
            <a:xfrm flipH="1">
              <a:off x="1386673" y="2226056"/>
              <a:ext cx="931332" cy="9824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E18A8B6-14AF-5AE1-A119-1DD1273241B3}"/>
                </a:ext>
              </a:extLst>
            </p:cNvPr>
            <p:cNvCxnSpPr>
              <a:cxnSpLocks/>
            </p:cNvCxnSpPr>
            <p:nvPr/>
          </p:nvCxnSpPr>
          <p:spPr>
            <a:xfrm flipH="1">
              <a:off x="1979018" y="2252541"/>
              <a:ext cx="1628709" cy="195580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926A263-0C6F-FF60-EE56-D1E69D69C548}"/>
                </a:ext>
              </a:extLst>
            </p:cNvPr>
            <p:cNvCxnSpPr>
              <a:cxnSpLocks/>
            </p:cNvCxnSpPr>
            <p:nvPr/>
          </p:nvCxnSpPr>
          <p:spPr>
            <a:xfrm flipH="1">
              <a:off x="2453828" y="2355273"/>
              <a:ext cx="2338590" cy="26992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a:extLst>
              <a:ext uri="{FF2B5EF4-FFF2-40B4-BE49-F238E27FC236}">
                <a16:creationId xmlns:a16="http://schemas.microsoft.com/office/drawing/2014/main" id="{1549EE1D-468A-9439-B0D0-9254372C7F3C}"/>
              </a:ext>
            </a:extLst>
          </p:cNvPr>
          <p:cNvCxnSpPr>
            <a:cxnSpLocks/>
          </p:cNvCxnSpPr>
          <p:nvPr/>
        </p:nvCxnSpPr>
        <p:spPr>
          <a:xfrm flipH="1">
            <a:off x="7053183" y="3767863"/>
            <a:ext cx="350398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75D2A69-09F8-EC99-2212-E45E535D1FE9}"/>
              </a:ext>
            </a:extLst>
          </p:cNvPr>
          <p:cNvCxnSpPr>
            <a:cxnSpLocks/>
          </p:cNvCxnSpPr>
          <p:nvPr/>
        </p:nvCxnSpPr>
        <p:spPr>
          <a:xfrm flipV="1">
            <a:off x="8936182" y="2252541"/>
            <a:ext cx="0" cy="154651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0DA02735-9BDF-9AE2-29B6-451B50FDD8C1}"/>
              </a:ext>
            </a:extLst>
          </p:cNvPr>
          <p:cNvGrpSpPr/>
          <p:nvPr/>
        </p:nvGrpSpPr>
        <p:grpSpPr>
          <a:xfrm>
            <a:off x="5911151" y="3078043"/>
            <a:ext cx="1177637" cy="1724866"/>
            <a:chOff x="5911151" y="3078043"/>
            <a:chExt cx="1177637" cy="1724866"/>
          </a:xfrm>
        </p:grpSpPr>
        <p:cxnSp>
          <p:nvCxnSpPr>
            <p:cNvPr id="21" name="Straight Connector 20">
              <a:extLst>
                <a:ext uri="{FF2B5EF4-FFF2-40B4-BE49-F238E27FC236}">
                  <a16:creationId xmlns:a16="http://schemas.microsoft.com/office/drawing/2014/main" id="{9A181184-248E-8C21-AD0A-B968D5F058B8}"/>
                </a:ext>
              </a:extLst>
            </p:cNvPr>
            <p:cNvCxnSpPr>
              <a:cxnSpLocks/>
            </p:cNvCxnSpPr>
            <p:nvPr/>
          </p:nvCxnSpPr>
          <p:spPr>
            <a:xfrm flipH="1">
              <a:off x="6054315" y="3767863"/>
              <a:ext cx="1034473" cy="103504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80D555-5135-C709-5516-E6A96B87BC30}"/>
                </a:ext>
              </a:extLst>
            </p:cNvPr>
            <p:cNvCxnSpPr>
              <a:cxnSpLocks/>
            </p:cNvCxnSpPr>
            <p:nvPr/>
          </p:nvCxnSpPr>
          <p:spPr>
            <a:xfrm flipH="1" flipV="1">
              <a:off x="5911151" y="3078043"/>
              <a:ext cx="1177637" cy="68981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FB93386-2A2B-AF84-C3E7-812B11B81DE3}"/>
              </a:ext>
            </a:extLst>
          </p:cNvPr>
          <p:cNvGrpSpPr/>
          <p:nvPr/>
        </p:nvGrpSpPr>
        <p:grpSpPr>
          <a:xfrm flipH="1">
            <a:off x="10557164" y="3078043"/>
            <a:ext cx="1369412" cy="1724866"/>
            <a:chOff x="5911151" y="3078043"/>
            <a:chExt cx="1177637" cy="1724866"/>
          </a:xfrm>
        </p:grpSpPr>
        <p:cxnSp>
          <p:nvCxnSpPr>
            <p:cNvPr id="29" name="Straight Connector 28">
              <a:extLst>
                <a:ext uri="{FF2B5EF4-FFF2-40B4-BE49-F238E27FC236}">
                  <a16:creationId xmlns:a16="http://schemas.microsoft.com/office/drawing/2014/main" id="{113C00E5-4A54-59BD-CFDD-4139CC073868}"/>
                </a:ext>
              </a:extLst>
            </p:cNvPr>
            <p:cNvCxnSpPr>
              <a:cxnSpLocks/>
            </p:cNvCxnSpPr>
            <p:nvPr/>
          </p:nvCxnSpPr>
          <p:spPr>
            <a:xfrm flipH="1">
              <a:off x="6054315" y="3767863"/>
              <a:ext cx="1034473" cy="103504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D7A2D9-DA20-6BAB-6E24-2A5244C05C81}"/>
                </a:ext>
              </a:extLst>
            </p:cNvPr>
            <p:cNvCxnSpPr>
              <a:cxnSpLocks/>
            </p:cNvCxnSpPr>
            <p:nvPr/>
          </p:nvCxnSpPr>
          <p:spPr>
            <a:xfrm flipH="1" flipV="1">
              <a:off x="5911151" y="3078043"/>
              <a:ext cx="1177637" cy="68981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6521CBC6-840C-1BBA-0729-1F152129504C}"/>
              </a:ext>
            </a:extLst>
          </p:cNvPr>
          <p:cNvSpPr txBox="1"/>
          <p:nvPr/>
        </p:nvSpPr>
        <p:spPr>
          <a:xfrm>
            <a:off x="464537" y="1339610"/>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33" name="TextBox 32">
            <a:extLst>
              <a:ext uri="{FF2B5EF4-FFF2-40B4-BE49-F238E27FC236}">
                <a16:creationId xmlns:a16="http://schemas.microsoft.com/office/drawing/2014/main" id="{5C5D8D4A-066F-F88C-3456-AFBB38421496}"/>
              </a:ext>
            </a:extLst>
          </p:cNvPr>
          <p:cNvSpPr txBox="1"/>
          <p:nvPr/>
        </p:nvSpPr>
        <p:spPr>
          <a:xfrm>
            <a:off x="1944800" y="133046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34" name="TextBox 33">
            <a:extLst>
              <a:ext uri="{FF2B5EF4-FFF2-40B4-BE49-F238E27FC236}">
                <a16:creationId xmlns:a16="http://schemas.microsoft.com/office/drawing/2014/main" id="{3B24319A-0585-9881-A1A9-611818BD21DC}"/>
              </a:ext>
            </a:extLst>
          </p:cNvPr>
          <p:cNvSpPr txBox="1"/>
          <p:nvPr/>
        </p:nvSpPr>
        <p:spPr>
          <a:xfrm>
            <a:off x="3241617" y="133046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35" name="TextBox 34">
            <a:extLst>
              <a:ext uri="{FF2B5EF4-FFF2-40B4-BE49-F238E27FC236}">
                <a16:creationId xmlns:a16="http://schemas.microsoft.com/office/drawing/2014/main" id="{7AF90A40-DD3F-0591-3D7B-4D3A309F4E3D}"/>
              </a:ext>
            </a:extLst>
          </p:cNvPr>
          <p:cNvSpPr txBox="1"/>
          <p:nvPr/>
        </p:nvSpPr>
        <p:spPr>
          <a:xfrm>
            <a:off x="4484040" y="133046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36" name="TextBox 35">
            <a:extLst>
              <a:ext uri="{FF2B5EF4-FFF2-40B4-BE49-F238E27FC236}">
                <a16:creationId xmlns:a16="http://schemas.microsoft.com/office/drawing/2014/main" id="{F0DB414E-679B-68BE-2364-E31884171690}"/>
              </a:ext>
            </a:extLst>
          </p:cNvPr>
          <p:cNvSpPr txBox="1"/>
          <p:nvPr/>
        </p:nvSpPr>
        <p:spPr>
          <a:xfrm>
            <a:off x="5467688" y="1330464"/>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37" name="TextBox 36">
            <a:extLst>
              <a:ext uri="{FF2B5EF4-FFF2-40B4-BE49-F238E27FC236}">
                <a16:creationId xmlns:a16="http://schemas.microsoft.com/office/drawing/2014/main" id="{1BC711A5-92E0-F111-F9E9-4829F485BBF4}"/>
              </a:ext>
            </a:extLst>
          </p:cNvPr>
          <p:cNvSpPr txBox="1"/>
          <p:nvPr/>
        </p:nvSpPr>
        <p:spPr>
          <a:xfrm>
            <a:off x="371856" y="0"/>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Rooted vs Unrooted trees</a:t>
            </a:r>
          </a:p>
        </p:txBody>
      </p:sp>
      <p:sp>
        <p:nvSpPr>
          <p:cNvPr id="38" name="TextBox 37">
            <a:extLst>
              <a:ext uri="{FF2B5EF4-FFF2-40B4-BE49-F238E27FC236}">
                <a16:creationId xmlns:a16="http://schemas.microsoft.com/office/drawing/2014/main" id="{67456A95-E93E-185B-A63F-45494C68C2AE}"/>
              </a:ext>
            </a:extLst>
          </p:cNvPr>
          <p:cNvSpPr txBox="1"/>
          <p:nvPr/>
        </p:nvSpPr>
        <p:spPr>
          <a:xfrm>
            <a:off x="5384763" y="4312418"/>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39" name="TextBox 38">
            <a:extLst>
              <a:ext uri="{FF2B5EF4-FFF2-40B4-BE49-F238E27FC236}">
                <a16:creationId xmlns:a16="http://schemas.microsoft.com/office/drawing/2014/main" id="{60AFEB5F-07EA-6A35-0914-422F2A1865FE}"/>
              </a:ext>
            </a:extLst>
          </p:cNvPr>
          <p:cNvSpPr txBox="1"/>
          <p:nvPr/>
        </p:nvSpPr>
        <p:spPr>
          <a:xfrm>
            <a:off x="5298968" y="2689223"/>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40" name="TextBox 39">
            <a:extLst>
              <a:ext uri="{FF2B5EF4-FFF2-40B4-BE49-F238E27FC236}">
                <a16:creationId xmlns:a16="http://schemas.microsoft.com/office/drawing/2014/main" id="{CE0FA6B6-443D-D077-7B63-F4BFC9896EEE}"/>
              </a:ext>
            </a:extLst>
          </p:cNvPr>
          <p:cNvSpPr txBox="1"/>
          <p:nvPr/>
        </p:nvSpPr>
        <p:spPr>
          <a:xfrm>
            <a:off x="8548993" y="136877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41" name="TextBox 40">
            <a:extLst>
              <a:ext uri="{FF2B5EF4-FFF2-40B4-BE49-F238E27FC236}">
                <a16:creationId xmlns:a16="http://schemas.microsoft.com/office/drawing/2014/main" id="{B068018F-8DF3-AF3B-11F4-7F960B40CB79}"/>
              </a:ext>
            </a:extLst>
          </p:cNvPr>
          <p:cNvSpPr txBox="1"/>
          <p:nvPr/>
        </p:nvSpPr>
        <p:spPr>
          <a:xfrm>
            <a:off x="11526248" y="2214422"/>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42" name="TextBox 41">
            <a:extLst>
              <a:ext uri="{FF2B5EF4-FFF2-40B4-BE49-F238E27FC236}">
                <a16:creationId xmlns:a16="http://schemas.microsoft.com/office/drawing/2014/main" id="{A80E8935-B734-92FB-937D-37BEA8E67999}"/>
              </a:ext>
            </a:extLst>
          </p:cNvPr>
          <p:cNvSpPr txBox="1"/>
          <p:nvPr/>
        </p:nvSpPr>
        <p:spPr>
          <a:xfrm>
            <a:off x="11446818" y="4706831"/>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43" name="TextBox 42">
            <a:extLst>
              <a:ext uri="{FF2B5EF4-FFF2-40B4-BE49-F238E27FC236}">
                <a16:creationId xmlns:a16="http://schemas.microsoft.com/office/drawing/2014/main" id="{D8AE6B7E-2476-193D-068B-4F732A14BE21}"/>
              </a:ext>
            </a:extLst>
          </p:cNvPr>
          <p:cNvSpPr txBox="1"/>
          <p:nvPr/>
        </p:nvSpPr>
        <p:spPr>
          <a:xfrm>
            <a:off x="369112" y="5956103"/>
            <a:ext cx="5330183" cy="830997"/>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Rooted tree: one node at root and illustrates the direction of evolution</a:t>
            </a:r>
            <a:endParaRPr lang="en-US" sz="2400" dirty="0"/>
          </a:p>
        </p:txBody>
      </p:sp>
      <p:sp>
        <p:nvSpPr>
          <p:cNvPr id="44" name="TextBox 43">
            <a:extLst>
              <a:ext uri="{FF2B5EF4-FFF2-40B4-BE49-F238E27FC236}">
                <a16:creationId xmlns:a16="http://schemas.microsoft.com/office/drawing/2014/main" id="{BFBE99D5-4E07-24A8-87CA-99F5BBEAFB30}"/>
              </a:ext>
            </a:extLst>
          </p:cNvPr>
          <p:cNvSpPr txBox="1"/>
          <p:nvPr/>
        </p:nvSpPr>
        <p:spPr>
          <a:xfrm>
            <a:off x="6485026" y="5940851"/>
            <a:ext cx="5330183" cy="830997"/>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Unrooted tree: no predetermined root and induces no hierarchy</a:t>
            </a:r>
            <a:endParaRPr lang="en-US" sz="2400" dirty="0"/>
          </a:p>
        </p:txBody>
      </p:sp>
    </p:spTree>
    <p:extLst>
      <p:ext uri="{BB962C8B-B14F-4D97-AF65-F5344CB8AC3E}">
        <p14:creationId xmlns:p14="http://schemas.microsoft.com/office/powerpoint/2010/main" val="1552155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2DB166E8-1BF5-0F88-8148-A39F61A2B3F4}"/>
              </a:ext>
            </a:extLst>
          </p:cNvPr>
          <p:cNvSpPr txBox="1"/>
          <p:nvPr/>
        </p:nvSpPr>
        <p:spPr>
          <a:xfrm>
            <a:off x="660041" y="2767106"/>
            <a:ext cx="2880828" cy="3071906"/>
          </a:xfrm>
          <a:prstGeom prst="rect">
            <a:avLst/>
          </a:prstGeom>
        </p:spPr>
        <p:txBody>
          <a:bodyPr vert="horz" lIns="91440" tIns="45720" rIns="91440" bIns="45720" rtlCol="0" anchor="t">
            <a:normAutofit/>
          </a:bodyPr>
          <a:lstStyle/>
          <a:p>
            <a:pPr marL="0" marR="0" lvl="0" indent="0" fontAlgn="auto">
              <a:lnSpc>
                <a:spcPct val="90000"/>
              </a:lnSpc>
              <a:spcBef>
                <a:spcPct val="0"/>
              </a:spcBef>
              <a:spcAft>
                <a:spcPts val="600"/>
              </a:spcAft>
              <a:buClrTx/>
              <a:buSzTx/>
              <a:tabLst/>
              <a:defRPr/>
            </a:pPr>
            <a:r>
              <a:rPr kumimoji="0" lang="en-US" sz="4000" b="1" i="0" u="none" strike="noStrike" kern="1200" cap="none" spc="0" normalizeH="0" baseline="0" noProof="0">
                <a:ln>
                  <a:noFill/>
                </a:ln>
                <a:solidFill>
                  <a:srgbClr val="FFFFFF"/>
                </a:solidFill>
                <a:effectLst/>
                <a:uLnTx/>
                <a:uFillTx/>
                <a:latin typeface="+mj-lt"/>
                <a:ea typeface="+mj-ea"/>
                <a:cs typeface="+mj-cs"/>
              </a:rPr>
              <a:t>Consensus trees</a:t>
            </a:r>
          </a:p>
        </p:txBody>
      </p:sp>
      <p:pic>
        <p:nvPicPr>
          <p:cNvPr id="4098" name="Picture 2">
            <a:extLst>
              <a:ext uri="{FF2B5EF4-FFF2-40B4-BE49-F238E27FC236}">
                <a16:creationId xmlns:a16="http://schemas.microsoft.com/office/drawing/2014/main" id="{C9AE2AB3-D555-AAA8-4F77-4C19778FEE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2428" y="845795"/>
            <a:ext cx="7225748" cy="5166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FDCA84F-63E6-EAD7-130F-215EBE910DC1}"/>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9742B13-BA90-439A-A52E-5D0CA01007CA}" type="slidenum">
              <a:rPr lang="en-US" sz="110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spTree>
    <p:extLst>
      <p:ext uri="{BB962C8B-B14F-4D97-AF65-F5344CB8AC3E}">
        <p14:creationId xmlns:p14="http://schemas.microsoft.com/office/powerpoint/2010/main" val="74816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462F65-47E1-0471-CBC1-0E3B33D412AE}"/>
              </a:ext>
            </a:extLst>
          </p:cNvPr>
          <p:cNvSpPr>
            <a:spLocks noGrp="1"/>
          </p:cNvSpPr>
          <p:nvPr>
            <p:ph type="sldNum" sz="quarter" idx="12"/>
          </p:nvPr>
        </p:nvSpPr>
        <p:spPr/>
        <p:txBody>
          <a:bodyPr/>
          <a:lstStyle/>
          <a:p>
            <a:fld id="{D9742B13-BA90-439A-A52E-5D0CA01007CA}" type="slidenum">
              <a:rPr lang="en-US" smtClean="0"/>
              <a:t>12</a:t>
            </a:fld>
            <a:endParaRPr lang="en-US"/>
          </a:p>
        </p:txBody>
      </p:sp>
      <p:cxnSp>
        <p:nvCxnSpPr>
          <p:cNvPr id="3" name="Straight Connector 2">
            <a:extLst>
              <a:ext uri="{FF2B5EF4-FFF2-40B4-BE49-F238E27FC236}">
                <a16:creationId xmlns:a16="http://schemas.microsoft.com/office/drawing/2014/main" id="{BC11E70A-8C75-2E1C-481C-333E5108986A}"/>
              </a:ext>
            </a:extLst>
          </p:cNvPr>
          <p:cNvCxnSpPr>
            <a:cxnSpLocks/>
          </p:cNvCxnSpPr>
          <p:nvPr/>
        </p:nvCxnSpPr>
        <p:spPr>
          <a:xfrm flipH="1">
            <a:off x="2910350" y="2252541"/>
            <a:ext cx="2916410" cy="36389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9A297B0-AEA0-155E-7066-33F9428468EA}"/>
              </a:ext>
            </a:extLst>
          </p:cNvPr>
          <p:cNvGrpSpPr/>
          <p:nvPr/>
        </p:nvGrpSpPr>
        <p:grpSpPr>
          <a:xfrm>
            <a:off x="794327" y="2226056"/>
            <a:ext cx="3998091" cy="3656310"/>
            <a:chOff x="794327" y="2226056"/>
            <a:chExt cx="3998091" cy="3656310"/>
          </a:xfrm>
        </p:grpSpPr>
        <p:cxnSp>
          <p:nvCxnSpPr>
            <p:cNvPr id="5" name="Straight Connector 4">
              <a:extLst>
                <a:ext uri="{FF2B5EF4-FFF2-40B4-BE49-F238E27FC236}">
                  <a16:creationId xmlns:a16="http://schemas.microsoft.com/office/drawing/2014/main" id="{D9307B6C-EFCB-E1F0-AF2C-CB7628D5C8DB}"/>
                </a:ext>
              </a:extLst>
            </p:cNvPr>
            <p:cNvCxnSpPr>
              <a:cxnSpLocks/>
            </p:cNvCxnSpPr>
            <p:nvPr/>
          </p:nvCxnSpPr>
          <p:spPr>
            <a:xfrm>
              <a:off x="794327" y="2235200"/>
              <a:ext cx="2125167" cy="364716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DC29311-7C9A-D602-B254-4896EA61866B}"/>
                </a:ext>
              </a:extLst>
            </p:cNvPr>
            <p:cNvCxnSpPr>
              <a:cxnSpLocks/>
            </p:cNvCxnSpPr>
            <p:nvPr/>
          </p:nvCxnSpPr>
          <p:spPr>
            <a:xfrm flipH="1">
              <a:off x="1386673" y="2226056"/>
              <a:ext cx="931332" cy="9824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D41234-764F-477F-1778-DFE84926ECBD}"/>
                </a:ext>
              </a:extLst>
            </p:cNvPr>
            <p:cNvCxnSpPr>
              <a:cxnSpLocks/>
            </p:cNvCxnSpPr>
            <p:nvPr/>
          </p:nvCxnSpPr>
          <p:spPr>
            <a:xfrm flipH="1">
              <a:off x="1979018" y="2252541"/>
              <a:ext cx="1628709" cy="195580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4676602-FD3B-FE82-8A88-BE9908AF4EFF}"/>
                </a:ext>
              </a:extLst>
            </p:cNvPr>
            <p:cNvCxnSpPr>
              <a:cxnSpLocks/>
            </p:cNvCxnSpPr>
            <p:nvPr/>
          </p:nvCxnSpPr>
          <p:spPr>
            <a:xfrm flipH="1">
              <a:off x="2453828" y="2355273"/>
              <a:ext cx="2338590" cy="26992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38ACD130-6733-090D-83E7-76615F56B424}"/>
              </a:ext>
            </a:extLst>
          </p:cNvPr>
          <p:cNvSpPr txBox="1"/>
          <p:nvPr/>
        </p:nvSpPr>
        <p:spPr>
          <a:xfrm>
            <a:off x="464537" y="1339610"/>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10" name="TextBox 9">
            <a:extLst>
              <a:ext uri="{FF2B5EF4-FFF2-40B4-BE49-F238E27FC236}">
                <a16:creationId xmlns:a16="http://schemas.microsoft.com/office/drawing/2014/main" id="{0B2D86DF-B399-D3C5-427F-5E58A031B6DF}"/>
              </a:ext>
            </a:extLst>
          </p:cNvPr>
          <p:cNvSpPr txBox="1"/>
          <p:nvPr/>
        </p:nvSpPr>
        <p:spPr>
          <a:xfrm>
            <a:off x="1944800" y="133046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11" name="TextBox 10">
            <a:extLst>
              <a:ext uri="{FF2B5EF4-FFF2-40B4-BE49-F238E27FC236}">
                <a16:creationId xmlns:a16="http://schemas.microsoft.com/office/drawing/2014/main" id="{00952010-A8D7-2626-E198-2FE8A475FB8B}"/>
              </a:ext>
            </a:extLst>
          </p:cNvPr>
          <p:cNvSpPr txBox="1"/>
          <p:nvPr/>
        </p:nvSpPr>
        <p:spPr>
          <a:xfrm>
            <a:off x="3241617" y="133046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12" name="TextBox 11">
            <a:extLst>
              <a:ext uri="{FF2B5EF4-FFF2-40B4-BE49-F238E27FC236}">
                <a16:creationId xmlns:a16="http://schemas.microsoft.com/office/drawing/2014/main" id="{1E89E282-CAE3-23E7-9B1F-47A92D7D9134}"/>
              </a:ext>
            </a:extLst>
          </p:cNvPr>
          <p:cNvSpPr txBox="1"/>
          <p:nvPr/>
        </p:nvSpPr>
        <p:spPr>
          <a:xfrm>
            <a:off x="4484040" y="133046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13" name="TextBox 12">
            <a:extLst>
              <a:ext uri="{FF2B5EF4-FFF2-40B4-BE49-F238E27FC236}">
                <a16:creationId xmlns:a16="http://schemas.microsoft.com/office/drawing/2014/main" id="{64B3B308-8329-4603-50D0-E7274ED6F546}"/>
              </a:ext>
            </a:extLst>
          </p:cNvPr>
          <p:cNvSpPr txBox="1"/>
          <p:nvPr/>
        </p:nvSpPr>
        <p:spPr>
          <a:xfrm>
            <a:off x="5467688" y="1330464"/>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14" name="TextBox 13">
            <a:extLst>
              <a:ext uri="{FF2B5EF4-FFF2-40B4-BE49-F238E27FC236}">
                <a16:creationId xmlns:a16="http://schemas.microsoft.com/office/drawing/2014/main" id="{FCC538F3-166E-181F-06D4-9C18B98CEF31}"/>
              </a:ext>
            </a:extLst>
          </p:cNvPr>
          <p:cNvSpPr txBox="1"/>
          <p:nvPr/>
        </p:nvSpPr>
        <p:spPr>
          <a:xfrm>
            <a:off x="8911700" y="2660111"/>
            <a:ext cx="2795197"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(A,B)</a:t>
            </a:r>
            <a:endParaRPr lang="en-US" sz="6000" dirty="0"/>
          </a:p>
        </p:txBody>
      </p:sp>
      <p:sp>
        <p:nvSpPr>
          <p:cNvPr id="16" name="TextBox 15">
            <a:extLst>
              <a:ext uri="{FF2B5EF4-FFF2-40B4-BE49-F238E27FC236}">
                <a16:creationId xmlns:a16="http://schemas.microsoft.com/office/drawing/2014/main" id="{34ED3968-5860-C08A-D0BB-DA8CF1946A79}"/>
              </a:ext>
            </a:extLst>
          </p:cNvPr>
          <p:cNvSpPr txBox="1"/>
          <p:nvPr/>
        </p:nvSpPr>
        <p:spPr>
          <a:xfrm>
            <a:off x="464537" y="-75705"/>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Representation –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Newick</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 format rooted tree</a:t>
            </a:r>
          </a:p>
        </p:txBody>
      </p:sp>
      <p:sp>
        <p:nvSpPr>
          <p:cNvPr id="17" name="Arrow: Right 16">
            <a:extLst>
              <a:ext uri="{FF2B5EF4-FFF2-40B4-BE49-F238E27FC236}">
                <a16:creationId xmlns:a16="http://schemas.microsoft.com/office/drawing/2014/main" id="{8F7A71C9-4751-EC27-19D5-9BFBB0C59218}"/>
              </a:ext>
            </a:extLst>
          </p:cNvPr>
          <p:cNvSpPr/>
          <p:nvPr/>
        </p:nvSpPr>
        <p:spPr>
          <a:xfrm>
            <a:off x="1696306" y="2843450"/>
            <a:ext cx="6905761" cy="679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EE5806C-65D8-31CB-E732-66B1F2B146F9}"/>
              </a:ext>
            </a:extLst>
          </p:cNvPr>
          <p:cNvSpPr txBox="1"/>
          <p:nvPr/>
        </p:nvSpPr>
        <p:spPr>
          <a:xfrm>
            <a:off x="8602067" y="3704886"/>
            <a:ext cx="4431027" cy="2123658"/>
          </a:xfrm>
          <a:prstGeom prst="rect">
            <a:avLst/>
          </a:prstGeom>
          <a:noFill/>
        </p:spPr>
        <p:txBody>
          <a:bodyPr wrap="square">
            <a:spAutoFit/>
          </a:bodyPr>
          <a:lstStyle/>
          <a:p>
            <a:r>
              <a:rPr lang="en-US" sz="4400" dirty="0"/>
              <a:t>A and B are represented as sister taxa</a:t>
            </a:r>
          </a:p>
        </p:txBody>
      </p:sp>
    </p:spTree>
    <p:extLst>
      <p:ext uri="{BB962C8B-B14F-4D97-AF65-F5344CB8AC3E}">
        <p14:creationId xmlns:p14="http://schemas.microsoft.com/office/powerpoint/2010/main" val="246004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462F65-47E1-0471-CBC1-0E3B33D412AE}"/>
              </a:ext>
            </a:extLst>
          </p:cNvPr>
          <p:cNvSpPr>
            <a:spLocks noGrp="1"/>
          </p:cNvSpPr>
          <p:nvPr>
            <p:ph type="sldNum" sz="quarter" idx="12"/>
          </p:nvPr>
        </p:nvSpPr>
        <p:spPr/>
        <p:txBody>
          <a:bodyPr/>
          <a:lstStyle/>
          <a:p>
            <a:fld id="{D9742B13-BA90-439A-A52E-5D0CA01007CA}" type="slidenum">
              <a:rPr lang="en-US" smtClean="0"/>
              <a:t>13</a:t>
            </a:fld>
            <a:endParaRPr lang="en-US"/>
          </a:p>
        </p:txBody>
      </p:sp>
      <p:cxnSp>
        <p:nvCxnSpPr>
          <p:cNvPr id="3" name="Straight Connector 2">
            <a:extLst>
              <a:ext uri="{FF2B5EF4-FFF2-40B4-BE49-F238E27FC236}">
                <a16:creationId xmlns:a16="http://schemas.microsoft.com/office/drawing/2014/main" id="{BC11E70A-8C75-2E1C-481C-333E5108986A}"/>
              </a:ext>
            </a:extLst>
          </p:cNvPr>
          <p:cNvCxnSpPr>
            <a:cxnSpLocks/>
          </p:cNvCxnSpPr>
          <p:nvPr/>
        </p:nvCxnSpPr>
        <p:spPr>
          <a:xfrm flipH="1">
            <a:off x="2910350" y="2252541"/>
            <a:ext cx="2916410" cy="36389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9A297B0-AEA0-155E-7066-33F9428468EA}"/>
              </a:ext>
            </a:extLst>
          </p:cNvPr>
          <p:cNvGrpSpPr/>
          <p:nvPr/>
        </p:nvGrpSpPr>
        <p:grpSpPr>
          <a:xfrm>
            <a:off x="794327" y="2226056"/>
            <a:ext cx="3998091" cy="3656310"/>
            <a:chOff x="794327" y="2226056"/>
            <a:chExt cx="3998091" cy="3656310"/>
          </a:xfrm>
        </p:grpSpPr>
        <p:cxnSp>
          <p:nvCxnSpPr>
            <p:cNvPr id="5" name="Straight Connector 4">
              <a:extLst>
                <a:ext uri="{FF2B5EF4-FFF2-40B4-BE49-F238E27FC236}">
                  <a16:creationId xmlns:a16="http://schemas.microsoft.com/office/drawing/2014/main" id="{D9307B6C-EFCB-E1F0-AF2C-CB7628D5C8DB}"/>
                </a:ext>
              </a:extLst>
            </p:cNvPr>
            <p:cNvCxnSpPr>
              <a:cxnSpLocks/>
            </p:cNvCxnSpPr>
            <p:nvPr/>
          </p:nvCxnSpPr>
          <p:spPr>
            <a:xfrm>
              <a:off x="794327" y="2235200"/>
              <a:ext cx="2125167" cy="364716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DC29311-7C9A-D602-B254-4896EA61866B}"/>
                </a:ext>
              </a:extLst>
            </p:cNvPr>
            <p:cNvCxnSpPr>
              <a:cxnSpLocks/>
            </p:cNvCxnSpPr>
            <p:nvPr/>
          </p:nvCxnSpPr>
          <p:spPr>
            <a:xfrm flipH="1">
              <a:off x="1386673" y="2226056"/>
              <a:ext cx="931332" cy="9824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D41234-764F-477F-1778-DFE84926ECBD}"/>
                </a:ext>
              </a:extLst>
            </p:cNvPr>
            <p:cNvCxnSpPr>
              <a:cxnSpLocks/>
            </p:cNvCxnSpPr>
            <p:nvPr/>
          </p:nvCxnSpPr>
          <p:spPr>
            <a:xfrm flipH="1">
              <a:off x="1979018" y="2252541"/>
              <a:ext cx="1628709" cy="195580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4676602-FD3B-FE82-8A88-BE9908AF4EFF}"/>
                </a:ext>
              </a:extLst>
            </p:cNvPr>
            <p:cNvCxnSpPr>
              <a:cxnSpLocks/>
            </p:cNvCxnSpPr>
            <p:nvPr/>
          </p:nvCxnSpPr>
          <p:spPr>
            <a:xfrm flipH="1">
              <a:off x="2453828" y="2355273"/>
              <a:ext cx="2338590" cy="26992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38ACD130-6733-090D-83E7-76615F56B424}"/>
              </a:ext>
            </a:extLst>
          </p:cNvPr>
          <p:cNvSpPr txBox="1"/>
          <p:nvPr/>
        </p:nvSpPr>
        <p:spPr>
          <a:xfrm>
            <a:off x="464537" y="1339610"/>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10" name="TextBox 9">
            <a:extLst>
              <a:ext uri="{FF2B5EF4-FFF2-40B4-BE49-F238E27FC236}">
                <a16:creationId xmlns:a16="http://schemas.microsoft.com/office/drawing/2014/main" id="{0B2D86DF-B399-D3C5-427F-5E58A031B6DF}"/>
              </a:ext>
            </a:extLst>
          </p:cNvPr>
          <p:cNvSpPr txBox="1"/>
          <p:nvPr/>
        </p:nvSpPr>
        <p:spPr>
          <a:xfrm>
            <a:off x="1944800" y="133046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11" name="TextBox 10">
            <a:extLst>
              <a:ext uri="{FF2B5EF4-FFF2-40B4-BE49-F238E27FC236}">
                <a16:creationId xmlns:a16="http://schemas.microsoft.com/office/drawing/2014/main" id="{00952010-A8D7-2626-E198-2FE8A475FB8B}"/>
              </a:ext>
            </a:extLst>
          </p:cNvPr>
          <p:cNvSpPr txBox="1"/>
          <p:nvPr/>
        </p:nvSpPr>
        <p:spPr>
          <a:xfrm>
            <a:off x="3241617" y="133046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12" name="TextBox 11">
            <a:extLst>
              <a:ext uri="{FF2B5EF4-FFF2-40B4-BE49-F238E27FC236}">
                <a16:creationId xmlns:a16="http://schemas.microsoft.com/office/drawing/2014/main" id="{1E89E282-CAE3-23E7-9B1F-47A92D7D9134}"/>
              </a:ext>
            </a:extLst>
          </p:cNvPr>
          <p:cNvSpPr txBox="1"/>
          <p:nvPr/>
        </p:nvSpPr>
        <p:spPr>
          <a:xfrm>
            <a:off x="4484040" y="133046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13" name="TextBox 12">
            <a:extLst>
              <a:ext uri="{FF2B5EF4-FFF2-40B4-BE49-F238E27FC236}">
                <a16:creationId xmlns:a16="http://schemas.microsoft.com/office/drawing/2014/main" id="{64B3B308-8329-4603-50D0-E7274ED6F546}"/>
              </a:ext>
            </a:extLst>
          </p:cNvPr>
          <p:cNvSpPr txBox="1"/>
          <p:nvPr/>
        </p:nvSpPr>
        <p:spPr>
          <a:xfrm>
            <a:off x="5467688" y="1330464"/>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14" name="TextBox 13">
            <a:extLst>
              <a:ext uri="{FF2B5EF4-FFF2-40B4-BE49-F238E27FC236}">
                <a16:creationId xmlns:a16="http://schemas.microsoft.com/office/drawing/2014/main" id="{FCC538F3-166E-181F-06D4-9C18B98CEF31}"/>
              </a:ext>
            </a:extLst>
          </p:cNvPr>
          <p:cNvSpPr txBox="1"/>
          <p:nvPr/>
        </p:nvSpPr>
        <p:spPr>
          <a:xfrm>
            <a:off x="5826760" y="3410843"/>
            <a:ext cx="5908718"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((((A,B),C),D),E);</a:t>
            </a:r>
            <a:endParaRPr lang="en-US" sz="6000" dirty="0"/>
          </a:p>
        </p:txBody>
      </p:sp>
      <p:sp>
        <p:nvSpPr>
          <p:cNvPr id="16" name="TextBox 15">
            <a:extLst>
              <a:ext uri="{FF2B5EF4-FFF2-40B4-BE49-F238E27FC236}">
                <a16:creationId xmlns:a16="http://schemas.microsoft.com/office/drawing/2014/main" id="{34ED3968-5860-C08A-D0BB-DA8CF1946A79}"/>
              </a:ext>
            </a:extLst>
          </p:cNvPr>
          <p:cNvSpPr txBox="1"/>
          <p:nvPr/>
        </p:nvSpPr>
        <p:spPr>
          <a:xfrm>
            <a:off x="464537" y="-75705"/>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Representation –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Newick</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 format rooted tree</a:t>
            </a:r>
          </a:p>
        </p:txBody>
      </p:sp>
      <p:sp>
        <p:nvSpPr>
          <p:cNvPr id="17" name="Arrow: Right 16">
            <a:extLst>
              <a:ext uri="{FF2B5EF4-FFF2-40B4-BE49-F238E27FC236}">
                <a16:creationId xmlns:a16="http://schemas.microsoft.com/office/drawing/2014/main" id="{8F7A71C9-4751-EC27-19D5-9BFBB0C59218}"/>
              </a:ext>
            </a:extLst>
          </p:cNvPr>
          <p:cNvSpPr/>
          <p:nvPr/>
        </p:nvSpPr>
        <p:spPr>
          <a:xfrm>
            <a:off x="5076680" y="3578989"/>
            <a:ext cx="692488" cy="679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EE5806C-65D8-31CB-E732-66B1F2B146F9}"/>
              </a:ext>
            </a:extLst>
          </p:cNvPr>
          <p:cNvSpPr txBox="1"/>
          <p:nvPr/>
        </p:nvSpPr>
        <p:spPr>
          <a:xfrm>
            <a:off x="5480001" y="4650373"/>
            <a:ext cx="6261198" cy="1754326"/>
          </a:xfrm>
          <a:prstGeom prst="rect">
            <a:avLst/>
          </a:prstGeom>
          <a:noFill/>
        </p:spPr>
        <p:txBody>
          <a:bodyPr wrap="square">
            <a:spAutoFit/>
          </a:bodyPr>
          <a:lstStyle/>
          <a:p>
            <a:r>
              <a:rPr lang="en-US" sz="3600" dirty="0"/>
              <a:t>Collapse the entire tree into text</a:t>
            </a:r>
          </a:p>
          <a:p>
            <a:r>
              <a:rPr lang="en-US" sz="3600" dirty="0" err="1"/>
              <a:t>Newick</a:t>
            </a:r>
            <a:r>
              <a:rPr lang="en-US" sz="3600" dirty="0"/>
              <a:t>: commas separate units</a:t>
            </a:r>
          </a:p>
          <a:p>
            <a:endParaRPr lang="en-US" sz="3600" dirty="0"/>
          </a:p>
        </p:txBody>
      </p:sp>
    </p:spTree>
    <p:extLst>
      <p:ext uri="{BB962C8B-B14F-4D97-AF65-F5344CB8AC3E}">
        <p14:creationId xmlns:p14="http://schemas.microsoft.com/office/powerpoint/2010/main" val="312203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462F65-47E1-0471-CBC1-0E3B33D412AE}"/>
              </a:ext>
            </a:extLst>
          </p:cNvPr>
          <p:cNvSpPr>
            <a:spLocks noGrp="1"/>
          </p:cNvSpPr>
          <p:nvPr>
            <p:ph type="sldNum" sz="quarter" idx="12"/>
          </p:nvPr>
        </p:nvSpPr>
        <p:spPr/>
        <p:txBody>
          <a:bodyPr/>
          <a:lstStyle/>
          <a:p>
            <a:fld id="{D9742B13-BA90-439A-A52E-5D0CA01007CA}" type="slidenum">
              <a:rPr lang="en-US" smtClean="0"/>
              <a:t>14</a:t>
            </a:fld>
            <a:endParaRPr lang="en-US" dirty="0"/>
          </a:p>
        </p:txBody>
      </p:sp>
      <p:sp>
        <p:nvSpPr>
          <p:cNvPr id="9" name="TextBox 8">
            <a:extLst>
              <a:ext uri="{FF2B5EF4-FFF2-40B4-BE49-F238E27FC236}">
                <a16:creationId xmlns:a16="http://schemas.microsoft.com/office/drawing/2014/main" id="{38ACD130-6733-090D-83E7-76615F56B424}"/>
              </a:ext>
            </a:extLst>
          </p:cNvPr>
          <p:cNvSpPr txBox="1"/>
          <p:nvPr/>
        </p:nvSpPr>
        <p:spPr>
          <a:xfrm>
            <a:off x="2504962" y="1674828"/>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10" name="TextBox 9">
            <a:extLst>
              <a:ext uri="{FF2B5EF4-FFF2-40B4-BE49-F238E27FC236}">
                <a16:creationId xmlns:a16="http://schemas.microsoft.com/office/drawing/2014/main" id="{0B2D86DF-B399-D3C5-427F-5E58A031B6DF}"/>
              </a:ext>
            </a:extLst>
          </p:cNvPr>
          <p:cNvSpPr txBox="1"/>
          <p:nvPr/>
        </p:nvSpPr>
        <p:spPr>
          <a:xfrm>
            <a:off x="2504962" y="3802360"/>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11" name="TextBox 10">
            <a:extLst>
              <a:ext uri="{FF2B5EF4-FFF2-40B4-BE49-F238E27FC236}">
                <a16:creationId xmlns:a16="http://schemas.microsoft.com/office/drawing/2014/main" id="{00952010-A8D7-2626-E198-2FE8A475FB8B}"/>
              </a:ext>
            </a:extLst>
          </p:cNvPr>
          <p:cNvSpPr txBox="1"/>
          <p:nvPr/>
        </p:nvSpPr>
        <p:spPr>
          <a:xfrm>
            <a:off x="5694980" y="789668"/>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12" name="TextBox 11">
            <a:extLst>
              <a:ext uri="{FF2B5EF4-FFF2-40B4-BE49-F238E27FC236}">
                <a16:creationId xmlns:a16="http://schemas.microsoft.com/office/drawing/2014/main" id="{1E89E282-CAE3-23E7-9B1F-47A92D7D9134}"/>
              </a:ext>
            </a:extLst>
          </p:cNvPr>
          <p:cNvSpPr txBox="1"/>
          <p:nvPr/>
        </p:nvSpPr>
        <p:spPr>
          <a:xfrm>
            <a:off x="9103020" y="197529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13" name="TextBox 12">
            <a:extLst>
              <a:ext uri="{FF2B5EF4-FFF2-40B4-BE49-F238E27FC236}">
                <a16:creationId xmlns:a16="http://schemas.microsoft.com/office/drawing/2014/main" id="{64B3B308-8329-4603-50D0-E7274ED6F546}"/>
              </a:ext>
            </a:extLst>
          </p:cNvPr>
          <p:cNvSpPr txBox="1"/>
          <p:nvPr/>
        </p:nvSpPr>
        <p:spPr>
          <a:xfrm>
            <a:off x="8998614" y="3854621"/>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14" name="TextBox 13">
            <a:extLst>
              <a:ext uri="{FF2B5EF4-FFF2-40B4-BE49-F238E27FC236}">
                <a16:creationId xmlns:a16="http://schemas.microsoft.com/office/drawing/2014/main" id="{FCC538F3-166E-181F-06D4-9C18B98CEF31}"/>
              </a:ext>
            </a:extLst>
          </p:cNvPr>
          <p:cNvSpPr txBox="1"/>
          <p:nvPr/>
        </p:nvSpPr>
        <p:spPr>
          <a:xfrm>
            <a:off x="3194302" y="4801277"/>
            <a:ext cx="5908718"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t>
            </a:r>
            <a:r>
              <a:rPr lang="en-US" sz="6000" dirty="0">
                <a:solidFill>
                  <a:srgbClr val="7030A0"/>
                </a:solidFill>
                <a:latin typeface="Helvetica" panose="020B0604020202020204" pitchFamily="34" charset="0"/>
                <a:cs typeface="Helvetica" panose="020B0604020202020204" pitchFamily="34" charset="0"/>
              </a:rPr>
              <a:t>(A,B),</a:t>
            </a:r>
            <a:r>
              <a:rPr lang="en-US" sz="6000" dirty="0">
                <a:solidFill>
                  <a:schemeClr val="accent5"/>
                </a:solidFill>
                <a:latin typeface="Helvetica" panose="020B0604020202020204" pitchFamily="34" charset="0"/>
                <a:cs typeface="Helvetica" panose="020B0604020202020204" pitchFamily="34" charset="0"/>
              </a:rPr>
              <a:t>C</a:t>
            </a:r>
            <a:r>
              <a:rPr lang="en-US" sz="6000" dirty="0">
                <a:latin typeface="Helvetica" panose="020B0604020202020204" pitchFamily="34" charset="0"/>
                <a:cs typeface="Helvetica" panose="020B0604020202020204" pitchFamily="34" charset="0"/>
              </a:rPr>
              <a:t>,</a:t>
            </a:r>
            <a:r>
              <a:rPr lang="en-US" sz="6000" dirty="0">
                <a:solidFill>
                  <a:srgbClr val="C00000"/>
                </a:solidFill>
                <a:latin typeface="Helvetica" panose="020B0604020202020204" pitchFamily="34" charset="0"/>
                <a:cs typeface="Helvetica" panose="020B0604020202020204" pitchFamily="34" charset="0"/>
              </a:rPr>
              <a:t>(D),E)</a:t>
            </a:r>
            <a:r>
              <a:rPr lang="en-US" sz="6000" dirty="0">
                <a:latin typeface="Helvetica" panose="020B0604020202020204" pitchFamily="34" charset="0"/>
                <a:cs typeface="Helvetica" panose="020B0604020202020204" pitchFamily="34" charset="0"/>
              </a:rPr>
              <a:t>;</a:t>
            </a:r>
            <a:endParaRPr lang="en-US" sz="6000" dirty="0"/>
          </a:p>
        </p:txBody>
      </p:sp>
      <p:sp>
        <p:nvSpPr>
          <p:cNvPr id="16" name="TextBox 15">
            <a:extLst>
              <a:ext uri="{FF2B5EF4-FFF2-40B4-BE49-F238E27FC236}">
                <a16:creationId xmlns:a16="http://schemas.microsoft.com/office/drawing/2014/main" id="{34ED3968-5860-C08A-D0BB-DA8CF1946A79}"/>
              </a:ext>
            </a:extLst>
          </p:cNvPr>
          <p:cNvSpPr txBox="1"/>
          <p:nvPr/>
        </p:nvSpPr>
        <p:spPr>
          <a:xfrm>
            <a:off x="0" y="87099"/>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Representation –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Newick</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 format </a:t>
            </a:r>
            <a:r>
              <a:rPr kumimoji="0" lang="en-US" sz="4800" b="1" i="0" u="sng" strike="noStrike" kern="1200" cap="none" spc="0" normalizeH="0" baseline="0" noProof="0" dirty="0">
                <a:ln>
                  <a:noFill/>
                </a:ln>
                <a:solidFill>
                  <a:srgbClr val="00B0F0"/>
                </a:solidFill>
                <a:effectLst/>
                <a:uLnTx/>
                <a:uFillTx/>
                <a:latin typeface="Commissioner"/>
                <a:ea typeface="+mn-ea"/>
                <a:cs typeface="+mn-cs"/>
              </a:rPr>
              <a:t>un</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rooted tree</a:t>
            </a:r>
          </a:p>
        </p:txBody>
      </p:sp>
      <p:grpSp>
        <p:nvGrpSpPr>
          <p:cNvPr id="27" name="Group 26">
            <a:extLst>
              <a:ext uri="{FF2B5EF4-FFF2-40B4-BE49-F238E27FC236}">
                <a16:creationId xmlns:a16="http://schemas.microsoft.com/office/drawing/2014/main" id="{18EBBF22-11E2-186A-37D1-48C6580D7DFC}"/>
              </a:ext>
            </a:extLst>
          </p:cNvPr>
          <p:cNvGrpSpPr/>
          <p:nvPr/>
        </p:nvGrpSpPr>
        <p:grpSpPr>
          <a:xfrm>
            <a:off x="3087595" y="2566567"/>
            <a:ext cx="6015425" cy="1724866"/>
            <a:chOff x="7828866" y="1492840"/>
            <a:chExt cx="6015425" cy="1724866"/>
          </a:xfrm>
        </p:grpSpPr>
        <p:cxnSp>
          <p:nvCxnSpPr>
            <p:cNvPr id="15" name="Straight Connector 14">
              <a:extLst>
                <a:ext uri="{FF2B5EF4-FFF2-40B4-BE49-F238E27FC236}">
                  <a16:creationId xmlns:a16="http://schemas.microsoft.com/office/drawing/2014/main" id="{F116BC40-8C2E-786C-B17B-41ECFE11D14F}"/>
                </a:ext>
              </a:extLst>
            </p:cNvPr>
            <p:cNvCxnSpPr>
              <a:cxnSpLocks/>
            </p:cNvCxnSpPr>
            <p:nvPr/>
          </p:nvCxnSpPr>
          <p:spPr>
            <a:xfrm flipH="1">
              <a:off x="8970898" y="2182660"/>
              <a:ext cx="350398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E6176F5-26DB-C309-6B32-41FCE48A124A}"/>
                </a:ext>
              </a:extLst>
            </p:cNvPr>
            <p:cNvGrpSpPr/>
            <p:nvPr/>
          </p:nvGrpSpPr>
          <p:grpSpPr>
            <a:xfrm>
              <a:off x="7828866" y="1492840"/>
              <a:ext cx="1177637" cy="1724866"/>
              <a:chOff x="5911151" y="3078043"/>
              <a:chExt cx="1177637" cy="1724866"/>
            </a:xfrm>
          </p:grpSpPr>
          <p:cxnSp>
            <p:nvCxnSpPr>
              <p:cNvPr id="20" name="Straight Connector 19">
                <a:extLst>
                  <a:ext uri="{FF2B5EF4-FFF2-40B4-BE49-F238E27FC236}">
                    <a16:creationId xmlns:a16="http://schemas.microsoft.com/office/drawing/2014/main" id="{E401E09F-1790-B206-228E-A20F368F7BAC}"/>
                  </a:ext>
                </a:extLst>
              </p:cNvPr>
              <p:cNvCxnSpPr>
                <a:cxnSpLocks/>
              </p:cNvCxnSpPr>
              <p:nvPr/>
            </p:nvCxnSpPr>
            <p:spPr>
              <a:xfrm flipH="1">
                <a:off x="6054315" y="3767863"/>
                <a:ext cx="1034473" cy="103504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6B969EF-6BD7-D542-C1C9-24A18B4EFBAA}"/>
                  </a:ext>
                </a:extLst>
              </p:cNvPr>
              <p:cNvCxnSpPr>
                <a:cxnSpLocks/>
              </p:cNvCxnSpPr>
              <p:nvPr/>
            </p:nvCxnSpPr>
            <p:spPr>
              <a:xfrm flipH="1" flipV="1">
                <a:off x="5911151" y="3078043"/>
                <a:ext cx="1177637" cy="68981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88230C09-63EB-7352-4EC3-753E25347543}"/>
                </a:ext>
              </a:extLst>
            </p:cNvPr>
            <p:cNvGrpSpPr/>
            <p:nvPr/>
          </p:nvGrpSpPr>
          <p:grpSpPr>
            <a:xfrm flipH="1">
              <a:off x="12474879" y="1492840"/>
              <a:ext cx="1369412" cy="1724866"/>
              <a:chOff x="5911151" y="3078043"/>
              <a:chExt cx="1177637" cy="1724866"/>
            </a:xfrm>
          </p:grpSpPr>
          <p:cxnSp>
            <p:nvCxnSpPr>
              <p:cNvPr id="23" name="Straight Connector 22">
                <a:extLst>
                  <a:ext uri="{FF2B5EF4-FFF2-40B4-BE49-F238E27FC236}">
                    <a16:creationId xmlns:a16="http://schemas.microsoft.com/office/drawing/2014/main" id="{3DDA4FB1-8326-64DE-07E9-469CF982D896}"/>
                  </a:ext>
                </a:extLst>
              </p:cNvPr>
              <p:cNvCxnSpPr>
                <a:cxnSpLocks/>
              </p:cNvCxnSpPr>
              <p:nvPr/>
            </p:nvCxnSpPr>
            <p:spPr>
              <a:xfrm flipH="1">
                <a:off x="6054315" y="3767863"/>
                <a:ext cx="1034473" cy="103504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6A4AC86-0656-3DCB-21C9-70D3A112220F}"/>
                  </a:ext>
                </a:extLst>
              </p:cNvPr>
              <p:cNvCxnSpPr>
                <a:cxnSpLocks/>
              </p:cNvCxnSpPr>
              <p:nvPr/>
            </p:nvCxnSpPr>
            <p:spPr>
              <a:xfrm flipH="1" flipV="1">
                <a:off x="5911151" y="3078043"/>
                <a:ext cx="1177637" cy="68981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 name="Straight Connector 27">
            <a:extLst>
              <a:ext uri="{FF2B5EF4-FFF2-40B4-BE49-F238E27FC236}">
                <a16:creationId xmlns:a16="http://schemas.microsoft.com/office/drawing/2014/main" id="{4A21FE6C-6103-4B10-3BC6-0193AFD4B1E2}"/>
              </a:ext>
            </a:extLst>
          </p:cNvPr>
          <p:cNvCxnSpPr>
            <a:cxnSpLocks/>
          </p:cNvCxnSpPr>
          <p:nvPr/>
        </p:nvCxnSpPr>
        <p:spPr>
          <a:xfrm flipV="1">
            <a:off x="6096000" y="1709868"/>
            <a:ext cx="0" cy="154651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305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A7CD3A-C88C-76EF-B523-A0F030B9F20A}"/>
              </a:ext>
            </a:extLst>
          </p:cNvPr>
          <p:cNvSpPr>
            <a:spLocks noGrp="1"/>
          </p:cNvSpPr>
          <p:nvPr>
            <p:ph type="sldNum" sz="quarter" idx="12"/>
          </p:nvPr>
        </p:nvSpPr>
        <p:spPr/>
        <p:txBody>
          <a:bodyPr/>
          <a:lstStyle/>
          <a:p>
            <a:fld id="{D9742B13-BA90-439A-A52E-5D0CA01007CA}" type="slidenum">
              <a:rPr lang="en-US" smtClean="0"/>
              <a:t>15</a:t>
            </a:fld>
            <a:endParaRPr lang="en-US"/>
          </a:p>
        </p:txBody>
      </p:sp>
      <p:sp>
        <p:nvSpPr>
          <p:cNvPr id="3" name="TextBox 2">
            <a:extLst>
              <a:ext uri="{FF2B5EF4-FFF2-40B4-BE49-F238E27FC236}">
                <a16:creationId xmlns:a16="http://schemas.microsoft.com/office/drawing/2014/main" id="{A2831536-BDE9-69C5-DC16-0CA49E8BE14B}"/>
              </a:ext>
            </a:extLst>
          </p:cNvPr>
          <p:cNvSpPr txBox="1"/>
          <p:nvPr/>
        </p:nvSpPr>
        <p:spPr>
          <a:xfrm>
            <a:off x="1319514" y="1234803"/>
            <a:ext cx="9860379"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((A:0.3,B:0.25):0.2,C:0.5);</a:t>
            </a:r>
            <a:endParaRPr lang="en-US" sz="6000" dirty="0"/>
          </a:p>
        </p:txBody>
      </p:sp>
      <p:cxnSp>
        <p:nvCxnSpPr>
          <p:cNvPr id="5" name="Straight Connector 4">
            <a:extLst>
              <a:ext uri="{FF2B5EF4-FFF2-40B4-BE49-F238E27FC236}">
                <a16:creationId xmlns:a16="http://schemas.microsoft.com/office/drawing/2014/main" id="{8681E0BC-0A5D-4DA4-CE86-617869B9F5CD}"/>
              </a:ext>
            </a:extLst>
          </p:cNvPr>
          <p:cNvCxnSpPr>
            <a:cxnSpLocks/>
          </p:cNvCxnSpPr>
          <p:nvPr/>
        </p:nvCxnSpPr>
        <p:spPr>
          <a:xfrm>
            <a:off x="4093113" y="3404889"/>
            <a:ext cx="1405063" cy="241133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8CEB3A6-C2F7-E394-8CE4-CC52F7002513}"/>
              </a:ext>
            </a:extLst>
          </p:cNvPr>
          <p:cNvCxnSpPr>
            <a:cxnSpLocks/>
          </p:cNvCxnSpPr>
          <p:nvPr/>
        </p:nvCxnSpPr>
        <p:spPr>
          <a:xfrm flipH="1">
            <a:off x="4876376" y="3632012"/>
            <a:ext cx="1446581" cy="107743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B15F2EF-FAD1-4441-3C79-7EB859E711EB}"/>
              </a:ext>
            </a:extLst>
          </p:cNvPr>
          <p:cNvCxnSpPr>
            <a:cxnSpLocks/>
          </p:cNvCxnSpPr>
          <p:nvPr/>
        </p:nvCxnSpPr>
        <p:spPr>
          <a:xfrm flipH="1">
            <a:off x="5426365" y="3011083"/>
            <a:ext cx="2780086" cy="280514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7B7D35E-F05B-CA9A-2023-92199766AA06}"/>
              </a:ext>
            </a:extLst>
          </p:cNvPr>
          <p:cNvSpPr txBox="1"/>
          <p:nvPr/>
        </p:nvSpPr>
        <p:spPr>
          <a:xfrm>
            <a:off x="3763323" y="2512397"/>
            <a:ext cx="529356"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10" name="TextBox 9">
            <a:extLst>
              <a:ext uri="{FF2B5EF4-FFF2-40B4-BE49-F238E27FC236}">
                <a16:creationId xmlns:a16="http://schemas.microsoft.com/office/drawing/2014/main" id="{C403E3D8-D236-7726-D726-F803BEE4FE17}"/>
              </a:ext>
            </a:extLst>
          </p:cNvPr>
          <p:cNvSpPr txBox="1"/>
          <p:nvPr/>
        </p:nvSpPr>
        <p:spPr>
          <a:xfrm>
            <a:off x="6322957" y="2779913"/>
            <a:ext cx="529356"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11" name="TextBox 10">
            <a:extLst>
              <a:ext uri="{FF2B5EF4-FFF2-40B4-BE49-F238E27FC236}">
                <a16:creationId xmlns:a16="http://schemas.microsoft.com/office/drawing/2014/main" id="{7EFB7548-563C-726F-0A9D-D45CE188F72C}"/>
              </a:ext>
            </a:extLst>
          </p:cNvPr>
          <p:cNvSpPr txBox="1"/>
          <p:nvPr/>
        </p:nvSpPr>
        <p:spPr>
          <a:xfrm>
            <a:off x="7859874" y="2122943"/>
            <a:ext cx="529356"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17" name="TextBox 16">
            <a:extLst>
              <a:ext uri="{FF2B5EF4-FFF2-40B4-BE49-F238E27FC236}">
                <a16:creationId xmlns:a16="http://schemas.microsoft.com/office/drawing/2014/main" id="{7ACD5325-AF4D-9A57-E95F-59ABBE809C0A}"/>
              </a:ext>
            </a:extLst>
          </p:cNvPr>
          <p:cNvSpPr txBox="1"/>
          <p:nvPr/>
        </p:nvSpPr>
        <p:spPr>
          <a:xfrm>
            <a:off x="3681006" y="4200600"/>
            <a:ext cx="1580464" cy="646331"/>
          </a:xfrm>
          <a:prstGeom prst="rect">
            <a:avLst/>
          </a:prstGeom>
          <a:noFill/>
        </p:spPr>
        <p:txBody>
          <a:bodyPr wrap="square">
            <a:spAutoFit/>
          </a:bodyPr>
          <a:lstStyle/>
          <a:p>
            <a:r>
              <a:rPr lang="en-US" sz="3600" dirty="0">
                <a:latin typeface="Helvetica" panose="020B0604020202020204" pitchFamily="34" charset="0"/>
                <a:cs typeface="Helvetica" panose="020B0604020202020204" pitchFamily="34" charset="0"/>
              </a:rPr>
              <a:t>0.3</a:t>
            </a:r>
            <a:endParaRPr lang="en-US" sz="3600" dirty="0"/>
          </a:p>
        </p:txBody>
      </p:sp>
      <p:sp>
        <p:nvSpPr>
          <p:cNvPr id="18" name="TextBox 17">
            <a:extLst>
              <a:ext uri="{FF2B5EF4-FFF2-40B4-BE49-F238E27FC236}">
                <a16:creationId xmlns:a16="http://schemas.microsoft.com/office/drawing/2014/main" id="{62B94DEA-9DBA-966A-DAB5-3F69B46C6A82}"/>
              </a:ext>
            </a:extLst>
          </p:cNvPr>
          <p:cNvSpPr txBox="1"/>
          <p:nvPr/>
        </p:nvSpPr>
        <p:spPr>
          <a:xfrm>
            <a:off x="4891042" y="3429000"/>
            <a:ext cx="1743625" cy="646331"/>
          </a:xfrm>
          <a:prstGeom prst="rect">
            <a:avLst/>
          </a:prstGeom>
          <a:noFill/>
        </p:spPr>
        <p:txBody>
          <a:bodyPr wrap="square">
            <a:spAutoFit/>
          </a:bodyPr>
          <a:lstStyle/>
          <a:p>
            <a:r>
              <a:rPr lang="en-US" sz="3600" dirty="0">
                <a:latin typeface="Helvetica" panose="020B0604020202020204" pitchFamily="34" charset="0"/>
                <a:cs typeface="Helvetica" panose="020B0604020202020204" pitchFamily="34" charset="0"/>
              </a:rPr>
              <a:t>0.25</a:t>
            </a:r>
            <a:endParaRPr lang="en-US" sz="3600" dirty="0"/>
          </a:p>
        </p:txBody>
      </p:sp>
      <p:sp>
        <p:nvSpPr>
          <p:cNvPr id="21" name="TextBox 20">
            <a:extLst>
              <a:ext uri="{FF2B5EF4-FFF2-40B4-BE49-F238E27FC236}">
                <a16:creationId xmlns:a16="http://schemas.microsoft.com/office/drawing/2014/main" id="{B1A830A9-E76D-917C-34BE-ADBCA87ABFD6}"/>
              </a:ext>
            </a:extLst>
          </p:cNvPr>
          <p:cNvSpPr txBox="1"/>
          <p:nvPr/>
        </p:nvSpPr>
        <p:spPr>
          <a:xfrm>
            <a:off x="6894567" y="4427513"/>
            <a:ext cx="1580464" cy="646331"/>
          </a:xfrm>
          <a:prstGeom prst="rect">
            <a:avLst/>
          </a:prstGeom>
          <a:noFill/>
        </p:spPr>
        <p:txBody>
          <a:bodyPr wrap="square">
            <a:spAutoFit/>
          </a:bodyPr>
          <a:lstStyle/>
          <a:p>
            <a:r>
              <a:rPr lang="en-US" sz="3600" dirty="0">
                <a:latin typeface="Helvetica" panose="020B0604020202020204" pitchFamily="34" charset="0"/>
                <a:cs typeface="Helvetica" panose="020B0604020202020204" pitchFamily="34" charset="0"/>
              </a:rPr>
              <a:t>0.5</a:t>
            </a:r>
            <a:endParaRPr lang="en-US" sz="3600" dirty="0"/>
          </a:p>
        </p:txBody>
      </p:sp>
      <p:sp>
        <p:nvSpPr>
          <p:cNvPr id="22" name="TextBox 21">
            <a:extLst>
              <a:ext uri="{FF2B5EF4-FFF2-40B4-BE49-F238E27FC236}">
                <a16:creationId xmlns:a16="http://schemas.microsoft.com/office/drawing/2014/main" id="{7D12DD8F-4E44-05D3-392B-116C20D1C2AB}"/>
              </a:ext>
            </a:extLst>
          </p:cNvPr>
          <p:cNvSpPr txBox="1"/>
          <p:nvPr/>
        </p:nvSpPr>
        <p:spPr>
          <a:xfrm>
            <a:off x="0" y="87099"/>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Representation –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Newick</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 format</a:t>
            </a:r>
            <a:r>
              <a:rPr lang="en-US" sz="4800" b="1" dirty="0">
                <a:solidFill>
                  <a:srgbClr val="00B0F0"/>
                </a:solidFill>
                <a:latin typeface="Commissioner"/>
              </a:rPr>
              <a:t> with distances</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Tree>
    <p:extLst>
      <p:ext uri="{BB962C8B-B14F-4D97-AF65-F5344CB8AC3E}">
        <p14:creationId xmlns:p14="http://schemas.microsoft.com/office/powerpoint/2010/main" val="281910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9B6495-0466-887E-F4A7-F23D7FB4B87A}"/>
              </a:ext>
            </a:extLst>
          </p:cNvPr>
          <p:cNvSpPr>
            <a:spLocks noGrp="1"/>
          </p:cNvSpPr>
          <p:nvPr>
            <p:ph type="sldNum" sz="quarter" idx="12"/>
          </p:nvPr>
        </p:nvSpPr>
        <p:spPr/>
        <p:txBody>
          <a:bodyPr/>
          <a:lstStyle/>
          <a:p>
            <a:fld id="{D9742B13-BA90-439A-A52E-5D0CA01007CA}" type="slidenum">
              <a:rPr lang="en-US" smtClean="0"/>
              <a:t>16</a:t>
            </a:fld>
            <a:endParaRPr lang="en-US"/>
          </a:p>
        </p:txBody>
      </p:sp>
      <p:pic>
        <p:nvPicPr>
          <p:cNvPr id="8196" name="Picture 4">
            <a:extLst>
              <a:ext uri="{FF2B5EF4-FFF2-40B4-BE49-F238E27FC236}">
                <a16:creationId xmlns:a16="http://schemas.microsoft.com/office/drawing/2014/main" id="{80FEF61B-1AC7-6571-6BDF-E122EC00B5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185"/>
          <a:stretch/>
        </p:blipFill>
        <p:spPr bwMode="auto">
          <a:xfrm>
            <a:off x="2334228" y="1088019"/>
            <a:ext cx="7523544" cy="47761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833A59-FB0F-83B0-656B-0D3912A83DA2}"/>
              </a:ext>
            </a:extLst>
          </p:cNvPr>
          <p:cNvSpPr txBox="1"/>
          <p:nvPr/>
        </p:nvSpPr>
        <p:spPr>
          <a:xfrm>
            <a:off x="0" y="87099"/>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Phylogenomic Pipeline Overview</a:t>
            </a:r>
          </a:p>
        </p:txBody>
      </p:sp>
    </p:spTree>
    <p:extLst>
      <p:ext uri="{BB962C8B-B14F-4D97-AF65-F5344CB8AC3E}">
        <p14:creationId xmlns:p14="http://schemas.microsoft.com/office/powerpoint/2010/main" val="3085284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2F894D-E7EC-39ED-043B-25B04A592A31}"/>
              </a:ext>
            </a:extLst>
          </p:cNvPr>
          <p:cNvSpPr>
            <a:spLocks noGrp="1"/>
          </p:cNvSpPr>
          <p:nvPr>
            <p:ph type="sldNum" sz="quarter" idx="12"/>
          </p:nvPr>
        </p:nvSpPr>
        <p:spPr/>
        <p:txBody>
          <a:bodyPr/>
          <a:lstStyle/>
          <a:p>
            <a:fld id="{D9742B13-BA90-439A-A52E-5D0CA01007CA}" type="slidenum">
              <a:rPr lang="en-US" smtClean="0"/>
              <a:t>17</a:t>
            </a:fld>
            <a:endParaRPr lang="en-US"/>
          </a:p>
        </p:txBody>
      </p:sp>
      <p:sp>
        <p:nvSpPr>
          <p:cNvPr id="3" name="TextBox 2">
            <a:extLst>
              <a:ext uri="{FF2B5EF4-FFF2-40B4-BE49-F238E27FC236}">
                <a16:creationId xmlns:a16="http://schemas.microsoft.com/office/drawing/2014/main" id="{5EDF0B4B-9756-75DF-DD5D-F1533B8B9D07}"/>
              </a:ext>
            </a:extLst>
          </p:cNvPr>
          <p:cNvSpPr txBox="1"/>
          <p:nvPr/>
        </p:nvSpPr>
        <p:spPr>
          <a:xfrm>
            <a:off x="-2371140" y="263538"/>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Data Assembly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CD19FADD-8B85-2CC9-5A12-29B82548160E}"/>
              </a:ext>
            </a:extLst>
          </p:cNvPr>
          <p:cNvSpPr txBox="1"/>
          <p:nvPr/>
        </p:nvSpPr>
        <p:spPr>
          <a:xfrm>
            <a:off x="305057" y="1737374"/>
            <a:ext cx="5330183" cy="461665"/>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Two Main Sequencing Strategies</a:t>
            </a:r>
            <a:endParaRPr lang="en-US" sz="2400" dirty="0"/>
          </a:p>
        </p:txBody>
      </p:sp>
      <p:sp>
        <p:nvSpPr>
          <p:cNvPr id="5" name="TextBox 4">
            <a:extLst>
              <a:ext uri="{FF2B5EF4-FFF2-40B4-BE49-F238E27FC236}">
                <a16:creationId xmlns:a16="http://schemas.microsoft.com/office/drawing/2014/main" id="{AE2EACFC-BA32-C80D-1130-2833D00D51BE}"/>
              </a:ext>
            </a:extLst>
          </p:cNvPr>
          <p:cNvSpPr txBox="1"/>
          <p:nvPr/>
        </p:nvSpPr>
        <p:spPr>
          <a:xfrm>
            <a:off x="610967" y="2275762"/>
            <a:ext cx="5330183" cy="830997"/>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Shotgun sequencing</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Targeted sequencing capture</a:t>
            </a:r>
            <a:endParaRPr lang="en-US" sz="2400" dirty="0"/>
          </a:p>
        </p:txBody>
      </p:sp>
      <p:sp>
        <p:nvSpPr>
          <p:cNvPr id="6" name="TextBox 5">
            <a:extLst>
              <a:ext uri="{FF2B5EF4-FFF2-40B4-BE49-F238E27FC236}">
                <a16:creationId xmlns:a16="http://schemas.microsoft.com/office/drawing/2014/main" id="{02C7AA58-ACFC-A189-CB20-30DC2F247733}"/>
              </a:ext>
            </a:extLst>
          </p:cNvPr>
          <p:cNvSpPr txBox="1"/>
          <p:nvPr/>
        </p:nvSpPr>
        <p:spPr>
          <a:xfrm>
            <a:off x="307376" y="3300939"/>
            <a:ext cx="5330183" cy="461665"/>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Which strategy to use will depend on:</a:t>
            </a:r>
            <a:endParaRPr lang="en-US" sz="2400" dirty="0"/>
          </a:p>
        </p:txBody>
      </p:sp>
      <p:sp>
        <p:nvSpPr>
          <p:cNvPr id="7" name="TextBox 6">
            <a:extLst>
              <a:ext uri="{FF2B5EF4-FFF2-40B4-BE49-F238E27FC236}">
                <a16:creationId xmlns:a16="http://schemas.microsoft.com/office/drawing/2014/main" id="{AEC35C6B-0711-DA3B-2820-EBD57AFBF57E}"/>
              </a:ext>
            </a:extLst>
          </p:cNvPr>
          <p:cNvSpPr txBox="1"/>
          <p:nvPr/>
        </p:nvSpPr>
        <p:spPr>
          <a:xfrm>
            <a:off x="615261" y="3858202"/>
            <a:ext cx="6617545" cy="1938992"/>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Budget</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Size of genome of targeted taxa</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Divergence of targeted taxa</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The knowledge of the targeted genomes</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The availability of other genomic resources</a:t>
            </a:r>
          </a:p>
        </p:txBody>
      </p:sp>
      <p:grpSp>
        <p:nvGrpSpPr>
          <p:cNvPr id="8" name="Group 7">
            <a:extLst>
              <a:ext uri="{FF2B5EF4-FFF2-40B4-BE49-F238E27FC236}">
                <a16:creationId xmlns:a16="http://schemas.microsoft.com/office/drawing/2014/main" id="{8D759FA7-B2E0-2FB4-F938-E434FFAD0CEE}"/>
              </a:ext>
            </a:extLst>
          </p:cNvPr>
          <p:cNvGrpSpPr/>
          <p:nvPr/>
        </p:nvGrpSpPr>
        <p:grpSpPr>
          <a:xfrm>
            <a:off x="5705069" y="395717"/>
            <a:ext cx="1964304" cy="1964304"/>
            <a:chOff x="3605188" y="100"/>
            <a:chExt cx="1828273" cy="1828273"/>
          </a:xfrm>
        </p:grpSpPr>
        <p:sp>
          <p:nvSpPr>
            <p:cNvPr id="9" name="Oval 8">
              <a:extLst>
                <a:ext uri="{FF2B5EF4-FFF2-40B4-BE49-F238E27FC236}">
                  <a16:creationId xmlns:a16="http://schemas.microsoft.com/office/drawing/2014/main" id="{F1434824-F466-8C7B-5B83-6B7C1F605929}"/>
                </a:ext>
              </a:extLst>
            </p:cNvPr>
            <p:cNvSpPr/>
            <p:nvPr/>
          </p:nvSpPr>
          <p:spPr>
            <a:xfrm>
              <a:off x="3605188" y="100"/>
              <a:ext cx="1828273" cy="1828273"/>
            </a:xfrm>
            <a:prstGeom prst="ellipse">
              <a:avLst/>
            </a:prstGeom>
          </p:spPr>
          <p:style>
            <a:lnRef idx="2">
              <a:schemeClr val="lt1">
                <a:hueOff val="0"/>
                <a:satOff val="0"/>
                <a:lumOff val="0"/>
                <a:alphaOff val="0"/>
              </a:schemeClr>
            </a:lnRef>
            <a:fillRef idx="1">
              <a:schemeClr val="accent2">
                <a:hueOff val="-485121"/>
                <a:satOff val="-27976"/>
                <a:lumOff val="2876"/>
                <a:alphaOff val="0"/>
              </a:schemeClr>
            </a:fillRef>
            <a:effectRef idx="0">
              <a:schemeClr val="accent2">
                <a:hueOff val="-485121"/>
                <a:satOff val="-27976"/>
                <a:lumOff val="2876"/>
                <a:alphaOff val="0"/>
              </a:schemeClr>
            </a:effectRef>
            <a:fontRef idx="minor">
              <a:schemeClr val="lt1"/>
            </a:fontRef>
          </p:style>
          <p:txBody>
            <a:bodyPr/>
            <a:lstStyle/>
            <a:p>
              <a:endParaRPr lang="en-US" sz="2400">
                <a:latin typeface="Helvetica" panose="020B0604020202020204" pitchFamily="34" charset="0"/>
                <a:cs typeface="Helvetica" panose="020B0604020202020204" pitchFamily="34" charset="0"/>
              </a:endParaRPr>
            </a:p>
          </p:txBody>
        </p:sp>
        <p:sp>
          <p:nvSpPr>
            <p:cNvPr id="10" name="Oval 4">
              <a:extLst>
                <a:ext uri="{FF2B5EF4-FFF2-40B4-BE49-F238E27FC236}">
                  <a16:creationId xmlns:a16="http://schemas.microsoft.com/office/drawing/2014/main" id="{317B2DE0-A79C-F7C5-4CF6-6A173EF4994D}"/>
                </a:ext>
              </a:extLst>
            </p:cNvPr>
            <p:cNvSpPr txBox="1"/>
            <p:nvPr/>
          </p:nvSpPr>
          <p:spPr>
            <a:xfrm>
              <a:off x="3872932" y="267844"/>
              <a:ext cx="1292785" cy="12927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400" kern="1200" dirty="0">
                  <a:latin typeface="Helvetica" panose="020B0604020202020204" pitchFamily="34" charset="0"/>
                  <a:cs typeface="Helvetica" panose="020B0604020202020204" pitchFamily="34" charset="0"/>
                </a:rPr>
                <a:t>Targeted</a:t>
              </a:r>
            </a:p>
          </p:txBody>
        </p:sp>
      </p:grpSp>
      <p:grpSp>
        <p:nvGrpSpPr>
          <p:cNvPr id="11" name="Group 10">
            <a:extLst>
              <a:ext uri="{FF2B5EF4-FFF2-40B4-BE49-F238E27FC236}">
                <a16:creationId xmlns:a16="http://schemas.microsoft.com/office/drawing/2014/main" id="{4FA4F396-8484-5668-32FA-0FB645EBA679}"/>
              </a:ext>
            </a:extLst>
          </p:cNvPr>
          <p:cNvGrpSpPr/>
          <p:nvPr/>
        </p:nvGrpSpPr>
        <p:grpSpPr>
          <a:xfrm>
            <a:off x="5735292" y="1949551"/>
            <a:ext cx="1964304" cy="1964304"/>
            <a:chOff x="4209883" y="2256852"/>
            <a:chExt cx="1828273" cy="1828273"/>
          </a:xfrm>
        </p:grpSpPr>
        <p:sp>
          <p:nvSpPr>
            <p:cNvPr id="12" name="Oval 11">
              <a:extLst>
                <a:ext uri="{FF2B5EF4-FFF2-40B4-BE49-F238E27FC236}">
                  <a16:creationId xmlns:a16="http://schemas.microsoft.com/office/drawing/2014/main" id="{6A211371-3B92-E00B-1B76-CACB2C88081C}"/>
                </a:ext>
              </a:extLst>
            </p:cNvPr>
            <p:cNvSpPr/>
            <p:nvPr/>
          </p:nvSpPr>
          <p:spPr>
            <a:xfrm>
              <a:off x="4209883" y="2256852"/>
              <a:ext cx="1828273" cy="1828273"/>
            </a:xfrm>
            <a:prstGeom prst="ellipse">
              <a:avLst/>
            </a:prstGeom>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txBody>
            <a:bodyPr/>
            <a:lstStyle/>
            <a:p>
              <a:endParaRPr lang="en-US" sz="2400">
                <a:latin typeface="Helvetica" panose="020B0604020202020204" pitchFamily="34" charset="0"/>
                <a:cs typeface="Helvetica" panose="020B0604020202020204" pitchFamily="34" charset="0"/>
              </a:endParaRPr>
            </a:p>
          </p:txBody>
        </p:sp>
        <p:sp>
          <p:nvSpPr>
            <p:cNvPr id="13" name="Oval 4">
              <a:extLst>
                <a:ext uri="{FF2B5EF4-FFF2-40B4-BE49-F238E27FC236}">
                  <a16:creationId xmlns:a16="http://schemas.microsoft.com/office/drawing/2014/main" id="{339AA817-9FD4-8B73-7F0A-A5182C84F96B}"/>
                </a:ext>
              </a:extLst>
            </p:cNvPr>
            <p:cNvSpPr txBox="1"/>
            <p:nvPr/>
          </p:nvSpPr>
          <p:spPr>
            <a:xfrm>
              <a:off x="4477627" y="2524596"/>
              <a:ext cx="1292785" cy="12927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400" kern="1200" dirty="0">
                  <a:latin typeface="Helvetica" panose="020B0604020202020204" pitchFamily="34" charset="0"/>
                  <a:cs typeface="Helvetica" panose="020B0604020202020204" pitchFamily="34" charset="0"/>
                </a:rPr>
                <a:t>Shotgun</a:t>
              </a:r>
            </a:p>
          </p:txBody>
        </p:sp>
      </p:grpSp>
      <p:sp>
        <p:nvSpPr>
          <p:cNvPr id="17" name="Arrow: Right 16">
            <a:extLst>
              <a:ext uri="{FF2B5EF4-FFF2-40B4-BE49-F238E27FC236}">
                <a16:creationId xmlns:a16="http://schemas.microsoft.com/office/drawing/2014/main" id="{9D9E77B6-65A8-18C8-C7D6-58BC75192929}"/>
              </a:ext>
            </a:extLst>
          </p:cNvPr>
          <p:cNvSpPr/>
          <p:nvPr/>
        </p:nvSpPr>
        <p:spPr>
          <a:xfrm>
            <a:off x="7889214" y="1138833"/>
            <a:ext cx="904132" cy="59312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row: Right 17">
            <a:extLst>
              <a:ext uri="{FF2B5EF4-FFF2-40B4-BE49-F238E27FC236}">
                <a16:creationId xmlns:a16="http://schemas.microsoft.com/office/drawing/2014/main" id="{DA6566E5-2F3A-375F-7ED5-45A504B53A3A}"/>
              </a:ext>
            </a:extLst>
          </p:cNvPr>
          <p:cNvSpPr/>
          <p:nvPr/>
        </p:nvSpPr>
        <p:spPr>
          <a:xfrm>
            <a:off x="7894082" y="2635138"/>
            <a:ext cx="904132" cy="59312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88772A8-BEF1-1007-F4FB-8D51F716DABC}"/>
              </a:ext>
            </a:extLst>
          </p:cNvPr>
          <p:cNvSpPr/>
          <p:nvPr/>
        </p:nvSpPr>
        <p:spPr>
          <a:xfrm>
            <a:off x="8961827" y="2491014"/>
            <a:ext cx="880151" cy="846121"/>
          </a:xfrm>
          <a:prstGeom prst="ellipse">
            <a:avLst/>
          </a:prstGeom>
          <a:no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4AB397D-CBCA-5E0D-DF7E-2874CC736422}"/>
              </a:ext>
            </a:extLst>
          </p:cNvPr>
          <p:cNvSpPr/>
          <p:nvPr/>
        </p:nvSpPr>
        <p:spPr>
          <a:xfrm>
            <a:off x="10401802" y="2527578"/>
            <a:ext cx="728869" cy="700688"/>
          </a:xfrm>
          <a:prstGeom prst="ellipse">
            <a:avLst/>
          </a:prstGeom>
          <a:no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A8B51047-335E-DEFA-95CC-DFEAFA090DE8}"/>
              </a:ext>
            </a:extLst>
          </p:cNvPr>
          <p:cNvGrpSpPr/>
          <p:nvPr/>
        </p:nvGrpSpPr>
        <p:grpSpPr>
          <a:xfrm>
            <a:off x="8938204" y="959281"/>
            <a:ext cx="2192467" cy="1236753"/>
            <a:chOff x="8022703" y="728010"/>
            <a:chExt cx="2192467" cy="1236753"/>
          </a:xfrm>
        </p:grpSpPr>
        <p:sp>
          <p:nvSpPr>
            <p:cNvPr id="20" name="Oval 19">
              <a:extLst>
                <a:ext uri="{FF2B5EF4-FFF2-40B4-BE49-F238E27FC236}">
                  <a16:creationId xmlns:a16="http://schemas.microsoft.com/office/drawing/2014/main" id="{C3B0D6C8-3FDF-E423-5B08-28C686186F71}"/>
                </a:ext>
              </a:extLst>
            </p:cNvPr>
            <p:cNvSpPr/>
            <p:nvPr/>
          </p:nvSpPr>
          <p:spPr>
            <a:xfrm>
              <a:off x="9486301" y="793442"/>
              <a:ext cx="728869" cy="700688"/>
            </a:xfrm>
            <a:prstGeom prst="ellipse">
              <a:avLst/>
            </a:prstGeom>
            <a:no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yellow circle on a black background&#10;&#10;Description automatically generated">
              <a:extLst>
                <a:ext uri="{FF2B5EF4-FFF2-40B4-BE49-F238E27FC236}">
                  <a16:creationId xmlns:a16="http://schemas.microsoft.com/office/drawing/2014/main" id="{A83E6D0B-278F-72D2-99FB-4CFC66A858A8}"/>
                </a:ext>
              </a:extLst>
            </p:cNvPr>
            <p:cNvPicPr>
              <a:picLocks noChangeAspect="1"/>
            </p:cNvPicPr>
            <p:nvPr/>
          </p:nvPicPr>
          <p:blipFill rotWithShape="1">
            <a:blip r:embed="rId2">
              <a:extLst>
                <a:ext uri="{28A0092B-C50C-407E-A947-70E740481C1C}">
                  <a14:useLocalDpi xmlns:a14="http://schemas.microsoft.com/office/drawing/2010/main" val="0"/>
                </a:ext>
              </a:extLst>
            </a:blip>
            <a:srcRect r="63874" b="61102"/>
            <a:stretch/>
          </p:blipFill>
          <p:spPr>
            <a:xfrm rot="21214587">
              <a:off x="9413924" y="792544"/>
              <a:ext cx="291298" cy="302869"/>
            </a:xfrm>
            <a:prstGeom prst="rect">
              <a:avLst/>
            </a:prstGeom>
            <a:ln>
              <a:noFill/>
            </a:ln>
          </p:spPr>
        </p:pic>
        <p:sp>
          <p:nvSpPr>
            <p:cNvPr id="22" name="Oval 21">
              <a:extLst>
                <a:ext uri="{FF2B5EF4-FFF2-40B4-BE49-F238E27FC236}">
                  <a16:creationId xmlns:a16="http://schemas.microsoft.com/office/drawing/2014/main" id="{38EBEF48-7512-17E6-E36F-FD53E1B830A3}"/>
                </a:ext>
              </a:extLst>
            </p:cNvPr>
            <p:cNvSpPr/>
            <p:nvPr/>
          </p:nvSpPr>
          <p:spPr>
            <a:xfrm>
              <a:off x="8069949" y="756878"/>
              <a:ext cx="880151" cy="846121"/>
            </a:xfrm>
            <a:prstGeom prst="ellipse">
              <a:avLst/>
            </a:prstGeom>
            <a:no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yellow circle with black background&#10;&#10;Description automatically generated">
              <a:extLst>
                <a:ext uri="{FF2B5EF4-FFF2-40B4-BE49-F238E27FC236}">
                  <a16:creationId xmlns:a16="http://schemas.microsoft.com/office/drawing/2014/main" id="{4F3AB8AA-13D5-AB9B-A517-2C9587F2B13C}"/>
                </a:ext>
              </a:extLst>
            </p:cNvPr>
            <p:cNvPicPr>
              <a:picLocks noChangeAspect="1"/>
            </p:cNvPicPr>
            <p:nvPr/>
          </p:nvPicPr>
          <p:blipFill rotWithShape="1">
            <a:blip r:embed="rId3">
              <a:extLst>
                <a:ext uri="{28A0092B-C50C-407E-A947-70E740481C1C}">
                  <a14:useLocalDpi xmlns:a14="http://schemas.microsoft.com/office/drawing/2010/main" val="0"/>
                </a:ext>
              </a:extLst>
            </a:blip>
            <a:srcRect r="75875" b="54989"/>
            <a:stretch/>
          </p:blipFill>
          <p:spPr>
            <a:xfrm>
              <a:off x="8022703" y="728010"/>
              <a:ext cx="231298" cy="415327"/>
            </a:xfrm>
            <a:prstGeom prst="rect">
              <a:avLst/>
            </a:prstGeom>
            <a:ln>
              <a:noFill/>
            </a:ln>
          </p:spPr>
        </p:pic>
        <p:sp>
          <p:nvSpPr>
            <p:cNvPr id="34" name="Rectangle 33">
              <a:extLst>
                <a:ext uri="{FF2B5EF4-FFF2-40B4-BE49-F238E27FC236}">
                  <a16:creationId xmlns:a16="http://schemas.microsoft.com/office/drawing/2014/main" id="{272E79FF-C101-A2B1-B665-DFD453A47868}"/>
                </a:ext>
              </a:extLst>
            </p:cNvPr>
            <p:cNvSpPr/>
            <p:nvPr/>
          </p:nvSpPr>
          <p:spPr>
            <a:xfrm>
              <a:off x="8269574" y="1841959"/>
              <a:ext cx="433654" cy="122804"/>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C492A70-8A51-AE0D-B8E4-0BCBBF9BBC9A}"/>
                </a:ext>
              </a:extLst>
            </p:cNvPr>
            <p:cNvSpPr/>
            <p:nvPr/>
          </p:nvSpPr>
          <p:spPr>
            <a:xfrm>
              <a:off x="9597720" y="1841959"/>
              <a:ext cx="433654" cy="122804"/>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C0E85926-3262-2D95-6A71-786D92C3A3D4}"/>
              </a:ext>
            </a:extLst>
          </p:cNvPr>
          <p:cNvSpPr/>
          <p:nvPr/>
        </p:nvSpPr>
        <p:spPr>
          <a:xfrm>
            <a:off x="9043275" y="3609105"/>
            <a:ext cx="304831" cy="13903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460DF60-18D8-89A6-9179-E97749E8779B}"/>
              </a:ext>
            </a:extLst>
          </p:cNvPr>
          <p:cNvSpPr/>
          <p:nvPr/>
        </p:nvSpPr>
        <p:spPr>
          <a:xfrm>
            <a:off x="9430060" y="3609105"/>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C765597-A2D6-6AF8-EB67-44AFF6F8BEB6}"/>
              </a:ext>
            </a:extLst>
          </p:cNvPr>
          <p:cNvSpPr/>
          <p:nvPr/>
        </p:nvSpPr>
        <p:spPr>
          <a:xfrm>
            <a:off x="10242573" y="3609105"/>
            <a:ext cx="304831" cy="139032"/>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404651D-E86A-4F7F-02B7-8E21BCBCE5CD}"/>
              </a:ext>
            </a:extLst>
          </p:cNvPr>
          <p:cNvSpPr/>
          <p:nvPr/>
        </p:nvSpPr>
        <p:spPr>
          <a:xfrm>
            <a:off x="10629358" y="3609105"/>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161FF5B-2921-415E-E368-347BC38BB5A6}"/>
              </a:ext>
            </a:extLst>
          </p:cNvPr>
          <p:cNvSpPr/>
          <p:nvPr/>
        </p:nvSpPr>
        <p:spPr>
          <a:xfrm>
            <a:off x="11019320" y="3609105"/>
            <a:ext cx="188498" cy="13903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DDC856C-1B11-ADBB-F70B-31F37CE8788F}"/>
              </a:ext>
            </a:extLst>
          </p:cNvPr>
          <p:cNvSpPr/>
          <p:nvPr/>
        </p:nvSpPr>
        <p:spPr>
          <a:xfrm>
            <a:off x="9665207" y="3827434"/>
            <a:ext cx="188498" cy="1390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80E2421-5D2E-AE7D-6704-4B9E5407093E}"/>
              </a:ext>
            </a:extLst>
          </p:cNvPr>
          <p:cNvSpPr/>
          <p:nvPr/>
        </p:nvSpPr>
        <p:spPr>
          <a:xfrm>
            <a:off x="9388541" y="3827434"/>
            <a:ext cx="188498" cy="13903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FC87BEE-A995-0B6C-8AC9-891DE736D124}"/>
              </a:ext>
            </a:extLst>
          </p:cNvPr>
          <p:cNvSpPr/>
          <p:nvPr/>
        </p:nvSpPr>
        <p:spPr>
          <a:xfrm>
            <a:off x="10609148" y="3827434"/>
            <a:ext cx="188498" cy="13903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84FF004-DE09-BDF2-E674-5577CEC7A59B}"/>
              </a:ext>
            </a:extLst>
          </p:cNvPr>
          <p:cNvSpPr/>
          <p:nvPr/>
        </p:nvSpPr>
        <p:spPr>
          <a:xfrm>
            <a:off x="10304347" y="3827434"/>
            <a:ext cx="188498" cy="13903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E96A80A-FBE9-53A4-65E3-854A6E97943F}"/>
              </a:ext>
            </a:extLst>
          </p:cNvPr>
          <p:cNvSpPr/>
          <p:nvPr/>
        </p:nvSpPr>
        <p:spPr>
          <a:xfrm>
            <a:off x="8989406" y="3827434"/>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6BB6918-9C9D-643B-1278-6C7416F27BF8}"/>
              </a:ext>
            </a:extLst>
          </p:cNvPr>
          <p:cNvSpPr/>
          <p:nvPr/>
        </p:nvSpPr>
        <p:spPr>
          <a:xfrm>
            <a:off x="10895113" y="3827434"/>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4109477D-492F-AFE0-021D-29BA2582811B}"/>
              </a:ext>
            </a:extLst>
          </p:cNvPr>
          <p:cNvSpPr txBox="1"/>
          <p:nvPr/>
        </p:nvSpPr>
        <p:spPr>
          <a:xfrm>
            <a:off x="8793346" y="4128128"/>
            <a:ext cx="3084084" cy="369332"/>
          </a:xfrm>
          <a:prstGeom prst="rect">
            <a:avLst/>
          </a:prstGeom>
          <a:noFill/>
        </p:spPr>
        <p:txBody>
          <a:bodyPr wrap="square">
            <a:spAutoFit/>
          </a:bodyPr>
          <a:lstStyle/>
          <a:p>
            <a:r>
              <a:rPr lang="en-US" sz="1800" dirty="0" err="1">
                <a:latin typeface="Helvetica" panose="020B0604020202020204" pitchFamily="34" charset="0"/>
                <a:cs typeface="Helvetica" panose="020B0604020202020204" pitchFamily="34" charset="0"/>
              </a:rPr>
              <a:t>Eisenhofer</a:t>
            </a:r>
            <a:r>
              <a:rPr lang="en-US" sz="1800" dirty="0">
                <a:latin typeface="Helvetica" panose="020B0604020202020204" pitchFamily="34" charset="0"/>
                <a:cs typeface="Helvetica" panose="020B0604020202020204" pitchFamily="34" charset="0"/>
              </a:rPr>
              <a:t> et al. (accepted)</a:t>
            </a:r>
            <a:endParaRPr lang="en-US" sz="1800" dirty="0"/>
          </a:p>
        </p:txBody>
      </p:sp>
    </p:spTree>
    <p:extLst>
      <p:ext uri="{BB962C8B-B14F-4D97-AF65-F5344CB8AC3E}">
        <p14:creationId xmlns:p14="http://schemas.microsoft.com/office/powerpoint/2010/main" val="2486909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31DAD6-3C48-2C5F-841F-BD5E30B0CF45}"/>
              </a:ext>
            </a:extLst>
          </p:cNvPr>
          <p:cNvSpPr>
            <a:spLocks noGrp="1"/>
          </p:cNvSpPr>
          <p:nvPr>
            <p:ph type="sldNum" sz="quarter" idx="12"/>
          </p:nvPr>
        </p:nvSpPr>
        <p:spPr/>
        <p:txBody>
          <a:bodyPr/>
          <a:lstStyle/>
          <a:p>
            <a:fld id="{D9742B13-BA90-439A-A52E-5D0CA01007CA}" type="slidenum">
              <a:rPr lang="en-US" smtClean="0"/>
              <a:t>18</a:t>
            </a:fld>
            <a:endParaRPr lang="en-US"/>
          </a:p>
        </p:txBody>
      </p:sp>
      <p:sp>
        <p:nvSpPr>
          <p:cNvPr id="3" name="TextBox 2">
            <a:extLst>
              <a:ext uri="{FF2B5EF4-FFF2-40B4-BE49-F238E27FC236}">
                <a16:creationId xmlns:a16="http://schemas.microsoft.com/office/drawing/2014/main" id="{033043F2-DB29-3ED5-F241-20D4F3903C27}"/>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Targeted sequence capture</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C648B360-990B-5BA3-5EA5-DDBA2B80D02E}"/>
              </a:ext>
            </a:extLst>
          </p:cNvPr>
          <p:cNvSpPr txBox="1"/>
          <p:nvPr/>
        </p:nvSpPr>
        <p:spPr>
          <a:xfrm>
            <a:off x="206838" y="1425533"/>
            <a:ext cx="3685540" cy="3416320"/>
          </a:xfrm>
          <a:prstGeom prst="rect">
            <a:avLst/>
          </a:prstGeom>
          <a:noFill/>
        </p:spPr>
        <p:txBody>
          <a:bodyPr wrap="square">
            <a:spAutoFit/>
          </a:bodyPr>
          <a:lstStyle/>
          <a:p>
            <a:pPr marL="342900" indent="-342900">
              <a:buFont typeface="Wingdings" panose="05000000000000000000" pitchFamily="2" charset="2"/>
              <a:buChar char="Ø"/>
            </a:pPr>
            <a:r>
              <a:rPr lang="en-US" dirty="0">
                <a:latin typeface="Helvetica" panose="020B0604020202020204" pitchFamily="34" charset="0"/>
                <a:cs typeface="Helvetica" panose="020B0604020202020204" pitchFamily="34" charset="0"/>
              </a:rPr>
              <a:t>Ultra conserved elements: Coding and non-coding genomic regions, &gt;95% similarity across species, (200 bp core region plus variable size flanking regions)</a:t>
            </a:r>
          </a:p>
          <a:p>
            <a:pPr marL="342900" indent="-342900">
              <a:buFont typeface="Wingdings" panose="05000000000000000000" pitchFamily="2" charset="2"/>
              <a:buChar char="Ø"/>
            </a:pPr>
            <a:r>
              <a:rPr lang="en-US" dirty="0">
                <a:latin typeface="Helvetica" panose="020B0604020202020204" pitchFamily="34" charset="0"/>
                <a:cs typeface="Helvetica" panose="020B0604020202020204" pitchFamily="34" charset="0"/>
              </a:rPr>
              <a:t>Anchored hybrid enrichment: Mostly coding regions (500-800 bp)</a:t>
            </a:r>
          </a:p>
          <a:p>
            <a:pPr marL="342900" indent="-342900">
              <a:buFont typeface="Wingdings" panose="05000000000000000000" pitchFamily="2" charset="2"/>
              <a:buChar char="Ø"/>
            </a:pPr>
            <a:r>
              <a:rPr lang="en-US" dirty="0">
                <a:latin typeface="Helvetica" panose="020B0604020202020204" pitchFamily="34" charset="0"/>
                <a:cs typeface="Helvetica" panose="020B0604020202020204" pitchFamily="34" charset="0"/>
              </a:rPr>
              <a:t>Conserved non-</a:t>
            </a:r>
            <a:r>
              <a:rPr lang="en-US" dirty="0" err="1">
                <a:latin typeface="Helvetica" panose="020B0604020202020204" pitchFamily="34" charset="0"/>
                <a:cs typeface="Helvetica" panose="020B0604020202020204" pitchFamily="34" charset="0"/>
              </a:rPr>
              <a:t>exonic</a:t>
            </a:r>
            <a:r>
              <a:rPr lang="en-US" dirty="0">
                <a:latin typeface="Helvetica" panose="020B0604020202020204" pitchFamily="34" charset="0"/>
                <a:cs typeface="Helvetica" panose="020B0604020202020204" pitchFamily="34" charset="0"/>
              </a:rPr>
              <a:t> elements: Slow evolving non coding regions (300-1000 bp) </a:t>
            </a:r>
            <a:endParaRPr lang="en-US" dirty="0"/>
          </a:p>
        </p:txBody>
      </p:sp>
      <p:pic>
        <p:nvPicPr>
          <p:cNvPr id="5" name="Picture 2" descr="Comparison of target enrichment sequencing methods commonly used in... |  Download Scientific Diagram">
            <a:extLst>
              <a:ext uri="{FF2B5EF4-FFF2-40B4-BE49-F238E27FC236}">
                <a16:creationId xmlns:a16="http://schemas.microsoft.com/office/drawing/2014/main" id="{CE1774DB-EC1E-951C-3D56-1146C81E7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118" y="1061854"/>
            <a:ext cx="8096250"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62E111-3F74-7F5D-4E0A-A1F2CCE3042F}"/>
              </a:ext>
            </a:extLst>
          </p:cNvPr>
          <p:cNvSpPr txBox="1"/>
          <p:nvPr/>
        </p:nvSpPr>
        <p:spPr>
          <a:xfrm>
            <a:off x="5119989" y="5956786"/>
            <a:ext cx="6910086" cy="369332"/>
          </a:xfrm>
          <a:prstGeom prst="rect">
            <a:avLst/>
          </a:prstGeom>
          <a:noFill/>
        </p:spPr>
        <p:txBody>
          <a:bodyPr wrap="square">
            <a:spAutoFit/>
          </a:bodyPr>
          <a:lstStyle/>
          <a:p>
            <a:r>
              <a:rPr lang="en-US" sz="1800" dirty="0">
                <a:latin typeface="Helvetica" panose="020B0604020202020204" pitchFamily="34" charset="0"/>
                <a:cs typeface="Helvetica" panose="020B0604020202020204" pitchFamily="34" charset="0"/>
              </a:rPr>
              <a:t>Young and </a:t>
            </a:r>
            <a:r>
              <a:rPr lang="en-US" sz="1800" dirty="0" err="1">
                <a:latin typeface="Helvetica" panose="020B0604020202020204" pitchFamily="34" charset="0"/>
                <a:cs typeface="Helvetica" panose="020B0604020202020204" pitchFamily="34" charset="0"/>
              </a:rPr>
              <a:t>Gillung</a:t>
            </a:r>
            <a:r>
              <a:rPr lang="en-US" sz="1800" dirty="0">
                <a:latin typeface="Helvetica" panose="020B0604020202020204" pitchFamily="34" charset="0"/>
                <a:cs typeface="Helvetica" panose="020B0604020202020204" pitchFamily="34" charset="0"/>
              </a:rPr>
              <a:t>, 2019 doi.org/10.1111/syen.12406</a:t>
            </a:r>
            <a:endParaRPr lang="en-US" sz="1800" dirty="0"/>
          </a:p>
        </p:txBody>
      </p:sp>
    </p:spTree>
    <p:extLst>
      <p:ext uri="{BB962C8B-B14F-4D97-AF65-F5344CB8AC3E}">
        <p14:creationId xmlns:p14="http://schemas.microsoft.com/office/powerpoint/2010/main" val="2851231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2B43E9-4738-D95F-ECED-885C74271EDD}"/>
              </a:ext>
            </a:extLst>
          </p:cNvPr>
          <p:cNvSpPr>
            <a:spLocks noGrp="1"/>
          </p:cNvSpPr>
          <p:nvPr>
            <p:ph type="sldNum" sz="quarter" idx="12"/>
          </p:nvPr>
        </p:nvSpPr>
        <p:spPr/>
        <p:txBody>
          <a:bodyPr/>
          <a:lstStyle/>
          <a:p>
            <a:fld id="{D9742B13-BA90-439A-A52E-5D0CA01007CA}" type="slidenum">
              <a:rPr lang="en-US" smtClean="0"/>
              <a:t>19</a:t>
            </a:fld>
            <a:endParaRPr lang="en-US"/>
          </a:p>
        </p:txBody>
      </p:sp>
      <p:pic>
        <p:nvPicPr>
          <p:cNvPr id="17410" name="Picture 2">
            <a:extLst>
              <a:ext uri="{FF2B5EF4-FFF2-40B4-BE49-F238E27FC236}">
                <a16:creationId xmlns:a16="http://schemas.microsoft.com/office/drawing/2014/main" id="{9C0AE58A-01DC-A375-C7F9-3036E4E20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047" y="1609243"/>
            <a:ext cx="5693057" cy="49296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999F737-E534-C6E2-A4F6-A770CE746F72}"/>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Targeted sequence capture</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8B14BE4B-F63F-BB80-A11C-DFAAE763E1CB}"/>
              </a:ext>
            </a:extLst>
          </p:cNvPr>
          <p:cNvSpPr txBox="1"/>
          <p:nvPr/>
        </p:nvSpPr>
        <p:spPr>
          <a:xfrm>
            <a:off x="706056" y="1057348"/>
            <a:ext cx="3356658" cy="369332"/>
          </a:xfrm>
          <a:prstGeom prst="rect">
            <a:avLst/>
          </a:prstGeom>
          <a:noFill/>
        </p:spPr>
        <p:txBody>
          <a:bodyPr wrap="square">
            <a:spAutoFit/>
          </a:bodyPr>
          <a:lstStyle/>
          <a:p>
            <a:r>
              <a:rPr lang="en-US" sz="1800" b="1" dirty="0">
                <a:latin typeface="Helvetica" panose="020B0604020202020204" pitchFamily="34" charset="0"/>
                <a:cs typeface="Helvetica" panose="020B0604020202020204" pitchFamily="34" charset="0"/>
              </a:rPr>
              <a:t>Anchored hybrid enrichment</a:t>
            </a:r>
            <a:endParaRPr lang="en-US" sz="1800" b="1" dirty="0"/>
          </a:p>
        </p:txBody>
      </p:sp>
      <p:sp>
        <p:nvSpPr>
          <p:cNvPr id="5" name="TextBox 4">
            <a:extLst>
              <a:ext uri="{FF2B5EF4-FFF2-40B4-BE49-F238E27FC236}">
                <a16:creationId xmlns:a16="http://schemas.microsoft.com/office/drawing/2014/main" id="{40DEE8F6-2CA6-E0C8-9B35-60D686D37577}"/>
              </a:ext>
            </a:extLst>
          </p:cNvPr>
          <p:cNvSpPr txBox="1"/>
          <p:nvPr/>
        </p:nvSpPr>
        <p:spPr>
          <a:xfrm>
            <a:off x="370389" y="2216745"/>
            <a:ext cx="3356658" cy="369332"/>
          </a:xfrm>
          <a:prstGeom prst="rect">
            <a:avLst/>
          </a:prstGeom>
          <a:noFill/>
        </p:spPr>
        <p:txBody>
          <a:bodyPr wrap="square">
            <a:spAutoFit/>
          </a:bodyPr>
          <a:lstStyle/>
          <a:p>
            <a:r>
              <a:rPr lang="en-US" sz="1800" dirty="0">
                <a:latin typeface="Helvetica" panose="020B0604020202020204" pitchFamily="34" charset="0"/>
                <a:cs typeface="Helvetica" panose="020B0604020202020204" pitchFamily="34" charset="0"/>
              </a:rPr>
              <a:t>Targeted 512 loci</a:t>
            </a:r>
            <a:endParaRPr lang="en-US" sz="1800" dirty="0"/>
          </a:p>
        </p:txBody>
      </p:sp>
      <p:sp>
        <p:nvSpPr>
          <p:cNvPr id="6" name="TextBox 5">
            <a:extLst>
              <a:ext uri="{FF2B5EF4-FFF2-40B4-BE49-F238E27FC236}">
                <a16:creationId xmlns:a16="http://schemas.microsoft.com/office/drawing/2014/main" id="{D8C28ABD-6538-B02E-43C5-58966D050DE2}"/>
              </a:ext>
            </a:extLst>
          </p:cNvPr>
          <p:cNvSpPr txBox="1"/>
          <p:nvPr/>
        </p:nvSpPr>
        <p:spPr>
          <a:xfrm>
            <a:off x="1637817" y="6075144"/>
            <a:ext cx="4849793" cy="646331"/>
          </a:xfrm>
          <a:prstGeom prst="rect">
            <a:avLst/>
          </a:prstGeom>
          <a:noFill/>
        </p:spPr>
        <p:txBody>
          <a:bodyPr wrap="square">
            <a:spAutoFit/>
          </a:bodyPr>
          <a:lstStyle/>
          <a:p>
            <a:r>
              <a:rPr lang="en-US" sz="1800" dirty="0">
                <a:latin typeface="Helvetica" panose="020B0604020202020204" pitchFamily="34" charset="0"/>
                <a:cs typeface="Helvetica" panose="020B0604020202020204" pitchFamily="34" charset="0"/>
              </a:rPr>
              <a:t>Lemmon et al., 2012 doi.org/10.1093/</a:t>
            </a:r>
            <a:r>
              <a:rPr lang="en-US" sz="1800" dirty="0" err="1">
                <a:latin typeface="Helvetica" panose="020B0604020202020204" pitchFamily="34" charset="0"/>
                <a:cs typeface="Helvetica" panose="020B0604020202020204" pitchFamily="34" charset="0"/>
              </a:rPr>
              <a:t>sysbio</a:t>
            </a:r>
            <a:r>
              <a:rPr lang="en-US" sz="1800" dirty="0">
                <a:latin typeface="Helvetica" panose="020B0604020202020204" pitchFamily="34" charset="0"/>
                <a:cs typeface="Helvetica" panose="020B0604020202020204" pitchFamily="34" charset="0"/>
              </a:rPr>
              <a:t>/sys049</a:t>
            </a:r>
            <a:endParaRPr lang="en-US" sz="1800" dirty="0"/>
          </a:p>
        </p:txBody>
      </p:sp>
    </p:spTree>
    <p:extLst>
      <p:ext uri="{BB962C8B-B14F-4D97-AF65-F5344CB8AC3E}">
        <p14:creationId xmlns:p14="http://schemas.microsoft.com/office/powerpoint/2010/main" val="382153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4EE2013-D594-DD01-574F-EB16AAF3110B}"/>
              </a:ext>
            </a:extLst>
          </p:cNvPr>
          <p:cNvSpPr>
            <a:spLocks noGrp="1" noRot="1" noMove="1" noResize="1" noEditPoints="1" noAdjustHandles="1" noChangeArrowheads="1" noChangeShapeType="1"/>
          </p:cNvSpPr>
          <p:nvPr/>
        </p:nvSpPr>
        <p:spPr>
          <a:xfrm>
            <a:off x="0" y="0"/>
            <a:ext cx="12192000" cy="685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erson smiling at the camera&#10;&#10;Description automatically generated">
            <a:extLst>
              <a:ext uri="{FF2B5EF4-FFF2-40B4-BE49-F238E27FC236}">
                <a16:creationId xmlns:a16="http://schemas.microsoft.com/office/drawing/2014/main" id="{B78625CF-754D-4548-00EE-7CF99E6F5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22" y="135478"/>
            <a:ext cx="3243803" cy="3781425"/>
          </a:xfrm>
          <a:prstGeom prst="rect">
            <a:avLst/>
          </a:prstGeom>
        </p:spPr>
      </p:pic>
      <p:sp>
        <p:nvSpPr>
          <p:cNvPr id="13" name="Text Placeholder 28">
            <a:extLst>
              <a:ext uri="{FF2B5EF4-FFF2-40B4-BE49-F238E27FC236}">
                <a16:creationId xmlns:a16="http://schemas.microsoft.com/office/drawing/2014/main" id="{70E2DA67-77A2-22C5-52DB-1800FC2822A8}"/>
              </a:ext>
            </a:extLst>
          </p:cNvPr>
          <p:cNvSpPr txBox="1">
            <a:spLocks/>
          </p:cNvSpPr>
          <p:nvPr/>
        </p:nvSpPr>
        <p:spPr>
          <a:xfrm>
            <a:off x="3942251" y="502776"/>
            <a:ext cx="2331193" cy="39846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800" b="1" i="0" u="sng" strike="noStrike" kern="1200" cap="none" spc="0" normalizeH="0" baseline="0" noProof="0" dirty="0">
                <a:ln>
                  <a:noFill/>
                </a:ln>
                <a:solidFill>
                  <a:schemeClr val="tx1"/>
                </a:solidFill>
                <a:effectLst/>
                <a:uLnTx/>
                <a:uFillTx/>
                <a:latin typeface="Century Gothic" panose="020F0302020204030204"/>
                <a:ea typeface="+mn-ea"/>
                <a:cs typeface="+mn-cs"/>
              </a:rPr>
              <a:t>EDUCATION</a:t>
            </a:r>
          </a:p>
        </p:txBody>
      </p:sp>
      <p:sp>
        <p:nvSpPr>
          <p:cNvPr id="14" name="Text Placeholder 91">
            <a:extLst>
              <a:ext uri="{FF2B5EF4-FFF2-40B4-BE49-F238E27FC236}">
                <a16:creationId xmlns:a16="http://schemas.microsoft.com/office/drawing/2014/main" id="{7DA41EDE-59CD-CA07-314B-515371F439D7}"/>
              </a:ext>
            </a:extLst>
          </p:cNvPr>
          <p:cNvSpPr txBox="1">
            <a:spLocks/>
          </p:cNvSpPr>
          <p:nvPr/>
        </p:nvSpPr>
        <p:spPr>
          <a:xfrm>
            <a:off x="3774139" y="923540"/>
            <a:ext cx="3612433" cy="307856"/>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400" i="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chemeClr val="tx1"/>
                </a:solidFill>
                <a:effectLst/>
                <a:uLnTx/>
                <a:uFillTx/>
                <a:latin typeface="Century Gothic" panose="020F0302020204030204"/>
                <a:ea typeface="+mn-ea"/>
                <a:cs typeface="+mn-cs"/>
              </a:rPr>
              <a:t>University of Texas at Austin</a:t>
            </a:r>
          </a:p>
        </p:txBody>
      </p:sp>
      <p:sp>
        <p:nvSpPr>
          <p:cNvPr id="15" name="Text Placeholder 92">
            <a:extLst>
              <a:ext uri="{FF2B5EF4-FFF2-40B4-BE49-F238E27FC236}">
                <a16:creationId xmlns:a16="http://schemas.microsoft.com/office/drawing/2014/main" id="{AF218D95-F90C-B8C7-1B9A-6F42B37E3F2F}"/>
              </a:ext>
            </a:extLst>
          </p:cNvPr>
          <p:cNvSpPr txBox="1">
            <a:spLocks/>
          </p:cNvSpPr>
          <p:nvPr/>
        </p:nvSpPr>
        <p:spPr>
          <a:xfrm>
            <a:off x="3942252" y="1327719"/>
            <a:ext cx="3241980" cy="172219"/>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100" b="1"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800" dirty="0">
                <a:solidFill>
                  <a:schemeClr val="tx1"/>
                </a:solidFill>
                <a:latin typeface="Century Gothic" panose="020F0302020204030204"/>
              </a:rPr>
              <a:t>August 2012 – May 2016</a:t>
            </a:r>
            <a:endParaRPr kumimoji="0" lang="en-US" sz="1800" b="1" i="0" u="none" strike="noStrike" kern="1200" cap="none" spc="0" normalizeH="0" baseline="0" noProof="0" dirty="0">
              <a:ln>
                <a:noFill/>
              </a:ln>
              <a:solidFill>
                <a:schemeClr val="tx1"/>
              </a:solidFill>
              <a:effectLst/>
              <a:uLnTx/>
              <a:uFillTx/>
              <a:latin typeface="Century Gothic" panose="020F0302020204030204"/>
              <a:ea typeface="+mn-ea"/>
              <a:cs typeface="+mn-cs"/>
            </a:endParaRPr>
          </a:p>
        </p:txBody>
      </p:sp>
      <p:sp>
        <p:nvSpPr>
          <p:cNvPr id="16" name="Text Placeholder 93">
            <a:extLst>
              <a:ext uri="{FF2B5EF4-FFF2-40B4-BE49-F238E27FC236}">
                <a16:creationId xmlns:a16="http://schemas.microsoft.com/office/drawing/2014/main" id="{226EE032-D88A-ACF9-BBAC-9DA7537E504D}"/>
              </a:ext>
            </a:extLst>
          </p:cNvPr>
          <p:cNvSpPr txBox="1">
            <a:spLocks/>
          </p:cNvSpPr>
          <p:nvPr/>
        </p:nvSpPr>
        <p:spPr>
          <a:xfrm>
            <a:off x="3942252" y="1497899"/>
            <a:ext cx="5267062" cy="307856"/>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1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entury Gothic" panose="020F0302020204030204"/>
                <a:ea typeface="+mn-ea"/>
                <a:cs typeface="+mn-cs"/>
              </a:rPr>
              <a:t>BA Classical Archaeology &amp; BS Psychology</a:t>
            </a:r>
          </a:p>
        </p:txBody>
      </p:sp>
      <p:sp>
        <p:nvSpPr>
          <p:cNvPr id="22" name="Text Placeholder 91">
            <a:extLst>
              <a:ext uri="{FF2B5EF4-FFF2-40B4-BE49-F238E27FC236}">
                <a16:creationId xmlns:a16="http://schemas.microsoft.com/office/drawing/2014/main" id="{ECC3C3B4-CC55-FCC3-E7C5-1A47D0076344}"/>
              </a:ext>
            </a:extLst>
          </p:cNvPr>
          <p:cNvSpPr txBox="1">
            <a:spLocks/>
          </p:cNvSpPr>
          <p:nvPr/>
        </p:nvSpPr>
        <p:spPr>
          <a:xfrm>
            <a:off x="3774139" y="1805755"/>
            <a:ext cx="4007592" cy="307856"/>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400" i="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chemeClr val="tx1"/>
                </a:solidFill>
                <a:effectLst/>
                <a:uLnTx/>
                <a:uFillTx/>
                <a:latin typeface="Century Gothic" panose="020F0302020204030204"/>
                <a:ea typeface="+mn-ea"/>
                <a:cs typeface="+mn-cs"/>
              </a:rPr>
              <a:t>University of Oklahoma</a:t>
            </a:r>
          </a:p>
        </p:txBody>
      </p:sp>
      <p:sp>
        <p:nvSpPr>
          <p:cNvPr id="23" name="Text Placeholder 92">
            <a:extLst>
              <a:ext uri="{FF2B5EF4-FFF2-40B4-BE49-F238E27FC236}">
                <a16:creationId xmlns:a16="http://schemas.microsoft.com/office/drawing/2014/main" id="{6DD3D1E2-2441-4654-F576-2B0F56940CF4}"/>
              </a:ext>
            </a:extLst>
          </p:cNvPr>
          <p:cNvSpPr txBox="1">
            <a:spLocks/>
          </p:cNvSpPr>
          <p:nvPr/>
        </p:nvSpPr>
        <p:spPr>
          <a:xfrm>
            <a:off x="3942252" y="2189389"/>
            <a:ext cx="3839479" cy="188687"/>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100" b="1"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800" dirty="0">
                <a:solidFill>
                  <a:schemeClr val="tx1"/>
                </a:solidFill>
                <a:latin typeface="Century Gothic" panose="020F0302020204030204"/>
              </a:rPr>
              <a:t>August 2017 – May 2019</a:t>
            </a:r>
            <a:endParaRPr kumimoji="0" lang="en-US" sz="1800" b="1" i="0" u="none" strike="noStrike" kern="1200" cap="none" spc="0" normalizeH="0" baseline="0" noProof="0" dirty="0">
              <a:ln>
                <a:noFill/>
              </a:ln>
              <a:solidFill>
                <a:schemeClr val="tx1"/>
              </a:solidFill>
              <a:effectLst/>
              <a:uLnTx/>
              <a:uFillTx/>
              <a:latin typeface="Century Gothic" panose="020F0302020204030204"/>
              <a:ea typeface="+mn-ea"/>
              <a:cs typeface="+mn-cs"/>
            </a:endParaRPr>
          </a:p>
        </p:txBody>
      </p:sp>
      <p:sp>
        <p:nvSpPr>
          <p:cNvPr id="24" name="Text Placeholder 93">
            <a:extLst>
              <a:ext uri="{FF2B5EF4-FFF2-40B4-BE49-F238E27FC236}">
                <a16:creationId xmlns:a16="http://schemas.microsoft.com/office/drawing/2014/main" id="{F7C51101-532C-E26B-EA79-FF8528A98F87}"/>
              </a:ext>
            </a:extLst>
          </p:cNvPr>
          <p:cNvSpPr txBox="1">
            <a:spLocks/>
          </p:cNvSpPr>
          <p:nvPr/>
        </p:nvSpPr>
        <p:spPr>
          <a:xfrm>
            <a:off x="3942252" y="2339188"/>
            <a:ext cx="3444320" cy="307856"/>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1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entury Gothic" panose="020F0302020204030204"/>
                <a:ea typeface="+mn-ea"/>
                <a:cs typeface="+mn-cs"/>
              </a:rPr>
              <a:t>MA Anthropology</a:t>
            </a:r>
          </a:p>
        </p:txBody>
      </p:sp>
      <p:sp>
        <p:nvSpPr>
          <p:cNvPr id="25" name="Text Placeholder 91">
            <a:extLst>
              <a:ext uri="{FF2B5EF4-FFF2-40B4-BE49-F238E27FC236}">
                <a16:creationId xmlns:a16="http://schemas.microsoft.com/office/drawing/2014/main" id="{6DFD2DDB-2EB0-1C78-DA98-A905CCA4DF31}"/>
              </a:ext>
            </a:extLst>
          </p:cNvPr>
          <p:cNvSpPr txBox="1">
            <a:spLocks/>
          </p:cNvSpPr>
          <p:nvPr/>
        </p:nvSpPr>
        <p:spPr>
          <a:xfrm>
            <a:off x="3774139" y="2647044"/>
            <a:ext cx="3173245" cy="307856"/>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400" i="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chemeClr val="tx1"/>
                </a:solidFill>
                <a:effectLst/>
                <a:uLnTx/>
                <a:uFillTx/>
                <a:latin typeface="Century Gothic" panose="020F0302020204030204"/>
                <a:ea typeface="+mn-ea"/>
                <a:cs typeface="+mn-cs"/>
              </a:rPr>
              <a:t>Penn State University</a:t>
            </a:r>
          </a:p>
        </p:txBody>
      </p:sp>
      <p:sp>
        <p:nvSpPr>
          <p:cNvPr id="26" name="Text Placeholder 92">
            <a:extLst>
              <a:ext uri="{FF2B5EF4-FFF2-40B4-BE49-F238E27FC236}">
                <a16:creationId xmlns:a16="http://schemas.microsoft.com/office/drawing/2014/main" id="{D70C5C85-C3B2-C2E6-2BB9-03792652D752}"/>
              </a:ext>
            </a:extLst>
          </p:cNvPr>
          <p:cNvSpPr txBox="1">
            <a:spLocks/>
          </p:cNvSpPr>
          <p:nvPr/>
        </p:nvSpPr>
        <p:spPr>
          <a:xfrm>
            <a:off x="3942252" y="2752621"/>
            <a:ext cx="3839479" cy="490475"/>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100" b="1"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800" dirty="0">
                <a:solidFill>
                  <a:schemeClr val="tx1"/>
                </a:solidFill>
                <a:latin typeface="Century Gothic" panose="020F0302020204030204"/>
              </a:rPr>
              <a:t>August 2019 – Present</a:t>
            </a:r>
            <a:endParaRPr kumimoji="0" lang="en-US" sz="1800" b="1" i="0" u="none" strike="noStrike" kern="1200" cap="none" spc="0" normalizeH="0" baseline="0" noProof="0" dirty="0">
              <a:ln>
                <a:noFill/>
              </a:ln>
              <a:solidFill>
                <a:schemeClr val="tx1"/>
              </a:solidFill>
              <a:effectLst/>
              <a:uLnTx/>
              <a:uFillTx/>
              <a:latin typeface="Century Gothic" panose="020F0302020204030204"/>
              <a:ea typeface="+mn-ea"/>
              <a:cs typeface="+mn-cs"/>
            </a:endParaRPr>
          </a:p>
        </p:txBody>
      </p:sp>
      <p:sp>
        <p:nvSpPr>
          <p:cNvPr id="27" name="Text Placeholder 93">
            <a:extLst>
              <a:ext uri="{FF2B5EF4-FFF2-40B4-BE49-F238E27FC236}">
                <a16:creationId xmlns:a16="http://schemas.microsoft.com/office/drawing/2014/main" id="{2D7716E8-2E2B-C5B7-F552-3DB73854B8A1}"/>
              </a:ext>
            </a:extLst>
          </p:cNvPr>
          <p:cNvSpPr txBox="1">
            <a:spLocks/>
          </p:cNvSpPr>
          <p:nvPr/>
        </p:nvSpPr>
        <p:spPr>
          <a:xfrm>
            <a:off x="3942252" y="3225432"/>
            <a:ext cx="3444320" cy="307856"/>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1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entury Gothic" panose="020F0302020204030204"/>
                <a:ea typeface="+mn-ea"/>
                <a:cs typeface="+mn-cs"/>
              </a:rPr>
              <a:t>PhD Anthropology</a:t>
            </a:r>
          </a:p>
        </p:txBody>
      </p:sp>
      <p:pic>
        <p:nvPicPr>
          <p:cNvPr id="1026" name="Picture 2" descr="Statement from President Gregory L. Fenves on Charlie Strong - UT News">
            <a:extLst>
              <a:ext uri="{FF2B5EF4-FFF2-40B4-BE49-F238E27FC236}">
                <a16:creationId xmlns:a16="http://schemas.microsoft.com/office/drawing/2014/main" id="{CF0E444A-5313-A702-D8E2-53D420827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277" y="562905"/>
            <a:ext cx="2167812" cy="1625859"/>
          </a:xfrm>
          <a:prstGeom prst="ellipse">
            <a:avLst/>
          </a:prstGeom>
          <a:noFill/>
          <a:extLst>
            <a:ext uri="{909E8E84-426E-40DD-AFC4-6F175D3DCCD1}">
              <a14:hiddenFill xmlns:a14="http://schemas.microsoft.com/office/drawing/2010/main">
                <a:solidFill>
                  <a:srgbClr val="FFFFFF"/>
                </a:solidFill>
              </a14:hiddenFill>
            </a:ext>
          </a:extLst>
        </p:spPr>
      </p:pic>
      <p:pic>
        <p:nvPicPr>
          <p:cNvPr id="1028" name="Picture 4" descr="University of Oklahoma - YouTube">
            <a:extLst>
              <a:ext uri="{FF2B5EF4-FFF2-40B4-BE49-F238E27FC236}">
                <a16:creationId xmlns:a16="http://schemas.microsoft.com/office/drawing/2014/main" id="{23C45EB4-0930-9481-4DC8-278AE7309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9607" y="1824572"/>
            <a:ext cx="1216782" cy="1216782"/>
          </a:xfrm>
          <a:prstGeom prst="ellipse">
            <a:avLst/>
          </a:prstGeom>
          <a:noFill/>
          <a:extLst>
            <a:ext uri="{909E8E84-426E-40DD-AFC4-6F175D3DCCD1}">
              <a14:hiddenFill xmlns:a14="http://schemas.microsoft.com/office/drawing/2010/main">
                <a:solidFill>
                  <a:srgbClr val="FFFFFF"/>
                </a:solidFill>
              </a14:hiddenFill>
            </a:ext>
          </a:extLst>
        </p:spPr>
      </p:pic>
      <p:pic>
        <p:nvPicPr>
          <p:cNvPr id="1030" name="Picture 6" descr="Penn State University Police and Public Safety">
            <a:extLst>
              <a:ext uri="{FF2B5EF4-FFF2-40B4-BE49-F238E27FC236}">
                <a16:creationId xmlns:a16="http://schemas.microsoft.com/office/drawing/2014/main" id="{E33D7FA8-E38A-C65A-6D3E-1A9403AED0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5872" y="2827655"/>
            <a:ext cx="1573414" cy="1573414"/>
          </a:xfrm>
          <a:prstGeom prst="ellipse">
            <a:avLst/>
          </a:prstGeom>
          <a:noFill/>
          <a:extLst>
            <a:ext uri="{909E8E84-426E-40DD-AFC4-6F175D3DCCD1}">
              <a14:hiddenFill xmlns:a14="http://schemas.microsoft.com/office/drawing/2010/main">
                <a:solidFill>
                  <a:srgbClr val="FFFFFF"/>
                </a:solidFill>
              </a14:hiddenFill>
            </a:ext>
          </a:extLst>
        </p:spPr>
      </p:pic>
      <p:sp>
        <p:nvSpPr>
          <p:cNvPr id="28" name="Graphic 94" descr="graduation cap icon">
            <a:extLst>
              <a:ext uri="{FF2B5EF4-FFF2-40B4-BE49-F238E27FC236}">
                <a16:creationId xmlns:a16="http://schemas.microsoft.com/office/drawing/2014/main" id="{86D0372D-F810-688B-C8AC-89249B9A24AA}"/>
              </a:ext>
            </a:extLst>
          </p:cNvPr>
          <p:cNvSpPr/>
          <p:nvPr/>
        </p:nvSpPr>
        <p:spPr>
          <a:xfrm>
            <a:off x="3550232" y="506724"/>
            <a:ext cx="506627" cy="329307"/>
          </a:xfrm>
          <a:custGeom>
            <a:avLst/>
            <a:gdLst>
              <a:gd name="connsiteX0" fmla="*/ 2449830 w 2476500"/>
              <a:gd name="connsiteY0" fmla="*/ 589836 h 1609725"/>
              <a:gd name="connsiteX1" fmla="*/ 1259205 w 2476500"/>
              <a:gd name="connsiteY1" fmla="*/ 5001 h 1609725"/>
              <a:gd name="connsiteX2" fmla="*/ 1217295 w 2476500"/>
              <a:gd name="connsiteY2" fmla="*/ 5001 h 1609725"/>
              <a:gd name="connsiteX3" fmla="*/ 26670 w 2476500"/>
              <a:gd name="connsiteY3" fmla="*/ 589836 h 1609725"/>
              <a:gd name="connsiteX4" fmla="*/ 0 w 2476500"/>
              <a:gd name="connsiteY4" fmla="*/ 632698 h 1609725"/>
              <a:gd name="connsiteX5" fmla="*/ 26670 w 2476500"/>
              <a:gd name="connsiteY5" fmla="*/ 675561 h 1609725"/>
              <a:gd name="connsiteX6" fmla="*/ 533400 w 2476500"/>
              <a:gd name="connsiteY6" fmla="*/ 924163 h 1609725"/>
              <a:gd name="connsiteX7" fmla="*/ 533400 w 2476500"/>
              <a:gd name="connsiteY7" fmla="*/ 1064181 h 1609725"/>
              <a:gd name="connsiteX8" fmla="*/ 533400 w 2476500"/>
              <a:gd name="connsiteY8" fmla="*/ 1120378 h 1609725"/>
              <a:gd name="connsiteX9" fmla="*/ 533400 w 2476500"/>
              <a:gd name="connsiteY9" fmla="*/ 1302306 h 1609725"/>
              <a:gd name="connsiteX10" fmla="*/ 1233488 w 2476500"/>
              <a:gd name="connsiteY10" fmla="*/ 1613773 h 1609725"/>
              <a:gd name="connsiteX11" fmla="*/ 1933575 w 2476500"/>
              <a:gd name="connsiteY11" fmla="*/ 1302306 h 1609725"/>
              <a:gd name="connsiteX12" fmla="*/ 1933575 w 2476500"/>
              <a:gd name="connsiteY12" fmla="*/ 1120378 h 1609725"/>
              <a:gd name="connsiteX13" fmla="*/ 1933575 w 2476500"/>
              <a:gd name="connsiteY13" fmla="*/ 1064181 h 1609725"/>
              <a:gd name="connsiteX14" fmla="*/ 1933575 w 2476500"/>
              <a:gd name="connsiteY14" fmla="*/ 928926 h 1609725"/>
              <a:gd name="connsiteX15" fmla="*/ 2127885 w 2476500"/>
              <a:gd name="connsiteY15" fmla="*/ 833676 h 1609725"/>
              <a:gd name="connsiteX16" fmla="*/ 2181225 w 2476500"/>
              <a:gd name="connsiteY16" fmla="*/ 843201 h 1609725"/>
              <a:gd name="connsiteX17" fmla="*/ 2181225 w 2476500"/>
              <a:gd name="connsiteY17" fmla="*/ 959406 h 1609725"/>
              <a:gd name="connsiteX18" fmla="*/ 2083118 w 2476500"/>
              <a:gd name="connsiteY18" fmla="*/ 1097518 h 1609725"/>
              <a:gd name="connsiteX19" fmla="*/ 2135505 w 2476500"/>
              <a:gd name="connsiteY19" fmla="*/ 1209913 h 1609725"/>
              <a:gd name="connsiteX20" fmla="*/ 2085975 w 2476500"/>
              <a:gd name="connsiteY20" fmla="*/ 1340406 h 1609725"/>
              <a:gd name="connsiteX21" fmla="*/ 2113598 w 2476500"/>
              <a:gd name="connsiteY21" fmla="*/ 1401366 h 1609725"/>
              <a:gd name="connsiteX22" fmla="*/ 2130743 w 2476500"/>
              <a:gd name="connsiteY22" fmla="*/ 1404223 h 1609725"/>
              <a:gd name="connsiteX23" fmla="*/ 2175510 w 2476500"/>
              <a:gd name="connsiteY23" fmla="*/ 1373743 h 1609725"/>
              <a:gd name="connsiteX24" fmla="*/ 2225040 w 2476500"/>
              <a:gd name="connsiteY24" fmla="*/ 1243251 h 1609725"/>
              <a:gd name="connsiteX25" fmla="*/ 2229803 w 2476500"/>
              <a:gd name="connsiteY25" fmla="*/ 1243251 h 1609725"/>
              <a:gd name="connsiteX26" fmla="*/ 2237423 w 2476500"/>
              <a:gd name="connsiteY26" fmla="*/ 1243251 h 1609725"/>
              <a:gd name="connsiteX27" fmla="*/ 2284095 w 2476500"/>
              <a:gd name="connsiteY27" fmla="*/ 1366123 h 1609725"/>
              <a:gd name="connsiteX28" fmla="*/ 2328863 w 2476500"/>
              <a:gd name="connsiteY28" fmla="*/ 1396603 h 1609725"/>
              <a:gd name="connsiteX29" fmla="*/ 2346008 w 2476500"/>
              <a:gd name="connsiteY29" fmla="*/ 1393746 h 1609725"/>
              <a:gd name="connsiteX30" fmla="*/ 2373630 w 2476500"/>
              <a:gd name="connsiteY30" fmla="*/ 1332786 h 1609725"/>
              <a:gd name="connsiteX31" fmla="*/ 2326005 w 2476500"/>
              <a:gd name="connsiteY31" fmla="*/ 1208008 h 1609725"/>
              <a:gd name="connsiteX32" fmla="*/ 2376488 w 2476500"/>
              <a:gd name="connsiteY32" fmla="*/ 1097518 h 1609725"/>
              <a:gd name="connsiteX33" fmla="*/ 2276475 w 2476500"/>
              <a:gd name="connsiteY33" fmla="*/ 958453 h 1609725"/>
              <a:gd name="connsiteX34" fmla="*/ 2276475 w 2476500"/>
              <a:gd name="connsiteY34" fmla="*/ 810816 h 1609725"/>
              <a:gd name="connsiteX35" fmla="*/ 2276475 w 2476500"/>
              <a:gd name="connsiteY35" fmla="*/ 810816 h 1609725"/>
              <a:gd name="connsiteX36" fmla="*/ 2275523 w 2476500"/>
              <a:gd name="connsiteY36" fmla="*/ 790813 h 1609725"/>
              <a:gd name="connsiteX37" fmla="*/ 2264093 w 2476500"/>
              <a:gd name="connsiteY37" fmla="*/ 766048 h 1609725"/>
              <a:gd name="connsiteX38" fmla="*/ 2449830 w 2476500"/>
              <a:gd name="connsiteY38" fmla="*/ 674608 h 1609725"/>
              <a:gd name="connsiteX39" fmla="*/ 2476500 w 2476500"/>
              <a:gd name="connsiteY39" fmla="*/ 631746 h 1609725"/>
              <a:gd name="connsiteX40" fmla="*/ 2449830 w 2476500"/>
              <a:gd name="connsiteY40" fmla="*/ 589836 h 1609725"/>
              <a:gd name="connsiteX41" fmla="*/ 1677353 w 2476500"/>
              <a:gd name="connsiteY41" fmla="*/ 1445181 h 1609725"/>
              <a:gd name="connsiteX42" fmla="*/ 1233488 w 2476500"/>
              <a:gd name="connsiteY42" fmla="*/ 1518523 h 1609725"/>
              <a:gd name="connsiteX43" fmla="*/ 789623 w 2476500"/>
              <a:gd name="connsiteY43" fmla="*/ 1445181 h 1609725"/>
              <a:gd name="connsiteX44" fmla="*/ 628650 w 2476500"/>
              <a:gd name="connsiteY44" fmla="*/ 1302306 h 1609725"/>
              <a:gd name="connsiteX45" fmla="*/ 628650 w 2476500"/>
              <a:gd name="connsiteY45" fmla="*/ 1294686 h 1609725"/>
              <a:gd name="connsiteX46" fmla="*/ 752475 w 2476500"/>
              <a:gd name="connsiteY46" fmla="*/ 1368981 h 1609725"/>
              <a:gd name="connsiteX47" fmla="*/ 1233488 w 2476500"/>
              <a:gd name="connsiteY47" fmla="*/ 1458516 h 1609725"/>
              <a:gd name="connsiteX48" fmla="*/ 1714500 w 2476500"/>
              <a:gd name="connsiteY48" fmla="*/ 1368981 h 1609725"/>
              <a:gd name="connsiteX49" fmla="*/ 1838325 w 2476500"/>
              <a:gd name="connsiteY49" fmla="*/ 1294686 h 1609725"/>
              <a:gd name="connsiteX50" fmla="*/ 1838325 w 2476500"/>
              <a:gd name="connsiteY50" fmla="*/ 1302306 h 1609725"/>
              <a:gd name="connsiteX51" fmla="*/ 1677353 w 2476500"/>
              <a:gd name="connsiteY51" fmla="*/ 1445181 h 1609725"/>
              <a:gd name="connsiteX52" fmla="*/ 1838325 w 2476500"/>
              <a:gd name="connsiteY52" fmla="*/ 1064181 h 1609725"/>
              <a:gd name="connsiteX53" fmla="*/ 1838325 w 2476500"/>
              <a:gd name="connsiteY53" fmla="*/ 1120378 h 1609725"/>
              <a:gd name="connsiteX54" fmla="*/ 1233488 w 2476500"/>
              <a:gd name="connsiteY54" fmla="*/ 1364218 h 1609725"/>
              <a:gd name="connsiteX55" fmla="*/ 628650 w 2476500"/>
              <a:gd name="connsiteY55" fmla="*/ 1120378 h 1609725"/>
              <a:gd name="connsiteX56" fmla="*/ 628650 w 2476500"/>
              <a:gd name="connsiteY56" fmla="*/ 1064181 h 1609725"/>
              <a:gd name="connsiteX57" fmla="*/ 628650 w 2476500"/>
              <a:gd name="connsiteY57" fmla="*/ 970836 h 1609725"/>
              <a:gd name="connsiteX58" fmla="*/ 1217295 w 2476500"/>
              <a:gd name="connsiteY58" fmla="*/ 1259443 h 1609725"/>
              <a:gd name="connsiteX59" fmla="*/ 1238250 w 2476500"/>
              <a:gd name="connsiteY59" fmla="*/ 1264206 h 1609725"/>
              <a:gd name="connsiteX60" fmla="*/ 1259205 w 2476500"/>
              <a:gd name="connsiteY60" fmla="*/ 1259443 h 1609725"/>
              <a:gd name="connsiteX61" fmla="*/ 1838325 w 2476500"/>
              <a:gd name="connsiteY61" fmla="*/ 974646 h 1609725"/>
              <a:gd name="connsiteX62" fmla="*/ 1838325 w 2476500"/>
              <a:gd name="connsiteY62" fmla="*/ 1064181 h 1609725"/>
              <a:gd name="connsiteX63" fmla="*/ 2229803 w 2476500"/>
              <a:gd name="connsiteY63" fmla="*/ 1148953 h 1609725"/>
              <a:gd name="connsiteX64" fmla="*/ 2178368 w 2476500"/>
              <a:gd name="connsiteY64" fmla="*/ 1097518 h 1609725"/>
              <a:gd name="connsiteX65" fmla="*/ 2229803 w 2476500"/>
              <a:gd name="connsiteY65" fmla="*/ 1046083 h 1609725"/>
              <a:gd name="connsiteX66" fmla="*/ 2281238 w 2476500"/>
              <a:gd name="connsiteY66" fmla="*/ 1097518 h 1609725"/>
              <a:gd name="connsiteX67" fmla="*/ 2229803 w 2476500"/>
              <a:gd name="connsiteY67" fmla="*/ 1148953 h 1609725"/>
              <a:gd name="connsiteX68" fmla="*/ 2113598 w 2476500"/>
              <a:gd name="connsiteY68" fmla="*/ 733663 h 1609725"/>
              <a:gd name="connsiteX69" fmla="*/ 1245870 w 2476500"/>
              <a:gd name="connsiteY69" fmla="*/ 585073 h 1609725"/>
              <a:gd name="connsiteX70" fmla="*/ 1190625 w 2476500"/>
              <a:gd name="connsiteY70" fmla="*/ 624126 h 1609725"/>
              <a:gd name="connsiteX71" fmla="*/ 1229678 w 2476500"/>
              <a:gd name="connsiteY71" fmla="*/ 679371 h 1609725"/>
              <a:gd name="connsiteX72" fmla="*/ 1966913 w 2476500"/>
              <a:gd name="connsiteY72" fmla="*/ 806053 h 1609725"/>
              <a:gd name="connsiteX73" fmla="*/ 1238250 w 2476500"/>
              <a:gd name="connsiteY73" fmla="*/ 1164193 h 1609725"/>
              <a:gd name="connsiteX74" fmla="*/ 155258 w 2476500"/>
              <a:gd name="connsiteY74" fmla="*/ 632698 h 1609725"/>
              <a:gd name="connsiteX75" fmla="*/ 1238250 w 2476500"/>
              <a:gd name="connsiteY75" fmla="*/ 101203 h 1609725"/>
              <a:gd name="connsiteX76" fmla="*/ 2321243 w 2476500"/>
              <a:gd name="connsiteY76" fmla="*/ 632698 h 1609725"/>
              <a:gd name="connsiteX77" fmla="*/ 2113598 w 2476500"/>
              <a:gd name="connsiteY77" fmla="*/ 733663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476500" h="1609725">
                <a:moveTo>
                  <a:pt x="2449830" y="589836"/>
                </a:moveTo>
                <a:lnTo>
                  <a:pt x="1259205" y="5001"/>
                </a:lnTo>
                <a:cubicBezTo>
                  <a:pt x="1245870" y="-1667"/>
                  <a:pt x="1230630" y="-1667"/>
                  <a:pt x="1217295" y="5001"/>
                </a:cubicBezTo>
                <a:lnTo>
                  <a:pt x="26670" y="589836"/>
                </a:lnTo>
                <a:cubicBezTo>
                  <a:pt x="10478" y="597456"/>
                  <a:pt x="0" y="614601"/>
                  <a:pt x="0" y="632698"/>
                </a:cubicBezTo>
                <a:cubicBezTo>
                  <a:pt x="0" y="650796"/>
                  <a:pt x="10478" y="666988"/>
                  <a:pt x="26670" y="675561"/>
                </a:cubicBezTo>
                <a:lnTo>
                  <a:pt x="533400" y="924163"/>
                </a:lnTo>
                <a:lnTo>
                  <a:pt x="533400" y="1064181"/>
                </a:lnTo>
                <a:lnTo>
                  <a:pt x="533400" y="1120378"/>
                </a:lnTo>
                <a:lnTo>
                  <a:pt x="533400" y="1302306"/>
                </a:lnTo>
                <a:cubicBezTo>
                  <a:pt x="533400" y="1479471"/>
                  <a:pt x="834390" y="1613773"/>
                  <a:pt x="1233488" y="1613773"/>
                </a:cubicBezTo>
                <a:cubicBezTo>
                  <a:pt x="1632585" y="1613773"/>
                  <a:pt x="1933575" y="1480423"/>
                  <a:pt x="1933575" y="1302306"/>
                </a:cubicBezTo>
                <a:lnTo>
                  <a:pt x="1933575" y="1120378"/>
                </a:lnTo>
                <a:lnTo>
                  <a:pt x="1933575" y="1064181"/>
                </a:lnTo>
                <a:lnTo>
                  <a:pt x="1933575" y="928926"/>
                </a:lnTo>
                <a:lnTo>
                  <a:pt x="2127885" y="833676"/>
                </a:lnTo>
                <a:lnTo>
                  <a:pt x="2181225" y="843201"/>
                </a:lnTo>
                <a:lnTo>
                  <a:pt x="2181225" y="959406"/>
                </a:lnTo>
                <a:cubicBezTo>
                  <a:pt x="2124075" y="979408"/>
                  <a:pt x="2083118" y="1033701"/>
                  <a:pt x="2083118" y="1097518"/>
                </a:cubicBezTo>
                <a:cubicBezTo>
                  <a:pt x="2083118" y="1142286"/>
                  <a:pt x="2104073" y="1183243"/>
                  <a:pt x="2135505" y="1209913"/>
                </a:cubicBezTo>
                <a:lnTo>
                  <a:pt x="2085975" y="1340406"/>
                </a:lnTo>
                <a:cubicBezTo>
                  <a:pt x="2076450" y="1365171"/>
                  <a:pt x="2088833" y="1392793"/>
                  <a:pt x="2113598" y="1401366"/>
                </a:cubicBezTo>
                <a:cubicBezTo>
                  <a:pt x="2119313" y="1403271"/>
                  <a:pt x="2125028" y="1404223"/>
                  <a:pt x="2130743" y="1404223"/>
                </a:cubicBezTo>
                <a:cubicBezTo>
                  <a:pt x="2149793" y="1404223"/>
                  <a:pt x="2167890" y="1392793"/>
                  <a:pt x="2175510" y="1373743"/>
                </a:cubicBezTo>
                <a:lnTo>
                  <a:pt x="2225040" y="1243251"/>
                </a:lnTo>
                <a:cubicBezTo>
                  <a:pt x="2226945" y="1243251"/>
                  <a:pt x="2227898" y="1243251"/>
                  <a:pt x="2229803" y="1243251"/>
                </a:cubicBezTo>
                <a:cubicBezTo>
                  <a:pt x="2232660" y="1243251"/>
                  <a:pt x="2235518" y="1243251"/>
                  <a:pt x="2237423" y="1243251"/>
                </a:cubicBezTo>
                <a:lnTo>
                  <a:pt x="2284095" y="1366123"/>
                </a:lnTo>
                <a:cubicBezTo>
                  <a:pt x="2291715" y="1385173"/>
                  <a:pt x="2309813" y="1396603"/>
                  <a:pt x="2328863" y="1396603"/>
                </a:cubicBezTo>
                <a:cubicBezTo>
                  <a:pt x="2334578" y="1396603"/>
                  <a:pt x="2340293" y="1395651"/>
                  <a:pt x="2346008" y="1393746"/>
                </a:cubicBezTo>
                <a:cubicBezTo>
                  <a:pt x="2370773" y="1384221"/>
                  <a:pt x="2383155" y="1356598"/>
                  <a:pt x="2373630" y="1332786"/>
                </a:cubicBezTo>
                <a:lnTo>
                  <a:pt x="2326005" y="1208008"/>
                </a:lnTo>
                <a:cubicBezTo>
                  <a:pt x="2356485" y="1181338"/>
                  <a:pt x="2376488" y="1141333"/>
                  <a:pt x="2376488" y="1097518"/>
                </a:cubicBezTo>
                <a:cubicBezTo>
                  <a:pt x="2376488" y="1032748"/>
                  <a:pt x="2334578" y="978456"/>
                  <a:pt x="2276475" y="958453"/>
                </a:cubicBezTo>
                <a:lnTo>
                  <a:pt x="2276475" y="810816"/>
                </a:lnTo>
                <a:cubicBezTo>
                  <a:pt x="2276475" y="810816"/>
                  <a:pt x="2276475" y="810816"/>
                  <a:pt x="2276475" y="810816"/>
                </a:cubicBezTo>
                <a:cubicBezTo>
                  <a:pt x="2277428" y="804148"/>
                  <a:pt x="2277428" y="797481"/>
                  <a:pt x="2275523" y="790813"/>
                </a:cubicBezTo>
                <a:cubicBezTo>
                  <a:pt x="2274570" y="781288"/>
                  <a:pt x="2269808" y="772716"/>
                  <a:pt x="2264093" y="766048"/>
                </a:cubicBezTo>
                <a:lnTo>
                  <a:pt x="2449830" y="674608"/>
                </a:lnTo>
                <a:cubicBezTo>
                  <a:pt x="2466023" y="666988"/>
                  <a:pt x="2476500" y="649843"/>
                  <a:pt x="2476500" y="631746"/>
                </a:cubicBezTo>
                <a:cubicBezTo>
                  <a:pt x="2476500" y="613648"/>
                  <a:pt x="2466023" y="597456"/>
                  <a:pt x="2449830" y="589836"/>
                </a:cubicBezTo>
                <a:close/>
                <a:moveTo>
                  <a:pt x="1677353" y="1445181"/>
                </a:moveTo>
                <a:cubicBezTo>
                  <a:pt x="1559243" y="1492806"/>
                  <a:pt x="1402080" y="1518523"/>
                  <a:pt x="1233488" y="1518523"/>
                </a:cubicBezTo>
                <a:cubicBezTo>
                  <a:pt x="1064895" y="1518523"/>
                  <a:pt x="907733" y="1492806"/>
                  <a:pt x="789623" y="1445181"/>
                </a:cubicBezTo>
                <a:cubicBezTo>
                  <a:pt x="688658" y="1404223"/>
                  <a:pt x="628650" y="1350883"/>
                  <a:pt x="628650" y="1302306"/>
                </a:cubicBezTo>
                <a:lnTo>
                  <a:pt x="628650" y="1294686"/>
                </a:lnTo>
                <a:cubicBezTo>
                  <a:pt x="661988" y="1322308"/>
                  <a:pt x="702945" y="1347073"/>
                  <a:pt x="752475" y="1368981"/>
                </a:cubicBezTo>
                <a:cubicBezTo>
                  <a:pt x="882015" y="1427083"/>
                  <a:pt x="1052513" y="1458516"/>
                  <a:pt x="1233488" y="1458516"/>
                </a:cubicBezTo>
                <a:cubicBezTo>
                  <a:pt x="1414463" y="1458516"/>
                  <a:pt x="1584960" y="1427083"/>
                  <a:pt x="1714500" y="1368981"/>
                </a:cubicBezTo>
                <a:cubicBezTo>
                  <a:pt x="1764030" y="1347073"/>
                  <a:pt x="1804988" y="1321356"/>
                  <a:pt x="1838325" y="1294686"/>
                </a:cubicBezTo>
                <a:lnTo>
                  <a:pt x="1838325" y="1302306"/>
                </a:lnTo>
                <a:cubicBezTo>
                  <a:pt x="1838325" y="1350883"/>
                  <a:pt x="1778318" y="1404223"/>
                  <a:pt x="1677353" y="1445181"/>
                </a:cubicBezTo>
                <a:close/>
                <a:moveTo>
                  <a:pt x="1838325" y="1064181"/>
                </a:moveTo>
                <a:lnTo>
                  <a:pt x="1838325" y="1120378"/>
                </a:lnTo>
                <a:cubicBezTo>
                  <a:pt x="1838325" y="1235631"/>
                  <a:pt x="1589723" y="1364218"/>
                  <a:pt x="1233488" y="1364218"/>
                </a:cubicBezTo>
                <a:cubicBezTo>
                  <a:pt x="877253" y="1364218"/>
                  <a:pt x="628650" y="1235631"/>
                  <a:pt x="628650" y="1120378"/>
                </a:cubicBezTo>
                <a:lnTo>
                  <a:pt x="628650" y="1064181"/>
                </a:lnTo>
                <a:lnTo>
                  <a:pt x="628650" y="970836"/>
                </a:lnTo>
                <a:lnTo>
                  <a:pt x="1217295" y="1259443"/>
                </a:lnTo>
                <a:cubicBezTo>
                  <a:pt x="1223963" y="1262301"/>
                  <a:pt x="1230630" y="1264206"/>
                  <a:pt x="1238250" y="1264206"/>
                </a:cubicBezTo>
                <a:cubicBezTo>
                  <a:pt x="1245870" y="1264206"/>
                  <a:pt x="1252538" y="1262301"/>
                  <a:pt x="1259205" y="1259443"/>
                </a:cubicBezTo>
                <a:lnTo>
                  <a:pt x="1838325" y="974646"/>
                </a:lnTo>
                <a:lnTo>
                  <a:pt x="1838325" y="1064181"/>
                </a:lnTo>
                <a:close/>
                <a:moveTo>
                  <a:pt x="2229803" y="1148953"/>
                </a:moveTo>
                <a:cubicBezTo>
                  <a:pt x="2201228" y="1148953"/>
                  <a:pt x="2178368" y="1126093"/>
                  <a:pt x="2178368" y="1097518"/>
                </a:cubicBezTo>
                <a:cubicBezTo>
                  <a:pt x="2178368" y="1068943"/>
                  <a:pt x="2201228" y="1046083"/>
                  <a:pt x="2229803" y="1046083"/>
                </a:cubicBezTo>
                <a:cubicBezTo>
                  <a:pt x="2258378" y="1046083"/>
                  <a:pt x="2281238" y="1068943"/>
                  <a:pt x="2281238" y="1097518"/>
                </a:cubicBezTo>
                <a:cubicBezTo>
                  <a:pt x="2281238" y="1126093"/>
                  <a:pt x="2257425" y="1148953"/>
                  <a:pt x="2229803" y="1148953"/>
                </a:cubicBezTo>
                <a:close/>
                <a:moveTo>
                  <a:pt x="2113598" y="733663"/>
                </a:moveTo>
                <a:lnTo>
                  <a:pt x="1245870" y="585073"/>
                </a:lnTo>
                <a:cubicBezTo>
                  <a:pt x="1220153" y="580311"/>
                  <a:pt x="1195388" y="598408"/>
                  <a:pt x="1190625" y="624126"/>
                </a:cubicBezTo>
                <a:cubicBezTo>
                  <a:pt x="1185863" y="649843"/>
                  <a:pt x="1203960" y="674608"/>
                  <a:pt x="1229678" y="679371"/>
                </a:cubicBezTo>
                <a:lnTo>
                  <a:pt x="1966913" y="806053"/>
                </a:lnTo>
                <a:lnTo>
                  <a:pt x="1238250" y="1164193"/>
                </a:lnTo>
                <a:lnTo>
                  <a:pt x="155258" y="632698"/>
                </a:lnTo>
                <a:lnTo>
                  <a:pt x="1238250" y="101203"/>
                </a:lnTo>
                <a:lnTo>
                  <a:pt x="2321243" y="632698"/>
                </a:lnTo>
                <a:lnTo>
                  <a:pt x="2113598" y="733663"/>
                </a:lnTo>
                <a:close/>
              </a:path>
            </a:pathLst>
          </a:custGeom>
          <a:solidFill>
            <a:schemeClr val="tx1"/>
          </a:solidFill>
          <a:ln w="9525" cap="flat">
            <a:noFill/>
            <a:prstDash val="solid"/>
            <a:miter/>
          </a:ln>
        </p:spPr>
        <p:txBody>
          <a:bodyPr rtlCol="0" anchor="ctr"/>
          <a:lstStyle/>
          <a:p>
            <a:endParaRPr lang="en-US" dirty="0"/>
          </a:p>
        </p:txBody>
      </p:sp>
      <p:sp>
        <p:nvSpPr>
          <p:cNvPr id="29" name="Rounded Rectangle 117">
            <a:extLst>
              <a:ext uri="{FF2B5EF4-FFF2-40B4-BE49-F238E27FC236}">
                <a16:creationId xmlns:a16="http://schemas.microsoft.com/office/drawing/2014/main" id="{B01F622E-3E23-A183-922E-0EC21AD33FF7}"/>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a:off x="435712" y="4891794"/>
            <a:ext cx="7588615" cy="18307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Graphic 124" descr="email icon">
            <a:extLst>
              <a:ext uri="{FF2B5EF4-FFF2-40B4-BE49-F238E27FC236}">
                <a16:creationId xmlns:a16="http://schemas.microsoft.com/office/drawing/2014/main" id="{E5A5F997-18C8-C594-E077-1B21F1DEE97B}"/>
              </a:ext>
            </a:extLst>
          </p:cNvPr>
          <p:cNvSpPr/>
          <p:nvPr/>
        </p:nvSpPr>
        <p:spPr>
          <a:xfrm>
            <a:off x="652374" y="5028535"/>
            <a:ext cx="439307" cy="324251"/>
          </a:xfrm>
          <a:custGeom>
            <a:avLst/>
            <a:gdLst>
              <a:gd name="connsiteX0" fmla="*/ 800100 w 800100"/>
              <a:gd name="connsiteY0" fmla="*/ 114300 h 590550"/>
              <a:gd name="connsiteX1" fmla="*/ 685800 w 800100"/>
              <a:gd name="connsiteY1" fmla="*/ 0 h 590550"/>
              <a:gd name="connsiteX2" fmla="*/ 114300 w 800100"/>
              <a:gd name="connsiteY2" fmla="*/ 0 h 590550"/>
              <a:gd name="connsiteX3" fmla="*/ 0 w 800100"/>
              <a:gd name="connsiteY3" fmla="*/ 114300 h 590550"/>
              <a:gd name="connsiteX4" fmla="*/ 0 w 800100"/>
              <a:gd name="connsiteY4" fmla="*/ 482918 h 590550"/>
              <a:gd name="connsiteX5" fmla="*/ 114300 w 800100"/>
              <a:gd name="connsiteY5" fmla="*/ 597218 h 590550"/>
              <a:gd name="connsiteX6" fmla="*/ 685800 w 800100"/>
              <a:gd name="connsiteY6" fmla="*/ 597218 h 590550"/>
              <a:gd name="connsiteX7" fmla="*/ 800100 w 800100"/>
              <a:gd name="connsiteY7" fmla="*/ 482918 h 590550"/>
              <a:gd name="connsiteX8" fmla="*/ 762000 w 800100"/>
              <a:gd name="connsiteY8" fmla="*/ 482918 h 590550"/>
              <a:gd name="connsiteX9" fmla="*/ 757238 w 800100"/>
              <a:gd name="connsiteY9" fmla="*/ 508159 h 590550"/>
              <a:gd name="connsiteX10" fmla="*/ 545306 w 800100"/>
              <a:gd name="connsiteY10" fmla="*/ 267462 h 590550"/>
              <a:gd name="connsiteX11" fmla="*/ 762000 w 800100"/>
              <a:gd name="connsiteY11" fmla="*/ 164116 h 590550"/>
              <a:gd name="connsiteX12" fmla="*/ 114300 w 800100"/>
              <a:gd name="connsiteY12" fmla="*/ 38100 h 590550"/>
              <a:gd name="connsiteX13" fmla="*/ 685800 w 800100"/>
              <a:gd name="connsiteY13" fmla="*/ 38100 h 590550"/>
              <a:gd name="connsiteX14" fmla="*/ 762000 w 800100"/>
              <a:gd name="connsiteY14" fmla="*/ 114300 h 590550"/>
              <a:gd name="connsiteX15" fmla="*/ 762000 w 800100"/>
              <a:gd name="connsiteY15" fmla="*/ 121920 h 590550"/>
              <a:gd name="connsiteX16" fmla="*/ 404908 w 800100"/>
              <a:gd name="connsiteY16" fmla="*/ 292322 h 590550"/>
              <a:gd name="connsiteX17" fmla="*/ 396526 w 800100"/>
              <a:gd name="connsiteY17" fmla="*/ 292322 h 590550"/>
              <a:gd name="connsiteX18" fmla="*/ 38100 w 800100"/>
              <a:gd name="connsiteY18" fmla="*/ 112205 h 590550"/>
              <a:gd name="connsiteX19" fmla="*/ 114300 w 800100"/>
              <a:gd name="connsiteY19" fmla="*/ 38100 h 590550"/>
              <a:gd name="connsiteX20" fmla="*/ 42863 w 800100"/>
              <a:gd name="connsiteY20" fmla="*/ 509207 h 590550"/>
              <a:gd name="connsiteX21" fmla="*/ 38100 w 800100"/>
              <a:gd name="connsiteY21" fmla="*/ 483013 h 590550"/>
              <a:gd name="connsiteX22" fmla="*/ 38100 w 800100"/>
              <a:gd name="connsiteY22" fmla="*/ 154781 h 590550"/>
              <a:gd name="connsiteX23" fmla="*/ 257747 w 800100"/>
              <a:gd name="connsiteY23" fmla="*/ 265176 h 590550"/>
              <a:gd name="connsiteX24" fmla="*/ 114300 w 800100"/>
              <a:gd name="connsiteY24" fmla="*/ 559118 h 590550"/>
              <a:gd name="connsiteX25" fmla="*/ 65341 w 800100"/>
              <a:gd name="connsiteY25" fmla="*/ 541211 h 590550"/>
              <a:gd name="connsiteX26" fmla="*/ 292894 w 800100"/>
              <a:gd name="connsiteY26" fmla="*/ 282797 h 590550"/>
              <a:gd name="connsiteX27" fmla="*/ 379381 w 800100"/>
              <a:gd name="connsiteY27" fmla="*/ 326231 h 590550"/>
              <a:gd name="connsiteX28" fmla="*/ 421291 w 800100"/>
              <a:gd name="connsiteY28" fmla="*/ 326231 h 590550"/>
              <a:gd name="connsiteX29" fmla="*/ 509492 w 800100"/>
              <a:gd name="connsiteY29" fmla="*/ 284036 h 590550"/>
              <a:gd name="connsiteX30" fmla="*/ 735235 w 800100"/>
              <a:gd name="connsiteY30" fmla="*/ 540449 h 590550"/>
              <a:gd name="connsiteX31" fmla="*/ 685419 w 800100"/>
              <a:gd name="connsiteY31" fmla="*/ 559499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00100" h="590550">
                <a:moveTo>
                  <a:pt x="800100" y="114300"/>
                </a:moveTo>
                <a:cubicBezTo>
                  <a:pt x="800100" y="51174"/>
                  <a:pt x="748926" y="0"/>
                  <a:pt x="685800" y="0"/>
                </a:cubicBezTo>
                <a:lnTo>
                  <a:pt x="114300" y="0"/>
                </a:lnTo>
                <a:cubicBezTo>
                  <a:pt x="51174" y="0"/>
                  <a:pt x="0" y="51174"/>
                  <a:pt x="0" y="114300"/>
                </a:cubicBezTo>
                <a:lnTo>
                  <a:pt x="0" y="482918"/>
                </a:lnTo>
                <a:cubicBezTo>
                  <a:pt x="0" y="546044"/>
                  <a:pt x="51174" y="597218"/>
                  <a:pt x="114300" y="597218"/>
                </a:cubicBezTo>
                <a:lnTo>
                  <a:pt x="685800" y="597218"/>
                </a:lnTo>
                <a:cubicBezTo>
                  <a:pt x="748926" y="597218"/>
                  <a:pt x="800100" y="546044"/>
                  <a:pt x="800100" y="482918"/>
                </a:cubicBezTo>
                <a:close/>
                <a:moveTo>
                  <a:pt x="762000" y="482918"/>
                </a:moveTo>
                <a:cubicBezTo>
                  <a:pt x="761852" y="491540"/>
                  <a:pt x="760242" y="500075"/>
                  <a:pt x="757238" y="508159"/>
                </a:cubicBezTo>
                <a:lnTo>
                  <a:pt x="545306" y="267462"/>
                </a:lnTo>
                <a:lnTo>
                  <a:pt x="762000" y="164116"/>
                </a:lnTo>
                <a:close/>
                <a:moveTo>
                  <a:pt x="114300" y="38100"/>
                </a:moveTo>
                <a:lnTo>
                  <a:pt x="685800" y="38100"/>
                </a:lnTo>
                <a:cubicBezTo>
                  <a:pt x="727884" y="38100"/>
                  <a:pt x="762000" y="72216"/>
                  <a:pt x="762000" y="114300"/>
                </a:cubicBezTo>
                <a:lnTo>
                  <a:pt x="762000" y="121920"/>
                </a:lnTo>
                <a:lnTo>
                  <a:pt x="404908" y="292322"/>
                </a:lnTo>
                <a:cubicBezTo>
                  <a:pt x="402264" y="293618"/>
                  <a:pt x="399170" y="293618"/>
                  <a:pt x="396526" y="292322"/>
                </a:cubicBezTo>
                <a:lnTo>
                  <a:pt x="38100" y="112205"/>
                </a:lnTo>
                <a:cubicBezTo>
                  <a:pt x="39235" y="70941"/>
                  <a:pt x="73021" y="38084"/>
                  <a:pt x="114300" y="38100"/>
                </a:cubicBezTo>
                <a:close/>
                <a:moveTo>
                  <a:pt x="42863" y="509207"/>
                </a:moveTo>
                <a:cubicBezTo>
                  <a:pt x="39739" y="500826"/>
                  <a:pt x="38126" y="491957"/>
                  <a:pt x="38100" y="483013"/>
                </a:cubicBezTo>
                <a:lnTo>
                  <a:pt x="38100" y="154781"/>
                </a:lnTo>
                <a:lnTo>
                  <a:pt x="257747" y="265176"/>
                </a:lnTo>
                <a:close/>
                <a:moveTo>
                  <a:pt x="114300" y="559118"/>
                </a:moveTo>
                <a:cubicBezTo>
                  <a:pt x="96383" y="559090"/>
                  <a:pt x="79048" y="552750"/>
                  <a:pt x="65341" y="541211"/>
                </a:cubicBezTo>
                <a:lnTo>
                  <a:pt x="292894" y="282797"/>
                </a:lnTo>
                <a:lnTo>
                  <a:pt x="379381" y="326231"/>
                </a:lnTo>
                <a:cubicBezTo>
                  <a:pt x="392600" y="332708"/>
                  <a:pt x="408072" y="332708"/>
                  <a:pt x="421291" y="326231"/>
                </a:cubicBezTo>
                <a:lnTo>
                  <a:pt x="509492" y="284036"/>
                </a:lnTo>
                <a:lnTo>
                  <a:pt x="735235" y="540449"/>
                </a:lnTo>
                <a:cubicBezTo>
                  <a:pt x="721467" y="552592"/>
                  <a:pt x="703777" y="559357"/>
                  <a:pt x="685419" y="559499"/>
                </a:cubicBezTo>
                <a:close/>
              </a:path>
            </a:pathLst>
          </a:custGeom>
          <a:solidFill>
            <a:schemeClr val="accent6">
              <a:lumMod val="50000"/>
            </a:schemeClr>
          </a:solidFill>
          <a:ln w="9525" cap="flat">
            <a:noFill/>
            <a:prstDash val="solid"/>
            <a:miter/>
          </a:ln>
        </p:spPr>
        <p:txBody>
          <a:bodyPr rtlCol="0" anchor="ctr"/>
          <a:lstStyle/>
          <a:p>
            <a:endParaRPr lang="en-US" dirty="0"/>
          </a:p>
        </p:txBody>
      </p:sp>
      <p:sp>
        <p:nvSpPr>
          <p:cNvPr id="32" name="Text Placeholder 104">
            <a:extLst>
              <a:ext uri="{FF2B5EF4-FFF2-40B4-BE49-F238E27FC236}">
                <a16:creationId xmlns:a16="http://schemas.microsoft.com/office/drawing/2014/main" id="{7F26F07B-1608-FFE6-987D-B523378B3AB1}"/>
              </a:ext>
            </a:extLst>
          </p:cNvPr>
          <p:cNvSpPr txBox="1">
            <a:spLocks/>
          </p:cNvSpPr>
          <p:nvPr/>
        </p:nvSpPr>
        <p:spPr>
          <a:xfrm>
            <a:off x="1091681" y="4994801"/>
            <a:ext cx="2682458" cy="67468"/>
          </a:xfrm>
          <a:prstGeom prst="rect">
            <a:avLst/>
          </a:prstGeom>
        </p:spPr>
        <p:txBody>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svw5689@psu.edu</a:t>
            </a:r>
          </a:p>
        </p:txBody>
      </p:sp>
      <p:grpSp>
        <p:nvGrpSpPr>
          <p:cNvPr id="33" name="Graphic 122" descr="mouse icon">
            <a:extLst>
              <a:ext uri="{FF2B5EF4-FFF2-40B4-BE49-F238E27FC236}">
                <a16:creationId xmlns:a16="http://schemas.microsoft.com/office/drawing/2014/main" id="{EBDED3E1-EF19-CA7E-7B7B-895FBD6D2D97}"/>
              </a:ext>
            </a:extLst>
          </p:cNvPr>
          <p:cNvGrpSpPr/>
          <p:nvPr/>
        </p:nvGrpSpPr>
        <p:grpSpPr>
          <a:xfrm>
            <a:off x="652373" y="5489526"/>
            <a:ext cx="439307" cy="439307"/>
            <a:chOff x="3276600" y="4419600"/>
            <a:chExt cx="304800" cy="304800"/>
          </a:xfrm>
          <a:solidFill>
            <a:schemeClr val="accent6">
              <a:lumMod val="50000"/>
            </a:schemeClr>
          </a:solidFill>
        </p:grpSpPr>
        <p:sp>
          <p:nvSpPr>
            <p:cNvPr id="34" name="Freeform 127">
              <a:extLst>
                <a:ext uri="{FF2B5EF4-FFF2-40B4-BE49-F238E27FC236}">
                  <a16:creationId xmlns:a16="http://schemas.microsoft.com/office/drawing/2014/main" id="{409E04B8-27E7-9EE8-36ED-A741B3017EF5}"/>
                </a:ext>
              </a:extLst>
            </p:cNvPr>
            <p:cNvSpPr/>
            <p:nvPr/>
          </p:nvSpPr>
          <p:spPr>
            <a:xfrm>
              <a:off x="3276562" y="4468085"/>
              <a:ext cx="228600" cy="228600"/>
            </a:xfrm>
            <a:custGeom>
              <a:avLst/>
              <a:gdLst>
                <a:gd name="connsiteX0" fmla="*/ 74904 w 228600"/>
                <a:gd name="connsiteY0" fmla="*/ 228645 h 228600"/>
                <a:gd name="connsiteX1" fmla="*/ 21497 w 228600"/>
                <a:gd name="connsiteY1" fmla="*/ 207147 h 228600"/>
                <a:gd name="connsiteX2" fmla="*/ 21497 w 228600"/>
                <a:gd name="connsiteY2" fmla="*/ 207147 h 228600"/>
                <a:gd name="connsiteX3" fmla="*/ 27222 w 228600"/>
                <a:gd name="connsiteY3" fmla="*/ 89809 h 228600"/>
                <a:gd name="connsiteX4" fmla="*/ 89839 w 228600"/>
                <a:gd name="connsiteY4" fmla="*/ 27191 h 228600"/>
                <a:gd name="connsiteX5" fmla="*/ 149161 w 228600"/>
                <a:gd name="connsiteY5" fmla="*/ 131 h 228600"/>
                <a:gd name="connsiteX6" fmla="*/ 207168 w 228600"/>
                <a:gd name="connsiteY6" fmla="*/ 21467 h 228600"/>
                <a:gd name="connsiteX7" fmla="*/ 228504 w 228600"/>
                <a:gd name="connsiteY7" fmla="*/ 79474 h 228600"/>
                <a:gd name="connsiteX8" fmla="*/ 201444 w 228600"/>
                <a:gd name="connsiteY8" fmla="*/ 138805 h 228600"/>
                <a:gd name="connsiteX9" fmla="*/ 138826 w 228600"/>
                <a:gd name="connsiteY9" fmla="*/ 201413 h 228600"/>
                <a:gd name="connsiteX10" fmla="*/ 74904 w 228600"/>
                <a:gd name="connsiteY10" fmla="*/ 228645 h 228600"/>
                <a:gd name="connsiteX11" fmla="*/ 34966 w 228600"/>
                <a:gd name="connsiteY11" fmla="*/ 193679 h 228600"/>
                <a:gd name="connsiteX12" fmla="*/ 125358 w 228600"/>
                <a:gd name="connsiteY12" fmla="*/ 187945 h 228600"/>
                <a:gd name="connsiteX13" fmla="*/ 187975 w 228600"/>
                <a:gd name="connsiteY13" fmla="*/ 125337 h 228600"/>
                <a:gd name="connsiteX14" fmla="*/ 209483 w 228600"/>
                <a:gd name="connsiteY14" fmla="*/ 78436 h 228600"/>
                <a:gd name="connsiteX15" fmla="*/ 193700 w 228600"/>
                <a:gd name="connsiteY15" fmla="*/ 34945 h 228600"/>
                <a:gd name="connsiteX16" fmla="*/ 150209 w 228600"/>
                <a:gd name="connsiteY16" fmla="*/ 19162 h 228600"/>
                <a:gd name="connsiteX17" fmla="*/ 103308 w 228600"/>
                <a:gd name="connsiteY17" fmla="*/ 40669 h 228600"/>
                <a:gd name="connsiteX18" fmla="*/ 40690 w 228600"/>
                <a:gd name="connsiteY18" fmla="*/ 103287 h 228600"/>
                <a:gd name="connsiteX19" fmla="*/ 34966 w 228600"/>
                <a:gd name="connsiteY19" fmla="*/ 193679 h 228600"/>
                <a:gd name="connsiteX20" fmla="*/ 34966 w 228600"/>
                <a:gd name="connsiteY20" fmla="*/ 193679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8600" h="228600">
                  <a:moveTo>
                    <a:pt x="74904" y="228645"/>
                  </a:moveTo>
                  <a:cubicBezTo>
                    <a:pt x="55083" y="228645"/>
                    <a:pt x="35899" y="221549"/>
                    <a:pt x="21497" y="207147"/>
                  </a:cubicBezTo>
                  <a:lnTo>
                    <a:pt x="21497" y="207147"/>
                  </a:lnTo>
                  <a:cubicBezTo>
                    <a:pt x="-9268" y="176372"/>
                    <a:pt x="-6706" y="123737"/>
                    <a:pt x="27222" y="89809"/>
                  </a:cubicBezTo>
                  <a:lnTo>
                    <a:pt x="89839" y="27191"/>
                  </a:lnTo>
                  <a:cubicBezTo>
                    <a:pt x="106079" y="10951"/>
                    <a:pt x="127149" y="1350"/>
                    <a:pt x="149161" y="131"/>
                  </a:cubicBezTo>
                  <a:cubicBezTo>
                    <a:pt x="171583" y="-1107"/>
                    <a:pt x="192176" y="6475"/>
                    <a:pt x="207168" y="21467"/>
                  </a:cubicBezTo>
                  <a:cubicBezTo>
                    <a:pt x="222161" y="36459"/>
                    <a:pt x="229742" y="57062"/>
                    <a:pt x="228504" y="79474"/>
                  </a:cubicBezTo>
                  <a:cubicBezTo>
                    <a:pt x="227295" y="101496"/>
                    <a:pt x="217684" y="122565"/>
                    <a:pt x="201444" y="138805"/>
                  </a:cubicBezTo>
                  <a:lnTo>
                    <a:pt x="138826" y="201413"/>
                  </a:lnTo>
                  <a:cubicBezTo>
                    <a:pt x="120786" y="219473"/>
                    <a:pt x="97440" y="228645"/>
                    <a:pt x="74904" y="228645"/>
                  </a:cubicBezTo>
                  <a:close/>
                  <a:moveTo>
                    <a:pt x="34966" y="193679"/>
                  </a:moveTo>
                  <a:cubicBezTo>
                    <a:pt x="58311" y="217015"/>
                    <a:pt x="98859" y="214453"/>
                    <a:pt x="125358" y="187945"/>
                  </a:cubicBezTo>
                  <a:lnTo>
                    <a:pt x="187975" y="125337"/>
                  </a:lnTo>
                  <a:cubicBezTo>
                    <a:pt x="200882" y="112421"/>
                    <a:pt x="208530" y="95762"/>
                    <a:pt x="209483" y="78436"/>
                  </a:cubicBezTo>
                  <a:cubicBezTo>
                    <a:pt x="210426" y="61500"/>
                    <a:pt x="204816" y="46060"/>
                    <a:pt x="193700" y="34945"/>
                  </a:cubicBezTo>
                  <a:cubicBezTo>
                    <a:pt x="182584" y="23829"/>
                    <a:pt x="167144" y="18266"/>
                    <a:pt x="150209" y="19162"/>
                  </a:cubicBezTo>
                  <a:cubicBezTo>
                    <a:pt x="132883" y="20114"/>
                    <a:pt x="116223" y="27753"/>
                    <a:pt x="103308" y="40669"/>
                  </a:cubicBezTo>
                  <a:lnTo>
                    <a:pt x="40690" y="103287"/>
                  </a:lnTo>
                  <a:cubicBezTo>
                    <a:pt x="14192" y="129776"/>
                    <a:pt x="11629" y="170333"/>
                    <a:pt x="34966" y="193679"/>
                  </a:cubicBezTo>
                  <a:lnTo>
                    <a:pt x="34966" y="193679"/>
                  </a:lnTo>
                  <a:close/>
                </a:path>
              </a:pathLst>
            </a:custGeom>
            <a:grpFill/>
            <a:ln w="9525" cap="flat">
              <a:noFill/>
              <a:prstDash val="solid"/>
              <a:miter/>
            </a:ln>
          </p:spPr>
          <p:txBody>
            <a:bodyPr rtlCol="0" anchor="ctr"/>
            <a:lstStyle/>
            <a:p>
              <a:endParaRPr lang="en-US" dirty="0"/>
            </a:p>
          </p:txBody>
        </p:sp>
        <p:sp>
          <p:nvSpPr>
            <p:cNvPr id="35" name="Freeform 128">
              <a:extLst>
                <a:ext uri="{FF2B5EF4-FFF2-40B4-BE49-F238E27FC236}">
                  <a16:creationId xmlns:a16="http://schemas.microsoft.com/office/drawing/2014/main" id="{DEA05E1C-D02E-3864-C693-342FCFBF2129}"/>
                </a:ext>
              </a:extLst>
            </p:cNvPr>
            <p:cNvSpPr/>
            <p:nvPr/>
          </p:nvSpPr>
          <p:spPr>
            <a:xfrm>
              <a:off x="3432524" y="4524375"/>
              <a:ext cx="9525" cy="9525"/>
            </a:xfrm>
            <a:custGeom>
              <a:avLst/>
              <a:gdLst>
                <a:gd name="connsiteX0" fmla="*/ 15526 w 9525"/>
                <a:gd name="connsiteY0" fmla="*/ 0 h 9525"/>
                <a:gd name="connsiteX1" fmla="*/ 0 w 9525"/>
                <a:gd name="connsiteY1" fmla="*/ 15526 h 9525"/>
              </a:gdLst>
              <a:ahLst/>
              <a:cxnLst>
                <a:cxn ang="0">
                  <a:pos x="connsiteX0" y="connsiteY0"/>
                </a:cxn>
                <a:cxn ang="0">
                  <a:pos x="connsiteX1" y="connsiteY1"/>
                </a:cxn>
              </a:cxnLst>
              <a:rect l="l" t="t" r="r" b="b"/>
              <a:pathLst>
                <a:path w="9525" h="9525">
                  <a:moveTo>
                    <a:pt x="15526" y="0"/>
                  </a:moveTo>
                  <a:lnTo>
                    <a:pt x="0" y="15526"/>
                  </a:lnTo>
                </a:path>
              </a:pathLst>
            </a:custGeom>
            <a:grpFill/>
            <a:ln w="9525" cap="flat">
              <a:noFill/>
              <a:prstDash val="solid"/>
              <a:miter/>
            </a:ln>
          </p:spPr>
          <p:txBody>
            <a:bodyPr rtlCol="0" anchor="ctr"/>
            <a:lstStyle/>
            <a:p>
              <a:endParaRPr lang="en-US" dirty="0"/>
            </a:p>
          </p:txBody>
        </p:sp>
        <p:sp>
          <p:nvSpPr>
            <p:cNvPr id="36" name="Freeform 129">
              <a:extLst>
                <a:ext uri="{FF2B5EF4-FFF2-40B4-BE49-F238E27FC236}">
                  <a16:creationId xmlns:a16="http://schemas.microsoft.com/office/drawing/2014/main" id="{438B6B51-C490-E572-6834-E4B38B472C4B}"/>
                </a:ext>
              </a:extLst>
            </p:cNvPr>
            <p:cNvSpPr/>
            <p:nvPr/>
          </p:nvSpPr>
          <p:spPr>
            <a:xfrm>
              <a:off x="3422997" y="4514848"/>
              <a:ext cx="28575" cy="28575"/>
            </a:xfrm>
            <a:custGeom>
              <a:avLst/>
              <a:gdLst>
                <a:gd name="connsiteX0" fmla="*/ 9527 w 28575"/>
                <a:gd name="connsiteY0" fmla="*/ 34578 h 28575"/>
                <a:gd name="connsiteX1" fmla="*/ 2793 w 28575"/>
                <a:gd name="connsiteY1" fmla="*/ 31787 h 28575"/>
                <a:gd name="connsiteX2" fmla="*/ 2793 w 28575"/>
                <a:gd name="connsiteY2" fmla="*/ 18319 h 28575"/>
                <a:gd name="connsiteX3" fmla="*/ 18319 w 28575"/>
                <a:gd name="connsiteY3" fmla="*/ 2793 h 28575"/>
                <a:gd name="connsiteX4" fmla="*/ 31787 w 28575"/>
                <a:gd name="connsiteY4" fmla="*/ 2793 h 28575"/>
                <a:gd name="connsiteX5" fmla="*/ 31787 w 28575"/>
                <a:gd name="connsiteY5" fmla="*/ 16262 h 28575"/>
                <a:gd name="connsiteX6" fmla="*/ 16262 w 28575"/>
                <a:gd name="connsiteY6" fmla="*/ 31787 h 28575"/>
                <a:gd name="connsiteX7" fmla="*/ 9527 w 28575"/>
                <a:gd name="connsiteY7" fmla="*/ 3457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 h="28575">
                  <a:moveTo>
                    <a:pt x="9527" y="34578"/>
                  </a:moveTo>
                  <a:cubicBezTo>
                    <a:pt x="7089" y="34578"/>
                    <a:pt x="4651" y="33645"/>
                    <a:pt x="2793" y="31787"/>
                  </a:cubicBezTo>
                  <a:cubicBezTo>
                    <a:pt x="-931" y="28063"/>
                    <a:pt x="-931" y="22043"/>
                    <a:pt x="2793" y="18319"/>
                  </a:cubicBezTo>
                  <a:lnTo>
                    <a:pt x="18319" y="2793"/>
                  </a:lnTo>
                  <a:cubicBezTo>
                    <a:pt x="22043" y="-931"/>
                    <a:pt x="28063" y="-931"/>
                    <a:pt x="31787" y="2793"/>
                  </a:cubicBezTo>
                  <a:cubicBezTo>
                    <a:pt x="35512" y="6517"/>
                    <a:pt x="35512" y="12537"/>
                    <a:pt x="31787" y="16262"/>
                  </a:cubicBezTo>
                  <a:lnTo>
                    <a:pt x="16262" y="31787"/>
                  </a:lnTo>
                  <a:cubicBezTo>
                    <a:pt x="14404" y="33645"/>
                    <a:pt x="11966" y="34578"/>
                    <a:pt x="9527" y="34578"/>
                  </a:cubicBezTo>
                  <a:close/>
                </a:path>
              </a:pathLst>
            </a:custGeom>
            <a:grpFill/>
            <a:ln w="9525" cap="flat">
              <a:noFill/>
              <a:prstDash val="solid"/>
              <a:miter/>
            </a:ln>
          </p:spPr>
          <p:txBody>
            <a:bodyPr rtlCol="0" anchor="ctr"/>
            <a:lstStyle/>
            <a:p>
              <a:endParaRPr lang="en-US" dirty="0"/>
            </a:p>
          </p:txBody>
        </p:sp>
        <p:sp>
          <p:nvSpPr>
            <p:cNvPr id="37" name="Freeform 130">
              <a:extLst>
                <a:ext uri="{FF2B5EF4-FFF2-40B4-BE49-F238E27FC236}">
                  <a16:creationId xmlns:a16="http://schemas.microsoft.com/office/drawing/2014/main" id="{BFDD37D4-AE7B-0858-D71A-C0E100BF300B}"/>
                </a:ext>
              </a:extLst>
            </p:cNvPr>
            <p:cNvSpPr/>
            <p:nvPr/>
          </p:nvSpPr>
          <p:spPr>
            <a:xfrm>
              <a:off x="3467481" y="4456833"/>
              <a:ext cx="104775" cy="66675"/>
            </a:xfrm>
            <a:custGeom>
              <a:avLst/>
              <a:gdLst>
                <a:gd name="connsiteX0" fmla="*/ 113919 w 104775"/>
                <a:gd name="connsiteY0" fmla="*/ 71009 h 66675"/>
                <a:gd name="connsiteX1" fmla="*/ 104394 w 104775"/>
                <a:gd name="connsiteY1" fmla="*/ 71009 h 66675"/>
                <a:gd name="connsiteX2" fmla="*/ 68885 w 104775"/>
                <a:gd name="connsiteY2" fmla="*/ 35500 h 66675"/>
                <a:gd name="connsiteX3" fmla="*/ 52435 w 104775"/>
                <a:gd name="connsiteY3" fmla="*/ 19050 h 66675"/>
                <a:gd name="connsiteX4" fmla="*/ 50206 w 104775"/>
                <a:gd name="connsiteY4" fmla="*/ 19050 h 66675"/>
                <a:gd name="connsiteX5" fmla="*/ 38567 w 104775"/>
                <a:gd name="connsiteY5" fmla="*/ 23870 h 66675"/>
                <a:gd name="connsiteX6" fmla="*/ 13468 w 104775"/>
                <a:gd name="connsiteY6" fmla="*/ 48968 h 66675"/>
                <a:gd name="connsiteX7" fmla="*/ 0 w 104775"/>
                <a:gd name="connsiteY7" fmla="*/ 35500 h 66675"/>
                <a:gd name="connsiteX8" fmla="*/ 25108 w 104775"/>
                <a:gd name="connsiteY8" fmla="*/ 10401 h 66675"/>
                <a:gd name="connsiteX9" fmla="*/ 50216 w 104775"/>
                <a:gd name="connsiteY9" fmla="*/ 0 h 66675"/>
                <a:gd name="connsiteX10" fmla="*/ 52445 w 104775"/>
                <a:gd name="connsiteY10" fmla="*/ 0 h 66675"/>
                <a:gd name="connsiteX11" fmla="*/ 87944 w 104775"/>
                <a:gd name="connsiteY11" fmla="*/ 35500 h 66675"/>
                <a:gd name="connsiteX12" fmla="*/ 104404 w 104775"/>
                <a:gd name="connsiteY12" fmla="*/ 51959 h 66675"/>
                <a:gd name="connsiteX13" fmla="*/ 113929 w 104775"/>
                <a:gd name="connsiteY13" fmla="*/ 51959 h 66675"/>
                <a:gd name="connsiteX14" fmla="*/ 113929 w 104775"/>
                <a:gd name="connsiteY14" fmla="*/ 7100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75" h="66675">
                  <a:moveTo>
                    <a:pt x="113919" y="71009"/>
                  </a:moveTo>
                  <a:lnTo>
                    <a:pt x="104394" y="71009"/>
                  </a:lnTo>
                  <a:cubicBezTo>
                    <a:pt x="84811" y="71009"/>
                    <a:pt x="68885" y="55083"/>
                    <a:pt x="68885" y="35500"/>
                  </a:cubicBezTo>
                  <a:cubicBezTo>
                    <a:pt x="68885" y="26432"/>
                    <a:pt x="61512" y="19050"/>
                    <a:pt x="52435" y="19050"/>
                  </a:cubicBezTo>
                  <a:lnTo>
                    <a:pt x="50206" y="19050"/>
                  </a:lnTo>
                  <a:cubicBezTo>
                    <a:pt x="45806" y="19050"/>
                    <a:pt x="41672" y="20765"/>
                    <a:pt x="38567" y="23870"/>
                  </a:cubicBezTo>
                  <a:lnTo>
                    <a:pt x="13468" y="48968"/>
                  </a:lnTo>
                  <a:lnTo>
                    <a:pt x="0" y="35500"/>
                  </a:lnTo>
                  <a:lnTo>
                    <a:pt x="25108" y="10401"/>
                  </a:lnTo>
                  <a:cubicBezTo>
                    <a:pt x="31813" y="3696"/>
                    <a:pt x="40729" y="0"/>
                    <a:pt x="50216" y="0"/>
                  </a:cubicBezTo>
                  <a:lnTo>
                    <a:pt x="52445" y="0"/>
                  </a:lnTo>
                  <a:cubicBezTo>
                    <a:pt x="72019" y="0"/>
                    <a:pt x="87944" y="15926"/>
                    <a:pt x="87944" y="35500"/>
                  </a:cubicBezTo>
                  <a:cubicBezTo>
                    <a:pt x="87944" y="44577"/>
                    <a:pt x="95326" y="51959"/>
                    <a:pt x="104404" y="51959"/>
                  </a:cubicBezTo>
                  <a:lnTo>
                    <a:pt x="113929" y="51959"/>
                  </a:lnTo>
                  <a:lnTo>
                    <a:pt x="113929" y="71009"/>
                  </a:lnTo>
                  <a:close/>
                </a:path>
              </a:pathLst>
            </a:custGeom>
            <a:grpFill/>
            <a:ln w="9525" cap="flat">
              <a:noFill/>
              <a:prstDash val="solid"/>
              <a:miter/>
            </a:ln>
          </p:spPr>
          <p:txBody>
            <a:bodyPr rtlCol="0" anchor="ctr"/>
            <a:lstStyle/>
            <a:p>
              <a:endParaRPr lang="en-US" dirty="0"/>
            </a:p>
          </p:txBody>
        </p:sp>
      </p:grpSp>
      <p:sp>
        <p:nvSpPr>
          <p:cNvPr id="39" name="Text Placeholder 104">
            <a:extLst>
              <a:ext uri="{FF2B5EF4-FFF2-40B4-BE49-F238E27FC236}">
                <a16:creationId xmlns:a16="http://schemas.microsoft.com/office/drawing/2014/main" id="{CC56CE05-1B27-5ECF-1F62-0EFDC3C510A0}"/>
              </a:ext>
            </a:extLst>
          </p:cNvPr>
          <p:cNvSpPr txBox="1">
            <a:spLocks/>
          </p:cNvSpPr>
          <p:nvPr/>
        </p:nvSpPr>
        <p:spPr>
          <a:xfrm>
            <a:off x="1089301" y="5470502"/>
            <a:ext cx="4481520" cy="197489"/>
          </a:xfrm>
          <a:prstGeom prst="rect">
            <a:avLst/>
          </a:prstGeom>
        </p:spPr>
        <p:txBody>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https://github.com/SterlingLWright</a:t>
            </a:r>
          </a:p>
        </p:txBody>
      </p:sp>
      <p:pic>
        <p:nvPicPr>
          <p:cNvPr id="41" name="Picture 40" descr="A qr code on a white background&#10;&#10;Description automatically generated">
            <a:extLst>
              <a:ext uri="{FF2B5EF4-FFF2-40B4-BE49-F238E27FC236}">
                <a16:creationId xmlns:a16="http://schemas.microsoft.com/office/drawing/2014/main" id="{02EC5EE1-358A-A4EF-663C-8B0EF63806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5279" y="6032488"/>
            <a:ext cx="543222" cy="543222"/>
          </a:xfrm>
          <a:prstGeom prst="rect">
            <a:avLst/>
          </a:prstGeom>
        </p:spPr>
      </p:pic>
      <p:sp>
        <p:nvSpPr>
          <p:cNvPr id="42" name="Text Placeholder 104">
            <a:extLst>
              <a:ext uri="{FF2B5EF4-FFF2-40B4-BE49-F238E27FC236}">
                <a16:creationId xmlns:a16="http://schemas.microsoft.com/office/drawing/2014/main" id="{4F078E37-FBA7-3B77-86F5-104366C181AA}"/>
              </a:ext>
            </a:extLst>
          </p:cNvPr>
          <p:cNvSpPr txBox="1">
            <a:spLocks/>
          </p:cNvSpPr>
          <p:nvPr/>
        </p:nvSpPr>
        <p:spPr>
          <a:xfrm>
            <a:off x="981798" y="6102609"/>
            <a:ext cx="6964673" cy="461142"/>
          </a:xfrm>
          <a:prstGeom prst="rect">
            <a:avLst/>
          </a:prstGeom>
        </p:spPr>
        <p:txBody>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https://orcid.org/my-orcid?orcid=0000-0003-0526-9132</a:t>
            </a:r>
          </a:p>
        </p:txBody>
      </p:sp>
    </p:spTree>
    <p:extLst>
      <p:ext uri="{BB962C8B-B14F-4D97-AF65-F5344CB8AC3E}">
        <p14:creationId xmlns:p14="http://schemas.microsoft.com/office/powerpoint/2010/main" val="407559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1D0477C-A9E5-A991-CEAF-7D7FAD22E162}"/>
              </a:ext>
            </a:extLst>
          </p:cNvPr>
          <p:cNvSpPr txBox="1"/>
          <p:nvPr/>
        </p:nvSpPr>
        <p:spPr>
          <a:xfrm>
            <a:off x="1383564" y="348865"/>
            <a:ext cx="9718111" cy="1576446"/>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4000" b="1" kern="1200">
                <a:solidFill>
                  <a:srgbClr val="FFFFFF"/>
                </a:solidFill>
                <a:latin typeface="+mj-lt"/>
                <a:ea typeface="+mj-ea"/>
                <a:cs typeface="+mj-cs"/>
              </a:rPr>
              <a:t>Shotgun sequencing</a:t>
            </a:r>
            <a:endParaRPr kumimoji="0" lang="en-US" sz="4000" b="1" i="0" u="none" strike="noStrike" kern="1200" cap="none" spc="0" normalizeH="0" baseline="0" noProof="0">
              <a:ln>
                <a:noFill/>
              </a:ln>
              <a:solidFill>
                <a:srgbClr val="FFFFFF"/>
              </a:solidFill>
              <a:effectLst/>
              <a:uLnTx/>
              <a:uFillTx/>
              <a:latin typeface="+mj-lt"/>
              <a:ea typeface="+mj-ea"/>
              <a:cs typeface="+mj-cs"/>
            </a:endParaRPr>
          </a:p>
        </p:txBody>
      </p:sp>
      <p:sp>
        <p:nvSpPr>
          <p:cNvPr id="2" name="Slide Number Placeholder 1">
            <a:extLst>
              <a:ext uri="{FF2B5EF4-FFF2-40B4-BE49-F238E27FC236}">
                <a16:creationId xmlns:a16="http://schemas.microsoft.com/office/drawing/2014/main" id="{30C5230B-0F75-1DB7-DCEB-2037423C6A60}"/>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D9742B13-BA90-439A-A52E-5D0CA01007CA}" type="slidenum">
              <a:rPr lang="en-US" sz="1100">
                <a:solidFill>
                  <a:schemeClr val="tx1">
                    <a:lumMod val="50000"/>
                    <a:lumOff val="50000"/>
                  </a:schemeClr>
                </a:solidFill>
              </a:rPr>
              <a:pPr>
                <a:spcAft>
                  <a:spcPts val="600"/>
                </a:spcAft>
              </a:pPr>
              <a:t>20</a:t>
            </a:fld>
            <a:endParaRPr lang="en-US" sz="1100">
              <a:solidFill>
                <a:schemeClr val="tx1">
                  <a:lumMod val="50000"/>
                  <a:lumOff val="50000"/>
                </a:schemeClr>
              </a:solidFill>
            </a:endParaRPr>
          </a:p>
        </p:txBody>
      </p:sp>
      <p:graphicFrame>
        <p:nvGraphicFramePr>
          <p:cNvPr id="6" name="TextBox 3">
            <a:extLst>
              <a:ext uri="{FF2B5EF4-FFF2-40B4-BE49-F238E27FC236}">
                <a16:creationId xmlns:a16="http://schemas.microsoft.com/office/drawing/2014/main" id="{89C959B6-49FE-D2BD-6C6C-B9A6C9D801BD}"/>
              </a:ext>
            </a:extLst>
          </p:cNvPr>
          <p:cNvGraphicFramePr/>
          <p:nvPr>
            <p:extLst>
              <p:ext uri="{D42A27DB-BD31-4B8C-83A1-F6EECF244321}">
                <p14:modId xmlns:p14="http://schemas.microsoft.com/office/powerpoint/2010/main" val="158384645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5198DAA-C265-660B-3241-EC84629132AD}"/>
              </a:ext>
            </a:extLst>
          </p:cNvPr>
          <p:cNvSpPr/>
          <p:nvPr/>
        </p:nvSpPr>
        <p:spPr>
          <a:xfrm>
            <a:off x="0" y="593585"/>
            <a:ext cx="12192000" cy="10847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58FF929-7800-2AEA-14EF-421247FCA2D7}"/>
              </a:ext>
            </a:extLst>
          </p:cNvPr>
          <p:cNvSpPr txBox="1"/>
          <p:nvPr/>
        </p:nvSpPr>
        <p:spPr>
          <a:xfrm>
            <a:off x="-38241" y="697421"/>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Shotgun sequencing</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Tree>
    <p:extLst>
      <p:ext uri="{BB962C8B-B14F-4D97-AF65-F5344CB8AC3E}">
        <p14:creationId xmlns:p14="http://schemas.microsoft.com/office/powerpoint/2010/main" val="1845828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55199A-D9FF-970F-405C-6A974C83D0FC}"/>
              </a:ext>
            </a:extLst>
          </p:cNvPr>
          <p:cNvSpPr>
            <a:spLocks noGrp="1"/>
          </p:cNvSpPr>
          <p:nvPr>
            <p:ph type="sldNum" sz="quarter" idx="12"/>
          </p:nvPr>
        </p:nvSpPr>
        <p:spPr/>
        <p:txBody>
          <a:bodyPr/>
          <a:lstStyle/>
          <a:p>
            <a:fld id="{D9742B13-BA90-439A-A52E-5D0CA01007CA}" type="slidenum">
              <a:rPr lang="en-US" smtClean="0"/>
              <a:t>21</a:t>
            </a:fld>
            <a:endParaRPr lang="en-US"/>
          </a:p>
        </p:txBody>
      </p:sp>
      <p:sp>
        <p:nvSpPr>
          <p:cNvPr id="3" name="TextBox 2">
            <a:extLst>
              <a:ext uri="{FF2B5EF4-FFF2-40B4-BE49-F238E27FC236}">
                <a16:creationId xmlns:a16="http://schemas.microsoft.com/office/drawing/2014/main" id="{3F9EAE91-A2D7-EBCB-F4DF-8D0130DA807E}"/>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Site-homology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9FD0F2D1-59D3-E3B5-7DC0-6AAF466E0B67}"/>
              </a:ext>
            </a:extLst>
          </p:cNvPr>
          <p:cNvSpPr txBox="1"/>
          <p:nvPr/>
        </p:nvSpPr>
        <p:spPr>
          <a:xfrm>
            <a:off x="530635" y="1180174"/>
            <a:ext cx="11130730" cy="830997"/>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Phylogenetic inference is based on homologous sites across species (i.e., sites that have the same evolutionary origin)</a:t>
            </a:r>
            <a:endParaRPr lang="en-US" sz="2400" dirty="0"/>
          </a:p>
        </p:txBody>
      </p:sp>
      <p:cxnSp>
        <p:nvCxnSpPr>
          <p:cNvPr id="6" name="Straight Arrow Connector 5">
            <a:extLst>
              <a:ext uri="{FF2B5EF4-FFF2-40B4-BE49-F238E27FC236}">
                <a16:creationId xmlns:a16="http://schemas.microsoft.com/office/drawing/2014/main" id="{5D48D28A-8E34-E396-D3F8-B43CABCD21F7}"/>
              </a:ext>
            </a:extLst>
          </p:cNvPr>
          <p:cNvCxnSpPr/>
          <p:nvPr/>
        </p:nvCxnSpPr>
        <p:spPr>
          <a:xfrm flipH="1">
            <a:off x="3680749" y="3090441"/>
            <a:ext cx="1678329" cy="289367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DBF8F1-E7E6-63C5-C1CB-AEDA37E5C729}"/>
              </a:ext>
            </a:extLst>
          </p:cNvPr>
          <p:cNvCxnSpPr>
            <a:cxnSpLocks/>
          </p:cNvCxnSpPr>
          <p:nvPr/>
        </p:nvCxnSpPr>
        <p:spPr>
          <a:xfrm>
            <a:off x="5347503" y="3081223"/>
            <a:ext cx="1479631" cy="2912105"/>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B388798-15D6-7A45-9AB2-D57B1B6856B9}"/>
              </a:ext>
            </a:extLst>
          </p:cNvPr>
          <p:cNvSpPr txBox="1"/>
          <p:nvPr/>
        </p:nvSpPr>
        <p:spPr>
          <a:xfrm>
            <a:off x="4803621" y="2445143"/>
            <a:ext cx="119206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a:t>
            </a:r>
            <a:r>
              <a:rPr lang="en-US" sz="4000" dirty="0">
                <a:solidFill>
                  <a:schemeClr val="accent2"/>
                </a:solidFill>
                <a:latin typeface="Helvetica" panose="020B0604020202020204" pitchFamily="34" charset="0"/>
                <a:cs typeface="Helvetica" panose="020B0604020202020204" pitchFamily="34" charset="0"/>
              </a:rPr>
              <a:t>T</a:t>
            </a:r>
            <a:r>
              <a:rPr lang="en-US" sz="4000" dirty="0">
                <a:latin typeface="Helvetica" panose="020B0604020202020204" pitchFamily="34" charset="0"/>
                <a:cs typeface="Helvetica" panose="020B0604020202020204" pitchFamily="34" charset="0"/>
              </a:rPr>
              <a:t>G</a:t>
            </a:r>
            <a:endParaRPr lang="en-US" sz="4000" dirty="0"/>
          </a:p>
        </p:txBody>
      </p:sp>
      <p:sp>
        <p:nvSpPr>
          <p:cNvPr id="10" name="TextBox 9">
            <a:extLst>
              <a:ext uri="{FF2B5EF4-FFF2-40B4-BE49-F238E27FC236}">
                <a16:creationId xmlns:a16="http://schemas.microsoft.com/office/drawing/2014/main" id="{DC584751-48B8-FDE1-D3B7-4896DFFDFFD2}"/>
              </a:ext>
            </a:extLst>
          </p:cNvPr>
          <p:cNvSpPr txBox="1"/>
          <p:nvPr/>
        </p:nvSpPr>
        <p:spPr>
          <a:xfrm>
            <a:off x="2985368" y="5944456"/>
            <a:ext cx="119206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a:t>
            </a:r>
            <a:r>
              <a:rPr lang="en-US" sz="4000" dirty="0">
                <a:solidFill>
                  <a:schemeClr val="accent2"/>
                </a:solidFill>
                <a:latin typeface="Helvetica" panose="020B0604020202020204" pitchFamily="34" charset="0"/>
                <a:cs typeface="Helvetica" panose="020B0604020202020204" pitchFamily="34" charset="0"/>
              </a:rPr>
              <a:t>T</a:t>
            </a:r>
            <a:r>
              <a:rPr lang="en-US" sz="4000" dirty="0">
                <a:latin typeface="Helvetica" panose="020B0604020202020204" pitchFamily="34" charset="0"/>
                <a:cs typeface="Helvetica" panose="020B0604020202020204" pitchFamily="34" charset="0"/>
              </a:rPr>
              <a:t>G</a:t>
            </a:r>
            <a:endParaRPr lang="en-US" sz="4000" dirty="0"/>
          </a:p>
        </p:txBody>
      </p:sp>
      <p:sp>
        <p:nvSpPr>
          <p:cNvPr id="11" name="TextBox 10">
            <a:extLst>
              <a:ext uri="{FF2B5EF4-FFF2-40B4-BE49-F238E27FC236}">
                <a16:creationId xmlns:a16="http://schemas.microsoft.com/office/drawing/2014/main" id="{A9DCEBE2-BCB3-1C71-966E-B2A60F8271BD}"/>
              </a:ext>
            </a:extLst>
          </p:cNvPr>
          <p:cNvSpPr txBox="1"/>
          <p:nvPr/>
        </p:nvSpPr>
        <p:spPr>
          <a:xfrm>
            <a:off x="6391282" y="5944456"/>
            <a:ext cx="1479631"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a:t>
            </a:r>
            <a:r>
              <a:rPr lang="en-US" sz="4000" dirty="0">
                <a:solidFill>
                  <a:schemeClr val="accent2"/>
                </a:solidFill>
                <a:latin typeface="Helvetica" panose="020B0604020202020204" pitchFamily="34" charset="0"/>
                <a:cs typeface="Helvetica" panose="020B0604020202020204" pitchFamily="34" charset="0"/>
              </a:rPr>
              <a:t>A</a:t>
            </a:r>
            <a:r>
              <a:rPr lang="en-US" sz="4000" dirty="0">
                <a:latin typeface="Helvetica" panose="020B0604020202020204" pitchFamily="34" charset="0"/>
                <a:cs typeface="Helvetica" panose="020B0604020202020204" pitchFamily="34" charset="0"/>
              </a:rPr>
              <a:t>G</a:t>
            </a:r>
            <a:endParaRPr lang="en-US" sz="4000" dirty="0"/>
          </a:p>
        </p:txBody>
      </p:sp>
      <p:sp>
        <p:nvSpPr>
          <p:cNvPr id="12" name="TextBox 11">
            <a:extLst>
              <a:ext uri="{FF2B5EF4-FFF2-40B4-BE49-F238E27FC236}">
                <a16:creationId xmlns:a16="http://schemas.microsoft.com/office/drawing/2014/main" id="{0BFA599F-BF17-5CA1-8772-9170186BF517}"/>
              </a:ext>
            </a:extLst>
          </p:cNvPr>
          <p:cNvSpPr txBox="1"/>
          <p:nvPr/>
        </p:nvSpPr>
        <p:spPr>
          <a:xfrm>
            <a:off x="4033841" y="2109845"/>
            <a:ext cx="2650474" cy="461665"/>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Ancestral species</a:t>
            </a:r>
            <a:endParaRPr lang="en-US" sz="2400" dirty="0"/>
          </a:p>
        </p:txBody>
      </p:sp>
    </p:spTree>
    <p:extLst>
      <p:ext uri="{BB962C8B-B14F-4D97-AF65-F5344CB8AC3E}">
        <p14:creationId xmlns:p14="http://schemas.microsoft.com/office/powerpoint/2010/main" val="4069765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CACE87-A585-4EEA-29B1-759DF486DAC4}"/>
              </a:ext>
            </a:extLst>
          </p:cNvPr>
          <p:cNvSpPr>
            <a:spLocks noGrp="1"/>
          </p:cNvSpPr>
          <p:nvPr>
            <p:ph type="sldNum" sz="quarter" idx="12"/>
          </p:nvPr>
        </p:nvSpPr>
        <p:spPr/>
        <p:txBody>
          <a:bodyPr/>
          <a:lstStyle/>
          <a:p>
            <a:fld id="{D9742B13-BA90-439A-A52E-5D0CA01007CA}" type="slidenum">
              <a:rPr lang="en-US" smtClean="0"/>
              <a:t>22</a:t>
            </a:fld>
            <a:endParaRPr lang="en-US"/>
          </a:p>
        </p:txBody>
      </p:sp>
      <p:sp>
        <p:nvSpPr>
          <p:cNvPr id="3" name="TextBox 2">
            <a:extLst>
              <a:ext uri="{FF2B5EF4-FFF2-40B4-BE49-F238E27FC236}">
                <a16:creationId xmlns:a16="http://schemas.microsoft.com/office/drawing/2014/main" id="{40105A76-4F01-5E57-27EB-80382E4A6DC0}"/>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Pairwise Sequence Alignment - Terminology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94030934-D19E-6F66-2DF8-22B0D40644D4}"/>
              </a:ext>
            </a:extLst>
          </p:cNvPr>
          <p:cNvSpPr txBox="1"/>
          <p:nvPr/>
        </p:nvSpPr>
        <p:spPr>
          <a:xfrm>
            <a:off x="3297885" y="1775617"/>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5" name="TextBox 4">
            <a:extLst>
              <a:ext uri="{FF2B5EF4-FFF2-40B4-BE49-F238E27FC236}">
                <a16:creationId xmlns:a16="http://schemas.microsoft.com/office/drawing/2014/main" id="{708F329B-9BE3-705E-CD90-428F698EAA97}"/>
              </a:ext>
            </a:extLst>
          </p:cNvPr>
          <p:cNvSpPr txBox="1"/>
          <p:nvPr/>
        </p:nvSpPr>
        <p:spPr>
          <a:xfrm>
            <a:off x="3297884" y="2505481"/>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CCATGGCCGAG</a:t>
            </a:r>
            <a:endParaRPr lang="en-US" sz="4000" dirty="0"/>
          </a:p>
        </p:txBody>
      </p:sp>
      <p:sp>
        <p:nvSpPr>
          <p:cNvPr id="8" name="Rectangle 7">
            <a:extLst>
              <a:ext uri="{FF2B5EF4-FFF2-40B4-BE49-F238E27FC236}">
                <a16:creationId xmlns:a16="http://schemas.microsoft.com/office/drawing/2014/main" id="{DA353646-A125-1944-8A31-8F447024792F}"/>
              </a:ext>
            </a:extLst>
          </p:cNvPr>
          <p:cNvSpPr/>
          <p:nvPr/>
        </p:nvSpPr>
        <p:spPr>
          <a:xfrm>
            <a:off x="6423949" y="3701173"/>
            <a:ext cx="428263" cy="1154122"/>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1CB82E-6217-4721-FAC9-586DEF42430A}"/>
              </a:ext>
            </a:extLst>
          </p:cNvPr>
          <p:cNvSpPr txBox="1"/>
          <p:nvPr/>
        </p:nvSpPr>
        <p:spPr>
          <a:xfrm>
            <a:off x="3297884" y="3680388"/>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7" name="TextBox 6">
            <a:extLst>
              <a:ext uri="{FF2B5EF4-FFF2-40B4-BE49-F238E27FC236}">
                <a16:creationId xmlns:a16="http://schemas.microsoft.com/office/drawing/2014/main" id="{2CFC798B-C62B-D5F0-A161-F2C6C31D899B}"/>
              </a:ext>
            </a:extLst>
          </p:cNvPr>
          <p:cNvSpPr txBox="1">
            <a:spLocks/>
          </p:cNvSpPr>
          <p:nvPr/>
        </p:nvSpPr>
        <p:spPr>
          <a:xfrm>
            <a:off x="3158987" y="4208230"/>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 - - - CTTATATGCAGA</a:t>
            </a:r>
            <a:endParaRPr lang="en-US" sz="4000" dirty="0"/>
          </a:p>
        </p:txBody>
      </p:sp>
      <p:sp>
        <p:nvSpPr>
          <p:cNvPr id="9" name="Arrow: Right 8">
            <a:extLst>
              <a:ext uri="{FF2B5EF4-FFF2-40B4-BE49-F238E27FC236}">
                <a16:creationId xmlns:a16="http://schemas.microsoft.com/office/drawing/2014/main" id="{2B3F52EA-E15B-0239-2386-D64BCEC43BE0}"/>
              </a:ext>
            </a:extLst>
          </p:cNvPr>
          <p:cNvSpPr/>
          <p:nvPr/>
        </p:nvSpPr>
        <p:spPr>
          <a:xfrm rot="2589809">
            <a:off x="6823460" y="4793454"/>
            <a:ext cx="557039" cy="59312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BD7BB8-75E3-5EED-7BE8-AC8B42F53483}"/>
              </a:ext>
            </a:extLst>
          </p:cNvPr>
          <p:cNvSpPr/>
          <p:nvPr/>
        </p:nvSpPr>
        <p:spPr>
          <a:xfrm>
            <a:off x="3297883" y="4388274"/>
            <a:ext cx="950025" cy="467021"/>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3846149B-3D03-8530-E454-AB50A9D6928D}"/>
              </a:ext>
            </a:extLst>
          </p:cNvPr>
          <p:cNvSpPr/>
          <p:nvPr/>
        </p:nvSpPr>
        <p:spPr>
          <a:xfrm rot="6335040">
            <a:off x="2880467" y="4906685"/>
            <a:ext cx="557039" cy="59312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2EF0746-EBD9-C620-946C-29E64B0624D2}"/>
              </a:ext>
            </a:extLst>
          </p:cNvPr>
          <p:cNvSpPr/>
          <p:nvPr/>
        </p:nvSpPr>
        <p:spPr>
          <a:xfrm rot="5400000">
            <a:off x="7543629" y="4065118"/>
            <a:ext cx="1113333" cy="467021"/>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F988980-A101-7B86-6D00-BF9C44293B87}"/>
              </a:ext>
            </a:extLst>
          </p:cNvPr>
          <p:cNvSpPr/>
          <p:nvPr/>
        </p:nvSpPr>
        <p:spPr>
          <a:xfrm rot="20736582">
            <a:off x="8414062" y="3395826"/>
            <a:ext cx="557039" cy="59312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C6767862-1245-B32D-0999-73A108E93B26}"/>
              </a:ext>
            </a:extLst>
          </p:cNvPr>
          <p:cNvSpPr txBox="1"/>
          <p:nvPr/>
        </p:nvSpPr>
        <p:spPr>
          <a:xfrm>
            <a:off x="8970380" y="3335911"/>
            <a:ext cx="1170757" cy="461665"/>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match</a:t>
            </a:r>
            <a:endParaRPr lang="en-US" sz="2400" dirty="0"/>
          </a:p>
        </p:txBody>
      </p:sp>
      <p:sp>
        <p:nvSpPr>
          <p:cNvPr id="15" name="TextBox 14">
            <a:extLst>
              <a:ext uri="{FF2B5EF4-FFF2-40B4-BE49-F238E27FC236}">
                <a16:creationId xmlns:a16="http://schemas.microsoft.com/office/drawing/2014/main" id="{A3DC5206-17DC-1731-2BC2-BD33A32A5DCA}"/>
              </a:ext>
            </a:extLst>
          </p:cNvPr>
          <p:cNvSpPr txBox="1"/>
          <p:nvPr/>
        </p:nvSpPr>
        <p:spPr>
          <a:xfrm>
            <a:off x="7189050" y="5203249"/>
            <a:ext cx="1503531" cy="461665"/>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mismatch</a:t>
            </a:r>
            <a:endParaRPr lang="en-US" sz="2400" dirty="0"/>
          </a:p>
        </p:txBody>
      </p:sp>
      <p:sp>
        <p:nvSpPr>
          <p:cNvPr id="16" name="TextBox 15">
            <a:extLst>
              <a:ext uri="{FF2B5EF4-FFF2-40B4-BE49-F238E27FC236}">
                <a16:creationId xmlns:a16="http://schemas.microsoft.com/office/drawing/2014/main" id="{9262763B-FF8F-5732-40FD-A96E1ABAD5E5}"/>
              </a:ext>
            </a:extLst>
          </p:cNvPr>
          <p:cNvSpPr txBox="1"/>
          <p:nvPr/>
        </p:nvSpPr>
        <p:spPr>
          <a:xfrm>
            <a:off x="2573607" y="5463807"/>
            <a:ext cx="1170757" cy="461665"/>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gaps</a:t>
            </a:r>
            <a:endParaRPr lang="en-US" sz="2400" dirty="0"/>
          </a:p>
        </p:txBody>
      </p:sp>
      <p:sp>
        <p:nvSpPr>
          <p:cNvPr id="17" name="TextBox 16">
            <a:extLst>
              <a:ext uri="{FF2B5EF4-FFF2-40B4-BE49-F238E27FC236}">
                <a16:creationId xmlns:a16="http://schemas.microsoft.com/office/drawing/2014/main" id="{51340CF6-7885-0FA0-4897-A9A1052DB9D1}"/>
              </a:ext>
            </a:extLst>
          </p:cNvPr>
          <p:cNvSpPr txBox="1"/>
          <p:nvPr/>
        </p:nvSpPr>
        <p:spPr>
          <a:xfrm>
            <a:off x="2574826" y="1398400"/>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Unaligned sequences</a:t>
            </a:r>
            <a:endParaRPr lang="en-US" sz="2400" dirty="0">
              <a:solidFill>
                <a:schemeClr val="accent2"/>
              </a:solidFill>
            </a:endParaRPr>
          </a:p>
        </p:txBody>
      </p:sp>
      <p:sp>
        <p:nvSpPr>
          <p:cNvPr id="18" name="TextBox 17">
            <a:extLst>
              <a:ext uri="{FF2B5EF4-FFF2-40B4-BE49-F238E27FC236}">
                <a16:creationId xmlns:a16="http://schemas.microsoft.com/office/drawing/2014/main" id="{A1562FA1-FE62-B496-79D5-30D8614D1446}"/>
              </a:ext>
            </a:extLst>
          </p:cNvPr>
          <p:cNvSpPr txBox="1"/>
          <p:nvPr/>
        </p:nvSpPr>
        <p:spPr>
          <a:xfrm>
            <a:off x="2574214" y="3335910"/>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Aligned sequences</a:t>
            </a:r>
            <a:endParaRPr lang="en-US" sz="2400" dirty="0">
              <a:solidFill>
                <a:schemeClr val="accent2"/>
              </a:solidFill>
            </a:endParaRPr>
          </a:p>
        </p:txBody>
      </p:sp>
    </p:spTree>
    <p:extLst>
      <p:ext uri="{BB962C8B-B14F-4D97-AF65-F5344CB8AC3E}">
        <p14:creationId xmlns:p14="http://schemas.microsoft.com/office/powerpoint/2010/main" val="4013847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92D5BC-AE2F-898F-BC1A-E9E6238DEE30}"/>
              </a:ext>
            </a:extLst>
          </p:cNvPr>
          <p:cNvSpPr>
            <a:spLocks noGrp="1"/>
          </p:cNvSpPr>
          <p:nvPr>
            <p:ph type="sldNum" sz="quarter" idx="12"/>
          </p:nvPr>
        </p:nvSpPr>
        <p:spPr/>
        <p:txBody>
          <a:bodyPr/>
          <a:lstStyle/>
          <a:p>
            <a:fld id="{D9742B13-BA90-439A-A52E-5D0CA01007CA}" type="slidenum">
              <a:rPr lang="en-US" smtClean="0"/>
              <a:t>23</a:t>
            </a:fld>
            <a:endParaRPr lang="en-US"/>
          </a:p>
        </p:txBody>
      </p:sp>
      <p:sp>
        <p:nvSpPr>
          <p:cNvPr id="3" name="TextBox 2">
            <a:extLst>
              <a:ext uri="{FF2B5EF4-FFF2-40B4-BE49-F238E27FC236}">
                <a16:creationId xmlns:a16="http://schemas.microsoft.com/office/drawing/2014/main" id="{C96DF3F6-BE8A-AAA9-24D7-99BBEA03759E}"/>
              </a:ext>
            </a:extLst>
          </p:cNvPr>
          <p:cNvSpPr txBox="1"/>
          <p:nvPr/>
        </p:nvSpPr>
        <p:spPr>
          <a:xfrm>
            <a:off x="3317626" y="1447136"/>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4" name="TextBox 3">
            <a:extLst>
              <a:ext uri="{FF2B5EF4-FFF2-40B4-BE49-F238E27FC236}">
                <a16:creationId xmlns:a16="http://schemas.microsoft.com/office/drawing/2014/main" id="{BC15C149-1A1D-48A7-9DC4-E9EB7A7FD999}"/>
              </a:ext>
            </a:extLst>
          </p:cNvPr>
          <p:cNvSpPr txBox="1">
            <a:spLocks/>
          </p:cNvSpPr>
          <p:nvPr/>
        </p:nvSpPr>
        <p:spPr>
          <a:xfrm>
            <a:off x="3178729" y="1974978"/>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 - - - CTTATATGCAGA</a:t>
            </a:r>
            <a:endParaRPr lang="en-US" sz="4000" dirty="0"/>
          </a:p>
        </p:txBody>
      </p:sp>
      <p:sp>
        <p:nvSpPr>
          <p:cNvPr id="5" name="TextBox 4">
            <a:extLst>
              <a:ext uri="{FF2B5EF4-FFF2-40B4-BE49-F238E27FC236}">
                <a16:creationId xmlns:a16="http://schemas.microsoft.com/office/drawing/2014/main" id="{3AD4139C-0FB3-0F01-2D09-D915DB7857D4}"/>
              </a:ext>
            </a:extLst>
          </p:cNvPr>
          <p:cNvSpPr txBox="1"/>
          <p:nvPr/>
        </p:nvSpPr>
        <p:spPr>
          <a:xfrm>
            <a:off x="3317626" y="3105169"/>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6" name="TextBox 5">
            <a:extLst>
              <a:ext uri="{FF2B5EF4-FFF2-40B4-BE49-F238E27FC236}">
                <a16:creationId xmlns:a16="http://schemas.microsoft.com/office/drawing/2014/main" id="{B7758AF0-F66C-06CB-FAEA-C5D95E507F06}"/>
              </a:ext>
            </a:extLst>
          </p:cNvPr>
          <p:cNvSpPr txBox="1">
            <a:spLocks/>
          </p:cNvSpPr>
          <p:nvPr/>
        </p:nvSpPr>
        <p:spPr>
          <a:xfrm>
            <a:off x="3065427" y="3633011"/>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  - - C -</a:t>
            </a:r>
            <a:endParaRPr lang="en-US" sz="4000" dirty="0"/>
          </a:p>
        </p:txBody>
      </p:sp>
      <p:sp>
        <p:nvSpPr>
          <p:cNvPr id="9" name="TextBox 8">
            <a:extLst>
              <a:ext uri="{FF2B5EF4-FFF2-40B4-BE49-F238E27FC236}">
                <a16:creationId xmlns:a16="http://schemas.microsoft.com/office/drawing/2014/main" id="{029A0559-DCCA-E38B-7F93-49CC977879D4}"/>
              </a:ext>
            </a:extLst>
          </p:cNvPr>
          <p:cNvSpPr txBox="1"/>
          <p:nvPr/>
        </p:nvSpPr>
        <p:spPr>
          <a:xfrm>
            <a:off x="4685366" y="3633011"/>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TTATATACAGA</a:t>
            </a:r>
            <a:endParaRPr lang="en-US" sz="4000" dirty="0"/>
          </a:p>
        </p:txBody>
      </p:sp>
      <p:sp>
        <p:nvSpPr>
          <p:cNvPr id="10" name="TextBox 9">
            <a:extLst>
              <a:ext uri="{FF2B5EF4-FFF2-40B4-BE49-F238E27FC236}">
                <a16:creationId xmlns:a16="http://schemas.microsoft.com/office/drawing/2014/main" id="{A55E7619-8073-A78A-9449-4A0CCB6D81C4}"/>
              </a:ext>
            </a:extLst>
          </p:cNvPr>
          <p:cNvSpPr txBox="1"/>
          <p:nvPr/>
        </p:nvSpPr>
        <p:spPr>
          <a:xfrm>
            <a:off x="2898917" y="1141892"/>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Sequence score = +3</a:t>
            </a:r>
            <a:endParaRPr lang="en-US" sz="2400" dirty="0">
              <a:solidFill>
                <a:schemeClr val="accent2"/>
              </a:solidFill>
            </a:endParaRPr>
          </a:p>
        </p:txBody>
      </p:sp>
      <p:sp>
        <p:nvSpPr>
          <p:cNvPr id="11" name="TextBox 10">
            <a:extLst>
              <a:ext uri="{FF2B5EF4-FFF2-40B4-BE49-F238E27FC236}">
                <a16:creationId xmlns:a16="http://schemas.microsoft.com/office/drawing/2014/main" id="{C0FA4CBB-7D87-2BF2-4326-9ECB756DD859}"/>
              </a:ext>
            </a:extLst>
          </p:cNvPr>
          <p:cNvSpPr txBox="1"/>
          <p:nvPr/>
        </p:nvSpPr>
        <p:spPr>
          <a:xfrm>
            <a:off x="2898917" y="2712974"/>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Sequence score = +0.5</a:t>
            </a:r>
            <a:endParaRPr lang="en-US" sz="2400" dirty="0">
              <a:solidFill>
                <a:schemeClr val="accent2"/>
              </a:solidFill>
            </a:endParaRPr>
          </a:p>
        </p:txBody>
      </p:sp>
      <p:sp>
        <p:nvSpPr>
          <p:cNvPr id="12" name="TextBox 11">
            <a:extLst>
              <a:ext uri="{FF2B5EF4-FFF2-40B4-BE49-F238E27FC236}">
                <a16:creationId xmlns:a16="http://schemas.microsoft.com/office/drawing/2014/main" id="{B3306EED-D5AA-AE48-4C26-C6A93CDB78CB}"/>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Pairwise Sequence Alignment - Terminology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13" name="TextBox 12">
            <a:extLst>
              <a:ext uri="{FF2B5EF4-FFF2-40B4-BE49-F238E27FC236}">
                <a16:creationId xmlns:a16="http://schemas.microsoft.com/office/drawing/2014/main" id="{239E7E79-25B1-A9B3-8661-95BE143AD6FA}"/>
              </a:ext>
            </a:extLst>
          </p:cNvPr>
          <p:cNvSpPr txBox="1"/>
          <p:nvPr/>
        </p:nvSpPr>
        <p:spPr>
          <a:xfrm>
            <a:off x="2110619" y="4511268"/>
            <a:ext cx="7079679" cy="1200329"/>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Alignments will generally have gap openings, gap extensions, matches, and other parameters</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The best scoring alignment should be selected  </a:t>
            </a:r>
            <a:endParaRPr lang="en-US" sz="2400" dirty="0"/>
          </a:p>
        </p:txBody>
      </p:sp>
    </p:spTree>
    <p:extLst>
      <p:ext uri="{BB962C8B-B14F-4D97-AF65-F5344CB8AC3E}">
        <p14:creationId xmlns:p14="http://schemas.microsoft.com/office/powerpoint/2010/main" val="1141985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7ABB6-CAD3-2F8E-68FE-BEE8FEB31C9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A26ED5-3F34-8726-D5EA-6D55C4F3A81D}"/>
              </a:ext>
            </a:extLst>
          </p:cNvPr>
          <p:cNvSpPr>
            <a:spLocks noGrp="1"/>
          </p:cNvSpPr>
          <p:nvPr>
            <p:ph type="sldNum" sz="quarter" idx="12"/>
          </p:nvPr>
        </p:nvSpPr>
        <p:spPr/>
        <p:txBody>
          <a:bodyPr/>
          <a:lstStyle/>
          <a:p>
            <a:fld id="{D9742B13-BA90-439A-A52E-5D0CA01007CA}" type="slidenum">
              <a:rPr lang="en-US" smtClean="0"/>
              <a:t>24</a:t>
            </a:fld>
            <a:endParaRPr lang="en-US"/>
          </a:p>
        </p:txBody>
      </p:sp>
      <p:sp>
        <p:nvSpPr>
          <p:cNvPr id="3" name="TextBox 2">
            <a:extLst>
              <a:ext uri="{FF2B5EF4-FFF2-40B4-BE49-F238E27FC236}">
                <a16:creationId xmlns:a16="http://schemas.microsoft.com/office/drawing/2014/main" id="{8A80C5F3-B266-9987-71E5-DC26645A93C1}"/>
              </a:ext>
            </a:extLst>
          </p:cNvPr>
          <p:cNvSpPr txBox="1"/>
          <p:nvPr/>
        </p:nvSpPr>
        <p:spPr>
          <a:xfrm>
            <a:off x="6188147" y="1560326"/>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5" name="TextBox 4">
            <a:extLst>
              <a:ext uri="{FF2B5EF4-FFF2-40B4-BE49-F238E27FC236}">
                <a16:creationId xmlns:a16="http://schemas.microsoft.com/office/drawing/2014/main" id="{91A98728-9C43-5E35-623D-DF92372E6F8B}"/>
              </a:ext>
            </a:extLst>
          </p:cNvPr>
          <p:cNvSpPr txBox="1"/>
          <p:nvPr/>
        </p:nvSpPr>
        <p:spPr>
          <a:xfrm>
            <a:off x="6188147" y="4981984"/>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6" name="TextBox 5">
            <a:extLst>
              <a:ext uri="{FF2B5EF4-FFF2-40B4-BE49-F238E27FC236}">
                <a16:creationId xmlns:a16="http://schemas.microsoft.com/office/drawing/2014/main" id="{88C40CB0-DEC1-0632-8CB9-718A4B2DE9B8}"/>
              </a:ext>
            </a:extLst>
          </p:cNvPr>
          <p:cNvSpPr txBox="1">
            <a:spLocks/>
          </p:cNvSpPr>
          <p:nvPr/>
        </p:nvSpPr>
        <p:spPr>
          <a:xfrm>
            <a:off x="5935948" y="5509826"/>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  </a:t>
            </a:r>
            <a:endParaRPr lang="en-US" sz="4000" dirty="0"/>
          </a:p>
        </p:txBody>
      </p:sp>
      <p:sp>
        <p:nvSpPr>
          <p:cNvPr id="9" name="TextBox 8">
            <a:extLst>
              <a:ext uri="{FF2B5EF4-FFF2-40B4-BE49-F238E27FC236}">
                <a16:creationId xmlns:a16="http://schemas.microsoft.com/office/drawing/2014/main" id="{0C84EC4D-6F38-D397-BA70-34352ACB6436}"/>
              </a:ext>
            </a:extLst>
          </p:cNvPr>
          <p:cNvSpPr txBox="1"/>
          <p:nvPr/>
        </p:nvSpPr>
        <p:spPr>
          <a:xfrm>
            <a:off x="7555887" y="5509826"/>
            <a:ext cx="2743201"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TTATATAC</a:t>
            </a:r>
            <a:endParaRPr lang="en-US" sz="4000" dirty="0"/>
          </a:p>
        </p:txBody>
      </p:sp>
      <p:sp>
        <p:nvSpPr>
          <p:cNvPr id="10" name="TextBox 9">
            <a:extLst>
              <a:ext uri="{FF2B5EF4-FFF2-40B4-BE49-F238E27FC236}">
                <a16:creationId xmlns:a16="http://schemas.microsoft.com/office/drawing/2014/main" id="{BC350800-4441-8013-DE74-2EF914A2BCFA}"/>
              </a:ext>
            </a:extLst>
          </p:cNvPr>
          <p:cNvSpPr txBox="1"/>
          <p:nvPr/>
        </p:nvSpPr>
        <p:spPr>
          <a:xfrm>
            <a:off x="5769438" y="1255082"/>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Global alignment</a:t>
            </a:r>
          </a:p>
        </p:txBody>
      </p:sp>
      <p:sp>
        <p:nvSpPr>
          <p:cNvPr id="11" name="TextBox 10">
            <a:extLst>
              <a:ext uri="{FF2B5EF4-FFF2-40B4-BE49-F238E27FC236}">
                <a16:creationId xmlns:a16="http://schemas.microsoft.com/office/drawing/2014/main" id="{4E7E33A3-6C2C-746A-51A9-47C9CB799CF1}"/>
              </a:ext>
            </a:extLst>
          </p:cNvPr>
          <p:cNvSpPr txBox="1"/>
          <p:nvPr/>
        </p:nvSpPr>
        <p:spPr>
          <a:xfrm>
            <a:off x="5769438" y="4589789"/>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Local alignment</a:t>
            </a:r>
            <a:endParaRPr lang="en-US" sz="2400" dirty="0">
              <a:solidFill>
                <a:schemeClr val="accent2"/>
              </a:solidFill>
            </a:endParaRPr>
          </a:p>
        </p:txBody>
      </p:sp>
      <p:sp>
        <p:nvSpPr>
          <p:cNvPr id="12" name="TextBox 11">
            <a:extLst>
              <a:ext uri="{FF2B5EF4-FFF2-40B4-BE49-F238E27FC236}">
                <a16:creationId xmlns:a16="http://schemas.microsoft.com/office/drawing/2014/main" id="{2875DE78-CFE2-DE88-8A4E-338041C02FB9}"/>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Pairwise Sequence Alignment - Terminology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13" name="TextBox 12">
            <a:extLst>
              <a:ext uri="{FF2B5EF4-FFF2-40B4-BE49-F238E27FC236}">
                <a16:creationId xmlns:a16="http://schemas.microsoft.com/office/drawing/2014/main" id="{5DAA0836-42E6-025A-3673-A0626ED8BE71}"/>
              </a:ext>
            </a:extLst>
          </p:cNvPr>
          <p:cNvSpPr txBox="1"/>
          <p:nvPr/>
        </p:nvSpPr>
        <p:spPr>
          <a:xfrm>
            <a:off x="354890" y="1195123"/>
            <a:ext cx="5313424" cy="3785652"/>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Global alignment:</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Aim to align the entire length of two sequences, maximizing overall similarity</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Identify overall homology between two sequences </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Considers entire length of both sequences, introducing gaps</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Semi-global: treats sequence ends differently  </a:t>
            </a:r>
            <a:endParaRPr lang="en-US" sz="2400" dirty="0"/>
          </a:p>
        </p:txBody>
      </p:sp>
      <p:sp>
        <p:nvSpPr>
          <p:cNvPr id="7" name="TextBox 6">
            <a:extLst>
              <a:ext uri="{FF2B5EF4-FFF2-40B4-BE49-F238E27FC236}">
                <a16:creationId xmlns:a16="http://schemas.microsoft.com/office/drawing/2014/main" id="{9CC16A06-E671-78F8-F3B6-C4CC91F7B5EB}"/>
              </a:ext>
            </a:extLst>
          </p:cNvPr>
          <p:cNvSpPr txBox="1"/>
          <p:nvPr/>
        </p:nvSpPr>
        <p:spPr>
          <a:xfrm>
            <a:off x="7555885" y="2062359"/>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TTATATAC</a:t>
            </a:r>
            <a:endParaRPr lang="en-US" sz="4000" dirty="0"/>
          </a:p>
        </p:txBody>
      </p:sp>
      <p:sp>
        <p:nvSpPr>
          <p:cNvPr id="8" name="TextBox 7">
            <a:extLst>
              <a:ext uri="{FF2B5EF4-FFF2-40B4-BE49-F238E27FC236}">
                <a16:creationId xmlns:a16="http://schemas.microsoft.com/office/drawing/2014/main" id="{EDAA1CB2-C3CE-51D2-2563-B1254DEED555}"/>
              </a:ext>
            </a:extLst>
          </p:cNvPr>
          <p:cNvSpPr txBox="1"/>
          <p:nvPr/>
        </p:nvSpPr>
        <p:spPr>
          <a:xfrm>
            <a:off x="6241712" y="2039940"/>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4" name="TextBox 13">
            <a:extLst>
              <a:ext uri="{FF2B5EF4-FFF2-40B4-BE49-F238E27FC236}">
                <a16:creationId xmlns:a16="http://schemas.microsoft.com/office/drawing/2014/main" id="{59A45E3A-F3D0-2E9A-F59F-FA3D55C1D908}"/>
              </a:ext>
            </a:extLst>
          </p:cNvPr>
          <p:cNvSpPr txBox="1"/>
          <p:nvPr/>
        </p:nvSpPr>
        <p:spPr>
          <a:xfrm>
            <a:off x="6544583" y="2039940"/>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5" name="TextBox 14">
            <a:extLst>
              <a:ext uri="{FF2B5EF4-FFF2-40B4-BE49-F238E27FC236}">
                <a16:creationId xmlns:a16="http://schemas.microsoft.com/office/drawing/2014/main" id="{6FE32586-D477-EAD9-EB5F-2F73539FD38E}"/>
              </a:ext>
            </a:extLst>
          </p:cNvPr>
          <p:cNvSpPr txBox="1"/>
          <p:nvPr/>
        </p:nvSpPr>
        <p:spPr>
          <a:xfrm>
            <a:off x="6898799" y="2031118"/>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6" name="TextBox 15">
            <a:extLst>
              <a:ext uri="{FF2B5EF4-FFF2-40B4-BE49-F238E27FC236}">
                <a16:creationId xmlns:a16="http://schemas.microsoft.com/office/drawing/2014/main" id="{B3E452C9-32D5-4572-4043-C18C87AE774A}"/>
              </a:ext>
            </a:extLst>
          </p:cNvPr>
          <p:cNvSpPr txBox="1"/>
          <p:nvPr/>
        </p:nvSpPr>
        <p:spPr>
          <a:xfrm>
            <a:off x="7253015" y="2039940"/>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7" name="TextBox 16">
            <a:extLst>
              <a:ext uri="{FF2B5EF4-FFF2-40B4-BE49-F238E27FC236}">
                <a16:creationId xmlns:a16="http://schemas.microsoft.com/office/drawing/2014/main" id="{B1955696-0B24-FC2F-A90F-82FFF9267B50}"/>
              </a:ext>
            </a:extLst>
          </p:cNvPr>
          <p:cNvSpPr txBox="1"/>
          <p:nvPr/>
        </p:nvSpPr>
        <p:spPr>
          <a:xfrm>
            <a:off x="10087848" y="1976454"/>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8" name="TextBox 17">
            <a:extLst>
              <a:ext uri="{FF2B5EF4-FFF2-40B4-BE49-F238E27FC236}">
                <a16:creationId xmlns:a16="http://schemas.microsoft.com/office/drawing/2014/main" id="{1B970C31-4D95-5021-33EC-23C0CAB1B320}"/>
              </a:ext>
            </a:extLst>
          </p:cNvPr>
          <p:cNvSpPr txBox="1"/>
          <p:nvPr/>
        </p:nvSpPr>
        <p:spPr>
          <a:xfrm>
            <a:off x="10461904" y="1971803"/>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9" name="TextBox 18">
            <a:extLst>
              <a:ext uri="{FF2B5EF4-FFF2-40B4-BE49-F238E27FC236}">
                <a16:creationId xmlns:a16="http://schemas.microsoft.com/office/drawing/2014/main" id="{19E23B7B-995B-D001-C4F6-A7849B8DE62A}"/>
              </a:ext>
            </a:extLst>
          </p:cNvPr>
          <p:cNvSpPr txBox="1"/>
          <p:nvPr/>
        </p:nvSpPr>
        <p:spPr>
          <a:xfrm>
            <a:off x="10796152" y="1971803"/>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20" name="TextBox 19">
            <a:extLst>
              <a:ext uri="{FF2B5EF4-FFF2-40B4-BE49-F238E27FC236}">
                <a16:creationId xmlns:a16="http://schemas.microsoft.com/office/drawing/2014/main" id="{0C8558FF-D06F-C6FA-13DF-0C1C434E1EC0}"/>
              </a:ext>
            </a:extLst>
          </p:cNvPr>
          <p:cNvSpPr txBox="1"/>
          <p:nvPr/>
        </p:nvSpPr>
        <p:spPr>
          <a:xfrm>
            <a:off x="354890" y="4969252"/>
            <a:ext cx="5313424" cy="1569660"/>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Local alignment:</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Identify most similar regions</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Useful for comparing conserved regions </a:t>
            </a:r>
            <a:endParaRPr lang="en-US" sz="2400" dirty="0"/>
          </a:p>
        </p:txBody>
      </p:sp>
    </p:spTree>
    <p:extLst>
      <p:ext uri="{BB962C8B-B14F-4D97-AF65-F5344CB8AC3E}">
        <p14:creationId xmlns:p14="http://schemas.microsoft.com/office/powerpoint/2010/main" val="3768802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57E89-A816-C2D1-D3F0-F4BD697F81E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5EA01F-A0CF-D2DE-C191-0D86207AB014}"/>
              </a:ext>
            </a:extLst>
          </p:cNvPr>
          <p:cNvSpPr>
            <a:spLocks noGrp="1"/>
          </p:cNvSpPr>
          <p:nvPr>
            <p:ph type="sldNum" sz="quarter" idx="12"/>
          </p:nvPr>
        </p:nvSpPr>
        <p:spPr/>
        <p:txBody>
          <a:bodyPr/>
          <a:lstStyle/>
          <a:p>
            <a:fld id="{D9742B13-BA90-439A-A52E-5D0CA01007CA}" type="slidenum">
              <a:rPr lang="en-US" smtClean="0"/>
              <a:t>25</a:t>
            </a:fld>
            <a:endParaRPr lang="en-US"/>
          </a:p>
        </p:txBody>
      </p:sp>
      <p:sp>
        <p:nvSpPr>
          <p:cNvPr id="3" name="TextBox 2">
            <a:extLst>
              <a:ext uri="{FF2B5EF4-FFF2-40B4-BE49-F238E27FC236}">
                <a16:creationId xmlns:a16="http://schemas.microsoft.com/office/drawing/2014/main" id="{AA222F8A-F14C-C861-79EA-7A5886CE6362}"/>
              </a:ext>
            </a:extLst>
          </p:cNvPr>
          <p:cNvSpPr txBox="1"/>
          <p:nvPr/>
        </p:nvSpPr>
        <p:spPr>
          <a:xfrm>
            <a:off x="6188147" y="1560326"/>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6" name="TextBox 5">
            <a:extLst>
              <a:ext uri="{FF2B5EF4-FFF2-40B4-BE49-F238E27FC236}">
                <a16:creationId xmlns:a16="http://schemas.microsoft.com/office/drawing/2014/main" id="{42395BD3-72B7-9F0B-9D7E-3107D64382AC}"/>
              </a:ext>
            </a:extLst>
          </p:cNvPr>
          <p:cNvSpPr txBox="1">
            <a:spLocks/>
          </p:cNvSpPr>
          <p:nvPr/>
        </p:nvSpPr>
        <p:spPr>
          <a:xfrm>
            <a:off x="5935948" y="5509826"/>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  </a:t>
            </a:r>
            <a:endParaRPr lang="en-US" sz="4000" dirty="0"/>
          </a:p>
        </p:txBody>
      </p:sp>
      <p:sp>
        <p:nvSpPr>
          <p:cNvPr id="10" name="TextBox 9">
            <a:extLst>
              <a:ext uri="{FF2B5EF4-FFF2-40B4-BE49-F238E27FC236}">
                <a16:creationId xmlns:a16="http://schemas.microsoft.com/office/drawing/2014/main" id="{5A2BCEE9-83B9-566E-AF13-1EDE71F9B1A9}"/>
              </a:ext>
            </a:extLst>
          </p:cNvPr>
          <p:cNvSpPr txBox="1"/>
          <p:nvPr/>
        </p:nvSpPr>
        <p:spPr>
          <a:xfrm>
            <a:off x="5769438" y="1255082"/>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Global alignment</a:t>
            </a:r>
          </a:p>
        </p:txBody>
      </p:sp>
      <p:sp>
        <p:nvSpPr>
          <p:cNvPr id="12" name="TextBox 11">
            <a:extLst>
              <a:ext uri="{FF2B5EF4-FFF2-40B4-BE49-F238E27FC236}">
                <a16:creationId xmlns:a16="http://schemas.microsoft.com/office/drawing/2014/main" id="{00AE938C-249A-7D1E-2EF1-4F394DC5B57A}"/>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Pairwise Sequence Alignment - Terminology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13" name="TextBox 12">
            <a:extLst>
              <a:ext uri="{FF2B5EF4-FFF2-40B4-BE49-F238E27FC236}">
                <a16:creationId xmlns:a16="http://schemas.microsoft.com/office/drawing/2014/main" id="{C4981D66-44BF-21C8-5751-F98DCBAFC4EE}"/>
              </a:ext>
            </a:extLst>
          </p:cNvPr>
          <p:cNvSpPr txBox="1"/>
          <p:nvPr/>
        </p:nvSpPr>
        <p:spPr>
          <a:xfrm>
            <a:off x="354890" y="1195123"/>
            <a:ext cx="5313424" cy="3046988"/>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Global alignment:</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Aim to align the entire length of two sequences, maximizing overall similarity</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Identify overall homology between two sequences </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Considers entire length of both sequences, introducing gaps </a:t>
            </a:r>
            <a:endParaRPr lang="en-US" sz="2400" dirty="0"/>
          </a:p>
        </p:txBody>
      </p:sp>
      <p:sp>
        <p:nvSpPr>
          <p:cNvPr id="7" name="TextBox 6">
            <a:extLst>
              <a:ext uri="{FF2B5EF4-FFF2-40B4-BE49-F238E27FC236}">
                <a16:creationId xmlns:a16="http://schemas.microsoft.com/office/drawing/2014/main" id="{14BF1E75-1358-F786-A68E-99BFF6BA8241}"/>
              </a:ext>
            </a:extLst>
          </p:cNvPr>
          <p:cNvSpPr txBox="1"/>
          <p:nvPr/>
        </p:nvSpPr>
        <p:spPr>
          <a:xfrm>
            <a:off x="7555885" y="2062359"/>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TTATATAC</a:t>
            </a:r>
            <a:endParaRPr lang="en-US" sz="4000" dirty="0"/>
          </a:p>
        </p:txBody>
      </p:sp>
      <p:sp>
        <p:nvSpPr>
          <p:cNvPr id="8" name="TextBox 7">
            <a:extLst>
              <a:ext uri="{FF2B5EF4-FFF2-40B4-BE49-F238E27FC236}">
                <a16:creationId xmlns:a16="http://schemas.microsoft.com/office/drawing/2014/main" id="{2A8F6A25-0FD2-23F5-10D7-B12E203ECDCD}"/>
              </a:ext>
            </a:extLst>
          </p:cNvPr>
          <p:cNvSpPr txBox="1"/>
          <p:nvPr/>
        </p:nvSpPr>
        <p:spPr>
          <a:xfrm>
            <a:off x="6241712" y="2039940"/>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4" name="TextBox 13">
            <a:extLst>
              <a:ext uri="{FF2B5EF4-FFF2-40B4-BE49-F238E27FC236}">
                <a16:creationId xmlns:a16="http://schemas.microsoft.com/office/drawing/2014/main" id="{3C8DC984-A162-D9C5-74F6-2A501E91D26F}"/>
              </a:ext>
            </a:extLst>
          </p:cNvPr>
          <p:cNvSpPr txBox="1"/>
          <p:nvPr/>
        </p:nvSpPr>
        <p:spPr>
          <a:xfrm>
            <a:off x="6544583" y="2039940"/>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5" name="TextBox 14">
            <a:extLst>
              <a:ext uri="{FF2B5EF4-FFF2-40B4-BE49-F238E27FC236}">
                <a16:creationId xmlns:a16="http://schemas.microsoft.com/office/drawing/2014/main" id="{3084EF6D-1CF3-97F3-FCA7-AF6AFB042552}"/>
              </a:ext>
            </a:extLst>
          </p:cNvPr>
          <p:cNvSpPr txBox="1"/>
          <p:nvPr/>
        </p:nvSpPr>
        <p:spPr>
          <a:xfrm>
            <a:off x="6898799" y="2031118"/>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6" name="TextBox 15">
            <a:extLst>
              <a:ext uri="{FF2B5EF4-FFF2-40B4-BE49-F238E27FC236}">
                <a16:creationId xmlns:a16="http://schemas.microsoft.com/office/drawing/2014/main" id="{CBF2C874-5A30-0293-1984-83583E39E99C}"/>
              </a:ext>
            </a:extLst>
          </p:cNvPr>
          <p:cNvSpPr txBox="1"/>
          <p:nvPr/>
        </p:nvSpPr>
        <p:spPr>
          <a:xfrm>
            <a:off x="7253015" y="2039940"/>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7" name="TextBox 16">
            <a:extLst>
              <a:ext uri="{FF2B5EF4-FFF2-40B4-BE49-F238E27FC236}">
                <a16:creationId xmlns:a16="http://schemas.microsoft.com/office/drawing/2014/main" id="{F7E61732-D64C-DC89-A67D-47BEAB91FC86}"/>
              </a:ext>
            </a:extLst>
          </p:cNvPr>
          <p:cNvSpPr txBox="1"/>
          <p:nvPr/>
        </p:nvSpPr>
        <p:spPr>
          <a:xfrm>
            <a:off x="10087848" y="1976454"/>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8" name="TextBox 17">
            <a:extLst>
              <a:ext uri="{FF2B5EF4-FFF2-40B4-BE49-F238E27FC236}">
                <a16:creationId xmlns:a16="http://schemas.microsoft.com/office/drawing/2014/main" id="{06A326DC-85BB-BDF1-14FE-7E2FFE4F053B}"/>
              </a:ext>
            </a:extLst>
          </p:cNvPr>
          <p:cNvSpPr txBox="1"/>
          <p:nvPr/>
        </p:nvSpPr>
        <p:spPr>
          <a:xfrm>
            <a:off x="10461904" y="1971803"/>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9" name="TextBox 18">
            <a:extLst>
              <a:ext uri="{FF2B5EF4-FFF2-40B4-BE49-F238E27FC236}">
                <a16:creationId xmlns:a16="http://schemas.microsoft.com/office/drawing/2014/main" id="{587E14F4-05EC-ADB4-9DF6-3DCF0A06CC3E}"/>
              </a:ext>
            </a:extLst>
          </p:cNvPr>
          <p:cNvSpPr txBox="1"/>
          <p:nvPr/>
        </p:nvSpPr>
        <p:spPr>
          <a:xfrm>
            <a:off x="10796152" y="1971803"/>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22" name="TextBox 21">
            <a:extLst>
              <a:ext uri="{FF2B5EF4-FFF2-40B4-BE49-F238E27FC236}">
                <a16:creationId xmlns:a16="http://schemas.microsoft.com/office/drawing/2014/main" id="{FBB8D6CA-9A00-6B12-B5C5-39FF9FF3D608}"/>
              </a:ext>
            </a:extLst>
          </p:cNvPr>
          <p:cNvSpPr txBox="1"/>
          <p:nvPr/>
        </p:nvSpPr>
        <p:spPr>
          <a:xfrm rot="20616445">
            <a:off x="4973736" y="2739529"/>
            <a:ext cx="6545482" cy="3416320"/>
          </a:xfrm>
          <a:prstGeom prst="rect">
            <a:avLst/>
          </a:prstGeom>
          <a:noFill/>
        </p:spPr>
        <p:txBody>
          <a:bodyPr wrap="square">
            <a:spAutoFit/>
          </a:bodyPr>
          <a:lstStyle/>
          <a:p>
            <a:r>
              <a:rPr lang="en-US" sz="5400" dirty="0">
                <a:solidFill>
                  <a:srgbClr val="C00000"/>
                </a:solidFill>
                <a:latin typeface="Helvetica" panose="020B0604020202020204" pitchFamily="34" charset="0"/>
                <a:cs typeface="Helvetica" panose="020B0604020202020204" pitchFamily="34" charset="0"/>
              </a:rPr>
              <a:t>We need global or semi-global alignments for </a:t>
            </a:r>
            <a:r>
              <a:rPr lang="en-US" sz="5400" dirty="0" err="1">
                <a:solidFill>
                  <a:srgbClr val="C00000"/>
                </a:solidFill>
                <a:latin typeface="Helvetica" panose="020B0604020202020204" pitchFamily="34" charset="0"/>
                <a:cs typeface="Helvetica" panose="020B0604020202020204" pitchFamily="34" charset="0"/>
              </a:rPr>
              <a:t>Phylogenomics</a:t>
            </a:r>
            <a:r>
              <a:rPr lang="en-US" sz="5400" dirty="0">
                <a:solidFill>
                  <a:srgbClr val="C00000"/>
                </a:solidFill>
                <a:latin typeface="Helvetica" panose="020B0604020202020204" pitchFamily="34" charset="0"/>
                <a:cs typeface="Helvetica" panose="020B0604020202020204" pitchFamily="34" charset="0"/>
              </a:rPr>
              <a:t>!</a:t>
            </a:r>
            <a:endParaRPr lang="en-US" sz="5400" dirty="0">
              <a:solidFill>
                <a:srgbClr val="C00000"/>
              </a:solidFill>
            </a:endParaRPr>
          </a:p>
        </p:txBody>
      </p:sp>
    </p:spTree>
    <p:extLst>
      <p:ext uri="{BB962C8B-B14F-4D97-AF65-F5344CB8AC3E}">
        <p14:creationId xmlns:p14="http://schemas.microsoft.com/office/powerpoint/2010/main" val="1202479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E53DDE-5760-D9D0-1AC6-52F46F6CE5D3}"/>
              </a:ext>
            </a:extLst>
          </p:cNvPr>
          <p:cNvSpPr>
            <a:spLocks noGrp="1"/>
          </p:cNvSpPr>
          <p:nvPr>
            <p:ph type="sldNum" sz="quarter" idx="12"/>
          </p:nvPr>
        </p:nvSpPr>
        <p:spPr/>
        <p:txBody>
          <a:bodyPr/>
          <a:lstStyle/>
          <a:p>
            <a:fld id="{D9742B13-BA90-439A-A52E-5D0CA01007CA}" type="slidenum">
              <a:rPr lang="en-US" smtClean="0"/>
              <a:t>26</a:t>
            </a:fld>
            <a:endParaRPr lang="en-US"/>
          </a:p>
        </p:txBody>
      </p:sp>
      <p:sp>
        <p:nvSpPr>
          <p:cNvPr id="3" name="TextBox 2">
            <a:extLst>
              <a:ext uri="{FF2B5EF4-FFF2-40B4-BE49-F238E27FC236}">
                <a16:creationId xmlns:a16="http://schemas.microsoft.com/office/drawing/2014/main" id="{A8429FBC-C299-3ECB-A5A9-F67C5752C5CA}"/>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Pairwise Sequence Alignment</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E412BD24-5B55-AC91-7AB3-76C8BF618AE9}"/>
              </a:ext>
            </a:extLst>
          </p:cNvPr>
          <p:cNvSpPr txBox="1"/>
          <p:nvPr/>
        </p:nvSpPr>
        <p:spPr>
          <a:xfrm>
            <a:off x="354889" y="1195123"/>
            <a:ext cx="8164077" cy="3416320"/>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Many tools for alignment:</a:t>
            </a:r>
          </a:p>
          <a:p>
            <a:pPr marL="914400" lvl="1" indent="-457200">
              <a:buFont typeface="Arial" panose="020B0604020202020204" pitchFamily="34" charset="0"/>
              <a:buChar char="•"/>
            </a:pPr>
            <a:r>
              <a:rPr lang="en-US" sz="2400" dirty="0" err="1">
                <a:latin typeface="Helvetica" panose="020B0604020202020204" pitchFamily="34" charset="0"/>
                <a:cs typeface="Helvetica" panose="020B0604020202020204" pitchFamily="34" charset="0"/>
              </a:rPr>
              <a:t>Mafft</a:t>
            </a:r>
            <a:r>
              <a:rPr lang="en-US" sz="2400" dirty="0">
                <a:latin typeface="Helvetica" panose="020B0604020202020204" pitchFamily="34" charset="0"/>
                <a:cs typeface="Helvetica" panose="020B0604020202020204" pitchFamily="34" charset="0"/>
              </a:rPr>
              <a:t>, Muscle, </a:t>
            </a:r>
            <a:r>
              <a:rPr lang="en-US" sz="2400" dirty="0" err="1">
                <a:latin typeface="Helvetica" panose="020B0604020202020204" pitchFamily="34" charset="0"/>
                <a:cs typeface="Helvetica" panose="020B0604020202020204" pitchFamily="34" charset="0"/>
              </a:rPr>
              <a:t>Clustal</a:t>
            </a:r>
            <a:r>
              <a:rPr lang="en-US" sz="2400" dirty="0">
                <a:latin typeface="Helvetica" panose="020B0604020202020204" pitchFamily="34" charset="0"/>
                <a:cs typeface="Helvetica" panose="020B0604020202020204" pitchFamily="34" charset="0"/>
              </a:rPr>
              <a:t>, Prank, FSA, and etc. </a:t>
            </a:r>
          </a:p>
          <a:p>
            <a:pPr marL="457200" indent="-4572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All methods work with a scoring scheme</a:t>
            </a:r>
          </a:p>
          <a:p>
            <a:pPr marL="800100" lvl="1"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Most would lead to a similar answer when aligning similar sequences</a:t>
            </a:r>
          </a:p>
          <a:p>
            <a:pPr marL="800100" lvl="1"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Most would lead to different answers when aligning divergent sequences </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Rarely do you have information to help you decide on alignment accuracy </a:t>
            </a:r>
          </a:p>
        </p:txBody>
      </p:sp>
    </p:spTree>
    <p:extLst>
      <p:ext uri="{BB962C8B-B14F-4D97-AF65-F5344CB8AC3E}">
        <p14:creationId xmlns:p14="http://schemas.microsoft.com/office/powerpoint/2010/main" val="2565558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idx="10"/>
          </p:nvPr>
        </p:nvSpPr>
        <p:spPr>
          <a:xfrm>
            <a:off x="1524000" y="5994400"/>
            <a:ext cx="7677150" cy="863600"/>
          </a:xfrm>
          <a:prstGeom prst="rect">
            <a:avLst/>
          </a:prstGeom>
          <a:noFill/>
          <a:ln>
            <a:noFill/>
            <a:miter lim="800000"/>
          </a:ln>
        </p:spPr>
        <p:txBody>
          <a:bodyPr vert="horz" lIns="180000" tIns="0" rIns="180000" bIns="0" rtlCol="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None/>
            </a:pPr>
            <a:r>
              <a:rPr lang="en-US" altLang="en-US" sz="1000" i="1">
                <a:solidFill>
                  <a:srgbClr val="333333"/>
                </a:solidFill>
              </a:rPr>
              <a:t>Mol Biol Evol</a:t>
            </a:r>
            <a:r>
              <a:rPr lang="en-US" altLang="en-US" sz="1000">
                <a:solidFill>
                  <a:srgbClr val="333333"/>
                </a:solidFill>
              </a:rPr>
              <a:t>, Volume 35, Issue 7, July 2018, Pages 1783–1797, </a:t>
            </a:r>
            <a:r>
              <a:rPr lang="en-US" altLang="en-US" sz="1000">
                <a:solidFill>
                  <a:srgbClr val="333333"/>
                </a:solidFill>
                <a:hlinkClick r:id="rId3"/>
              </a:rPr>
              <a:t>https://doi.org/10.1093/molbev/msy055</a:t>
            </a:r>
            <a:endParaRPr lang="en-US" altLang="en-US" sz="1000">
              <a:solidFill>
                <a:srgbClr val="333333"/>
              </a:solidFill>
            </a:endParaRPr>
          </a:p>
          <a:p>
            <a:pPr mar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pic>
        <p:nvPicPr>
          <p:cNvPr id="5124" name="Picture 4" descr="Oxford University Press"/>
          <p:cNvPicPr>
            <a:picLocks noChangeAspect="1"/>
          </p:cNvPicPr>
          <p:nvPr/>
        </p:nvPicPr>
        <p:blipFill>
          <a:blip r:embed="rId4"/>
          <a:stretch>
            <a:fillRect/>
          </a:stretch>
        </p:blipFill>
        <p:spPr>
          <a:xfrm>
            <a:off x="9428162" y="6294439"/>
            <a:ext cx="1058862" cy="244475"/>
          </a:xfrm>
          <a:prstGeom prst="rect">
            <a:avLst/>
          </a:prstGeom>
          <a:noFill/>
          <a:ln>
            <a:noFill/>
            <a:miter lim="800000"/>
          </a:ln>
        </p:spPr>
      </p:pic>
      <p:pic>
        <p:nvPicPr>
          <p:cNvPr id="5125" name="New picture"/>
          <p:cNvPicPr/>
          <p:nvPr/>
        </p:nvPicPr>
        <p:blipFill>
          <a:blip r:embed="rId5"/>
          <a:stretch>
            <a:fillRect/>
          </a:stretch>
        </p:blipFill>
        <p:spPr>
          <a:xfrm>
            <a:off x="3940295" y="1694765"/>
            <a:ext cx="4311409" cy="4457700"/>
          </a:xfrm>
          <a:prstGeom prst="rect">
            <a:avLst/>
          </a:prstGeom>
        </p:spPr>
      </p:pic>
      <p:sp>
        <p:nvSpPr>
          <p:cNvPr id="4" name="TextBox 3">
            <a:extLst>
              <a:ext uri="{FF2B5EF4-FFF2-40B4-BE49-F238E27FC236}">
                <a16:creationId xmlns:a16="http://schemas.microsoft.com/office/drawing/2014/main" id="{0BE9E3E5-0C13-F2EA-BD97-51F70C4E407E}"/>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Sequence Alignment - Accuracy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7" name="TextBox 6">
            <a:extLst>
              <a:ext uri="{FF2B5EF4-FFF2-40B4-BE49-F238E27FC236}">
                <a16:creationId xmlns:a16="http://schemas.microsoft.com/office/drawing/2014/main" id="{2C7A3EE2-A039-25DA-D08F-6FFA311B6872}"/>
              </a:ext>
            </a:extLst>
          </p:cNvPr>
          <p:cNvSpPr txBox="1"/>
          <p:nvPr/>
        </p:nvSpPr>
        <p:spPr>
          <a:xfrm>
            <a:off x="1357131" y="1146477"/>
            <a:ext cx="9951333" cy="369332"/>
          </a:xfrm>
          <a:prstGeom prst="rect">
            <a:avLst/>
          </a:prstGeom>
          <a:noFill/>
        </p:spPr>
        <p:txBody>
          <a:bodyPr wrap="square">
            <a:spAutoFit/>
          </a:bodyPr>
          <a:lstStyle/>
          <a:p>
            <a:r>
              <a:rPr lang="en-US" altLang="en-US" b="0" dirty="0"/>
              <a:t>Reconstruction accuracies of MSA tools for simulated scenarios under tree heights of 0.8 and 1.0.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74492-A7E4-9845-9C6C-A52B58075CA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6583561-6699-BC09-FAD3-89480583A894}"/>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Site-homology – Alignment filtering</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2" name="TextBox 1">
            <a:extLst>
              <a:ext uri="{FF2B5EF4-FFF2-40B4-BE49-F238E27FC236}">
                <a16:creationId xmlns:a16="http://schemas.microsoft.com/office/drawing/2014/main" id="{8583DC07-A3FE-5915-B177-DE59E7D05975}"/>
              </a:ext>
            </a:extLst>
          </p:cNvPr>
          <p:cNvSpPr txBox="1"/>
          <p:nvPr/>
        </p:nvSpPr>
        <p:spPr>
          <a:xfrm>
            <a:off x="968349" y="1831731"/>
            <a:ext cx="4749546" cy="3416320"/>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Improving alignment quality can help when there is an increasing amount of sequence divergence</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Common to filter ambiguously aligned sites using tools (e.g., </a:t>
            </a:r>
            <a:r>
              <a:rPr lang="en-US" sz="2400" dirty="0" err="1">
                <a:latin typeface="Helvetica" panose="020B0604020202020204" pitchFamily="34" charset="0"/>
                <a:cs typeface="Helvetica" panose="020B0604020202020204" pitchFamily="34" charset="0"/>
              </a:rPr>
              <a:t>Gblocks</a:t>
            </a:r>
            <a:r>
              <a:rPr lang="en-US" sz="2400" dirty="0">
                <a:latin typeface="Helvetica" panose="020B0604020202020204" pitchFamily="34" charset="0"/>
                <a:cs typeface="Helvetica" panose="020B0604020202020204" pitchFamily="34" charset="0"/>
              </a:rPr>
              <a:t> or </a:t>
            </a:r>
            <a:r>
              <a:rPr lang="en-US" sz="2400" dirty="0" err="1">
                <a:latin typeface="Helvetica" panose="020B0604020202020204" pitchFamily="34" charset="0"/>
                <a:cs typeface="Helvetica" panose="020B0604020202020204" pitchFamily="34" charset="0"/>
              </a:rPr>
              <a:t>trimal</a:t>
            </a:r>
            <a:r>
              <a:rPr lang="en-US" sz="2400" dirty="0">
                <a:latin typeface="Helvetica" panose="020B0604020202020204" pitchFamily="34" charset="0"/>
                <a:cs typeface="Helvetica" panose="020B0604020202020204" pitchFamily="34" charset="0"/>
              </a:rPr>
              <a:t>) </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Unclear whether they improve phylogenetic accuracy </a:t>
            </a:r>
          </a:p>
        </p:txBody>
      </p:sp>
      <p:sp>
        <p:nvSpPr>
          <p:cNvPr id="3" name="Footer Placeholder 3">
            <a:extLst>
              <a:ext uri="{FF2B5EF4-FFF2-40B4-BE49-F238E27FC236}">
                <a16:creationId xmlns:a16="http://schemas.microsoft.com/office/drawing/2014/main" id="{B7969680-01B7-8497-A732-BA76A1D7BAD6}"/>
              </a:ext>
            </a:extLst>
          </p:cNvPr>
          <p:cNvSpPr txBox="1">
            <a:spLocks/>
          </p:cNvSpPr>
          <p:nvPr/>
        </p:nvSpPr>
        <p:spPr>
          <a:xfrm>
            <a:off x="0" y="5994400"/>
            <a:ext cx="7677150" cy="863600"/>
          </a:xfrm>
          <a:prstGeom prst="rect">
            <a:avLst/>
          </a:prstGeom>
          <a:noFill/>
          <a:ln>
            <a:noFill/>
            <a:miter lim="800000"/>
          </a:ln>
        </p:spPr>
        <p:txBody>
          <a:bodyPr vert="horz" lIns="180000" tIns="0" rIns="180000" bIns="0" rtlCol="0" anchor="ctr" anchorCtr="0">
            <a:noAutofit/>
          </a:bodyPr>
          <a:lstStyle>
            <a:defPPr>
              <a:defRPr lang="en-US"/>
            </a:defPPr>
            <a:lvl1pPr marL="342900" indent="-3429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Font typeface="Arial" pitchFamily="34" charset="0"/>
              <a:buNone/>
            </a:pPr>
            <a:r>
              <a:rPr lang="en-US" sz="1000" i="1">
                <a:solidFill>
                  <a:srgbClr val="333333"/>
                </a:solidFill>
              </a:rPr>
              <a:t>Syst Biol</a:t>
            </a:r>
            <a:r>
              <a:rPr lang="en-US" sz="1000">
                <a:solidFill>
                  <a:srgbClr val="333333"/>
                </a:solidFill>
              </a:rPr>
              <a:t>, Volume 56, Issue 4, August 2007, Pages 564–577, </a:t>
            </a:r>
            <a:r>
              <a:rPr lang="en-US" sz="1000">
                <a:solidFill>
                  <a:srgbClr val="333333"/>
                </a:solidFill>
                <a:hlinkClick r:id="rId3"/>
              </a:rPr>
              <a:t>https://doi.org/10.1080/10635150701472164</a:t>
            </a:r>
            <a:endParaRPr lang="en-US" sz="1000">
              <a:solidFill>
                <a:srgbClr val="333333"/>
              </a:solidFill>
            </a:endParaRPr>
          </a:p>
          <a:p>
            <a:pPr marL="0" indent="0" eaLnBrk="1" hangingPunct="1">
              <a:spcBef>
                <a:spcPct val="0"/>
              </a:spcBef>
              <a:spcAft>
                <a:spcPts val="600"/>
              </a:spcAft>
              <a:buFontTx/>
              <a:buNone/>
            </a:pPr>
            <a:r>
              <a:rPr lang="en-US" sz="800">
                <a:solidFill>
                  <a:srgbClr val="2A2A2A"/>
                </a:solidFill>
              </a:rPr>
              <a:t>The content of this slide may be subject to copyright: please see the slide notes for details.</a:t>
            </a:r>
            <a:endParaRPr lang="en-US" sz="800">
              <a:solidFill>
                <a:srgbClr val="333333"/>
              </a:solidFill>
            </a:endParaRPr>
          </a:p>
        </p:txBody>
      </p:sp>
      <p:sp>
        <p:nvSpPr>
          <p:cNvPr id="5" name="Title 1">
            <a:extLst>
              <a:ext uri="{FF2B5EF4-FFF2-40B4-BE49-F238E27FC236}">
                <a16:creationId xmlns:a16="http://schemas.microsoft.com/office/drawing/2014/main" id="{10DDC2E6-5726-BBEA-4539-CAF77F24EDE7}"/>
              </a:ext>
            </a:extLst>
          </p:cNvPr>
          <p:cNvSpPr>
            <a:spLocks noGrp="1"/>
          </p:cNvSpPr>
          <p:nvPr>
            <p:ph type="title"/>
          </p:nvPr>
        </p:nvSpPr>
        <p:spPr>
          <a:xfrm>
            <a:off x="5978324" y="1525343"/>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lgn="ctr"/>
            <a:r>
              <a:rPr lang="en-US" altLang="en-US" dirty="0"/>
              <a:t>Figure: </a:t>
            </a:r>
            <a:r>
              <a:rPr lang="en-US" altLang="en-US" b="0" dirty="0"/>
              <a:t>Average Robinson-</a:t>
            </a:r>
            <a:r>
              <a:rPr lang="en-US" altLang="en-US" b="0" dirty="0" err="1"/>
              <a:t>Foulds</a:t>
            </a:r>
            <a:r>
              <a:rPr lang="en-US" altLang="en-US" b="0" dirty="0"/>
              <a:t> distances to the real tree from the tree calculated with </a:t>
            </a:r>
            <a:r>
              <a:rPr lang="en-US" altLang="en-US" b="0" dirty="0" err="1"/>
              <a:t>ClustalW</a:t>
            </a:r>
            <a:r>
              <a:rPr lang="en-US" altLang="en-US" b="0" dirty="0"/>
              <a:t> complete alignments</a:t>
            </a:r>
          </a:p>
        </p:txBody>
      </p:sp>
      <p:pic>
        <p:nvPicPr>
          <p:cNvPr id="7" name="New picture">
            <a:extLst>
              <a:ext uri="{FF2B5EF4-FFF2-40B4-BE49-F238E27FC236}">
                <a16:creationId xmlns:a16="http://schemas.microsoft.com/office/drawing/2014/main" id="{4639D39B-34AE-5578-A7AE-345029112AAE}"/>
              </a:ext>
            </a:extLst>
          </p:cNvPr>
          <p:cNvPicPr/>
          <p:nvPr/>
        </p:nvPicPr>
        <p:blipFill>
          <a:blip r:embed="rId4"/>
          <a:stretch>
            <a:fillRect/>
          </a:stretch>
        </p:blipFill>
        <p:spPr>
          <a:xfrm>
            <a:off x="6474107" y="2263775"/>
            <a:ext cx="4524866" cy="4457700"/>
          </a:xfrm>
          <a:prstGeom prst="rect">
            <a:avLst/>
          </a:prstGeom>
        </p:spPr>
      </p:pic>
    </p:spTree>
    <p:extLst>
      <p:ext uri="{BB962C8B-B14F-4D97-AF65-F5344CB8AC3E}">
        <p14:creationId xmlns:p14="http://schemas.microsoft.com/office/powerpoint/2010/main" val="1640345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4A102A-BAA5-96F8-F855-A66E112AB510}"/>
              </a:ext>
            </a:extLst>
          </p:cNvPr>
          <p:cNvSpPr>
            <a:spLocks noGrp="1"/>
          </p:cNvSpPr>
          <p:nvPr>
            <p:ph type="sldNum" sz="quarter" idx="12"/>
          </p:nvPr>
        </p:nvSpPr>
        <p:spPr/>
        <p:txBody>
          <a:bodyPr/>
          <a:lstStyle/>
          <a:p>
            <a:fld id="{D9742B13-BA90-439A-A52E-5D0CA01007CA}" type="slidenum">
              <a:rPr lang="en-US" smtClean="0"/>
              <a:t>29</a:t>
            </a:fld>
            <a:endParaRPr lang="en-US"/>
          </a:p>
        </p:txBody>
      </p:sp>
      <p:sp>
        <p:nvSpPr>
          <p:cNvPr id="3" name="TextBox 2">
            <a:extLst>
              <a:ext uri="{FF2B5EF4-FFF2-40B4-BE49-F238E27FC236}">
                <a16:creationId xmlns:a16="http://schemas.microsoft.com/office/drawing/2014/main" id="{D9E6B61F-7AAC-67FD-5894-2935376AB886}"/>
              </a:ext>
            </a:extLst>
          </p:cNvPr>
          <p:cNvSpPr txBox="1"/>
          <p:nvPr/>
        </p:nvSpPr>
        <p:spPr>
          <a:xfrm>
            <a:off x="354889" y="1195123"/>
            <a:ext cx="8164077" cy="3416320"/>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Many tools for alignment:</a:t>
            </a:r>
          </a:p>
          <a:p>
            <a:pPr marL="914400" lvl="1" indent="-457200">
              <a:buFont typeface="Arial" panose="020B0604020202020204" pitchFamily="34" charset="0"/>
              <a:buChar char="•"/>
            </a:pPr>
            <a:r>
              <a:rPr lang="en-US" sz="2400" dirty="0" err="1">
                <a:latin typeface="Helvetica" panose="020B0604020202020204" pitchFamily="34" charset="0"/>
                <a:cs typeface="Helvetica" panose="020B0604020202020204" pitchFamily="34" charset="0"/>
              </a:rPr>
              <a:t>Mafft</a:t>
            </a:r>
            <a:r>
              <a:rPr lang="en-US" sz="2400" dirty="0">
                <a:latin typeface="Helvetica" panose="020B0604020202020204" pitchFamily="34" charset="0"/>
                <a:cs typeface="Helvetica" panose="020B0604020202020204" pitchFamily="34" charset="0"/>
              </a:rPr>
              <a:t>, Muscle, </a:t>
            </a:r>
            <a:r>
              <a:rPr lang="en-US" sz="2400" dirty="0" err="1">
                <a:latin typeface="Helvetica" panose="020B0604020202020204" pitchFamily="34" charset="0"/>
                <a:cs typeface="Helvetica" panose="020B0604020202020204" pitchFamily="34" charset="0"/>
              </a:rPr>
              <a:t>Clustal</a:t>
            </a:r>
            <a:r>
              <a:rPr lang="en-US" sz="2400" dirty="0">
                <a:latin typeface="Helvetica" panose="020B0604020202020204" pitchFamily="34" charset="0"/>
                <a:cs typeface="Helvetica" panose="020B0604020202020204" pitchFamily="34" charset="0"/>
              </a:rPr>
              <a:t>, Prank, FSA, and etc. </a:t>
            </a:r>
          </a:p>
          <a:p>
            <a:pPr marL="457200" indent="-4572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All methods work with a scoring scheme</a:t>
            </a:r>
          </a:p>
          <a:p>
            <a:pPr marL="800100" lvl="1"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Most would lead to a similar answer when aligning similar sequences</a:t>
            </a:r>
          </a:p>
          <a:p>
            <a:pPr marL="800100" lvl="1"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Most would lead to different answers when aligning divergent sequences </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Rarely do you have information to help you decide on alignment accuracy </a:t>
            </a:r>
          </a:p>
        </p:txBody>
      </p:sp>
      <p:sp>
        <p:nvSpPr>
          <p:cNvPr id="4" name="TextBox 3">
            <a:extLst>
              <a:ext uri="{FF2B5EF4-FFF2-40B4-BE49-F238E27FC236}">
                <a16:creationId xmlns:a16="http://schemas.microsoft.com/office/drawing/2014/main" id="{BED6F3AD-66A5-CEEB-3F80-431485442840}"/>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Many tools can get the same job done</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Tree>
    <p:extLst>
      <p:ext uri="{BB962C8B-B14F-4D97-AF65-F5344CB8AC3E}">
        <p14:creationId xmlns:p14="http://schemas.microsoft.com/office/powerpoint/2010/main" val="278670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D57617E6-245B-BEBE-46DD-60797CB865FF}"/>
              </a:ext>
            </a:extLst>
          </p:cNvPr>
          <p:cNvGrpSpPr/>
          <p:nvPr/>
        </p:nvGrpSpPr>
        <p:grpSpPr>
          <a:xfrm>
            <a:off x="2281933" y="1451113"/>
            <a:ext cx="7628134" cy="6579703"/>
            <a:chOff x="2943841" y="501210"/>
            <a:chExt cx="6966399" cy="6008919"/>
          </a:xfrm>
        </p:grpSpPr>
        <p:grpSp>
          <p:nvGrpSpPr>
            <p:cNvPr id="3" name="Group 2">
              <a:extLst>
                <a:ext uri="{FF2B5EF4-FFF2-40B4-BE49-F238E27FC236}">
                  <a16:creationId xmlns:a16="http://schemas.microsoft.com/office/drawing/2014/main" id="{1BBFD94C-AE27-F789-D903-A243A8F3BE52}"/>
                </a:ext>
              </a:extLst>
            </p:cNvPr>
            <p:cNvGrpSpPr/>
            <p:nvPr/>
          </p:nvGrpSpPr>
          <p:grpSpPr>
            <a:xfrm>
              <a:off x="2943841" y="501210"/>
              <a:ext cx="6966399" cy="6008919"/>
              <a:chOff x="2839198" y="545088"/>
              <a:chExt cx="6513603" cy="5824721"/>
            </a:xfrm>
          </p:grpSpPr>
          <p:sp>
            <p:nvSpPr>
              <p:cNvPr id="4" name="Rectangle: Rounded Corners 3">
                <a:extLst>
                  <a:ext uri="{FF2B5EF4-FFF2-40B4-BE49-F238E27FC236}">
                    <a16:creationId xmlns:a16="http://schemas.microsoft.com/office/drawing/2014/main" id="{56DF3CE8-A3FF-D53A-0663-CA901AE6D41E}"/>
                  </a:ext>
                </a:extLst>
              </p:cNvPr>
              <p:cNvSpPr/>
              <p:nvPr/>
            </p:nvSpPr>
            <p:spPr>
              <a:xfrm>
                <a:off x="2839198" y="545089"/>
                <a:ext cx="6513603" cy="81125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BD506D7A-DEE9-DE3B-D78B-84275B35ACDE}"/>
                  </a:ext>
                </a:extLst>
              </p:cNvPr>
              <p:cNvSpPr/>
              <p:nvPr/>
            </p:nvSpPr>
            <p:spPr>
              <a:xfrm>
                <a:off x="2839198" y="3587305"/>
                <a:ext cx="6513603" cy="81125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7" name="Rectangle 6" descr="Scroll outline">
                <a:extLst>
                  <a:ext uri="{FF2B5EF4-FFF2-40B4-BE49-F238E27FC236}">
                    <a16:creationId xmlns:a16="http://schemas.microsoft.com/office/drawing/2014/main" id="{06BAD194-D4B8-864F-0BC8-F870379E2F9F}"/>
                  </a:ext>
                </a:extLst>
              </p:cNvPr>
              <p:cNvSpPr/>
              <p:nvPr/>
            </p:nvSpPr>
            <p:spPr>
              <a:xfrm>
                <a:off x="3084603" y="670724"/>
                <a:ext cx="446191" cy="446191"/>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493AE3FD-EA88-3776-D235-E69BB10A6F61}"/>
                  </a:ext>
                </a:extLst>
              </p:cNvPr>
              <p:cNvGrpSpPr/>
              <p:nvPr/>
            </p:nvGrpSpPr>
            <p:grpSpPr>
              <a:xfrm>
                <a:off x="3776199" y="545088"/>
                <a:ext cx="5576601" cy="811257"/>
                <a:chOff x="937002" y="1903"/>
                <a:chExt cx="19184856" cy="811257"/>
              </a:xfrm>
            </p:grpSpPr>
            <p:sp>
              <p:nvSpPr>
                <p:cNvPr id="32" name="Rectangle 31">
                  <a:extLst>
                    <a:ext uri="{FF2B5EF4-FFF2-40B4-BE49-F238E27FC236}">
                      <a16:creationId xmlns:a16="http://schemas.microsoft.com/office/drawing/2014/main" id="{778BEBA2-7A80-C432-D031-1678C7FBA777}"/>
                    </a:ext>
                  </a:extLst>
                </p:cNvPr>
                <p:cNvSpPr/>
                <p:nvPr/>
              </p:nvSpPr>
              <p:spPr>
                <a:xfrm>
                  <a:off x="937002" y="1903"/>
                  <a:ext cx="5576601" cy="8112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7A715D45-39D4-B5F0-7B90-C5891593A70A}"/>
                    </a:ext>
                  </a:extLst>
                </p:cNvPr>
                <p:cNvSpPr txBox="1"/>
                <p:nvPr/>
              </p:nvSpPr>
              <p:spPr>
                <a:xfrm>
                  <a:off x="937002" y="1903"/>
                  <a:ext cx="19184856" cy="8112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5858" tIns="85858" rIns="85858" bIns="85858" numCol="1" spcCol="1270" anchor="ctr"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a:pPr>
                  <a:r>
                    <a:rPr kumimoji="0" lang="en-US" sz="190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Be able to define </a:t>
                  </a:r>
                  <a:r>
                    <a:rPr kumimoji="0" lang="en-US" sz="1900" i="0" u="none" strike="noStrike" kern="1200" cap="none" spc="0" normalizeH="0" baseline="0" noProof="0" dirty="0" err="1">
                      <a:ln>
                        <a:noFill/>
                      </a:ln>
                      <a:solidFill>
                        <a:prstClr val="black">
                          <a:hueOff val="0"/>
                          <a:satOff val="0"/>
                          <a:lumOff val="0"/>
                          <a:alphaOff val="0"/>
                        </a:prstClr>
                      </a:solidFill>
                      <a:effectLst/>
                      <a:uLnTx/>
                      <a:uFillTx/>
                      <a:latin typeface="Calibri" panose="020F0502020204030204"/>
                      <a:ea typeface="+mn-ea"/>
                      <a:cs typeface="+mn-cs"/>
                    </a:rPr>
                    <a:t>phylogenomics</a:t>
                  </a:r>
                  <a:r>
                    <a:rPr kumimoji="0" lang="en-US" sz="190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 and understand its basic principles</a:t>
                  </a:r>
                </a:p>
              </p:txBody>
            </p:sp>
          </p:grpSp>
          <p:sp>
            <p:nvSpPr>
              <p:cNvPr id="9" name="Rectangle: Rounded Corners 8">
                <a:extLst>
                  <a:ext uri="{FF2B5EF4-FFF2-40B4-BE49-F238E27FC236}">
                    <a16:creationId xmlns:a16="http://schemas.microsoft.com/office/drawing/2014/main" id="{5D1F8F42-97B1-D564-07A6-2C58CDE94B3F}"/>
                  </a:ext>
                </a:extLst>
              </p:cNvPr>
              <p:cNvSpPr/>
              <p:nvPr/>
            </p:nvSpPr>
            <p:spPr>
              <a:xfrm>
                <a:off x="2839198" y="1502263"/>
                <a:ext cx="6513603" cy="81125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4D0FC919-A395-1C1B-3A4D-3B9D3E1B3B3B}"/>
                  </a:ext>
                </a:extLst>
              </p:cNvPr>
              <p:cNvSpPr/>
              <p:nvPr/>
            </p:nvSpPr>
            <p:spPr>
              <a:xfrm>
                <a:off x="3776200" y="1502263"/>
                <a:ext cx="5576601" cy="8112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508698B3-6CF3-EAE3-9D8E-92E0C06062EF}"/>
                  </a:ext>
                </a:extLst>
              </p:cNvPr>
              <p:cNvSpPr/>
              <p:nvPr/>
            </p:nvSpPr>
            <p:spPr>
              <a:xfrm>
                <a:off x="2839198" y="2516336"/>
                <a:ext cx="6513603" cy="81125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7A5AB531-DBDE-7A33-6C9C-A0DD709D4939}"/>
                  </a:ext>
                </a:extLst>
              </p:cNvPr>
              <p:cNvGrpSpPr/>
              <p:nvPr/>
            </p:nvGrpSpPr>
            <p:grpSpPr>
              <a:xfrm>
                <a:off x="3776200" y="2516336"/>
                <a:ext cx="5479311" cy="811257"/>
                <a:chOff x="937002" y="2030048"/>
                <a:chExt cx="17086974" cy="811257"/>
              </a:xfrm>
            </p:grpSpPr>
            <p:sp>
              <p:nvSpPr>
                <p:cNvPr id="28" name="Rectangle 27">
                  <a:extLst>
                    <a:ext uri="{FF2B5EF4-FFF2-40B4-BE49-F238E27FC236}">
                      <a16:creationId xmlns:a16="http://schemas.microsoft.com/office/drawing/2014/main" id="{6F3068A5-7E3C-7CF2-B288-B305FB69D63B}"/>
                    </a:ext>
                  </a:extLst>
                </p:cNvPr>
                <p:cNvSpPr/>
                <p:nvPr/>
              </p:nvSpPr>
              <p:spPr>
                <a:xfrm>
                  <a:off x="937002" y="2030048"/>
                  <a:ext cx="5576601" cy="8112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F0B536B2-89D2-7D13-706D-0F7EF162BC44}"/>
                    </a:ext>
                  </a:extLst>
                </p:cNvPr>
                <p:cNvSpPr txBox="1"/>
                <p:nvPr/>
              </p:nvSpPr>
              <p:spPr>
                <a:xfrm>
                  <a:off x="937002" y="2030048"/>
                  <a:ext cx="17086974" cy="8112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5858" tIns="85858" rIns="85858" bIns="85858" numCol="1" spcCol="1270" anchor="ctr"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a:pPr>
                  <a:r>
                    <a:rPr kumimoji="0" lang="en-US" sz="19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Have a general understanding of a </a:t>
                  </a:r>
                  <a:r>
                    <a:rPr kumimoji="0" lang="en-US" sz="1900" b="0" i="0" u="none" strike="noStrike" kern="1200" cap="none" spc="0" normalizeH="0" baseline="0" noProof="0" dirty="0" err="1">
                      <a:ln>
                        <a:noFill/>
                      </a:ln>
                      <a:solidFill>
                        <a:prstClr val="black">
                          <a:hueOff val="0"/>
                          <a:satOff val="0"/>
                          <a:lumOff val="0"/>
                          <a:alphaOff val="0"/>
                        </a:prstClr>
                      </a:solidFill>
                      <a:effectLst/>
                      <a:uLnTx/>
                      <a:uFillTx/>
                      <a:latin typeface="Calibri" panose="020F0502020204030204"/>
                      <a:ea typeface="+mn-ea"/>
                      <a:cs typeface="+mn-cs"/>
                    </a:rPr>
                    <a:t>phylogenomics</a:t>
                  </a:r>
                  <a:r>
                    <a:rPr kumimoji="0" lang="en-US" sz="19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 pipeline</a:t>
                  </a:r>
                </a:p>
              </p:txBody>
            </p:sp>
          </p:grpSp>
          <p:grpSp>
            <p:nvGrpSpPr>
              <p:cNvPr id="15" name="Group 14">
                <a:extLst>
                  <a:ext uri="{FF2B5EF4-FFF2-40B4-BE49-F238E27FC236}">
                    <a16:creationId xmlns:a16="http://schemas.microsoft.com/office/drawing/2014/main" id="{2E8D77E9-61B0-B59A-F70D-57CA479FE8B5}"/>
                  </a:ext>
                </a:extLst>
              </p:cNvPr>
              <p:cNvGrpSpPr/>
              <p:nvPr/>
            </p:nvGrpSpPr>
            <p:grpSpPr>
              <a:xfrm>
                <a:off x="3776200" y="3530408"/>
                <a:ext cx="5479313" cy="868153"/>
                <a:chOff x="937001" y="3044120"/>
                <a:chExt cx="5576602" cy="868153"/>
              </a:xfrm>
            </p:grpSpPr>
            <p:sp>
              <p:nvSpPr>
                <p:cNvPr id="26" name="Rectangle 25">
                  <a:extLst>
                    <a:ext uri="{FF2B5EF4-FFF2-40B4-BE49-F238E27FC236}">
                      <a16:creationId xmlns:a16="http://schemas.microsoft.com/office/drawing/2014/main" id="{FB10D725-39C9-B0FC-196C-4143D9DEB10A}"/>
                    </a:ext>
                  </a:extLst>
                </p:cNvPr>
                <p:cNvSpPr/>
                <p:nvPr/>
              </p:nvSpPr>
              <p:spPr>
                <a:xfrm>
                  <a:off x="937002" y="3044120"/>
                  <a:ext cx="5576601" cy="8112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8F8B7C1B-065A-E09F-52AC-64E735274EA2}"/>
                    </a:ext>
                  </a:extLst>
                </p:cNvPr>
                <p:cNvSpPr txBox="1"/>
                <p:nvPr/>
              </p:nvSpPr>
              <p:spPr>
                <a:xfrm>
                  <a:off x="937001" y="3101016"/>
                  <a:ext cx="5105223" cy="8112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5858" tIns="85858" rIns="85858" bIns="85858" numCol="1" spcCol="1270" anchor="ctr"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a:pPr>
                  <a:r>
                    <a:rPr kumimoji="0" lang="en-US" sz="19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Be able to describe </a:t>
                  </a:r>
                  <a:r>
                    <a:rPr kumimoji="0" lang="en-US" sz="1900" b="0" i="0" u="none" strike="noStrike" kern="1200" cap="none" spc="0" normalizeH="0" baseline="0" noProof="0" dirty="0" err="1">
                      <a:ln>
                        <a:noFill/>
                      </a:ln>
                      <a:solidFill>
                        <a:prstClr val="black">
                          <a:hueOff val="0"/>
                          <a:satOff val="0"/>
                          <a:lumOff val="0"/>
                          <a:alphaOff val="0"/>
                        </a:prstClr>
                      </a:solidFill>
                      <a:effectLst/>
                      <a:uLnTx/>
                      <a:uFillTx/>
                      <a:latin typeface="Calibri" panose="020F0502020204030204"/>
                      <a:ea typeface="+mn-ea"/>
                      <a:cs typeface="+mn-cs"/>
                    </a:rPr>
                    <a:t>orthology</a:t>
                  </a:r>
                  <a:r>
                    <a:rPr kumimoji="0" lang="en-US" sz="19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 and sequence alignment</a:t>
                  </a:r>
                </a:p>
              </p:txBody>
            </p:sp>
          </p:grpSp>
          <p:sp>
            <p:nvSpPr>
              <p:cNvPr id="24" name="Rectangle 23">
                <a:extLst>
                  <a:ext uri="{FF2B5EF4-FFF2-40B4-BE49-F238E27FC236}">
                    <a16:creationId xmlns:a16="http://schemas.microsoft.com/office/drawing/2014/main" id="{64AF3391-D9FF-4D2A-B0BA-6AC2AB59B020}"/>
                  </a:ext>
                </a:extLst>
              </p:cNvPr>
              <p:cNvSpPr/>
              <p:nvPr/>
            </p:nvSpPr>
            <p:spPr>
              <a:xfrm>
                <a:off x="3776200" y="4544480"/>
                <a:ext cx="1888543" cy="8112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9" name="Rectangle 18" descr="Questions with solid fill">
                <a:extLst>
                  <a:ext uri="{FF2B5EF4-FFF2-40B4-BE49-F238E27FC236}">
                    <a16:creationId xmlns:a16="http://schemas.microsoft.com/office/drawing/2014/main" id="{AE8350A0-4E18-8DF1-1FD3-909A96EB7122}"/>
                  </a:ext>
                </a:extLst>
              </p:cNvPr>
              <p:cNvSpPr/>
              <p:nvPr/>
            </p:nvSpPr>
            <p:spPr>
              <a:xfrm>
                <a:off x="3041664" y="3750041"/>
                <a:ext cx="446191" cy="446191"/>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60700DE2-1C7C-C136-9279-2F4201221BB9}"/>
                  </a:ext>
                </a:extLst>
              </p:cNvPr>
              <p:cNvSpPr/>
              <p:nvPr/>
            </p:nvSpPr>
            <p:spPr>
              <a:xfrm>
                <a:off x="3776200" y="5558552"/>
                <a:ext cx="5576601" cy="8112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grpSp>
        <p:sp>
          <p:nvSpPr>
            <p:cNvPr id="34" name="TextBox 33">
              <a:extLst>
                <a:ext uri="{FF2B5EF4-FFF2-40B4-BE49-F238E27FC236}">
                  <a16:creationId xmlns:a16="http://schemas.microsoft.com/office/drawing/2014/main" id="{07B0D760-F223-35F9-3756-4C3673E14C2C}"/>
                </a:ext>
              </a:extLst>
            </p:cNvPr>
            <p:cNvSpPr txBox="1"/>
            <p:nvPr/>
          </p:nvSpPr>
          <p:spPr>
            <a:xfrm>
              <a:off x="3945979" y="1471362"/>
              <a:ext cx="5701798" cy="8369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5858" tIns="85858" rIns="85858" bIns="85858" numCol="1" spcCol="1270" anchor="ctr"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a:pPr>
              <a:r>
                <a:rPr kumimoji="0" lang="en-US" sz="19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Know </a:t>
              </a:r>
              <a:r>
                <a:rPr lang="en-US" sz="1900" dirty="0">
                  <a:solidFill>
                    <a:prstClr val="black">
                      <a:hueOff val="0"/>
                      <a:satOff val="0"/>
                      <a:lumOff val="0"/>
                      <a:alphaOff val="0"/>
                    </a:prstClr>
                  </a:solidFill>
                  <a:latin typeface="Calibri" panose="020F0502020204030204"/>
                </a:rPr>
                <a:t>some of the tools and types of data used to create phylogenomic trees</a:t>
              </a:r>
              <a:endParaRPr kumimoji="0" lang="en-US" sz="19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35" name="Rectangle 34" descr="Flask with solid fill">
              <a:extLst>
                <a:ext uri="{FF2B5EF4-FFF2-40B4-BE49-F238E27FC236}">
                  <a16:creationId xmlns:a16="http://schemas.microsoft.com/office/drawing/2014/main" id="{D13D2636-6911-640D-DCB9-8EA43728C294}"/>
                </a:ext>
              </a:extLst>
            </p:cNvPr>
            <p:cNvSpPr/>
            <p:nvPr/>
          </p:nvSpPr>
          <p:spPr>
            <a:xfrm>
              <a:off x="3206304" y="1659666"/>
              <a:ext cx="477208" cy="460301"/>
            </a:xfrm>
            <a:prstGeom prst="rect">
              <a:avLst/>
            </a:prstGeom>
            <a:blipFill>
              <a:blip r:embed="rId7">
                <a:extLs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CD235319-5E89-3E69-0F1B-2318AFE1EFE3}"/>
                </a:ext>
              </a:extLst>
            </p:cNvPr>
            <p:cNvSpPr/>
            <p:nvPr/>
          </p:nvSpPr>
          <p:spPr>
            <a:xfrm>
              <a:off x="3045331" y="2648412"/>
              <a:ext cx="707311" cy="581031"/>
            </a:xfrm>
            <a:custGeom>
              <a:avLst/>
              <a:gdLst>
                <a:gd name="connsiteX0" fmla="*/ 474812 w 707311"/>
                <a:gd name="connsiteY0" fmla="*/ 72577 h 581031"/>
                <a:gd name="connsiteX1" fmla="*/ 639661 w 707311"/>
                <a:gd name="connsiteY1" fmla="*/ 164294 h 581031"/>
                <a:gd name="connsiteX2" fmla="*/ 683914 w 707311"/>
                <a:gd name="connsiteY2" fmla="*/ 332477 h 581031"/>
                <a:gd name="connsiteX3" fmla="*/ 523361 w 707311"/>
                <a:gd name="connsiteY3" fmla="*/ 581032 h 581031"/>
                <a:gd name="connsiteX4" fmla="*/ 0 w 707311"/>
                <a:gd name="connsiteY4" fmla="*/ 581032 h 581031"/>
                <a:gd name="connsiteX5" fmla="*/ 417052 w 707311"/>
                <a:gd name="connsiteY5" fmla="*/ 323599 h 581031"/>
                <a:gd name="connsiteX6" fmla="*/ 466725 w 707311"/>
                <a:gd name="connsiteY6" fmla="*/ 161932 h 581031"/>
                <a:gd name="connsiteX7" fmla="*/ 380448 w 707311"/>
                <a:gd name="connsiteY7" fmla="*/ 72206 h 581031"/>
                <a:gd name="connsiteX8" fmla="*/ 476250 w 707311"/>
                <a:gd name="connsiteY8" fmla="*/ 7 h 581031"/>
                <a:gd name="connsiteX9" fmla="*/ 514350 w 707311"/>
                <a:gd name="connsiteY9" fmla="*/ 7 h 581031"/>
                <a:gd name="connsiteX10" fmla="*/ 474812 w 707311"/>
                <a:gd name="connsiteY10" fmla="*/ 72577 h 58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7311" h="581031">
                  <a:moveTo>
                    <a:pt x="474812" y="72577"/>
                  </a:moveTo>
                  <a:cubicBezTo>
                    <a:pt x="514750" y="99609"/>
                    <a:pt x="621573" y="151416"/>
                    <a:pt x="639661" y="164294"/>
                  </a:cubicBezTo>
                  <a:cubicBezTo>
                    <a:pt x="664959" y="182296"/>
                    <a:pt x="747141" y="222825"/>
                    <a:pt x="683914" y="332477"/>
                  </a:cubicBezTo>
                  <a:cubicBezTo>
                    <a:pt x="620687" y="442128"/>
                    <a:pt x="562127" y="522929"/>
                    <a:pt x="523361" y="581032"/>
                  </a:cubicBezTo>
                  <a:lnTo>
                    <a:pt x="0" y="581032"/>
                  </a:lnTo>
                  <a:cubicBezTo>
                    <a:pt x="130131" y="474209"/>
                    <a:pt x="330460" y="386064"/>
                    <a:pt x="417052" y="323599"/>
                  </a:cubicBezTo>
                  <a:cubicBezTo>
                    <a:pt x="503644" y="261134"/>
                    <a:pt x="508340" y="213948"/>
                    <a:pt x="466725" y="161932"/>
                  </a:cubicBezTo>
                  <a:cubicBezTo>
                    <a:pt x="428625" y="114307"/>
                    <a:pt x="394449" y="100886"/>
                    <a:pt x="380448" y="72206"/>
                  </a:cubicBezTo>
                  <a:cubicBezTo>
                    <a:pt x="355521" y="21171"/>
                    <a:pt x="445541" y="-432"/>
                    <a:pt x="476250" y="7"/>
                  </a:cubicBezTo>
                  <a:cubicBezTo>
                    <a:pt x="479974" y="7"/>
                    <a:pt x="514350" y="7"/>
                    <a:pt x="514350" y="7"/>
                  </a:cubicBezTo>
                  <a:cubicBezTo>
                    <a:pt x="514350" y="7"/>
                    <a:pt x="434864" y="45555"/>
                    <a:pt x="474812" y="72577"/>
                  </a:cubicBez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5" name="TextBox 44">
            <a:extLst>
              <a:ext uri="{FF2B5EF4-FFF2-40B4-BE49-F238E27FC236}">
                <a16:creationId xmlns:a16="http://schemas.microsoft.com/office/drawing/2014/main" id="{BE76387A-79C8-82A7-B029-8BF951949A6C}"/>
              </a:ext>
            </a:extLst>
          </p:cNvPr>
          <p:cNvSpPr txBox="1"/>
          <p:nvPr/>
        </p:nvSpPr>
        <p:spPr>
          <a:xfrm>
            <a:off x="1844361" y="391012"/>
            <a:ext cx="8065706"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Key Learning Objectives</a:t>
            </a:r>
          </a:p>
        </p:txBody>
      </p:sp>
      <p:sp>
        <p:nvSpPr>
          <p:cNvPr id="46" name="Slide Number Placeholder 45">
            <a:extLst>
              <a:ext uri="{FF2B5EF4-FFF2-40B4-BE49-F238E27FC236}">
                <a16:creationId xmlns:a16="http://schemas.microsoft.com/office/drawing/2014/main" id="{2F326FCC-B052-E1A8-C7F1-85B1B1E5D3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742B13-BA90-439A-A52E-5D0CA01007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3225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96A5FD9-2883-7758-CDD7-AA516B34421B}"/>
              </a:ext>
            </a:extLst>
          </p:cNvPr>
          <p:cNvPicPr>
            <a:picLocks noChangeAspect="1"/>
          </p:cNvPicPr>
          <p:nvPr/>
        </p:nvPicPr>
        <p:blipFill rotWithShape="1">
          <a:blip r:embed="rId2"/>
          <a:srcRect t="5981" b="9749"/>
          <a:stretch/>
        </p:blipFill>
        <p:spPr>
          <a:xfrm>
            <a:off x="20" y="-22"/>
            <a:ext cx="12191977" cy="6858022"/>
          </a:xfrm>
          <a:prstGeom prst="rect">
            <a:avLst/>
          </a:prstGeom>
        </p:spPr>
      </p:pic>
      <p:sp>
        <p:nvSpPr>
          <p:cNvPr id="11"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55A243-A9F3-D880-D6BF-9616F4017CE8}"/>
              </a:ext>
            </a:extLst>
          </p:cNvPr>
          <p:cNvSpPr txBox="1"/>
          <p:nvPr/>
        </p:nvSpPr>
        <p:spPr>
          <a:xfrm>
            <a:off x="6301753" y="2055578"/>
            <a:ext cx="5452529" cy="1555723"/>
          </a:xfrm>
          <a:prstGeom prst="rect">
            <a:avLst/>
          </a:prstGeom>
          <a:solidFill>
            <a:schemeClr val="accent2">
              <a:lumMod val="75000"/>
            </a:schemeClr>
          </a:solidFill>
        </p:spPr>
        <p:txBody>
          <a:bodyPr vert="horz" lIns="91440" tIns="45720" rIns="91440" bIns="45720" rtlCol="0" anchor="t">
            <a:normAutofit/>
          </a:bodyPr>
          <a:lstStyle/>
          <a:p>
            <a:pPr marL="0" marR="0" lvl="0" indent="0" algn="ctr" fontAlgn="auto">
              <a:lnSpc>
                <a:spcPct val="90000"/>
              </a:lnSpc>
              <a:spcBef>
                <a:spcPct val="0"/>
              </a:spcBef>
              <a:spcAft>
                <a:spcPts val="600"/>
              </a:spcAft>
              <a:buClrTx/>
              <a:buSzTx/>
              <a:tabLst/>
              <a:defRPr/>
            </a:pPr>
            <a:r>
              <a:rPr kumimoji="0" lang="en-US" sz="5200" b="1" i="0" u="none" strike="noStrike" cap="none" spc="0" normalizeH="0" baseline="0" noProof="0" dirty="0">
                <a:ln>
                  <a:noFill/>
                </a:ln>
                <a:solidFill>
                  <a:srgbClr val="FFFFFF"/>
                </a:solidFill>
                <a:effectLst/>
                <a:uLnTx/>
                <a:uFillTx/>
                <a:latin typeface="Helvetica" panose="020B0604020202020204" pitchFamily="34" charset="0"/>
                <a:ea typeface="+mj-ea"/>
                <a:cs typeface="Helvetica" panose="020B0604020202020204" pitchFamily="34" charset="0"/>
              </a:rPr>
              <a:t>Coding portion of the workshop</a:t>
            </a:r>
          </a:p>
        </p:txBody>
      </p:sp>
      <p:sp>
        <p:nvSpPr>
          <p:cNvPr id="13" name="Rectangle 1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8C6FC29-5296-0D0D-4623-969563C3F4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9742B13-BA90-439A-A52E-5D0CA01007CA}" type="slidenum">
              <a:rPr lang="en-US">
                <a:solidFill>
                  <a:srgbClr val="FFFFFF"/>
                </a:solidFill>
                <a:latin typeface="Calibri" panose="020F0502020204030204"/>
              </a:rPr>
              <a:pPr>
                <a:spcAft>
                  <a:spcPts val="600"/>
                </a:spcAft>
                <a:defRPr/>
              </a:pPr>
              <a:t>30</a:t>
            </a:fld>
            <a:endParaRPr lang="en-US">
              <a:solidFill>
                <a:srgbClr val="FFFFFF"/>
              </a:solidFill>
              <a:latin typeface="Calibri" panose="020F0502020204030204"/>
            </a:endParaRPr>
          </a:p>
        </p:txBody>
      </p:sp>
    </p:spTree>
    <p:extLst>
      <p:ext uri="{BB962C8B-B14F-4D97-AF65-F5344CB8AC3E}">
        <p14:creationId xmlns:p14="http://schemas.microsoft.com/office/powerpoint/2010/main" val="312189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4EA175-B349-A31E-D00F-5725569BF05E}"/>
              </a:ext>
            </a:extLst>
          </p:cNvPr>
          <p:cNvSpPr>
            <a:spLocks noGrp="1"/>
          </p:cNvSpPr>
          <p:nvPr>
            <p:ph type="sldNum" sz="quarter" idx="12"/>
          </p:nvPr>
        </p:nvSpPr>
        <p:spPr/>
        <p:txBody>
          <a:bodyPr/>
          <a:lstStyle/>
          <a:p>
            <a:fld id="{D9742B13-BA90-439A-A52E-5D0CA01007CA}" type="slidenum">
              <a:rPr lang="en-US" smtClean="0"/>
              <a:t>31</a:t>
            </a:fld>
            <a:endParaRPr lang="en-US"/>
          </a:p>
        </p:txBody>
      </p:sp>
      <p:sp>
        <p:nvSpPr>
          <p:cNvPr id="3" name="TextBox 2">
            <a:extLst>
              <a:ext uri="{FF2B5EF4-FFF2-40B4-BE49-F238E27FC236}">
                <a16:creationId xmlns:a16="http://schemas.microsoft.com/office/drawing/2014/main" id="{B504E6B9-3F1C-073C-D974-6A224E1789E2}"/>
              </a:ext>
            </a:extLst>
          </p:cNvPr>
          <p:cNvSpPr txBox="1"/>
          <p:nvPr/>
        </p:nvSpPr>
        <p:spPr>
          <a:xfrm>
            <a:off x="1909010" y="278717"/>
            <a:ext cx="837397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Coding portion of the workshop</a:t>
            </a:r>
          </a:p>
        </p:txBody>
      </p:sp>
      <p:sp>
        <p:nvSpPr>
          <p:cNvPr id="4" name="TextBox 3">
            <a:extLst>
              <a:ext uri="{FF2B5EF4-FFF2-40B4-BE49-F238E27FC236}">
                <a16:creationId xmlns:a16="http://schemas.microsoft.com/office/drawing/2014/main" id="{19451937-FA60-E15E-ED54-95E238D03373}"/>
              </a:ext>
            </a:extLst>
          </p:cNvPr>
          <p:cNvSpPr txBox="1"/>
          <p:nvPr/>
        </p:nvSpPr>
        <p:spPr>
          <a:xfrm>
            <a:off x="632682" y="1391893"/>
            <a:ext cx="10942002" cy="2554545"/>
          </a:xfrm>
          <a:prstGeom prst="rect">
            <a:avLst/>
          </a:prstGeom>
          <a:noFill/>
        </p:spPr>
        <p:txBody>
          <a:bodyPr wrap="square">
            <a:spAutoFit/>
          </a:bodyPr>
          <a:lstStyle/>
          <a:p>
            <a:pPr marL="342900" indent="-342900">
              <a:buFont typeface="Wingdings" panose="05000000000000000000" pitchFamily="2" charset="2"/>
              <a:buChar char="Ø"/>
            </a:pPr>
            <a:r>
              <a:rPr lang="en-US" sz="3200" dirty="0">
                <a:latin typeface="Helvetica" panose="020B0604020202020204" pitchFamily="34" charset="0"/>
                <a:cs typeface="Helvetica" panose="020B0604020202020204" pitchFamily="34" charset="0"/>
              </a:rPr>
              <a:t>~10 min break (also time to install programs)</a:t>
            </a:r>
          </a:p>
          <a:p>
            <a:pPr marL="342900" indent="-342900">
              <a:buFont typeface="Wingdings" panose="05000000000000000000" pitchFamily="2" charset="2"/>
              <a:buChar char="Ø"/>
            </a:pPr>
            <a:r>
              <a:rPr lang="en-US" sz="3200" dirty="0">
                <a:latin typeface="Helvetica" panose="020B0604020202020204" pitchFamily="34" charset="0"/>
                <a:cs typeface="Helvetica" panose="020B0604020202020204" pitchFamily="34" charset="0"/>
              </a:rPr>
              <a:t>Login to Roar Collab</a:t>
            </a:r>
          </a:p>
          <a:p>
            <a:pPr marL="342900" indent="-342900">
              <a:buFont typeface="Wingdings" panose="05000000000000000000" pitchFamily="2" charset="2"/>
              <a:buChar char="Ø"/>
            </a:pPr>
            <a:r>
              <a:rPr lang="en-US" sz="3200" dirty="0">
                <a:latin typeface="Helvetica" panose="020B0604020202020204" pitchFamily="34" charset="0"/>
                <a:cs typeface="Helvetica" panose="020B0604020202020204" pitchFamily="34" charset="0"/>
              </a:rPr>
              <a:t>Download the data</a:t>
            </a:r>
          </a:p>
          <a:p>
            <a:pPr marL="342900" indent="-342900">
              <a:buFont typeface="Wingdings" panose="05000000000000000000" pitchFamily="2" charset="2"/>
              <a:buChar char="Ø"/>
            </a:pPr>
            <a:r>
              <a:rPr lang="en-US" sz="3200" dirty="0">
                <a:latin typeface="Helvetica" panose="020B0604020202020204" pitchFamily="34" charset="0"/>
                <a:cs typeface="Helvetica" panose="020B0604020202020204" pitchFamily="34" charset="0"/>
              </a:rPr>
              <a:t>Make sure you have the programs installed</a:t>
            </a:r>
          </a:p>
          <a:p>
            <a:pPr marL="800100" lvl="1" indent="-342900">
              <a:buFont typeface="Wingdings" panose="05000000000000000000" pitchFamily="2" charset="2"/>
              <a:buChar char="Ø"/>
            </a:pPr>
            <a:endParaRPr lang="en-US" sz="3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70922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1054AE-334C-B07D-96D2-C4C2B0A7942D}"/>
              </a:ext>
            </a:extLst>
          </p:cNvPr>
          <p:cNvSpPr>
            <a:spLocks noGrp="1"/>
          </p:cNvSpPr>
          <p:nvPr>
            <p:ph type="sldNum" sz="quarter" idx="12"/>
          </p:nvPr>
        </p:nvSpPr>
        <p:spPr/>
        <p:txBody>
          <a:bodyPr/>
          <a:lstStyle/>
          <a:p>
            <a:fld id="{D9742B13-BA90-439A-A52E-5D0CA01007CA}" type="slidenum">
              <a:rPr lang="en-US" smtClean="0"/>
              <a:t>32</a:t>
            </a:fld>
            <a:endParaRPr lang="en-US"/>
          </a:p>
        </p:txBody>
      </p:sp>
      <p:sp>
        <p:nvSpPr>
          <p:cNvPr id="3" name="TextBox 2">
            <a:extLst>
              <a:ext uri="{FF2B5EF4-FFF2-40B4-BE49-F238E27FC236}">
                <a16:creationId xmlns:a16="http://schemas.microsoft.com/office/drawing/2014/main" id="{3CFC618C-7F10-A4C5-66F1-23534C3FCB50}"/>
              </a:ext>
            </a:extLst>
          </p:cNvPr>
          <p:cNvSpPr txBox="1"/>
          <p:nvPr/>
        </p:nvSpPr>
        <p:spPr>
          <a:xfrm>
            <a:off x="1909010" y="278717"/>
            <a:ext cx="837397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Dataset </a:t>
            </a:r>
            <a:r>
              <a:rPr lang="en-US" sz="4800" b="1" dirty="0">
                <a:solidFill>
                  <a:srgbClr val="00B0F0"/>
                </a:solidFill>
                <a:latin typeface="Commissioner"/>
              </a:rPr>
              <a:t>Info</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pic>
        <p:nvPicPr>
          <p:cNvPr id="7" name="Picture 6">
            <a:extLst>
              <a:ext uri="{FF2B5EF4-FFF2-40B4-BE49-F238E27FC236}">
                <a16:creationId xmlns:a16="http://schemas.microsoft.com/office/drawing/2014/main" id="{01FBE273-60F3-77C9-36DE-C93BFC82569D}"/>
              </a:ext>
            </a:extLst>
          </p:cNvPr>
          <p:cNvPicPr/>
          <p:nvPr/>
        </p:nvPicPr>
        <p:blipFill rotWithShape="1">
          <a:blip r:embed="rId2"/>
          <a:srcRect t="8732" r="38561"/>
          <a:stretch/>
        </p:blipFill>
        <p:spPr>
          <a:xfrm>
            <a:off x="784055" y="1961377"/>
            <a:ext cx="6041149" cy="3543309"/>
          </a:xfrm>
          <a:prstGeom prst="rect">
            <a:avLst/>
          </a:prstGeom>
        </p:spPr>
      </p:pic>
      <p:grpSp>
        <p:nvGrpSpPr>
          <p:cNvPr id="8" name="Group 7">
            <a:extLst>
              <a:ext uri="{FF2B5EF4-FFF2-40B4-BE49-F238E27FC236}">
                <a16:creationId xmlns:a16="http://schemas.microsoft.com/office/drawing/2014/main" id="{FF668983-46AC-895C-BB05-74441DCB9EEC}"/>
              </a:ext>
            </a:extLst>
          </p:cNvPr>
          <p:cNvGrpSpPr/>
          <p:nvPr/>
        </p:nvGrpSpPr>
        <p:grpSpPr>
          <a:xfrm>
            <a:off x="3389130" y="2690018"/>
            <a:ext cx="830997" cy="830997"/>
            <a:chOff x="3351609" y="1996942"/>
            <a:chExt cx="1424781" cy="1424781"/>
          </a:xfrm>
        </p:grpSpPr>
        <p:sp>
          <p:nvSpPr>
            <p:cNvPr id="9" name="Oval 8">
              <a:extLst>
                <a:ext uri="{FF2B5EF4-FFF2-40B4-BE49-F238E27FC236}">
                  <a16:creationId xmlns:a16="http://schemas.microsoft.com/office/drawing/2014/main" id="{46A90D4F-0735-D7B2-409C-D35EAC3B114A}"/>
                </a:ext>
              </a:extLst>
            </p:cNvPr>
            <p:cNvSpPr/>
            <p:nvPr/>
          </p:nvSpPr>
          <p:spPr>
            <a:xfrm>
              <a:off x="3351609" y="1996942"/>
              <a:ext cx="1424781" cy="1424781"/>
            </a:xfrm>
            <a:prstGeom prst="ellipse">
              <a:avLst/>
            </a:prstGeom>
            <a:blipFill rotWithShape="0">
              <a:blip r:embed="rId3">
                <a:extLst>
                  <a:ext uri="{28A0092B-C50C-407E-A947-70E740481C1C}">
                    <a14:useLocalDpi xmlns:a14="http://schemas.microsoft.com/office/drawing/2010/main" val="0"/>
                  </a:ext>
                </a:extLst>
              </a:blip>
              <a:srcRect/>
              <a:stretch>
                <a:fillRect l="-21000" r="-21000"/>
              </a:stretch>
            </a:blip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a:lstStyle/>
            <a:p>
              <a:endParaRPr lang="en-US"/>
            </a:p>
          </p:txBody>
        </p:sp>
        <p:sp>
          <p:nvSpPr>
            <p:cNvPr id="10" name="Oval 4">
              <a:extLst>
                <a:ext uri="{FF2B5EF4-FFF2-40B4-BE49-F238E27FC236}">
                  <a16:creationId xmlns:a16="http://schemas.microsoft.com/office/drawing/2014/main" id="{8837D479-DDA6-4CF4-AEBC-8B13CE9F66E8}"/>
                </a:ext>
              </a:extLst>
            </p:cNvPr>
            <p:cNvSpPr txBox="1"/>
            <p:nvPr/>
          </p:nvSpPr>
          <p:spPr>
            <a:xfrm>
              <a:off x="3560263" y="2205596"/>
              <a:ext cx="1007473" cy="10074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r>
                <a:rPr lang="en-US" sz="6100" kern="1200" dirty="0"/>
                <a:t>  </a:t>
              </a:r>
            </a:p>
          </p:txBody>
        </p:sp>
      </p:grpSp>
      <p:sp>
        <p:nvSpPr>
          <p:cNvPr id="11" name="Arrow: Right 10">
            <a:extLst>
              <a:ext uri="{FF2B5EF4-FFF2-40B4-BE49-F238E27FC236}">
                <a16:creationId xmlns:a16="http://schemas.microsoft.com/office/drawing/2014/main" id="{157AFF74-77AE-6369-A074-9E0711BE9DBE}"/>
              </a:ext>
            </a:extLst>
          </p:cNvPr>
          <p:cNvSpPr/>
          <p:nvPr/>
        </p:nvSpPr>
        <p:spPr>
          <a:xfrm>
            <a:off x="6941507" y="2973188"/>
            <a:ext cx="1238358" cy="131858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7657956-C580-16A7-4E09-32EC22204FCD}"/>
              </a:ext>
            </a:extLst>
          </p:cNvPr>
          <p:cNvSpPr/>
          <p:nvPr/>
        </p:nvSpPr>
        <p:spPr>
          <a:xfrm>
            <a:off x="8295203" y="2886910"/>
            <a:ext cx="880151" cy="846121"/>
          </a:xfrm>
          <a:prstGeom prst="ellipse">
            <a:avLst/>
          </a:prstGeom>
          <a:no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B926BFE-8953-1798-2BB9-F836FC6C9C90}"/>
              </a:ext>
            </a:extLst>
          </p:cNvPr>
          <p:cNvSpPr/>
          <p:nvPr/>
        </p:nvSpPr>
        <p:spPr>
          <a:xfrm>
            <a:off x="9735178" y="2923474"/>
            <a:ext cx="728869" cy="700688"/>
          </a:xfrm>
          <a:prstGeom prst="ellipse">
            <a:avLst/>
          </a:prstGeom>
          <a:no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579C51-FD6F-50AC-2AF4-70F1C420863C}"/>
              </a:ext>
            </a:extLst>
          </p:cNvPr>
          <p:cNvSpPr/>
          <p:nvPr/>
        </p:nvSpPr>
        <p:spPr>
          <a:xfrm>
            <a:off x="8376651" y="4005001"/>
            <a:ext cx="304831" cy="13903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36B280D-4E8D-07FD-2E3E-901A3C6B5DA9}"/>
              </a:ext>
            </a:extLst>
          </p:cNvPr>
          <p:cNvSpPr/>
          <p:nvPr/>
        </p:nvSpPr>
        <p:spPr>
          <a:xfrm>
            <a:off x="8763436" y="4005001"/>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85C0605-3FC6-6311-913C-86BA06EB5A3E}"/>
              </a:ext>
            </a:extLst>
          </p:cNvPr>
          <p:cNvSpPr/>
          <p:nvPr/>
        </p:nvSpPr>
        <p:spPr>
          <a:xfrm>
            <a:off x="9575949" y="4005001"/>
            <a:ext cx="304831" cy="139032"/>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88B241-98D5-F958-C3CA-6D9206C436BB}"/>
              </a:ext>
            </a:extLst>
          </p:cNvPr>
          <p:cNvSpPr/>
          <p:nvPr/>
        </p:nvSpPr>
        <p:spPr>
          <a:xfrm>
            <a:off x="9962734" y="4005001"/>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84F2C6-D78D-E808-FCA3-1DD873076004}"/>
              </a:ext>
            </a:extLst>
          </p:cNvPr>
          <p:cNvSpPr/>
          <p:nvPr/>
        </p:nvSpPr>
        <p:spPr>
          <a:xfrm>
            <a:off x="10352696" y="4005001"/>
            <a:ext cx="188498" cy="13903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03A7093-B98B-51EC-70CC-DFC713C69600}"/>
              </a:ext>
            </a:extLst>
          </p:cNvPr>
          <p:cNvSpPr/>
          <p:nvPr/>
        </p:nvSpPr>
        <p:spPr>
          <a:xfrm>
            <a:off x="8998583" y="4223330"/>
            <a:ext cx="188498" cy="1390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EC33774-6363-321C-A0FD-168E24F607CB}"/>
              </a:ext>
            </a:extLst>
          </p:cNvPr>
          <p:cNvSpPr/>
          <p:nvPr/>
        </p:nvSpPr>
        <p:spPr>
          <a:xfrm>
            <a:off x="8721917" y="4223330"/>
            <a:ext cx="188498" cy="13903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E1983F-5321-5475-9EBF-8299402FF28C}"/>
              </a:ext>
            </a:extLst>
          </p:cNvPr>
          <p:cNvSpPr/>
          <p:nvPr/>
        </p:nvSpPr>
        <p:spPr>
          <a:xfrm>
            <a:off x="9942524" y="4223330"/>
            <a:ext cx="188498" cy="13903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51482FD-77D4-B1F5-3B57-229750211DAA}"/>
              </a:ext>
            </a:extLst>
          </p:cNvPr>
          <p:cNvSpPr/>
          <p:nvPr/>
        </p:nvSpPr>
        <p:spPr>
          <a:xfrm>
            <a:off x="9637723" y="4223330"/>
            <a:ext cx="188498" cy="13903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D10F222-BAE8-6687-4CAD-59BDC9D4CACA}"/>
              </a:ext>
            </a:extLst>
          </p:cNvPr>
          <p:cNvSpPr/>
          <p:nvPr/>
        </p:nvSpPr>
        <p:spPr>
          <a:xfrm>
            <a:off x="8322782" y="4223330"/>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6714F2A-2E2A-A082-B6B6-F80CC7ED55FC}"/>
              </a:ext>
            </a:extLst>
          </p:cNvPr>
          <p:cNvSpPr/>
          <p:nvPr/>
        </p:nvSpPr>
        <p:spPr>
          <a:xfrm>
            <a:off x="10228489" y="4223330"/>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4FDE7B8-8887-62CB-73A1-4D19E128FD5A}"/>
              </a:ext>
            </a:extLst>
          </p:cNvPr>
          <p:cNvSpPr txBox="1"/>
          <p:nvPr/>
        </p:nvSpPr>
        <p:spPr>
          <a:xfrm>
            <a:off x="3367755" y="5727019"/>
            <a:ext cx="5807599" cy="646331"/>
          </a:xfrm>
          <a:prstGeom prst="rect">
            <a:avLst/>
          </a:prstGeom>
          <a:noFill/>
        </p:spPr>
        <p:txBody>
          <a:bodyPr wrap="square">
            <a:spAutoFit/>
          </a:bodyPr>
          <a:lstStyle/>
          <a:p>
            <a:r>
              <a:rPr lang="en-US" dirty="0">
                <a:latin typeface="Helvetica" panose="020B0604020202020204" pitchFamily="34" charset="0"/>
                <a:cs typeface="Helvetica" panose="020B0604020202020204" pitchFamily="34" charset="0"/>
              </a:rPr>
              <a:t>Samples dating from the B</a:t>
            </a:r>
            <a:r>
              <a:rPr kumimoji="0" lang="en-US" b="0" i="0" u="none" strike="noStrike" kern="1200" cap="none" spc="0" normalizeH="0" baseline="0" noProof="0" dirty="0" err="1">
                <a:ln>
                  <a:noFill/>
                </a:ln>
                <a:effectLst/>
                <a:uLnTx/>
                <a:uFillTx/>
                <a:latin typeface="Helvetica" panose="020B0604020202020204" pitchFamily="34" charset="0"/>
                <a:ea typeface="+mn-ea"/>
                <a:cs typeface="Helvetica" panose="020B0604020202020204" pitchFamily="34" charset="0"/>
              </a:rPr>
              <a:t>ronze</a:t>
            </a:r>
            <a:r>
              <a:rPr kumimoji="0" lang="en-US" b="0" i="0" u="none" strike="noStrike" kern="1200" cap="none" spc="0" normalizeH="0" baseline="0" noProof="0" dirty="0">
                <a:ln>
                  <a:noFill/>
                </a:ln>
                <a:effectLst/>
                <a:uLnTx/>
                <a:uFillTx/>
                <a:latin typeface="Helvetica" panose="020B0604020202020204" pitchFamily="34" charset="0"/>
                <a:ea typeface="+mn-ea"/>
                <a:cs typeface="Helvetica" panose="020B0604020202020204" pitchFamily="34" charset="0"/>
              </a:rPr>
              <a:t> Age</a:t>
            </a:r>
            <a:r>
              <a:rPr lang="en-US" dirty="0">
                <a:latin typeface="Helvetica" panose="020B0604020202020204" pitchFamily="34" charset="0"/>
                <a:cs typeface="Helvetica" panose="020B0604020202020204" pitchFamily="34" charset="0"/>
              </a:rPr>
              <a:t>, through the</a:t>
            </a:r>
            <a:r>
              <a:rPr kumimoji="0" lang="en-US" b="0" i="0" u="none" strike="noStrike" kern="1200" cap="none" spc="0" normalizeH="0" baseline="0" noProof="0" dirty="0">
                <a:ln>
                  <a:noFill/>
                </a:ln>
                <a:effectLst/>
                <a:uLnTx/>
                <a:uFillTx/>
                <a:latin typeface="Helvetica" panose="020B0604020202020204" pitchFamily="34" charset="0"/>
                <a:ea typeface="+mn-ea"/>
                <a:cs typeface="Helvetica" panose="020B0604020202020204" pitchFamily="34" charset="0"/>
              </a:rPr>
              <a:t> Roman Imperial period, to the Middle Ages</a:t>
            </a:r>
            <a:endParaRPr lang="en-US" dirty="0"/>
          </a:p>
        </p:txBody>
      </p:sp>
    </p:spTree>
    <p:extLst>
      <p:ext uri="{BB962C8B-B14F-4D97-AF65-F5344CB8AC3E}">
        <p14:creationId xmlns:p14="http://schemas.microsoft.com/office/powerpoint/2010/main" val="1937686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B402E8-31BA-4048-91EB-5E2C257959AA}"/>
              </a:ext>
            </a:extLst>
          </p:cNvPr>
          <p:cNvPicPr>
            <a:picLocks noChangeAspect="1"/>
          </p:cNvPicPr>
          <p:nvPr/>
        </p:nvPicPr>
        <p:blipFill>
          <a:blip r:embed="rId3"/>
          <a:stretch>
            <a:fillRect/>
          </a:stretch>
        </p:blipFill>
        <p:spPr>
          <a:xfrm>
            <a:off x="1570445" y="2598032"/>
            <a:ext cx="3437707" cy="3967276"/>
          </a:xfrm>
          <a:prstGeom prst="rect">
            <a:avLst/>
          </a:prstGeom>
        </p:spPr>
      </p:pic>
      <p:pic>
        <p:nvPicPr>
          <p:cNvPr id="3" name="Picture 2">
            <a:extLst>
              <a:ext uri="{FF2B5EF4-FFF2-40B4-BE49-F238E27FC236}">
                <a16:creationId xmlns:a16="http://schemas.microsoft.com/office/drawing/2014/main" id="{C62EB312-9515-4778-9E6E-8347B4D9FEAD}"/>
              </a:ext>
            </a:extLst>
          </p:cNvPr>
          <p:cNvPicPr>
            <a:picLocks noChangeAspect="1"/>
          </p:cNvPicPr>
          <p:nvPr/>
        </p:nvPicPr>
        <p:blipFill>
          <a:blip r:embed="rId4"/>
          <a:stretch>
            <a:fillRect/>
          </a:stretch>
        </p:blipFill>
        <p:spPr>
          <a:xfrm>
            <a:off x="7186863" y="3040892"/>
            <a:ext cx="4409796" cy="3119930"/>
          </a:xfrm>
          <a:prstGeom prst="rect">
            <a:avLst/>
          </a:prstGeom>
        </p:spPr>
      </p:pic>
      <p:sp>
        <p:nvSpPr>
          <p:cNvPr id="6" name="TextBox 5">
            <a:extLst>
              <a:ext uri="{FF2B5EF4-FFF2-40B4-BE49-F238E27FC236}">
                <a16:creationId xmlns:a16="http://schemas.microsoft.com/office/drawing/2014/main" id="{E5817C61-CF56-403D-B59B-99300761EB79}"/>
              </a:ext>
            </a:extLst>
          </p:cNvPr>
          <p:cNvSpPr txBox="1"/>
          <p:nvPr/>
        </p:nvSpPr>
        <p:spPr>
          <a:xfrm>
            <a:off x="2241577" y="6488668"/>
            <a:ext cx="2095445" cy="369332"/>
          </a:xfrm>
          <a:prstGeom prst="rect">
            <a:avLst/>
          </a:prstGeom>
          <a:noFill/>
        </p:spPr>
        <p:txBody>
          <a:bodyPr wrap="none" rtlCol="0">
            <a:spAutoFit/>
          </a:bodyPr>
          <a:lstStyle/>
          <a:p>
            <a:r>
              <a:rPr lang="en-US" dirty="0" err="1">
                <a:latin typeface="Helvetica" panose="020B0604020202020204" pitchFamily="34" charset="0"/>
                <a:cs typeface="Helvetica" panose="020B0604020202020204" pitchFamily="34" charset="0"/>
              </a:rPr>
              <a:t>Ottoni</a:t>
            </a:r>
            <a:r>
              <a:rPr lang="en-US" dirty="0">
                <a:latin typeface="Helvetica" panose="020B0604020202020204" pitchFamily="34" charset="0"/>
                <a:cs typeface="Helvetica" panose="020B0604020202020204" pitchFamily="34" charset="0"/>
              </a:rPr>
              <a:t> et al. (2021)</a:t>
            </a:r>
          </a:p>
        </p:txBody>
      </p:sp>
      <p:sp>
        <p:nvSpPr>
          <p:cNvPr id="7" name="TextBox 6">
            <a:extLst>
              <a:ext uri="{FF2B5EF4-FFF2-40B4-BE49-F238E27FC236}">
                <a16:creationId xmlns:a16="http://schemas.microsoft.com/office/drawing/2014/main" id="{C78A3C8F-17A6-40FB-A0B9-AF969E2783DA}"/>
              </a:ext>
            </a:extLst>
          </p:cNvPr>
          <p:cNvSpPr txBox="1"/>
          <p:nvPr/>
        </p:nvSpPr>
        <p:spPr>
          <a:xfrm>
            <a:off x="7854980" y="6488668"/>
            <a:ext cx="2582758" cy="369332"/>
          </a:xfrm>
          <a:prstGeom prst="rect">
            <a:avLst/>
          </a:prstGeom>
          <a:noFill/>
        </p:spPr>
        <p:txBody>
          <a:bodyPr wrap="none" rtlCol="0">
            <a:spAutoFit/>
          </a:bodyPr>
          <a:lstStyle/>
          <a:p>
            <a:r>
              <a:rPr lang="en-US" dirty="0" err="1">
                <a:latin typeface="Helvetica" panose="020B0604020202020204" pitchFamily="34" charset="0"/>
                <a:cs typeface="Helvetica" panose="020B0604020202020204" pitchFamily="34" charset="0"/>
              </a:rPr>
              <a:t>Eisenhofer</a:t>
            </a:r>
            <a:r>
              <a:rPr lang="en-US" dirty="0">
                <a:latin typeface="Helvetica" panose="020B0604020202020204" pitchFamily="34" charset="0"/>
                <a:cs typeface="Helvetica" panose="020B0604020202020204" pitchFamily="34" charset="0"/>
              </a:rPr>
              <a:t> et al. (2020)</a:t>
            </a:r>
          </a:p>
        </p:txBody>
      </p:sp>
      <p:sp>
        <p:nvSpPr>
          <p:cNvPr id="8" name="Title 1">
            <a:extLst>
              <a:ext uri="{FF2B5EF4-FFF2-40B4-BE49-F238E27FC236}">
                <a16:creationId xmlns:a16="http://schemas.microsoft.com/office/drawing/2014/main" id="{CB898145-8E41-4E58-BE08-B32D2FEAB9BB}"/>
              </a:ext>
            </a:extLst>
          </p:cNvPr>
          <p:cNvSpPr txBox="1">
            <a:spLocks/>
          </p:cNvSpPr>
          <p:nvPr/>
        </p:nvSpPr>
        <p:spPr>
          <a:xfrm>
            <a:off x="838200" y="52844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Helvetica" panose="020B0604020202020204" pitchFamily="34" charset="0"/>
                <a:cs typeface="Helvetica" panose="020B0604020202020204" pitchFamily="34" charset="0"/>
              </a:rPr>
              <a:t>Anaerolineaceae oral taxon 439: Geographic and chronological clustering according to cultural group</a:t>
            </a:r>
          </a:p>
        </p:txBody>
      </p:sp>
      <p:pic>
        <p:nvPicPr>
          <p:cNvPr id="9" name="Picture 8">
            <a:extLst>
              <a:ext uri="{FF2B5EF4-FFF2-40B4-BE49-F238E27FC236}">
                <a16:creationId xmlns:a16="http://schemas.microsoft.com/office/drawing/2014/main" id="{0AC9BDCD-6616-4503-B405-E0AE1B876839}"/>
              </a:ext>
            </a:extLst>
          </p:cNvPr>
          <p:cNvPicPr>
            <a:picLocks noChangeAspect="1"/>
          </p:cNvPicPr>
          <p:nvPr/>
        </p:nvPicPr>
        <p:blipFill>
          <a:blip r:embed="rId5"/>
          <a:stretch>
            <a:fillRect/>
          </a:stretch>
        </p:blipFill>
        <p:spPr>
          <a:xfrm>
            <a:off x="838200" y="1578797"/>
            <a:ext cx="5540220" cy="937341"/>
          </a:xfrm>
          <a:prstGeom prst="rect">
            <a:avLst/>
          </a:prstGeom>
        </p:spPr>
      </p:pic>
      <p:pic>
        <p:nvPicPr>
          <p:cNvPr id="10" name="Picture 9">
            <a:extLst>
              <a:ext uri="{FF2B5EF4-FFF2-40B4-BE49-F238E27FC236}">
                <a16:creationId xmlns:a16="http://schemas.microsoft.com/office/drawing/2014/main" id="{9FDA6615-7EA1-4E6D-B841-1BC961A4C36D}"/>
              </a:ext>
            </a:extLst>
          </p:cNvPr>
          <p:cNvPicPr>
            <a:picLocks noChangeAspect="1"/>
          </p:cNvPicPr>
          <p:nvPr/>
        </p:nvPicPr>
        <p:blipFill>
          <a:blip r:embed="rId6"/>
          <a:stretch>
            <a:fillRect/>
          </a:stretch>
        </p:blipFill>
        <p:spPr>
          <a:xfrm>
            <a:off x="7601971" y="1539836"/>
            <a:ext cx="3579580" cy="1173211"/>
          </a:xfrm>
          <a:prstGeom prst="rect">
            <a:avLst/>
          </a:prstGeom>
        </p:spPr>
      </p:pic>
      <p:sp>
        <p:nvSpPr>
          <p:cNvPr id="2" name="Slide Number Placeholder 1">
            <a:extLst>
              <a:ext uri="{FF2B5EF4-FFF2-40B4-BE49-F238E27FC236}">
                <a16:creationId xmlns:a16="http://schemas.microsoft.com/office/drawing/2014/main" id="{4C5E4909-D19A-1BA7-10AA-E014246BB9F9}"/>
              </a:ext>
            </a:extLst>
          </p:cNvPr>
          <p:cNvSpPr>
            <a:spLocks noGrp="1"/>
          </p:cNvSpPr>
          <p:nvPr>
            <p:ph type="sldNum" sz="quarter" idx="12"/>
          </p:nvPr>
        </p:nvSpPr>
        <p:spPr/>
        <p:txBody>
          <a:bodyPr/>
          <a:lstStyle/>
          <a:p>
            <a:fld id="{B45F0285-4594-46C8-B780-3B3D316D829C}" type="slidenum">
              <a:rPr lang="en-US" smtClean="0"/>
              <a:t>33</a:t>
            </a:fld>
            <a:endParaRPr lang="en-US"/>
          </a:p>
        </p:txBody>
      </p:sp>
      <p:sp>
        <p:nvSpPr>
          <p:cNvPr id="4" name="Footer Placeholder 3">
            <a:extLst>
              <a:ext uri="{FF2B5EF4-FFF2-40B4-BE49-F238E27FC236}">
                <a16:creationId xmlns:a16="http://schemas.microsoft.com/office/drawing/2014/main" id="{D7163E7B-C778-4F2E-2243-47BD493B8DD9}"/>
              </a:ext>
            </a:extLst>
          </p:cNvPr>
          <p:cNvSpPr>
            <a:spLocks noGrp="1"/>
          </p:cNvSpPr>
          <p:nvPr>
            <p:ph type="ftr" sz="quarter" idx="11"/>
          </p:nvPr>
        </p:nvSpPr>
        <p:spPr/>
        <p:txBody>
          <a:bodyPr/>
          <a:lstStyle/>
          <a:p>
            <a:r>
              <a:rPr lang="en-US"/>
              <a:t>AABA 2023 Presentation</a:t>
            </a:r>
          </a:p>
        </p:txBody>
      </p:sp>
    </p:spTree>
    <p:extLst>
      <p:ext uri="{BB962C8B-B14F-4D97-AF65-F5344CB8AC3E}">
        <p14:creationId xmlns:p14="http://schemas.microsoft.com/office/powerpoint/2010/main" val="1040533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6EB840-F333-D38A-8D1F-392765330CD1}"/>
              </a:ext>
            </a:extLst>
          </p:cNvPr>
          <p:cNvSpPr>
            <a:spLocks noGrp="1"/>
          </p:cNvSpPr>
          <p:nvPr>
            <p:ph type="sldNum" sz="quarter" idx="12"/>
          </p:nvPr>
        </p:nvSpPr>
        <p:spPr/>
        <p:txBody>
          <a:bodyPr/>
          <a:lstStyle/>
          <a:p>
            <a:fld id="{D9742B13-BA90-439A-A52E-5D0CA01007CA}" type="slidenum">
              <a:rPr lang="en-US" smtClean="0"/>
              <a:t>34</a:t>
            </a:fld>
            <a:endParaRPr lang="en-US"/>
          </a:p>
        </p:txBody>
      </p:sp>
      <p:sp>
        <p:nvSpPr>
          <p:cNvPr id="3" name="TextBox 2">
            <a:extLst>
              <a:ext uri="{FF2B5EF4-FFF2-40B4-BE49-F238E27FC236}">
                <a16:creationId xmlns:a16="http://schemas.microsoft.com/office/drawing/2014/main" id="{B81D3AAC-37F8-D760-1E03-4CC4BCFF7333}"/>
              </a:ext>
            </a:extLst>
          </p:cNvPr>
          <p:cNvSpPr txBox="1"/>
          <p:nvPr/>
        </p:nvSpPr>
        <p:spPr>
          <a:xfrm>
            <a:off x="1099189" y="-104520"/>
            <a:ext cx="9993622"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1: Mapping to the reference &amp; and quality filter</a:t>
            </a:r>
          </a:p>
        </p:txBody>
      </p:sp>
      <p:sp>
        <p:nvSpPr>
          <p:cNvPr id="4" name="TextBox 3">
            <a:extLst>
              <a:ext uri="{FF2B5EF4-FFF2-40B4-BE49-F238E27FC236}">
                <a16:creationId xmlns:a16="http://schemas.microsoft.com/office/drawing/2014/main" id="{EC52789F-C837-90AC-8530-2F72D9A7A66A}"/>
              </a:ext>
            </a:extLst>
          </p:cNvPr>
          <p:cNvSpPr txBox="1"/>
          <p:nvPr/>
        </p:nvSpPr>
        <p:spPr>
          <a:xfrm>
            <a:off x="949125" y="1132649"/>
            <a:ext cx="4029823" cy="1323439"/>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BWA = Burrows-Wheeler Aligner </a:t>
            </a:r>
            <a:endParaRPr lang="en-US" sz="4000" dirty="0"/>
          </a:p>
        </p:txBody>
      </p:sp>
      <p:sp>
        <p:nvSpPr>
          <p:cNvPr id="5" name="TextBox 4">
            <a:extLst>
              <a:ext uri="{FF2B5EF4-FFF2-40B4-BE49-F238E27FC236}">
                <a16:creationId xmlns:a16="http://schemas.microsoft.com/office/drawing/2014/main" id="{1814FA76-785E-4354-B850-02E61FEA55C6}"/>
              </a:ext>
            </a:extLst>
          </p:cNvPr>
          <p:cNvSpPr txBox="1"/>
          <p:nvPr/>
        </p:nvSpPr>
        <p:spPr>
          <a:xfrm>
            <a:off x="699732" y="2442032"/>
            <a:ext cx="5166645" cy="3785652"/>
          </a:xfrm>
          <a:prstGeom prst="rect">
            <a:avLst/>
          </a:prstGeom>
          <a:noFill/>
        </p:spPr>
        <p:txBody>
          <a:bodyPr wrap="square">
            <a:spAutoFit/>
          </a:bodyPr>
          <a:lstStyle/>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Indexes the reference genome in a compressed form</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BWA-MEM for long reads and higher accuracy </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BWA-ALN for short reads </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Needs a reference genome in FASTA format </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Samples can be in FASTQ or FASTA format </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Outputs a SAM/BAM files  </a:t>
            </a:r>
          </a:p>
        </p:txBody>
      </p:sp>
      <p:sp>
        <p:nvSpPr>
          <p:cNvPr id="6" name="TextBox 5">
            <a:extLst>
              <a:ext uri="{FF2B5EF4-FFF2-40B4-BE49-F238E27FC236}">
                <a16:creationId xmlns:a16="http://schemas.microsoft.com/office/drawing/2014/main" id="{6E900982-5051-61CA-FA87-BFFFCF742173}"/>
              </a:ext>
            </a:extLst>
          </p:cNvPr>
          <p:cNvSpPr txBox="1"/>
          <p:nvPr/>
        </p:nvSpPr>
        <p:spPr>
          <a:xfrm>
            <a:off x="7967288" y="1364077"/>
            <a:ext cx="4029823"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SAMTOOLS</a:t>
            </a:r>
            <a:endParaRPr lang="en-US" sz="4000" dirty="0"/>
          </a:p>
        </p:txBody>
      </p:sp>
      <p:sp>
        <p:nvSpPr>
          <p:cNvPr id="7" name="TextBox 6">
            <a:extLst>
              <a:ext uri="{FF2B5EF4-FFF2-40B4-BE49-F238E27FC236}">
                <a16:creationId xmlns:a16="http://schemas.microsoft.com/office/drawing/2014/main" id="{5D946D27-E8E4-74A5-3D93-D3C2E0973DF0}"/>
              </a:ext>
            </a:extLst>
          </p:cNvPr>
          <p:cNvSpPr txBox="1"/>
          <p:nvPr/>
        </p:nvSpPr>
        <p:spPr>
          <a:xfrm>
            <a:off x="6934739" y="2456088"/>
            <a:ext cx="5062372" cy="1569660"/>
          </a:xfrm>
          <a:prstGeom prst="rect">
            <a:avLst/>
          </a:prstGeom>
          <a:noFill/>
        </p:spPr>
        <p:txBody>
          <a:bodyPr wrap="square">
            <a:spAutoFit/>
          </a:bodyPr>
          <a:lstStyle/>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A suite of programs for HTS data</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Supports SAM/BAM formats</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Can perform a variety of quality control functions</a:t>
            </a:r>
          </a:p>
        </p:txBody>
      </p:sp>
      <p:sp>
        <p:nvSpPr>
          <p:cNvPr id="8" name="TextBox 7">
            <a:extLst>
              <a:ext uri="{FF2B5EF4-FFF2-40B4-BE49-F238E27FC236}">
                <a16:creationId xmlns:a16="http://schemas.microsoft.com/office/drawing/2014/main" id="{B56607AE-AB7A-0867-CC5D-1526AD7CE224}"/>
              </a:ext>
            </a:extLst>
          </p:cNvPr>
          <p:cNvSpPr txBox="1"/>
          <p:nvPr/>
        </p:nvSpPr>
        <p:spPr>
          <a:xfrm>
            <a:off x="5952376" y="4673411"/>
            <a:ext cx="4970997" cy="1323439"/>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bwa_script.sh</a:t>
            </a:r>
          </a:p>
          <a:p>
            <a:pPr algn="ctr"/>
            <a:r>
              <a:rPr lang="en-US" sz="4000" dirty="0">
                <a:latin typeface="Helvetica" panose="020B0604020202020204" pitchFamily="34" charset="0"/>
                <a:cs typeface="Helvetica" panose="020B0604020202020204" pitchFamily="34" charset="0"/>
              </a:rPr>
              <a:t>Samtools-script.sh</a:t>
            </a:r>
            <a:endParaRPr lang="en-US" sz="4000" dirty="0"/>
          </a:p>
        </p:txBody>
      </p:sp>
    </p:spTree>
    <p:extLst>
      <p:ext uri="{BB962C8B-B14F-4D97-AF65-F5344CB8AC3E}">
        <p14:creationId xmlns:p14="http://schemas.microsoft.com/office/powerpoint/2010/main" val="3316799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65DFE1-73F5-2EC2-67A3-E0F7302C915B}"/>
              </a:ext>
            </a:extLst>
          </p:cNvPr>
          <p:cNvSpPr>
            <a:spLocks noGrp="1"/>
          </p:cNvSpPr>
          <p:nvPr>
            <p:ph type="sldNum" sz="quarter" idx="12"/>
          </p:nvPr>
        </p:nvSpPr>
        <p:spPr/>
        <p:txBody>
          <a:bodyPr/>
          <a:lstStyle/>
          <a:p>
            <a:fld id="{D9742B13-BA90-439A-A52E-5D0CA01007CA}" type="slidenum">
              <a:rPr lang="en-US" smtClean="0"/>
              <a:t>35</a:t>
            </a:fld>
            <a:endParaRPr lang="en-US"/>
          </a:p>
        </p:txBody>
      </p:sp>
      <p:sp>
        <p:nvSpPr>
          <p:cNvPr id="4" name="TextBox 3">
            <a:extLst>
              <a:ext uri="{FF2B5EF4-FFF2-40B4-BE49-F238E27FC236}">
                <a16:creationId xmlns:a16="http://schemas.microsoft.com/office/drawing/2014/main" id="{98A3BB20-452B-2D64-41F5-4B7CBDCB6814}"/>
              </a:ext>
            </a:extLst>
          </p:cNvPr>
          <p:cNvSpPr txBox="1"/>
          <p:nvPr/>
        </p:nvSpPr>
        <p:spPr>
          <a:xfrm>
            <a:off x="1099189" y="-104520"/>
            <a:ext cx="9993622"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2: Mapping to the reference &amp; and quality filter</a:t>
            </a:r>
          </a:p>
        </p:txBody>
      </p:sp>
      <p:sp>
        <p:nvSpPr>
          <p:cNvPr id="6" name="TextBox 5">
            <a:extLst>
              <a:ext uri="{FF2B5EF4-FFF2-40B4-BE49-F238E27FC236}">
                <a16:creationId xmlns:a16="http://schemas.microsoft.com/office/drawing/2014/main" id="{DE7A4245-D852-99A2-17F7-718BE2547D4B}"/>
              </a:ext>
            </a:extLst>
          </p:cNvPr>
          <p:cNvSpPr txBox="1"/>
          <p:nvPr/>
        </p:nvSpPr>
        <p:spPr>
          <a:xfrm>
            <a:off x="-171697" y="1278157"/>
            <a:ext cx="6448929"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SAMTOOLS coverage</a:t>
            </a:r>
            <a:endParaRPr lang="en-US" sz="4000" dirty="0"/>
          </a:p>
        </p:txBody>
      </p:sp>
      <p:pic>
        <p:nvPicPr>
          <p:cNvPr id="9" name="Picture 8">
            <a:extLst>
              <a:ext uri="{FF2B5EF4-FFF2-40B4-BE49-F238E27FC236}">
                <a16:creationId xmlns:a16="http://schemas.microsoft.com/office/drawing/2014/main" id="{CCA02F60-8C3E-7E7E-D31B-D39727A66B31}"/>
              </a:ext>
            </a:extLst>
          </p:cNvPr>
          <p:cNvPicPr>
            <a:picLocks noChangeAspect="1"/>
          </p:cNvPicPr>
          <p:nvPr/>
        </p:nvPicPr>
        <p:blipFill>
          <a:blip r:embed="rId2"/>
          <a:stretch>
            <a:fillRect/>
          </a:stretch>
        </p:blipFill>
        <p:spPr>
          <a:xfrm>
            <a:off x="431140" y="2293692"/>
            <a:ext cx="7968682" cy="4245220"/>
          </a:xfrm>
          <a:prstGeom prst="rect">
            <a:avLst/>
          </a:prstGeom>
        </p:spPr>
      </p:pic>
      <p:sp>
        <p:nvSpPr>
          <p:cNvPr id="10" name="TextBox 9">
            <a:extLst>
              <a:ext uri="{FF2B5EF4-FFF2-40B4-BE49-F238E27FC236}">
                <a16:creationId xmlns:a16="http://schemas.microsoft.com/office/drawing/2014/main" id="{10ACFF25-39C5-4F5D-4487-6BDD2A8975F3}"/>
              </a:ext>
            </a:extLst>
          </p:cNvPr>
          <p:cNvSpPr txBox="1"/>
          <p:nvPr/>
        </p:nvSpPr>
        <p:spPr>
          <a:xfrm>
            <a:off x="6921755" y="1278157"/>
            <a:ext cx="4970997"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Coverage_script.sh</a:t>
            </a:r>
            <a:endParaRPr lang="en-US" sz="4000" dirty="0"/>
          </a:p>
        </p:txBody>
      </p:sp>
    </p:spTree>
    <p:extLst>
      <p:ext uri="{BB962C8B-B14F-4D97-AF65-F5344CB8AC3E}">
        <p14:creationId xmlns:p14="http://schemas.microsoft.com/office/powerpoint/2010/main" val="3136089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48284E-A74A-6306-3DFC-5CE047583EF9}"/>
              </a:ext>
            </a:extLst>
          </p:cNvPr>
          <p:cNvSpPr>
            <a:spLocks noGrp="1"/>
          </p:cNvSpPr>
          <p:nvPr>
            <p:ph type="sldNum" sz="quarter" idx="12"/>
          </p:nvPr>
        </p:nvSpPr>
        <p:spPr/>
        <p:txBody>
          <a:bodyPr/>
          <a:lstStyle/>
          <a:p>
            <a:fld id="{D9742B13-BA90-439A-A52E-5D0CA01007CA}" type="slidenum">
              <a:rPr lang="en-US" smtClean="0"/>
              <a:t>36</a:t>
            </a:fld>
            <a:endParaRPr lang="en-US"/>
          </a:p>
        </p:txBody>
      </p:sp>
      <p:sp>
        <p:nvSpPr>
          <p:cNvPr id="3" name="TextBox 2">
            <a:extLst>
              <a:ext uri="{FF2B5EF4-FFF2-40B4-BE49-F238E27FC236}">
                <a16:creationId xmlns:a16="http://schemas.microsoft.com/office/drawing/2014/main" id="{B956CD34-F837-68A6-B349-320AEC210A26}"/>
              </a:ext>
            </a:extLst>
          </p:cNvPr>
          <p:cNvSpPr txBox="1"/>
          <p:nvPr/>
        </p:nvSpPr>
        <p:spPr>
          <a:xfrm>
            <a:off x="1099189" y="-104520"/>
            <a:ext cx="999362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3: Filtering authentic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aDNA</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 reads</a:t>
            </a:r>
          </a:p>
        </p:txBody>
      </p:sp>
      <p:sp>
        <p:nvSpPr>
          <p:cNvPr id="4" name="TextBox 3">
            <a:extLst>
              <a:ext uri="{FF2B5EF4-FFF2-40B4-BE49-F238E27FC236}">
                <a16:creationId xmlns:a16="http://schemas.microsoft.com/office/drawing/2014/main" id="{FA487149-E29E-A817-25B6-D767747F3772}"/>
              </a:ext>
            </a:extLst>
          </p:cNvPr>
          <p:cNvSpPr txBox="1"/>
          <p:nvPr/>
        </p:nvSpPr>
        <p:spPr>
          <a:xfrm>
            <a:off x="949125" y="1790062"/>
            <a:ext cx="10404675" cy="1323439"/>
          </a:xfrm>
          <a:prstGeom prst="rect">
            <a:avLst/>
          </a:prstGeom>
          <a:noFill/>
        </p:spPr>
        <p:txBody>
          <a:bodyPr wrap="square">
            <a:spAutoFit/>
          </a:bodyPr>
          <a:lstStyle/>
          <a:p>
            <a:pPr algn="ctr"/>
            <a:r>
              <a:rPr lang="en-US" sz="4000" dirty="0" err="1">
                <a:latin typeface="Helvetica" panose="020B0604020202020204" pitchFamily="34" charset="0"/>
                <a:cs typeface="Helvetica" panose="020B0604020202020204" pitchFamily="34" charset="0"/>
              </a:rPr>
              <a:t>PMDtools</a:t>
            </a:r>
            <a:r>
              <a:rPr lang="en-US" sz="4000" dirty="0">
                <a:latin typeface="Helvetica" panose="020B0604020202020204" pitchFamily="34" charset="0"/>
                <a:cs typeface="Helvetica" panose="020B0604020202020204" pitchFamily="34" charset="0"/>
              </a:rPr>
              <a:t> = filters to keep only reads with ancient DNA signatures </a:t>
            </a:r>
            <a:endParaRPr lang="en-US" sz="4000" dirty="0"/>
          </a:p>
        </p:txBody>
      </p:sp>
      <p:sp>
        <p:nvSpPr>
          <p:cNvPr id="5" name="TextBox 4">
            <a:extLst>
              <a:ext uri="{FF2B5EF4-FFF2-40B4-BE49-F238E27FC236}">
                <a16:creationId xmlns:a16="http://schemas.microsoft.com/office/drawing/2014/main" id="{94037648-F067-A3DE-7767-BCABB1EA631C}"/>
              </a:ext>
            </a:extLst>
          </p:cNvPr>
          <p:cNvSpPr txBox="1"/>
          <p:nvPr/>
        </p:nvSpPr>
        <p:spPr>
          <a:xfrm>
            <a:off x="1249806" y="3744499"/>
            <a:ext cx="10404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PMD_tools.sh</a:t>
            </a:r>
            <a:endParaRPr lang="en-US" sz="4000" dirty="0"/>
          </a:p>
        </p:txBody>
      </p:sp>
    </p:spTree>
    <p:extLst>
      <p:ext uri="{BB962C8B-B14F-4D97-AF65-F5344CB8AC3E}">
        <p14:creationId xmlns:p14="http://schemas.microsoft.com/office/powerpoint/2010/main" val="2392486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54F872-F680-9FED-F9A4-26445B84B5B0}"/>
              </a:ext>
            </a:extLst>
          </p:cNvPr>
          <p:cNvSpPr>
            <a:spLocks noGrp="1"/>
          </p:cNvSpPr>
          <p:nvPr>
            <p:ph type="sldNum" sz="quarter" idx="12"/>
          </p:nvPr>
        </p:nvSpPr>
        <p:spPr/>
        <p:txBody>
          <a:bodyPr/>
          <a:lstStyle/>
          <a:p>
            <a:fld id="{D9742B13-BA90-439A-A52E-5D0CA01007CA}" type="slidenum">
              <a:rPr lang="en-US" smtClean="0"/>
              <a:t>37</a:t>
            </a:fld>
            <a:endParaRPr lang="en-US"/>
          </a:p>
        </p:txBody>
      </p:sp>
      <p:sp>
        <p:nvSpPr>
          <p:cNvPr id="3" name="TextBox 2">
            <a:extLst>
              <a:ext uri="{FF2B5EF4-FFF2-40B4-BE49-F238E27FC236}">
                <a16:creationId xmlns:a16="http://schemas.microsoft.com/office/drawing/2014/main" id="{3FCFD9E1-D7A4-A844-5919-CF047C9B0404}"/>
              </a:ext>
            </a:extLst>
          </p:cNvPr>
          <p:cNvSpPr txBox="1"/>
          <p:nvPr/>
        </p:nvSpPr>
        <p:spPr>
          <a:xfrm>
            <a:off x="1099189" y="278539"/>
            <a:ext cx="9993622"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4: Converting to VCF format with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BCFtools</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DBCFA0F6-A148-319B-FFCC-2CC935686502}"/>
              </a:ext>
            </a:extLst>
          </p:cNvPr>
          <p:cNvSpPr txBox="1"/>
          <p:nvPr/>
        </p:nvSpPr>
        <p:spPr>
          <a:xfrm>
            <a:off x="419100" y="1900323"/>
            <a:ext cx="11353800" cy="1323439"/>
          </a:xfrm>
          <a:prstGeom prst="rect">
            <a:avLst/>
          </a:prstGeom>
          <a:noFill/>
        </p:spPr>
        <p:txBody>
          <a:bodyPr wrap="square">
            <a:spAutoFit/>
          </a:bodyPr>
          <a:lstStyle/>
          <a:p>
            <a:pPr algn="ctr"/>
            <a:r>
              <a:rPr lang="en-US" sz="4000" dirty="0" err="1">
                <a:latin typeface="Helvetica" panose="020B0604020202020204" pitchFamily="34" charset="0"/>
                <a:cs typeface="Helvetica" panose="020B0604020202020204" pitchFamily="34" charset="0"/>
              </a:rPr>
              <a:t>BCFtools</a:t>
            </a:r>
            <a:r>
              <a:rPr lang="en-US" sz="4000" dirty="0">
                <a:latin typeface="Helvetica" panose="020B0604020202020204" pitchFamily="34" charset="0"/>
                <a:cs typeface="Helvetica" panose="020B0604020202020204" pitchFamily="34" charset="0"/>
              </a:rPr>
              <a:t>: variant calling and manipulating files in the VCF format and its binary counterpart BCF </a:t>
            </a:r>
            <a:endParaRPr lang="en-US" sz="4000" dirty="0"/>
          </a:p>
        </p:txBody>
      </p:sp>
      <p:pic>
        <p:nvPicPr>
          <p:cNvPr id="2050" name="Picture 2" descr="Learning the VCF format">
            <a:extLst>
              <a:ext uri="{FF2B5EF4-FFF2-40B4-BE49-F238E27FC236}">
                <a16:creationId xmlns:a16="http://schemas.microsoft.com/office/drawing/2014/main" id="{739495A4-3376-671E-1429-4D73A405B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3381036"/>
            <a:ext cx="7496432" cy="30854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754A2C-88BD-A066-94BC-6BDDCBED66D5}"/>
              </a:ext>
            </a:extLst>
          </p:cNvPr>
          <p:cNvSpPr txBox="1"/>
          <p:nvPr/>
        </p:nvSpPr>
        <p:spPr>
          <a:xfrm>
            <a:off x="-801411" y="3980873"/>
            <a:ext cx="5927687"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bcftools_tools.sh</a:t>
            </a:r>
            <a:endParaRPr lang="en-US" sz="4000" dirty="0"/>
          </a:p>
        </p:txBody>
      </p:sp>
    </p:spTree>
    <p:extLst>
      <p:ext uri="{BB962C8B-B14F-4D97-AF65-F5344CB8AC3E}">
        <p14:creationId xmlns:p14="http://schemas.microsoft.com/office/powerpoint/2010/main" val="2702779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FC3025-A154-6490-20CE-2D2E941E696F}"/>
              </a:ext>
            </a:extLst>
          </p:cNvPr>
          <p:cNvSpPr>
            <a:spLocks noGrp="1"/>
          </p:cNvSpPr>
          <p:nvPr>
            <p:ph type="sldNum" sz="quarter" idx="12"/>
          </p:nvPr>
        </p:nvSpPr>
        <p:spPr/>
        <p:txBody>
          <a:bodyPr/>
          <a:lstStyle/>
          <a:p>
            <a:fld id="{D9742B13-BA90-439A-A52E-5D0CA01007CA}" type="slidenum">
              <a:rPr lang="en-US" smtClean="0"/>
              <a:t>38</a:t>
            </a:fld>
            <a:endParaRPr lang="en-US"/>
          </a:p>
        </p:txBody>
      </p:sp>
      <p:sp>
        <p:nvSpPr>
          <p:cNvPr id="3" name="TextBox 2">
            <a:extLst>
              <a:ext uri="{FF2B5EF4-FFF2-40B4-BE49-F238E27FC236}">
                <a16:creationId xmlns:a16="http://schemas.microsoft.com/office/drawing/2014/main" id="{95FA6DCA-6999-DEC2-BBA1-DECEF634CCCB}"/>
              </a:ext>
            </a:extLst>
          </p:cNvPr>
          <p:cNvSpPr txBox="1"/>
          <p:nvPr/>
        </p:nvSpPr>
        <p:spPr>
          <a:xfrm>
            <a:off x="1099189" y="278539"/>
            <a:ext cx="9993622"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5: Annotate VCF files with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SNPtoolkit</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 </a:t>
            </a:r>
          </a:p>
        </p:txBody>
      </p:sp>
      <p:pic>
        <p:nvPicPr>
          <p:cNvPr id="4098" name="Picture 2" descr="Contents — snpToolkit documentation">
            <a:extLst>
              <a:ext uri="{FF2B5EF4-FFF2-40B4-BE49-F238E27FC236}">
                <a16:creationId xmlns:a16="http://schemas.microsoft.com/office/drawing/2014/main" id="{A18BDB58-F7F0-76CE-E1BF-3BE1293C2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8199"/>
            <a:ext cx="12192000" cy="32908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5F2B5F-0EBD-9EF8-5DA5-9A88B15ED9B0}"/>
              </a:ext>
            </a:extLst>
          </p:cNvPr>
          <p:cNvSpPr txBox="1"/>
          <p:nvPr/>
        </p:nvSpPr>
        <p:spPr>
          <a:xfrm>
            <a:off x="893662" y="5039832"/>
            <a:ext cx="10404675" cy="707886"/>
          </a:xfrm>
          <a:prstGeom prst="rect">
            <a:avLst/>
          </a:prstGeom>
          <a:noFill/>
        </p:spPr>
        <p:txBody>
          <a:bodyPr wrap="square">
            <a:spAutoFit/>
          </a:bodyPr>
          <a:lstStyle/>
          <a:p>
            <a:pPr algn="ctr"/>
            <a:r>
              <a:rPr lang="en-US" sz="4000" dirty="0"/>
              <a:t>SNP_Toolkit.sh</a:t>
            </a:r>
          </a:p>
        </p:txBody>
      </p:sp>
      <p:sp>
        <p:nvSpPr>
          <p:cNvPr id="5" name="TextBox 4">
            <a:extLst>
              <a:ext uri="{FF2B5EF4-FFF2-40B4-BE49-F238E27FC236}">
                <a16:creationId xmlns:a16="http://schemas.microsoft.com/office/drawing/2014/main" id="{5E6FB0DB-744E-224B-6ABB-B2459CABE1BB}"/>
              </a:ext>
            </a:extLst>
          </p:cNvPr>
          <p:cNvSpPr txBox="1"/>
          <p:nvPr/>
        </p:nvSpPr>
        <p:spPr>
          <a:xfrm>
            <a:off x="893662" y="5648464"/>
            <a:ext cx="10404675" cy="707886"/>
          </a:xfrm>
          <a:prstGeom prst="rect">
            <a:avLst/>
          </a:prstGeom>
          <a:noFill/>
        </p:spPr>
        <p:txBody>
          <a:bodyPr wrap="square">
            <a:spAutoFit/>
          </a:bodyPr>
          <a:lstStyle/>
          <a:p>
            <a:pPr algn="ctr"/>
            <a:r>
              <a:rPr lang="en-US" sz="4000" dirty="0"/>
              <a:t>cd snpToolkit_SNPs_output_2024-*</a:t>
            </a:r>
          </a:p>
        </p:txBody>
      </p:sp>
    </p:spTree>
    <p:extLst>
      <p:ext uri="{BB962C8B-B14F-4D97-AF65-F5344CB8AC3E}">
        <p14:creationId xmlns:p14="http://schemas.microsoft.com/office/powerpoint/2010/main" val="2344262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01A0FB-25DD-432A-FEC4-270B07286727}"/>
              </a:ext>
            </a:extLst>
          </p:cNvPr>
          <p:cNvSpPr>
            <a:spLocks noGrp="1"/>
          </p:cNvSpPr>
          <p:nvPr>
            <p:ph type="sldNum" sz="quarter" idx="12"/>
          </p:nvPr>
        </p:nvSpPr>
        <p:spPr/>
        <p:txBody>
          <a:bodyPr/>
          <a:lstStyle/>
          <a:p>
            <a:fld id="{D9742B13-BA90-439A-A52E-5D0CA01007CA}" type="slidenum">
              <a:rPr lang="en-US" smtClean="0"/>
              <a:t>39</a:t>
            </a:fld>
            <a:endParaRPr lang="en-US"/>
          </a:p>
        </p:txBody>
      </p:sp>
      <p:sp>
        <p:nvSpPr>
          <p:cNvPr id="3" name="TextBox 2">
            <a:extLst>
              <a:ext uri="{FF2B5EF4-FFF2-40B4-BE49-F238E27FC236}">
                <a16:creationId xmlns:a16="http://schemas.microsoft.com/office/drawing/2014/main" id="{BCDDD652-062E-BEC4-F47C-201C4B12FAD8}"/>
              </a:ext>
            </a:extLst>
          </p:cNvPr>
          <p:cNvSpPr txBox="1"/>
          <p:nvPr/>
        </p:nvSpPr>
        <p:spPr>
          <a:xfrm>
            <a:off x="1512532" y="1954365"/>
            <a:ext cx="9166936"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SNP_TOOLKIT_COMBINE.sh</a:t>
            </a:r>
            <a:endParaRPr lang="en-US" sz="4000" dirty="0"/>
          </a:p>
        </p:txBody>
      </p:sp>
      <p:sp>
        <p:nvSpPr>
          <p:cNvPr id="4" name="TextBox 3">
            <a:extLst>
              <a:ext uri="{FF2B5EF4-FFF2-40B4-BE49-F238E27FC236}">
                <a16:creationId xmlns:a16="http://schemas.microsoft.com/office/drawing/2014/main" id="{322B062F-D4EE-0BA7-E90D-DBF7AD399FA6}"/>
              </a:ext>
            </a:extLst>
          </p:cNvPr>
          <p:cNvSpPr txBox="1"/>
          <p:nvPr/>
        </p:nvSpPr>
        <p:spPr>
          <a:xfrm>
            <a:off x="1099189" y="278539"/>
            <a:ext cx="999362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6: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SNPTookit_Combine</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5" name="TextBox 4">
            <a:extLst>
              <a:ext uri="{FF2B5EF4-FFF2-40B4-BE49-F238E27FC236}">
                <a16:creationId xmlns:a16="http://schemas.microsoft.com/office/drawing/2014/main" id="{F70F3BE3-4DE4-AE1A-65A5-52A71DABAD73}"/>
              </a:ext>
            </a:extLst>
          </p:cNvPr>
          <p:cNvSpPr txBox="1"/>
          <p:nvPr/>
        </p:nvSpPr>
        <p:spPr>
          <a:xfrm>
            <a:off x="1512532" y="2799194"/>
            <a:ext cx="9166936"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TRIMAL-script.sh</a:t>
            </a:r>
            <a:endParaRPr lang="en-US" sz="4000" dirty="0"/>
          </a:p>
        </p:txBody>
      </p:sp>
      <p:sp>
        <p:nvSpPr>
          <p:cNvPr id="6" name="TextBox 5">
            <a:extLst>
              <a:ext uri="{FF2B5EF4-FFF2-40B4-BE49-F238E27FC236}">
                <a16:creationId xmlns:a16="http://schemas.microsoft.com/office/drawing/2014/main" id="{AC91DF14-0C95-58F4-956B-145612F4C16C}"/>
              </a:ext>
            </a:extLst>
          </p:cNvPr>
          <p:cNvSpPr txBox="1"/>
          <p:nvPr/>
        </p:nvSpPr>
        <p:spPr>
          <a:xfrm>
            <a:off x="1512532" y="3507080"/>
            <a:ext cx="9166936"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Model_Finder.sh</a:t>
            </a:r>
            <a:endParaRPr lang="en-US" sz="4000" dirty="0"/>
          </a:p>
        </p:txBody>
      </p:sp>
      <p:sp>
        <p:nvSpPr>
          <p:cNvPr id="7" name="TextBox 6">
            <a:extLst>
              <a:ext uri="{FF2B5EF4-FFF2-40B4-BE49-F238E27FC236}">
                <a16:creationId xmlns:a16="http://schemas.microsoft.com/office/drawing/2014/main" id="{94569A03-69E7-1A83-5696-76149005E233}"/>
              </a:ext>
            </a:extLst>
          </p:cNvPr>
          <p:cNvSpPr txBox="1"/>
          <p:nvPr/>
        </p:nvSpPr>
        <p:spPr>
          <a:xfrm>
            <a:off x="1512532" y="4195750"/>
            <a:ext cx="9166936"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IQ_TREE_with_Model.sh</a:t>
            </a:r>
            <a:endParaRPr lang="en-US" sz="4000" dirty="0"/>
          </a:p>
        </p:txBody>
      </p:sp>
    </p:spTree>
    <p:extLst>
      <p:ext uri="{BB962C8B-B14F-4D97-AF65-F5344CB8AC3E}">
        <p14:creationId xmlns:p14="http://schemas.microsoft.com/office/powerpoint/2010/main" val="363921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3397A7-4164-7DA3-9B7C-4E68D4A03330}"/>
              </a:ext>
            </a:extLst>
          </p:cNvPr>
          <p:cNvSpPr>
            <a:spLocks noGrp="1"/>
          </p:cNvSpPr>
          <p:nvPr>
            <p:ph type="sldNum" sz="quarter" idx="12"/>
          </p:nvPr>
        </p:nvSpPr>
        <p:spPr/>
        <p:txBody>
          <a:bodyPr/>
          <a:lstStyle/>
          <a:p>
            <a:fld id="{D9742B13-BA90-439A-A52E-5D0CA01007CA}" type="slidenum">
              <a:rPr lang="en-US" smtClean="0"/>
              <a:t>4</a:t>
            </a:fld>
            <a:endParaRPr lang="en-US"/>
          </a:p>
        </p:txBody>
      </p:sp>
      <p:sp>
        <p:nvSpPr>
          <p:cNvPr id="3" name="TextBox 2">
            <a:extLst>
              <a:ext uri="{FF2B5EF4-FFF2-40B4-BE49-F238E27FC236}">
                <a16:creationId xmlns:a16="http://schemas.microsoft.com/office/drawing/2014/main" id="{5CDBAADC-D303-C618-2112-A40F93199E87}"/>
              </a:ext>
            </a:extLst>
          </p:cNvPr>
          <p:cNvSpPr txBox="1"/>
          <p:nvPr/>
        </p:nvSpPr>
        <p:spPr>
          <a:xfrm>
            <a:off x="371856" y="372563"/>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What is Phylogenetics and </a:t>
            </a:r>
            <a:r>
              <a:rPr lang="en-US" sz="4800" b="1" dirty="0">
                <a:solidFill>
                  <a:srgbClr val="00B0F0"/>
                </a:solidFill>
                <a:latin typeface="Commissioner"/>
              </a:rPr>
              <a:t>P</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hylogenomics</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a:t>
            </a:r>
          </a:p>
        </p:txBody>
      </p:sp>
      <p:sp>
        <p:nvSpPr>
          <p:cNvPr id="4" name="TextBox 3">
            <a:extLst>
              <a:ext uri="{FF2B5EF4-FFF2-40B4-BE49-F238E27FC236}">
                <a16:creationId xmlns:a16="http://schemas.microsoft.com/office/drawing/2014/main" id="{25884AAF-E066-ED20-4882-E1799213F7F5}"/>
              </a:ext>
            </a:extLst>
          </p:cNvPr>
          <p:cNvSpPr txBox="1"/>
          <p:nvPr/>
        </p:nvSpPr>
        <p:spPr>
          <a:xfrm>
            <a:off x="1734346" y="1517797"/>
            <a:ext cx="8878824" cy="4524315"/>
          </a:xfrm>
          <a:prstGeom prst="rect">
            <a:avLst/>
          </a:prstGeom>
          <a:noFill/>
        </p:spPr>
        <p:txBody>
          <a:bodyPr wrap="square" rtlCol="0">
            <a:spAutoFit/>
          </a:bodyPr>
          <a:lstStyle/>
          <a:p>
            <a:pPr marL="285750" indent="-285750">
              <a:buFont typeface="Wingdings" panose="05000000000000000000" pitchFamily="2" charset="2"/>
              <a:buChar char="Ø"/>
            </a:pPr>
            <a:r>
              <a:rPr lang="en-US" sz="3200" b="1" dirty="0">
                <a:latin typeface="Helvetica" panose="020B0604020202020204" pitchFamily="34" charset="0"/>
                <a:cs typeface="Helvetica" panose="020B0604020202020204" pitchFamily="34" charset="0"/>
              </a:rPr>
              <a:t>Phylogenetics: </a:t>
            </a:r>
            <a:r>
              <a:rPr lang="en-US" sz="3200" dirty="0">
                <a:latin typeface="Helvetica" panose="020B0604020202020204" pitchFamily="34" charset="0"/>
                <a:cs typeface="Helvetica" panose="020B0604020202020204" pitchFamily="34" charset="0"/>
              </a:rPr>
              <a:t>the study of evolutionary relationships among biological entities</a:t>
            </a:r>
          </a:p>
          <a:p>
            <a:pPr marL="742950" lvl="1" indent="-285750">
              <a:buFont typeface="Wingdings" panose="05000000000000000000" pitchFamily="2" charset="2"/>
              <a:buChar char="Ø"/>
            </a:pPr>
            <a:r>
              <a:rPr lang="en-US" sz="3200" dirty="0">
                <a:latin typeface="Helvetica" panose="020B0604020202020204" pitchFamily="34" charset="0"/>
                <a:cs typeface="Helvetica" panose="020B0604020202020204" pitchFamily="34" charset="0"/>
              </a:rPr>
              <a:t>Entities may refer to species, populations, or a gene family</a:t>
            </a:r>
          </a:p>
          <a:p>
            <a:pPr marL="285750" indent="-285750">
              <a:buFont typeface="Wingdings" panose="05000000000000000000" pitchFamily="2" charset="2"/>
              <a:buChar char="Ø"/>
            </a:pPr>
            <a:r>
              <a:rPr lang="en-US" sz="3200" b="1" dirty="0" err="1">
                <a:latin typeface="Helvetica" panose="020B0604020202020204" pitchFamily="34" charset="0"/>
                <a:cs typeface="Helvetica" panose="020B0604020202020204" pitchFamily="34" charset="0"/>
              </a:rPr>
              <a:t>Phylogenomics</a:t>
            </a:r>
            <a:r>
              <a:rPr lang="en-US" sz="3200" b="1" dirty="0">
                <a:latin typeface="Helvetica" panose="020B0604020202020204" pitchFamily="34" charset="0"/>
                <a:cs typeface="Helvetica" panose="020B0604020202020204" pitchFamily="34" charset="0"/>
              </a:rPr>
              <a:t>: </a:t>
            </a:r>
            <a:r>
              <a:rPr lang="en-US" sz="3200" dirty="0">
                <a:latin typeface="Helvetica" panose="020B0604020202020204" pitchFamily="34" charset="0"/>
                <a:cs typeface="Helvetica" panose="020B0604020202020204" pitchFamily="34" charset="0"/>
              </a:rPr>
              <a:t>the use of entire genomes for the reconstruction of the evolutionary relationships of organisms</a:t>
            </a:r>
          </a:p>
          <a:p>
            <a:pPr marL="742950" lvl="1" indent="-285750">
              <a:buFont typeface="Wingdings" panose="05000000000000000000" pitchFamily="2" charset="2"/>
              <a:buChar char="Ø"/>
            </a:pPr>
            <a:endParaRPr lang="en-US" sz="3200" dirty="0">
              <a:latin typeface="Helvetica" panose="020B0604020202020204" pitchFamily="34" charset="0"/>
              <a:cs typeface="Helvetica" panose="020B0604020202020204" pitchFamily="34" charset="0"/>
            </a:endParaRPr>
          </a:p>
          <a:p>
            <a:endParaRPr lang="en-US" sz="3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03398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DC3B02-6622-0D26-F850-DF760DF96657}"/>
              </a:ext>
            </a:extLst>
          </p:cNvPr>
          <p:cNvSpPr>
            <a:spLocks noGrp="1"/>
          </p:cNvSpPr>
          <p:nvPr>
            <p:ph type="sldNum" sz="quarter" idx="12"/>
          </p:nvPr>
        </p:nvSpPr>
        <p:spPr/>
        <p:txBody>
          <a:bodyPr/>
          <a:lstStyle/>
          <a:p>
            <a:fld id="{D9742B13-BA90-439A-A52E-5D0CA01007CA}" type="slidenum">
              <a:rPr lang="en-US" smtClean="0"/>
              <a:t>40</a:t>
            </a:fld>
            <a:endParaRPr lang="en-US"/>
          </a:p>
        </p:txBody>
      </p:sp>
      <p:pic>
        <p:nvPicPr>
          <p:cNvPr id="4" name="Picture 3">
            <a:extLst>
              <a:ext uri="{FF2B5EF4-FFF2-40B4-BE49-F238E27FC236}">
                <a16:creationId xmlns:a16="http://schemas.microsoft.com/office/drawing/2014/main" id="{D307FEEC-CF53-AC40-685F-F6673F300950}"/>
              </a:ext>
            </a:extLst>
          </p:cNvPr>
          <p:cNvPicPr>
            <a:picLocks noChangeAspect="1"/>
          </p:cNvPicPr>
          <p:nvPr/>
        </p:nvPicPr>
        <p:blipFill>
          <a:blip r:embed="rId2"/>
          <a:stretch>
            <a:fillRect/>
          </a:stretch>
        </p:blipFill>
        <p:spPr>
          <a:xfrm>
            <a:off x="908221" y="1203976"/>
            <a:ext cx="10375557" cy="5375485"/>
          </a:xfrm>
          <a:prstGeom prst="rect">
            <a:avLst/>
          </a:prstGeom>
        </p:spPr>
      </p:pic>
      <p:sp>
        <p:nvSpPr>
          <p:cNvPr id="5" name="TextBox 4">
            <a:extLst>
              <a:ext uri="{FF2B5EF4-FFF2-40B4-BE49-F238E27FC236}">
                <a16:creationId xmlns:a16="http://schemas.microsoft.com/office/drawing/2014/main" id="{7448E156-FB28-48CC-B905-BAA4928BCCDD}"/>
              </a:ext>
            </a:extLst>
          </p:cNvPr>
          <p:cNvSpPr txBox="1"/>
          <p:nvPr/>
        </p:nvSpPr>
        <p:spPr>
          <a:xfrm>
            <a:off x="1099188" y="230965"/>
            <a:ext cx="999362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7: Final Result</a:t>
            </a:r>
          </a:p>
        </p:txBody>
      </p:sp>
      <p:sp>
        <p:nvSpPr>
          <p:cNvPr id="6" name="TextBox 5">
            <a:extLst>
              <a:ext uri="{FF2B5EF4-FFF2-40B4-BE49-F238E27FC236}">
                <a16:creationId xmlns:a16="http://schemas.microsoft.com/office/drawing/2014/main" id="{D839D577-A099-8F79-39D8-895294E3E0A6}"/>
              </a:ext>
            </a:extLst>
          </p:cNvPr>
          <p:cNvSpPr txBox="1"/>
          <p:nvPr/>
        </p:nvSpPr>
        <p:spPr>
          <a:xfrm>
            <a:off x="1512532" y="1954365"/>
            <a:ext cx="9166936"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Open *.</a:t>
            </a:r>
            <a:r>
              <a:rPr lang="en-US" sz="4000" dirty="0" err="1">
                <a:latin typeface="Helvetica" panose="020B0604020202020204" pitchFamily="34" charset="0"/>
                <a:cs typeface="Helvetica" panose="020B0604020202020204" pitchFamily="34" charset="0"/>
              </a:rPr>
              <a:t>treefile</a:t>
            </a:r>
            <a:r>
              <a:rPr lang="en-US" sz="4000" dirty="0">
                <a:latin typeface="Helvetica" panose="020B0604020202020204" pitchFamily="34" charset="0"/>
                <a:cs typeface="Helvetica" panose="020B0604020202020204" pitchFamily="34" charset="0"/>
              </a:rPr>
              <a:t> in </a:t>
            </a:r>
            <a:r>
              <a:rPr lang="en-US" sz="4000" dirty="0" err="1">
                <a:latin typeface="Helvetica" panose="020B0604020202020204" pitchFamily="34" charset="0"/>
                <a:cs typeface="Helvetica" panose="020B0604020202020204" pitchFamily="34" charset="0"/>
              </a:rPr>
              <a:t>FigTree</a:t>
            </a:r>
            <a:endParaRPr lang="en-US" sz="4000" dirty="0"/>
          </a:p>
        </p:txBody>
      </p:sp>
    </p:spTree>
    <p:extLst>
      <p:ext uri="{BB962C8B-B14F-4D97-AF65-F5344CB8AC3E}">
        <p14:creationId xmlns:p14="http://schemas.microsoft.com/office/powerpoint/2010/main" val="4212214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A07F0-CF05-E953-87C0-0B5A0CAC07AB}"/>
              </a:ext>
            </a:extLst>
          </p:cNvPr>
          <p:cNvSpPr>
            <a:spLocks noGrp="1"/>
          </p:cNvSpPr>
          <p:nvPr>
            <p:ph type="sldNum" sz="quarter" idx="12"/>
          </p:nvPr>
        </p:nvSpPr>
        <p:spPr/>
        <p:txBody>
          <a:bodyPr/>
          <a:lstStyle/>
          <a:p>
            <a:fld id="{D9742B13-BA90-439A-A52E-5D0CA01007CA}" type="slidenum">
              <a:rPr lang="en-US" smtClean="0"/>
              <a:t>5</a:t>
            </a:fld>
            <a:endParaRPr lang="en-US"/>
          </a:p>
        </p:txBody>
      </p:sp>
      <p:pic>
        <p:nvPicPr>
          <p:cNvPr id="1026" name="Picture 2">
            <a:extLst>
              <a:ext uri="{FF2B5EF4-FFF2-40B4-BE49-F238E27FC236}">
                <a16:creationId xmlns:a16="http://schemas.microsoft.com/office/drawing/2014/main" id="{575209F6-6CDD-447C-A503-B8103CB7E5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324" b="16157"/>
          <a:stretch/>
        </p:blipFill>
        <p:spPr bwMode="auto">
          <a:xfrm>
            <a:off x="1869576" y="2031541"/>
            <a:ext cx="8452847" cy="43251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F607CFD-859D-DB56-A802-B2DF460F0BAD}"/>
              </a:ext>
            </a:extLst>
          </p:cNvPr>
          <p:cNvSpPr txBox="1"/>
          <p:nvPr/>
        </p:nvSpPr>
        <p:spPr>
          <a:xfrm>
            <a:off x="371856" y="372563"/>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Phylogenetic trees – basic concepts</a:t>
            </a:r>
          </a:p>
        </p:txBody>
      </p:sp>
      <p:sp>
        <p:nvSpPr>
          <p:cNvPr id="5" name="TextBox 4">
            <a:extLst>
              <a:ext uri="{FF2B5EF4-FFF2-40B4-BE49-F238E27FC236}">
                <a16:creationId xmlns:a16="http://schemas.microsoft.com/office/drawing/2014/main" id="{7855A014-E0D7-B8C2-7514-9D486910F996}"/>
              </a:ext>
            </a:extLst>
          </p:cNvPr>
          <p:cNvSpPr txBox="1"/>
          <p:nvPr/>
        </p:nvSpPr>
        <p:spPr>
          <a:xfrm>
            <a:off x="824103" y="1385514"/>
            <a:ext cx="10543794" cy="646331"/>
          </a:xfrm>
          <a:prstGeom prst="rect">
            <a:avLst/>
          </a:prstGeom>
          <a:noFill/>
        </p:spPr>
        <p:txBody>
          <a:bodyPr wrap="square">
            <a:spAutoFit/>
          </a:bodyPr>
          <a:lstStyle/>
          <a:p>
            <a:r>
              <a:rPr lang="en-US" sz="1800" dirty="0">
                <a:latin typeface="Helvetica" panose="020B0604020202020204" pitchFamily="34" charset="0"/>
                <a:cs typeface="Helvetica" panose="020B0604020202020204" pitchFamily="34" charset="0"/>
              </a:rPr>
              <a:t>Phylogeny or a phylogenetic tree represents a hypothesis of how different biological entities relate to each other</a:t>
            </a:r>
            <a:endParaRPr lang="en-US" dirty="0"/>
          </a:p>
        </p:txBody>
      </p:sp>
    </p:spTree>
    <p:extLst>
      <p:ext uri="{BB962C8B-B14F-4D97-AF65-F5344CB8AC3E}">
        <p14:creationId xmlns:p14="http://schemas.microsoft.com/office/powerpoint/2010/main" val="113162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05ED69-924E-3948-359B-27DE423A963A}"/>
              </a:ext>
            </a:extLst>
          </p:cNvPr>
          <p:cNvSpPr>
            <a:spLocks noGrp="1"/>
          </p:cNvSpPr>
          <p:nvPr>
            <p:ph type="sldNum" sz="quarter" idx="12"/>
          </p:nvPr>
        </p:nvSpPr>
        <p:spPr/>
        <p:txBody>
          <a:bodyPr/>
          <a:lstStyle/>
          <a:p>
            <a:fld id="{D9742B13-BA90-439A-A52E-5D0CA01007CA}" type="slidenum">
              <a:rPr lang="en-US" smtClean="0"/>
              <a:t>6</a:t>
            </a:fld>
            <a:endParaRPr lang="en-US"/>
          </a:p>
        </p:txBody>
      </p:sp>
      <p:cxnSp>
        <p:nvCxnSpPr>
          <p:cNvPr id="8" name="Straight Connector 7">
            <a:extLst>
              <a:ext uri="{FF2B5EF4-FFF2-40B4-BE49-F238E27FC236}">
                <a16:creationId xmlns:a16="http://schemas.microsoft.com/office/drawing/2014/main" id="{A6BD4518-D82F-1047-3F19-94B6CAF3DF7A}"/>
              </a:ext>
            </a:extLst>
          </p:cNvPr>
          <p:cNvCxnSpPr>
            <a:cxnSpLocks/>
          </p:cNvCxnSpPr>
          <p:nvPr/>
        </p:nvCxnSpPr>
        <p:spPr>
          <a:xfrm flipH="1">
            <a:off x="7887855" y="1502664"/>
            <a:ext cx="2576668" cy="40667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1F4AE4-6B86-AC80-A29F-369B756363F2}"/>
              </a:ext>
            </a:extLst>
          </p:cNvPr>
          <p:cNvGrpSpPr/>
          <p:nvPr/>
        </p:nvGrpSpPr>
        <p:grpSpPr>
          <a:xfrm>
            <a:off x="6096000" y="1502664"/>
            <a:ext cx="3661387" cy="4066771"/>
            <a:chOff x="535709" y="1493520"/>
            <a:chExt cx="3661387" cy="4066771"/>
          </a:xfrm>
        </p:grpSpPr>
        <p:cxnSp>
          <p:nvCxnSpPr>
            <p:cNvPr id="7" name="Straight Connector 6">
              <a:extLst>
                <a:ext uri="{FF2B5EF4-FFF2-40B4-BE49-F238E27FC236}">
                  <a16:creationId xmlns:a16="http://schemas.microsoft.com/office/drawing/2014/main" id="{9BE7E46D-2F86-0C97-DF44-8360FF7AC93E}"/>
                </a:ext>
              </a:extLst>
            </p:cNvPr>
            <p:cNvCxnSpPr/>
            <p:nvPr/>
          </p:nvCxnSpPr>
          <p:spPr>
            <a:xfrm>
              <a:off x="535709" y="1542473"/>
              <a:ext cx="1791855" cy="401781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6D2BB4F-8FF6-565C-60E1-53D8FA31675B}"/>
                </a:ext>
              </a:extLst>
            </p:cNvPr>
            <p:cNvCxnSpPr>
              <a:cxnSpLocks/>
            </p:cNvCxnSpPr>
            <p:nvPr/>
          </p:nvCxnSpPr>
          <p:spPr>
            <a:xfrm>
              <a:off x="3458741" y="1493520"/>
              <a:ext cx="660678" cy="125882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0B55534-6DC3-6C60-DC70-A004AB0AFE41}"/>
                </a:ext>
              </a:extLst>
            </p:cNvPr>
            <p:cNvCxnSpPr>
              <a:cxnSpLocks/>
            </p:cNvCxnSpPr>
            <p:nvPr/>
          </p:nvCxnSpPr>
          <p:spPr>
            <a:xfrm flipH="1">
              <a:off x="4119419" y="1493520"/>
              <a:ext cx="77677" cy="125882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E24D005D-EC88-5B3C-9A4A-D964C7A9254F}"/>
              </a:ext>
            </a:extLst>
          </p:cNvPr>
          <p:cNvCxnSpPr/>
          <p:nvPr/>
        </p:nvCxnSpPr>
        <p:spPr>
          <a:xfrm>
            <a:off x="762000" y="1551616"/>
            <a:ext cx="1791855" cy="401781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6CC3E9-A7F8-4103-05D3-4C6A56F29802}"/>
              </a:ext>
            </a:extLst>
          </p:cNvPr>
          <p:cNvCxnSpPr>
            <a:cxnSpLocks/>
          </p:cNvCxnSpPr>
          <p:nvPr/>
        </p:nvCxnSpPr>
        <p:spPr>
          <a:xfrm>
            <a:off x="3685032" y="1502663"/>
            <a:ext cx="660678" cy="125882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D9AA6E2-50CA-6CCB-D4E1-97AD7F63B176}"/>
              </a:ext>
            </a:extLst>
          </p:cNvPr>
          <p:cNvCxnSpPr>
            <a:cxnSpLocks/>
          </p:cNvCxnSpPr>
          <p:nvPr/>
        </p:nvCxnSpPr>
        <p:spPr>
          <a:xfrm flipH="1">
            <a:off x="2553855" y="1527139"/>
            <a:ext cx="2576668" cy="40667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47821F8-893A-BB08-FD07-5F501625B0BD}"/>
              </a:ext>
            </a:extLst>
          </p:cNvPr>
          <p:cNvCxnSpPr>
            <a:cxnSpLocks/>
          </p:cNvCxnSpPr>
          <p:nvPr/>
        </p:nvCxnSpPr>
        <p:spPr>
          <a:xfrm flipH="1">
            <a:off x="1490472" y="1551616"/>
            <a:ext cx="985706" cy="162135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E0D749-DDE9-004F-3F9E-DF2FBB531EF0}"/>
              </a:ext>
            </a:extLst>
          </p:cNvPr>
          <p:cNvSpPr txBox="1"/>
          <p:nvPr/>
        </p:nvSpPr>
        <p:spPr>
          <a:xfrm>
            <a:off x="371856" y="0"/>
            <a:ext cx="11448288"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Rooted phylogenetic trees – bifurcations and multifurcations</a:t>
            </a:r>
          </a:p>
        </p:txBody>
      </p:sp>
      <p:sp>
        <p:nvSpPr>
          <p:cNvPr id="26" name="TextBox 25">
            <a:extLst>
              <a:ext uri="{FF2B5EF4-FFF2-40B4-BE49-F238E27FC236}">
                <a16:creationId xmlns:a16="http://schemas.microsoft.com/office/drawing/2014/main" id="{AEAE6291-799D-C2A2-DAC2-417418F87450}"/>
              </a:ext>
            </a:extLst>
          </p:cNvPr>
          <p:cNvSpPr txBox="1"/>
          <p:nvPr/>
        </p:nvSpPr>
        <p:spPr>
          <a:xfrm>
            <a:off x="1194816" y="5987018"/>
            <a:ext cx="2929128" cy="369332"/>
          </a:xfrm>
          <a:prstGeom prst="rect">
            <a:avLst/>
          </a:prstGeom>
          <a:noFill/>
        </p:spPr>
        <p:txBody>
          <a:bodyPr wrap="square">
            <a:spAutoFit/>
          </a:bodyPr>
          <a:lstStyle/>
          <a:p>
            <a:r>
              <a:rPr lang="en-US" sz="1800" dirty="0">
                <a:latin typeface="Helvetica" panose="020B0604020202020204" pitchFamily="34" charset="0"/>
                <a:cs typeface="Helvetica" panose="020B0604020202020204" pitchFamily="34" charset="0"/>
              </a:rPr>
              <a:t>Fully resolved (bifurcating)</a:t>
            </a:r>
            <a:endParaRPr lang="en-US" dirty="0"/>
          </a:p>
        </p:txBody>
      </p:sp>
      <p:sp>
        <p:nvSpPr>
          <p:cNvPr id="27" name="TextBox 26">
            <a:extLst>
              <a:ext uri="{FF2B5EF4-FFF2-40B4-BE49-F238E27FC236}">
                <a16:creationId xmlns:a16="http://schemas.microsoft.com/office/drawing/2014/main" id="{8E52DEFA-DA98-00F5-5243-A78F884CBDD6}"/>
              </a:ext>
            </a:extLst>
          </p:cNvPr>
          <p:cNvSpPr txBox="1"/>
          <p:nvPr/>
        </p:nvSpPr>
        <p:spPr>
          <a:xfrm>
            <a:off x="6448829" y="5987018"/>
            <a:ext cx="4015693" cy="369332"/>
          </a:xfrm>
          <a:prstGeom prst="rect">
            <a:avLst/>
          </a:prstGeom>
          <a:noFill/>
        </p:spPr>
        <p:txBody>
          <a:bodyPr wrap="square">
            <a:spAutoFit/>
          </a:bodyPr>
          <a:lstStyle/>
          <a:p>
            <a:r>
              <a:rPr lang="en-US" dirty="0">
                <a:latin typeface="Helvetica" panose="020B0604020202020204" pitchFamily="34" charset="0"/>
                <a:cs typeface="Helvetica" panose="020B0604020202020204" pitchFamily="34" charset="0"/>
              </a:rPr>
              <a:t>Partially resolved (multifurcating)</a:t>
            </a:r>
            <a:endParaRPr lang="en-US" dirty="0"/>
          </a:p>
        </p:txBody>
      </p:sp>
      <p:sp>
        <p:nvSpPr>
          <p:cNvPr id="28" name="TextBox 27">
            <a:extLst>
              <a:ext uri="{FF2B5EF4-FFF2-40B4-BE49-F238E27FC236}">
                <a16:creationId xmlns:a16="http://schemas.microsoft.com/office/drawing/2014/main" id="{1EA04B22-295B-B57C-9101-A6AF19295BBB}"/>
              </a:ext>
            </a:extLst>
          </p:cNvPr>
          <p:cNvSpPr txBox="1"/>
          <p:nvPr/>
        </p:nvSpPr>
        <p:spPr>
          <a:xfrm>
            <a:off x="9540884" y="2935884"/>
            <a:ext cx="2279260" cy="1200329"/>
          </a:xfrm>
          <a:prstGeom prst="rect">
            <a:avLst/>
          </a:prstGeom>
          <a:noFill/>
        </p:spPr>
        <p:txBody>
          <a:bodyPr wrap="square">
            <a:spAutoFit/>
          </a:bodyPr>
          <a:lstStyle/>
          <a:p>
            <a:r>
              <a:rPr lang="en-US" dirty="0">
                <a:latin typeface="Helvetica" panose="020B0604020202020204" pitchFamily="34" charset="0"/>
                <a:cs typeface="Helvetica" panose="020B0604020202020204" pitchFamily="34" charset="0"/>
              </a:rPr>
              <a:t>Polytomy: a branch point with three or more species coming off of it</a:t>
            </a:r>
            <a:endParaRPr lang="en-US" dirty="0"/>
          </a:p>
        </p:txBody>
      </p:sp>
    </p:spTree>
    <p:extLst>
      <p:ext uri="{BB962C8B-B14F-4D97-AF65-F5344CB8AC3E}">
        <p14:creationId xmlns:p14="http://schemas.microsoft.com/office/powerpoint/2010/main" val="1930645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8C7911-4716-6CAC-87BD-38A82DA65281}"/>
              </a:ext>
            </a:extLst>
          </p:cNvPr>
          <p:cNvSpPr>
            <a:spLocks noGrp="1"/>
          </p:cNvSpPr>
          <p:nvPr>
            <p:ph type="sldNum" sz="quarter" idx="12"/>
          </p:nvPr>
        </p:nvSpPr>
        <p:spPr/>
        <p:txBody>
          <a:bodyPr/>
          <a:lstStyle/>
          <a:p>
            <a:fld id="{D9742B13-BA90-439A-A52E-5D0CA01007CA}" type="slidenum">
              <a:rPr lang="en-US" smtClean="0"/>
              <a:t>7</a:t>
            </a:fld>
            <a:endParaRPr lang="en-US"/>
          </a:p>
        </p:txBody>
      </p:sp>
      <p:sp>
        <p:nvSpPr>
          <p:cNvPr id="6" name="Rectangle 5">
            <a:extLst>
              <a:ext uri="{FF2B5EF4-FFF2-40B4-BE49-F238E27FC236}">
                <a16:creationId xmlns:a16="http://schemas.microsoft.com/office/drawing/2014/main" id="{32FA7791-C047-674D-80E9-F0E730A23E90}"/>
              </a:ext>
            </a:extLst>
          </p:cNvPr>
          <p:cNvSpPr/>
          <p:nvPr/>
        </p:nvSpPr>
        <p:spPr>
          <a:xfrm>
            <a:off x="307514" y="1097939"/>
            <a:ext cx="5123133" cy="4169775"/>
          </a:xfrm>
          <a:prstGeom prst="rect">
            <a:avLst/>
          </a:prstGeom>
          <a:solidFill>
            <a:schemeClr val="accent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8EE406D-AD90-F22C-9878-F7F2602FC5B6}"/>
              </a:ext>
            </a:extLst>
          </p:cNvPr>
          <p:cNvSpPr txBox="1"/>
          <p:nvPr/>
        </p:nvSpPr>
        <p:spPr>
          <a:xfrm>
            <a:off x="371856" y="0"/>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Monophyletic group: clade</a:t>
            </a:r>
          </a:p>
        </p:txBody>
      </p:sp>
      <p:sp>
        <p:nvSpPr>
          <p:cNvPr id="8" name="AutoShape 2" descr="Monophyly - Wikipedia">
            <a:extLst>
              <a:ext uri="{FF2B5EF4-FFF2-40B4-BE49-F238E27FC236}">
                <a16:creationId xmlns:a16="http://schemas.microsoft.com/office/drawing/2014/main" id="{55589D13-A764-414D-0B08-695F25C0A7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9" name="Straight Connector 8">
            <a:extLst>
              <a:ext uri="{FF2B5EF4-FFF2-40B4-BE49-F238E27FC236}">
                <a16:creationId xmlns:a16="http://schemas.microsoft.com/office/drawing/2014/main" id="{175825D1-E57C-47E7-8A7D-8D08C421C990}"/>
              </a:ext>
            </a:extLst>
          </p:cNvPr>
          <p:cNvCxnSpPr>
            <a:cxnSpLocks/>
          </p:cNvCxnSpPr>
          <p:nvPr/>
        </p:nvCxnSpPr>
        <p:spPr>
          <a:xfrm>
            <a:off x="3950208" y="4690872"/>
            <a:ext cx="1583177" cy="123767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61AB27C-B76E-1604-A703-E102F0D7A3AB}"/>
              </a:ext>
            </a:extLst>
          </p:cNvPr>
          <p:cNvCxnSpPr>
            <a:cxnSpLocks/>
          </p:cNvCxnSpPr>
          <p:nvPr/>
        </p:nvCxnSpPr>
        <p:spPr>
          <a:xfrm flipH="1">
            <a:off x="5524241" y="2298723"/>
            <a:ext cx="2916410" cy="36389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C8A926-B346-A8E3-1EEE-FB0EDB63C129}"/>
              </a:ext>
            </a:extLst>
          </p:cNvPr>
          <p:cNvCxnSpPr>
            <a:cxnSpLocks/>
          </p:cNvCxnSpPr>
          <p:nvPr/>
        </p:nvCxnSpPr>
        <p:spPr>
          <a:xfrm>
            <a:off x="1941945" y="2955996"/>
            <a:ext cx="1668521" cy="14459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0E5C6CB-B6CD-ACEC-2B70-6D5A3F3EEF91}"/>
              </a:ext>
            </a:extLst>
          </p:cNvPr>
          <p:cNvCxnSpPr>
            <a:cxnSpLocks/>
          </p:cNvCxnSpPr>
          <p:nvPr/>
        </p:nvCxnSpPr>
        <p:spPr>
          <a:xfrm>
            <a:off x="983674" y="1958194"/>
            <a:ext cx="626474" cy="5439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22BC5C-9C4C-4D50-8F59-7988B9DF75E2}"/>
              </a:ext>
            </a:extLst>
          </p:cNvPr>
          <p:cNvCxnSpPr>
            <a:cxnSpLocks/>
          </p:cNvCxnSpPr>
          <p:nvPr/>
        </p:nvCxnSpPr>
        <p:spPr>
          <a:xfrm flipV="1">
            <a:off x="1560335" y="1958194"/>
            <a:ext cx="530352" cy="5439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B7E803-B9A1-B88F-C5D8-CA29F843C9BC}"/>
              </a:ext>
            </a:extLst>
          </p:cNvPr>
          <p:cNvCxnSpPr>
            <a:cxnSpLocks/>
          </p:cNvCxnSpPr>
          <p:nvPr/>
        </p:nvCxnSpPr>
        <p:spPr>
          <a:xfrm flipH="1">
            <a:off x="3572423" y="2088303"/>
            <a:ext cx="1226710" cy="231359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6A4653-8612-458A-E6C4-B792AA58A773}"/>
              </a:ext>
            </a:extLst>
          </p:cNvPr>
          <p:cNvSpPr txBox="1"/>
          <p:nvPr/>
        </p:nvSpPr>
        <p:spPr>
          <a:xfrm>
            <a:off x="5199033" y="5891714"/>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24" name="TextBox 23">
            <a:extLst>
              <a:ext uri="{FF2B5EF4-FFF2-40B4-BE49-F238E27FC236}">
                <a16:creationId xmlns:a16="http://schemas.microsoft.com/office/drawing/2014/main" id="{6C059EFF-5466-768A-3959-E4D37D387B30}"/>
              </a:ext>
            </a:extLst>
          </p:cNvPr>
          <p:cNvSpPr txBox="1"/>
          <p:nvPr/>
        </p:nvSpPr>
        <p:spPr>
          <a:xfrm>
            <a:off x="3361799" y="429404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25" name="TextBox 24">
            <a:extLst>
              <a:ext uri="{FF2B5EF4-FFF2-40B4-BE49-F238E27FC236}">
                <a16:creationId xmlns:a16="http://schemas.microsoft.com/office/drawing/2014/main" id="{9363535A-A5AD-9811-B56D-DFEEAB3481D1}"/>
              </a:ext>
            </a:extLst>
          </p:cNvPr>
          <p:cNvSpPr txBox="1"/>
          <p:nvPr/>
        </p:nvSpPr>
        <p:spPr>
          <a:xfrm>
            <a:off x="1165991" y="236947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27" name="TextBox 26">
            <a:extLst>
              <a:ext uri="{FF2B5EF4-FFF2-40B4-BE49-F238E27FC236}">
                <a16:creationId xmlns:a16="http://schemas.microsoft.com/office/drawing/2014/main" id="{1CF9C622-B327-E3B2-A4AA-B40E6A0FA1EB}"/>
              </a:ext>
            </a:extLst>
          </p:cNvPr>
          <p:cNvSpPr txBox="1"/>
          <p:nvPr/>
        </p:nvSpPr>
        <p:spPr>
          <a:xfrm>
            <a:off x="400118" y="115954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28" name="TextBox 27">
            <a:extLst>
              <a:ext uri="{FF2B5EF4-FFF2-40B4-BE49-F238E27FC236}">
                <a16:creationId xmlns:a16="http://schemas.microsoft.com/office/drawing/2014/main" id="{2EC767D0-4E4A-74D3-671D-6523E6E0013F}"/>
              </a:ext>
            </a:extLst>
          </p:cNvPr>
          <p:cNvSpPr txBox="1"/>
          <p:nvPr/>
        </p:nvSpPr>
        <p:spPr>
          <a:xfrm>
            <a:off x="2084703" y="115954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30" name="TextBox 29">
            <a:extLst>
              <a:ext uri="{FF2B5EF4-FFF2-40B4-BE49-F238E27FC236}">
                <a16:creationId xmlns:a16="http://schemas.microsoft.com/office/drawing/2014/main" id="{476DB65D-6C75-A97E-4FC1-781D2D92369A}"/>
              </a:ext>
            </a:extLst>
          </p:cNvPr>
          <p:cNvSpPr txBox="1"/>
          <p:nvPr/>
        </p:nvSpPr>
        <p:spPr>
          <a:xfrm>
            <a:off x="4629992" y="115954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F</a:t>
            </a:r>
            <a:endParaRPr lang="en-US" sz="6000" dirty="0"/>
          </a:p>
        </p:txBody>
      </p:sp>
      <p:sp>
        <p:nvSpPr>
          <p:cNvPr id="32" name="TextBox 31">
            <a:extLst>
              <a:ext uri="{FF2B5EF4-FFF2-40B4-BE49-F238E27FC236}">
                <a16:creationId xmlns:a16="http://schemas.microsoft.com/office/drawing/2014/main" id="{36703558-E653-5EAB-102F-2021A2B05C12}"/>
              </a:ext>
            </a:extLst>
          </p:cNvPr>
          <p:cNvSpPr txBox="1"/>
          <p:nvPr/>
        </p:nvSpPr>
        <p:spPr>
          <a:xfrm>
            <a:off x="8040323" y="115954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G</a:t>
            </a:r>
            <a:endParaRPr lang="en-US" sz="6000" dirty="0"/>
          </a:p>
        </p:txBody>
      </p:sp>
      <p:sp>
        <p:nvSpPr>
          <p:cNvPr id="33" name="TextBox 32">
            <a:extLst>
              <a:ext uri="{FF2B5EF4-FFF2-40B4-BE49-F238E27FC236}">
                <a16:creationId xmlns:a16="http://schemas.microsoft.com/office/drawing/2014/main" id="{D6E2B2ED-F235-5ED7-9B9C-35298C430A1B}"/>
              </a:ext>
            </a:extLst>
          </p:cNvPr>
          <p:cNvSpPr txBox="1"/>
          <p:nvPr/>
        </p:nvSpPr>
        <p:spPr>
          <a:xfrm>
            <a:off x="6982446" y="4355603"/>
            <a:ext cx="4668822" cy="1815882"/>
          </a:xfrm>
          <a:prstGeom prst="rect">
            <a:avLst/>
          </a:prstGeom>
          <a:noFill/>
        </p:spPr>
        <p:txBody>
          <a:bodyPr wrap="square">
            <a:spAutoFit/>
          </a:bodyPr>
          <a:lstStyle/>
          <a:p>
            <a:r>
              <a:rPr lang="en-US" sz="2800" dirty="0">
                <a:latin typeface="Helvetica" panose="020B0604020202020204" pitchFamily="34" charset="0"/>
                <a:cs typeface="Helvetica" panose="020B0604020202020204" pitchFamily="34" charset="0"/>
              </a:rPr>
              <a:t>A group of organisms sharing a common ancestor and includes all descendants</a:t>
            </a:r>
            <a:endParaRPr lang="en-US" sz="2800" dirty="0"/>
          </a:p>
        </p:txBody>
      </p:sp>
    </p:spTree>
    <p:extLst>
      <p:ext uri="{BB962C8B-B14F-4D97-AF65-F5344CB8AC3E}">
        <p14:creationId xmlns:p14="http://schemas.microsoft.com/office/powerpoint/2010/main" val="283324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F0753F-FADF-7342-2A0C-68C662536C8A}"/>
              </a:ext>
            </a:extLst>
          </p:cNvPr>
          <p:cNvSpPr/>
          <p:nvPr/>
        </p:nvSpPr>
        <p:spPr>
          <a:xfrm>
            <a:off x="5240944" y="1160214"/>
            <a:ext cx="5978189" cy="5453022"/>
          </a:xfrm>
          <a:prstGeom prst="rect">
            <a:avLst/>
          </a:prstGeom>
          <a:solidFill>
            <a:schemeClr val="accent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A31F38D-28A0-8811-54AF-004DC0BFAE87}"/>
              </a:ext>
            </a:extLst>
          </p:cNvPr>
          <p:cNvSpPr>
            <a:spLocks noGrp="1"/>
          </p:cNvSpPr>
          <p:nvPr>
            <p:ph type="sldNum" sz="quarter" idx="12"/>
          </p:nvPr>
        </p:nvSpPr>
        <p:spPr/>
        <p:txBody>
          <a:bodyPr/>
          <a:lstStyle/>
          <a:p>
            <a:fld id="{D9742B13-BA90-439A-A52E-5D0CA01007CA}" type="slidenum">
              <a:rPr lang="en-US" smtClean="0"/>
              <a:t>8</a:t>
            </a:fld>
            <a:endParaRPr lang="en-US"/>
          </a:p>
        </p:txBody>
      </p:sp>
      <p:cxnSp>
        <p:nvCxnSpPr>
          <p:cNvPr id="3" name="Straight Connector 2">
            <a:extLst>
              <a:ext uri="{FF2B5EF4-FFF2-40B4-BE49-F238E27FC236}">
                <a16:creationId xmlns:a16="http://schemas.microsoft.com/office/drawing/2014/main" id="{72E974C8-EE31-A04D-D5AF-4A6951A6F00F}"/>
              </a:ext>
            </a:extLst>
          </p:cNvPr>
          <p:cNvCxnSpPr>
            <a:cxnSpLocks/>
          </p:cNvCxnSpPr>
          <p:nvPr/>
        </p:nvCxnSpPr>
        <p:spPr>
          <a:xfrm>
            <a:off x="3950208" y="4690872"/>
            <a:ext cx="1583177" cy="123767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ECA257F-79B7-A476-A00D-5E1DF81CE678}"/>
              </a:ext>
            </a:extLst>
          </p:cNvPr>
          <p:cNvCxnSpPr>
            <a:cxnSpLocks/>
          </p:cNvCxnSpPr>
          <p:nvPr/>
        </p:nvCxnSpPr>
        <p:spPr>
          <a:xfrm flipH="1">
            <a:off x="5524241" y="2298723"/>
            <a:ext cx="2916410" cy="36389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45B1FB5-0A45-1C55-B8C4-496938669188}"/>
              </a:ext>
            </a:extLst>
          </p:cNvPr>
          <p:cNvCxnSpPr>
            <a:cxnSpLocks/>
          </p:cNvCxnSpPr>
          <p:nvPr/>
        </p:nvCxnSpPr>
        <p:spPr>
          <a:xfrm>
            <a:off x="1941945" y="2955996"/>
            <a:ext cx="1668521" cy="14459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4568F8D-DA5F-C0D3-05A2-427DB9A21B71}"/>
              </a:ext>
            </a:extLst>
          </p:cNvPr>
          <p:cNvCxnSpPr>
            <a:cxnSpLocks/>
          </p:cNvCxnSpPr>
          <p:nvPr/>
        </p:nvCxnSpPr>
        <p:spPr>
          <a:xfrm>
            <a:off x="983674" y="1958194"/>
            <a:ext cx="626474" cy="5439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4236145-6098-4A08-9981-023ED5ADE47A}"/>
              </a:ext>
            </a:extLst>
          </p:cNvPr>
          <p:cNvCxnSpPr>
            <a:cxnSpLocks/>
          </p:cNvCxnSpPr>
          <p:nvPr/>
        </p:nvCxnSpPr>
        <p:spPr>
          <a:xfrm flipV="1">
            <a:off x="1560335" y="1958194"/>
            <a:ext cx="530352" cy="5439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C32A21-2D6D-0BD5-071F-F389D66024D1}"/>
              </a:ext>
            </a:extLst>
          </p:cNvPr>
          <p:cNvCxnSpPr>
            <a:cxnSpLocks/>
          </p:cNvCxnSpPr>
          <p:nvPr/>
        </p:nvCxnSpPr>
        <p:spPr>
          <a:xfrm flipH="1">
            <a:off x="3572423" y="2088303"/>
            <a:ext cx="1226710" cy="231359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BD27E60-C470-D21A-BFFD-04230F9D4EB7}"/>
              </a:ext>
            </a:extLst>
          </p:cNvPr>
          <p:cNvSpPr txBox="1"/>
          <p:nvPr/>
        </p:nvSpPr>
        <p:spPr>
          <a:xfrm>
            <a:off x="3361799" y="429404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10" name="TextBox 9">
            <a:extLst>
              <a:ext uri="{FF2B5EF4-FFF2-40B4-BE49-F238E27FC236}">
                <a16:creationId xmlns:a16="http://schemas.microsoft.com/office/drawing/2014/main" id="{694789CD-2308-FFE2-AE64-FF7A511EECB3}"/>
              </a:ext>
            </a:extLst>
          </p:cNvPr>
          <p:cNvSpPr txBox="1"/>
          <p:nvPr/>
        </p:nvSpPr>
        <p:spPr>
          <a:xfrm>
            <a:off x="1165991" y="236947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11" name="TextBox 10">
            <a:extLst>
              <a:ext uri="{FF2B5EF4-FFF2-40B4-BE49-F238E27FC236}">
                <a16:creationId xmlns:a16="http://schemas.microsoft.com/office/drawing/2014/main" id="{6535DDAD-A954-1FC1-DDC6-01A4898AB4BD}"/>
              </a:ext>
            </a:extLst>
          </p:cNvPr>
          <p:cNvSpPr txBox="1"/>
          <p:nvPr/>
        </p:nvSpPr>
        <p:spPr>
          <a:xfrm>
            <a:off x="2084703" y="115954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12" name="TextBox 11">
            <a:extLst>
              <a:ext uri="{FF2B5EF4-FFF2-40B4-BE49-F238E27FC236}">
                <a16:creationId xmlns:a16="http://schemas.microsoft.com/office/drawing/2014/main" id="{AAD5C9CB-9760-BEAC-02C5-75FB4775F6DD}"/>
              </a:ext>
            </a:extLst>
          </p:cNvPr>
          <p:cNvSpPr txBox="1"/>
          <p:nvPr/>
        </p:nvSpPr>
        <p:spPr>
          <a:xfrm>
            <a:off x="4629992" y="115954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F</a:t>
            </a:r>
            <a:endParaRPr lang="en-US" sz="6000" dirty="0"/>
          </a:p>
        </p:txBody>
      </p:sp>
      <p:sp>
        <p:nvSpPr>
          <p:cNvPr id="13" name="TextBox 12">
            <a:extLst>
              <a:ext uri="{FF2B5EF4-FFF2-40B4-BE49-F238E27FC236}">
                <a16:creationId xmlns:a16="http://schemas.microsoft.com/office/drawing/2014/main" id="{5A18965A-A9BB-B5A8-DAAC-819F0CDDCF0F}"/>
              </a:ext>
            </a:extLst>
          </p:cNvPr>
          <p:cNvSpPr txBox="1"/>
          <p:nvPr/>
        </p:nvSpPr>
        <p:spPr>
          <a:xfrm>
            <a:off x="8040323" y="115954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G</a:t>
            </a:r>
            <a:endParaRPr lang="en-US" sz="6000" dirty="0"/>
          </a:p>
        </p:txBody>
      </p:sp>
      <p:sp>
        <p:nvSpPr>
          <p:cNvPr id="14" name="TextBox 13">
            <a:extLst>
              <a:ext uri="{FF2B5EF4-FFF2-40B4-BE49-F238E27FC236}">
                <a16:creationId xmlns:a16="http://schemas.microsoft.com/office/drawing/2014/main" id="{8D86E1AE-6EED-884B-3438-EED01BBFDE03}"/>
              </a:ext>
            </a:extLst>
          </p:cNvPr>
          <p:cNvSpPr txBox="1"/>
          <p:nvPr/>
        </p:nvSpPr>
        <p:spPr>
          <a:xfrm>
            <a:off x="400118" y="115954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34" name="TextBox 33">
            <a:extLst>
              <a:ext uri="{FF2B5EF4-FFF2-40B4-BE49-F238E27FC236}">
                <a16:creationId xmlns:a16="http://schemas.microsoft.com/office/drawing/2014/main" id="{9EF3B916-719B-9C3C-B096-A43D6B7FF328}"/>
              </a:ext>
            </a:extLst>
          </p:cNvPr>
          <p:cNvSpPr txBox="1"/>
          <p:nvPr/>
        </p:nvSpPr>
        <p:spPr>
          <a:xfrm>
            <a:off x="5200391" y="577220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16" name="TextBox 15">
            <a:extLst>
              <a:ext uri="{FF2B5EF4-FFF2-40B4-BE49-F238E27FC236}">
                <a16:creationId xmlns:a16="http://schemas.microsoft.com/office/drawing/2014/main" id="{69270B99-34D6-1F4F-25B5-523115071B87}"/>
              </a:ext>
            </a:extLst>
          </p:cNvPr>
          <p:cNvSpPr txBox="1"/>
          <p:nvPr/>
        </p:nvSpPr>
        <p:spPr>
          <a:xfrm>
            <a:off x="371856" y="0"/>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Paraphyletic group</a:t>
            </a:r>
          </a:p>
        </p:txBody>
      </p:sp>
      <p:sp>
        <p:nvSpPr>
          <p:cNvPr id="17" name="TextBox 16">
            <a:extLst>
              <a:ext uri="{FF2B5EF4-FFF2-40B4-BE49-F238E27FC236}">
                <a16:creationId xmlns:a16="http://schemas.microsoft.com/office/drawing/2014/main" id="{B7D3A5D5-9FA6-62E2-DA5B-84EF03F25A34}"/>
              </a:ext>
            </a:extLst>
          </p:cNvPr>
          <p:cNvSpPr txBox="1"/>
          <p:nvPr/>
        </p:nvSpPr>
        <p:spPr>
          <a:xfrm>
            <a:off x="6687287" y="4294047"/>
            <a:ext cx="4668822" cy="2246769"/>
          </a:xfrm>
          <a:prstGeom prst="rect">
            <a:avLst/>
          </a:prstGeom>
          <a:noFill/>
        </p:spPr>
        <p:txBody>
          <a:bodyPr wrap="square">
            <a:spAutoFit/>
          </a:bodyPr>
          <a:lstStyle/>
          <a:p>
            <a:r>
              <a:rPr lang="en-US" sz="2800" dirty="0">
                <a:latin typeface="Helvetica" panose="020B0604020202020204" pitchFamily="34" charset="0"/>
                <a:cs typeface="Helvetica" panose="020B0604020202020204" pitchFamily="34" charset="0"/>
              </a:rPr>
              <a:t>A group of organisms descended from a common ancestor but does not include all descendant groups</a:t>
            </a:r>
            <a:endParaRPr lang="en-US" sz="2800" dirty="0"/>
          </a:p>
        </p:txBody>
      </p:sp>
    </p:spTree>
    <p:extLst>
      <p:ext uri="{BB962C8B-B14F-4D97-AF65-F5344CB8AC3E}">
        <p14:creationId xmlns:p14="http://schemas.microsoft.com/office/powerpoint/2010/main" val="97765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2A9D2D95-E148-CF0A-002E-2EE8C6FF7D6A}"/>
              </a:ext>
            </a:extLst>
          </p:cNvPr>
          <p:cNvSpPr/>
          <p:nvPr/>
        </p:nvSpPr>
        <p:spPr>
          <a:xfrm>
            <a:off x="1602981" y="885199"/>
            <a:ext cx="3976954" cy="1507480"/>
          </a:xfrm>
          <a:prstGeom prst="ellipse">
            <a:avLst/>
          </a:prstGeom>
          <a:solidFill>
            <a:schemeClr val="accent1">
              <a:alpha val="8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607D6627-C65F-153E-C8B6-FD6E9CC6A169}"/>
              </a:ext>
            </a:extLst>
          </p:cNvPr>
          <p:cNvSpPr>
            <a:spLocks noGrp="1"/>
          </p:cNvSpPr>
          <p:nvPr>
            <p:ph type="sldNum" sz="quarter" idx="12"/>
          </p:nvPr>
        </p:nvSpPr>
        <p:spPr/>
        <p:txBody>
          <a:bodyPr/>
          <a:lstStyle/>
          <a:p>
            <a:fld id="{D9742B13-BA90-439A-A52E-5D0CA01007CA}" type="slidenum">
              <a:rPr lang="en-US" smtClean="0"/>
              <a:t>9</a:t>
            </a:fld>
            <a:endParaRPr lang="en-US"/>
          </a:p>
        </p:txBody>
      </p:sp>
      <p:sp>
        <p:nvSpPr>
          <p:cNvPr id="3" name="AutoShape 2" descr="Monophyly - Wikipedia">
            <a:extLst>
              <a:ext uri="{FF2B5EF4-FFF2-40B4-BE49-F238E27FC236}">
                <a16:creationId xmlns:a16="http://schemas.microsoft.com/office/drawing/2014/main" id="{D5C0E047-D3A6-7C1C-D622-A8AA2234D5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4" name="Straight Connector 3">
            <a:extLst>
              <a:ext uri="{FF2B5EF4-FFF2-40B4-BE49-F238E27FC236}">
                <a16:creationId xmlns:a16="http://schemas.microsoft.com/office/drawing/2014/main" id="{DC905CAB-168B-4AF9-65A3-3CF4C7E45E36}"/>
              </a:ext>
            </a:extLst>
          </p:cNvPr>
          <p:cNvCxnSpPr>
            <a:cxnSpLocks/>
          </p:cNvCxnSpPr>
          <p:nvPr/>
        </p:nvCxnSpPr>
        <p:spPr>
          <a:xfrm>
            <a:off x="3950208" y="4690872"/>
            <a:ext cx="1583177" cy="123767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47D714D-6ECC-580D-4193-150D110D1F0D}"/>
              </a:ext>
            </a:extLst>
          </p:cNvPr>
          <p:cNvCxnSpPr>
            <a:cxnSpLocks/>
          </p:cNvCxnSpPr>
          <p:nvPr/>
        </p:nvCxnSpPr>
        <p:spPr>
          <a:xfrm flipH="1">
            <a:off x="5524241" y="2298723"/>
            <a:ext cx="2916410" cy="36389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771ECBE-0329-CE94-4D40-5FF256194CC8}"/>
              </a:ext>
            </a:extLst>
          </p:cNvPr>
          <p:cNvCxnSpPr>
            <a:cxnSpLocks/>
          </p:cNvCxnSpPr>
          <p:nvPr/>
        </p:nvCxnSpPr>
        <p:spPr>
          <a:xfrm>
            <a:off x="1941945" y="2955996"/>
            <a:ext cx="1668521" cy="14459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313FEDD-9B6F-35CB-7491-4143E700295F}"/>
              </a:ext>
            </a:extLst>
          </p:cNvPr>
          <p:cNvCxnSpPr>
            <a:cxnSpLocks/>
          </p:cNvCxnSpPr>
          <p:nvPr/>
        </p:nvCxnSpPr>
        <p:spPr>
          <a:xfrm>
            <a:off x="983674" y="1958194"/>
            <a:ext cx="626474" cy="5439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78D143-F4A3-6927-8DD3-9E0A319E0634}"/>
              </a:ext>
            </a:extLst>
          </p:cNvPr>
          <p:cNvCxnSpPr>
            <a:cxnSpLocks/>
          </p:cNvCxnSpPr>
          <p:nvPr/>
        </p:nvCxnSpPr>
        <p:spPr>
          <a:xfrm flipV="1">
            <a:off x="1560335" y="1958194"/>
            <a:ext cx="530352" cy="5439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EC7F24-61AB-6D6C-7C74-D3444FA47FC4}"/>
              </a:ext>
            </a:extLst>
          </p:cNvPr>
          <p:cNvCxnSpPr>
            <a:cxnSpLocks/>
          </p:cNvCxnSpPr>
          <p:nvPr/>
        </p:nvCxnSpPr>
        <p:spPr>
          <a:xfrm flipH="1">
            <a:off x="3572423" y="2088303"/>
            <a:ext cx="1226710" cy="231359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364849-E475-6907-B855-E82DD1F4F4F8}"/>
              </a:ext>
            </a:extLst>
          </p:cNvPr>
          <p:cNvSpPr txBox="1"/>
          <p:nvPr/>
        </p:nvSpPr>
        <p:spPr>
          <a:xfrm>
            <a:off x="3361799" y="429404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11" name="TextBox 10">
            <a:extLst>
              <a:ext uri="{FF2B5EF4-FFF2-40B4-BE49-F238E27FC236}">
                <a16:creationId xmlns:a16="http://schemas.microsoft.com/office/drawing/2014/main" id="{820B3A9A-86EB-4949-11B3-37E389476C6D}"/>
              </a:ext>
            </a:extLst>
          </p:cNvPr>
          <p:cNvSpPr txBox="1"/>
          <p:nvPr/>
        </p:nvSpPr>
        <p:spPr>
          <a:xfrm>
            <a:off x="1165991" y="236947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12" name="TextBox 11">
            <a:extLst>
              <a:ext uri="{FF2B5EF4-FFF2-40B4-BE49-F238E27FC236}">
                <a16:creationId xmlns:a16="http://schemas.microsoft.com/office/drawing/2014/main" id="{1AD4A162-B423-6E09-33EA-57A89A91104A}"/>
              </a:ext>
            </a:extLst>
          </p:cNvPr>
          <p:cNvSpPr txBox="1"/>
          <p:nvPr/>
        </p:nvSpPr>
        <p:spPr>
          <a:xfrm>
            <a:off x="2084703" y="115954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13" name="TextBox 12">
            <a:extLst>
              <a:ext uri="{FF2B5EF4-FFF2-40B4-BE49-F238E27FC236}">
                <a16:creationId xmlns:a16="http://schemas.microsoft.com/office/drawing/2014/main" id="{75A065CC-FD30-F7C8-726C-82A193762F99}"/>
              </a:ext>
            </a:extLst>
          </p:cNvPr>
          <p:cNvSpPr txBox="1"/>
          <p:nvPr/>
        </p:nvSpPr>
        <p:spPr>
          <a:xfrm>
            <a:off x="4629992" y="115954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F</a:t>
            </a:r>
            <a:endParaRPr lang="en-US" sz="6000" dirty="0"/>
          </a:p>
        </p:txBody>
      </p:sp>
      <p:sp>
        <p:nvSpPr>
          <p:cNvPr id="14" name="TextBox 13">
            <a:extLst>
              <a:ext uri="{FF2B5EF4-FFF2-40B4-BE49-F238E27FC236}">
                <a16:creationId xmlns:a16="http://schemas.microsoft.com/office/drawing/2014/main" id="{7C988EFF-8DB4-20C5-1E5A-F31CA7E1E243}"/>
              </a:ext>
            </a:extLst>
          </p:cNvPr>
          <p:cNvSpPr txBox="1"/>
          <p:nvPr/>
        </p:nvSpPr>
        <p:spPr>
          <a:xfrm>
            <a:off x="8040323" y="115954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G</a:t>
            </a:r>
            <a:endParaRPr lang="en-US" sz="6000" dirty="0"/>
          </a:p>
        </p:txBody>
      </p:sp>
      <p:sp>
        <p:nvSpPr>
          <p:cNvPr id="15" name="TextBox 14">
            <a:extLst>
              <a:ext uri="{FF2B5EF4-FFF2-40B4-BE49-F238E27FC236}">
                <a16:creationId xmlns:a16="http://schemas.microsoft.com/office/drawing/2014/main" id="{2763DDE2-A5D5-6981-8C40-80672396AC1D}"/>
              </a:ext>
            </a:extLst>
          </p:cNvPr>
          <p:cNvSpPr txBox="1"/>
          <p:nvPr/>
        </p:nvSpPr>
        <p:spPr>
          <a:xfrm>
            <a:off x="5199033" y="5891714"/>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16" name="TextBox 15">
            <a:extLst>
              <a:ext uri="{FF2B5EF4-FFF2-40B4-BE49-F238E27FC236}">
                <a16:creationId xmlns:a16="http://schemas.microsoft.com/office/drawing/2014/main" id="{68F3C1CE-9643-E48A-F05C-207469C0050E}"/>
              </a:ext>
            </a:extLst>
          </p:cNvPr>
          <p:cNvSpPr txBox="1"/>
          <p:nvPr/>
        </p:nvSpPr>
        <p:spPr>
          <a:xfrm>
            <a:off x="400118" y="115954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18" name="TextBox 17">
            <a:extLst>
              <a:ext uri="{FF2B5EF4-FFF2-40B4-BE49-F238E27FC236}">
                <a16:creationId xmlns:a16="http://schemas.microsoft.com/office/drawing/2014/main" id="{AEB6ABD9-CF19-7BAF-A5C1-9AED329B3E6E}"/>
              </a:ext>
            </a:extLst>
          </p:cNvPr>
          <p:cNvSpPr txBox="1"/>
          <p:nvPr/>
        </p:nvSpPr>
        <p:spPr>
          <a:xfrm>
            <a:off x="371856" y="0"/>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Polyphyletic group: clade</a:t>
            </a:r>
          </a:p>
        </p:txBody>
      </p:sp>
      <p:sp>
        <p:nvSpPr>
          <p:cNvPr id="19" name="TextBox 18">
            <a:extLst>
              <a:ext uri="{FF2B5EF4-FFF2-40B4-BE49-F238E27FC236}">
                <a16:creationId xmlns:a16="http://schemas.microsoft.com/office/drawing/2014/main" id="{291EDA4C-87E2-8088-00E7-E2AE853F34AC}"/>
              </a:ext>
            </a:extLst>
          </p:cNvPr>
          <p:cNvSpPr txBox="1"/>
          <p:nvPr/>
        </p:nvSpPr>
        <p:spPr>
          <a:xfrm>
            <a:off x="6658617" y="4355603"/>
            <a:ext cx="5330183" cy="1938992"/>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A group of organisms that that derive from more than one common ancestor; unrelated organisms descended from more than one ancestor</a:t>
            </a:r>
            <a:endParaRPr lang="en-US" sz="2400" dirty="0"/>
          </a:p>
        </p:txBody>
      </p:sp>
    </p:spTree>
    <p:extLst>
      <p:ext uri="{BB962C8B-B14F-4D97-AF65-F5344CB8AC3E}">
        <p14:creationId xmlns:p14="http://schemas.microsoft.com/office/powerpoint/2010/main" val="4168894273"/>
      </p:ext>
    </p:extLst>
  </p:cSld>
  <p:clrMapOvr>
    <a:masterClrMapping/>
  </p:clrMapOvr>
</p:sld>
</file>

<file path=ppt/theme/theme1.xml><?xml version="1.0" encoding="utf-8"?>
<a:theme xmlns:a="http://schemas.openxmlformats.org/drawingml/2006/main" name="HeadlinesVTI">
  <a:themeElements>
    <a:clrScheme name="AnalogousFromRegularSeedRightStep">
      <a:dk1>
        <a:srgbClr val="000000"/>
      </a:dk1>
      <a:lt1>
        <a:srgbClr val="FFFFFF"/>
      </a:lt1>
      <a:dk2>
        <a:srgbClr val="311C20"/>
      </a:dk2>
      <a:lt2>
        <a:srgbClr val="F2F0F3"/>
      </a:lt2>
      <a:accent1>
        <a:srgbClr val="48B520"/>
      </a:accent1>
      <a:accent2>
        <a:srgbClr val="14B92D"/>
      </a:accent2>
      <a:accent3>
        <a:srgbClr val="20B575"/>
      </a:accent3>
      <a:accent4>
        <a:srgbClr val="13B3B0"/>
      </a:accent4>
      <a:accent5>
        <a:srgbClr val="299BE7"/>
      </a:accent5>
      <a:accent6>
        <a:srgbClr val="193CD5"/>
      </a:accent6>
      <a:hlink>
        <a:srgbClr val="9D3F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1927</TotalTime>
  <Words>3141</Words>
  <Application>Microsoft Office PowerPoint</Application>
  <PresentationFormat>Widescreen</PresentationFormat>
  <Paragraphs>404</Paragraphs>
  <Slides>40</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40</vt:i4>
      </vt:variant>
    </vt:vector>
  </HeadingPairs>
  <TitlesOfParts>
    <vt:vector size="52" baseType="lpstr">
      <vt:lpstr>Arial</vt:lpstr>
      <vt:lpstr>Avenir Next LT Pro</vt:lpstr>
      <vt:lpstr>Calibri</vt:lpstr>
      <vt:lpstr>Calibri Light</vt:lpstr>
      <vt:lpstr>Century Gothic</vt:lpstr>
      <vt:lpstr>Commissioner</vt:lpstr>
      <vt:lpstr>Helvetica</vt:lpstr>
      <vt:lpstr>Sitka Banner</vt:lpstr>
      <vt:lpstr>Times New Roman</vt:lpstr>
      <vt:lpstr>Wingdings</vt:lpstr>
      <vt:lpstr>HeadlinesVTI</vt:lpstr>
      <vt:lpstr>Office Theme</vt:lpstr>
      <vt:lpstr>Exploring the Trees of Evolution: A Phylogenomics Workshop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Figure: Average Robinson-Foulds distances to the real tree from the tree calculated with ClustalW complete alignments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Trees of Evolution: A Phylogenomics Workshop</dc:title>
  <dc:creator>Wright, Sterling</dc:creator>
  <cp:lastModifiedBy>Wright, Sterling</cp:lastModifiedBy>
  <cp:revision>20</cp:revision>
  <dcterms:created xsi:type="dcterms:W3CDTF">2024-02-03T15:09:44Z</dcterms:created>
  <dcterms:modified xsi:type="dcterms:W3CDTF">2024-02-06T20:57:45Z</dcterms:modified>
</cp:coreProperties>
</file>