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0" r:id="rId2"/>
  </p:sldMasterIdLst>
  <p:notesMasterIdLst>
    <p:notesMasterId r:id="rId44"/>
  </p:notesMasterIdLst>
  <p:sldIdLst>
    <p:sldId id="374" r:id="rId3"/>
    <p:sldId id="256" r:id="rId4"/>
    <p:sldId id="257" r:id="rId5"/>
    <p:sldId id="260" r:id="rId6"/>
    <p:sldId id="261"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5" r:id="rId27"/>
    <p:sldId id="283" r:id="rId28"/>
    <p:sldId id="286" r:id="rId29"/>
    <p:sldId id="287" r:id="rId30"/>
    <p:sldId id="288" r:id="rId31"/>
    <p:sldId id="289" r:id="rId32"/>
    <p:sldId id="290" r:id="rId33"/>
    <p:sldId id="291" r:id="rId34"/>
    <p:sldId id="367" r:id="rId35"/>
    <p:sldId id="292" r:id="rId36"/>
    <p:sldId id="368" r:id="rId37"/>
    <p:sldId id="369" r:id="rId38"/>
    <p:sldId id="370" r:id="rId39"/>
    <p:sldId id="371" r:id="rId40"/>
    <p:sldId id="373" r:id="rId41"/>
    <p:sldId id="372" r:id="rId42"/>
    <p:sldId id="37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545" autoAdjust="0"/>
  </p:normalViewPr>
  <p:slideViewPr>
    <p:cSldViewPr snapToGrid="0">
      <p:cViewPr varScale="1">
        <p:scale>
          <a:sx n="62" d="100"/>
          <a:sy n="62" d="100"/>
        </p:scale>
        <p:origin x="148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4953D-B20B-44CB-9C86-DE34B500582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294CE1C-CA43-464D-9F50-6BD813B9E7FC}">
      <dgm:prSet/>
      <dgm:spPr/>
      <dgm:t>
        <a:bodyPr/>
        <a:lstStyle/>
        <a:p>
          <a:r>
            <a:rPr lang="en-US"/>
            <a:t>Transcriptome sequencing (RNA-seq): targets all transcripts of a tissue</a:t>
          </a:r>
        </a:p>
      </dgm:t>
    </dgm:pt>
    <dgm:pt modelId="{E715F05D-7547-4F5A-9A92-4A3BB12B7C9C}" type="parTrans" cxnId="{53EC9C10-70BF-4E8F-85AE-88D4F180D082}">
      <dgm:prSet/>
      <dgm:spPr/>
      <dgm:t>
        <a:bodyPr/>
        <a:lstStyle/>
        <a:p>
          <a:endParaRPr lang="en-US"/>
        </a:p>
      </dgm:t>
    </dgm:pt>
    <dgm:pt modelId="{C976AF8B-5FA2-40A5-8CAA-9A6C4CE2D985}" type="sibTrans" cxnId="{53EC9C10-70BF-4E8F-85AE-88D4F180D082}">
      <dgm:prSet/>
      <dgm:spPr/>
      <dgm:t>
        <a:bodyPr/>
        <a:lstStyle/>
        <a:p>
          <a:endParaRPr lang="en-US"/>
        </a:p>
      </dgm:t>
    </dgm:pt>
    <dgm:pt modelId="{17D21FCD-4BC6-4DC8-BD27-180C2DE5DA20}">
      <dgm:prSet/>
      <dgm:spPr/>
      <dgm:t>
        <a:bodyPr/>
        <a:lstStyle/>
        <a:p>
          <a:r>
            <a:rPr lang="en-US"/>
            <a:t>Genome sequencing: recovers entire or parts of the genome depending on sequencing depth and genome size</a:t>
          </a:r>
        </a:p>
      </dgm:t>
    </dgm:pt>
    <dgm:pt modelId="{7D093D94-539E-4914-8995-004908565D9C}" type="parTrans" cxnId="{3F08CE79-3548-41BB-8D90-3B01A0FB1417}">
      <dgm:prSet/>
      <dgm:spPr/>
      <dgm:t>
        <a:bodyPr/>
        <a:lstStyle/>
        <a:p>
          <a:endParaRPr lang="en-US"/>
        </a:p>
      </dgm:t>
    </dgm:pt>
    <dgm:pt modelId="{03EFB381-3895-4D67-B557-D6533394D34B}" type="sibTrans" cxnId="{3F08CE79-3548-41BB-8D90-3B01A0FB1417}">
      <dgm:prSet/>
      <dgm:spPr/>
      <dgm:t>
        <a:bodyPr/>
        <a:lstStyle/>
        <a:p>
          <a:endParaRPr lang="en-US"/>
        </a:p>
      </dgm:t>
    </dgm:pt>
    <dgm:pt modelId="{7FAC7656-94B1-4210-9F86-324EF299112E}" type="pres">
      <dgm:prSet presAssocID="{9744953D-B20B-44CB-9C86-DE34B5005827}" presName="hierChild1" presStyleCnt="0">
        <dgm:presLayoutVars>
          <dgm:chPref val="1"/>
          <dgm:dir/>
          <dgm:animOne val="branch"/>
          <dgm:animLvl val="lvl"/>
          <dgm:resizeHandles/>
        </dgm:presLayoutVars>
      </dgm:prSet>
      <dgm:spPr/>
    </dgm:pt>
    <dgm:pt modelId="{218893F3-312D-4258-8CA5-DC1582222B52}" type="pres">
      <dgm:prSet presAssocID="{A294CE1C-CA43-464D-9F50-6BD813B9E7FC}" presName="hierRoot1" presStyleCnt="0"/>
      <dgm:spPr/>
    </dgm:pt>
    <dgm:pt modelId="{C7BE6638-8AD8-40BA-B69E-B4F0B78B23C3}" type="pres">
      <dgm:prSet presAssocID="{A294CE1C-CA43-464D-9F50-6BD813B9E7FC}" presName="composite" presStyleCnt="0"/>
      <dgm:spPr/>
    </dgm:pt>
    <dgm:pt modelId="{76CF3299-0ED2-4D37-84D8-EF387F9A9329}" type="pres">
      <dgm:prSet presAssocID="{A294CE1C-CA43-464D-9F50-6BD813B9E7FC}" presName="background" presStyleLbl="node0" presStyleIdx="0" presStyleCnt="2"/>
      <dgm:spPr/>
    </dgm:pt>
    <dgm:pt modelId="{FC9E8524-ADC0-47CA-82A2-D24C61F1A4D8}" type="pres">
      <dgm:prSet presAssocID="{A294CE1C-CA43-464D-9F50-6BD813B9E7FC}" presName="text" presStyleLbl="fgAcc0" presStyleIdx="0" presStyleCnt="2">
        <dgm:presLayoutVars>
          <dgm:chPref val="3"/>
        </dgm:presLayoutVars>
      </dgm:prSet>
      <dgm:spPr/>
    </dgm:pt>
    <dgm:pt modelId="{8E7329A0-46CF-41F6-ACF2-4AF84E60AB81}" type="pres">
      <dgm:prSet presAssocID="{A294CE1C-CA43-464D-9F50-6BD813B9E7FC}" presName="hierChild2" presStyleCnt="0"/>
      <dgm:spPr/>
    </dgm:pt>
    <dgm:pt modelId="{D5BC737E-D853-451A-9995-F1BDFABF02B2}" type="pres">
      <dgm:prSet presAssocID="{17D21FCD-4BC6-4DC8-BD27-180C2DE5DA20}" presName="hierRoot1" presStyleCnt="0"/>
      <dgm:spPr/>
    </dgm:pt>
    <dgm:pt modelId="{70C4A661-EC91-4FB7-8CBF-49A82F58D871}" type="pres">
      <dgm:prSet presAssocID="{17D21FCD-4BC6-4DC8-BD27-180C2DE5DA20}" presName="composite" presStyleCnt="0"/>
      <dgm:spPr/>
    </dgm:pt>
    <dgm:pt modelId="{67A29EFD-B5BF-4B48-8412-88F11B0DB7E4}" type="pres">
      <dgm:prSet presAssocID="{17D21FCD-4BC6-4DC8-BD27-180C2DE5DA20}" presName="background" presStyleLbl="node0" presStyleIdx="1" presStyleCnt="2"/>
      <dgm:spPr/>
    </dgm:pt>
    <dgm:pt modelId="{72AC1358-0C14-4ACC-A2D7-5747EA09A46E}" type="pres">
      <dgm:prSet presAssocID="{17D21FCD-4BC6-4DC8-BD27-180C2DE5DA20}" presName="text" presStyleLbl="fgAcc0" presStyleIdx="1" presStyleCnt="2">
        <dgm:presLayoutVars>
          <dgm:chPref val="3"/>
        </dgm:presLayoutVars>
      </dgm:prSet>
      <dgm:spPr/>
    </dgm:pt>
    <dgm:pt modelId="{28E4A484-9576-462D-B2EE-56101B5D7A29}" type="pres">
      <dgm:prSet presAssocID="{17D21FCD-4BC6-4DC8-BD27-180C2DE5DA20}" presName="hierChild2" presStyleCnt="0"/>
      <dgm:spPr/>
    </dgm:pt>
  </dgm:ptLst>
  <dgm:cxnLst>
    <dgm:cxn modelId="{53EC9C10-70BF-4E8F-85AE-88D4F180D082}" srcId="{9744953D-B20B-44CB-9C86-DE34B5005827}" destId="{A294CE1C-CA43-464D-9F50-6BD813B9E7FC}" srcOrd="0" destOrd="0" parTransId="{E715F05D-7547-4F5A-9A92-4A3BB12B7C9C}" sibTransId="{C976AF8B-5FA2-40A5-8CAA-9A6C4CE2D985}"/>
    <dgm:cxn modelId="{AE7FC34C-6285-4A62-AAB6-DFE39EE72084}" type="presOf" srcId="{A294CE1C-CA43-464D-9F50-6BD813B9E7FC}" destId="{FC9E8524-ADC0-47CA-82A2-D24C61F1A4D8}" srcOrd="0" destOrd="0" presId="urn:microsoft.com/office/officeart/2005/8/layout/hierarchy1"/>
    <dgm:cxn modelId="{3F08CE79-3548-41BB-8D90-3B01A0FB1417}" srcId="{9744953D-B20B-44CB-9C86-DE34B5005827}" destId="{17D21FCD-4BC6-4DC8-BD27-180C2DE5DA20}" srcOrd="1" destOrd="0" parTransId="{7D093D94-539E-4914-8995-004908565D9C}" sibTransId="{03EFB381-3895-4D67-B557-D6533394D34B}"/>
    <dgm:cxn modelId="{C1DFC796-3E0F-4AC0-A146-C18ECA5E3F0F}" type="presOf" srcId="{17D21FCD-4BC6-4DC8-BD27-180C2DE5DA20}" destId="{72AC1358-0C14-4ACC-A2D7-5747EA09A46E}" srcOrd="0" destOrd="0" presId="urn:microsoft.com/office/officeart/2005/8/layout/hierarchy1"/>
    <dgm:cxn modelId="{A62209A5-7333-4825-9B42-416DC1034649}" type="presOf" srcId="{9744953D-B20B-44CB-9C86-DE34B5005827}" destId="{7FAC7656-94B1-4210-9F86-324EF299112E}" srcOrd="0" destOrd="0" presId="urn:microsoft.com/office/officeart/2005/8/layout/hierarchy1"/>
    <dgm:cxn modelId="{4EB91954-4D47-4B84-A02D-B28ED7090729}" type="presParOf" srcId="{7FAC7656-94B1-4210-9F86-324EF299112E}" destId="{218893F3-312D-4258-8CA5-DC1582222B52}" srcOrd="0" destOrd="0" presId="urn:microsoft.com/office/officeart/2005/8/layout/hierarchy1"/>
    <dgm:cxn modelId="{82459DCB-4B42-4D88-8056-5863003A4A16}" type="presParOf" srcId="{218893F3-312D-4258-8CA5-DC1582222B52}" destId="{C7BE6638-8AD8-40BA-B69E-B4F0B78B23C3}" srcOrd="0" destOrd="0" presId="urn:microsoft.com/office/officeart/2005/8/layout/hierarchy1"/>
    <dgm:cxn modelId="{E9953B55-7821-43D8-827A-E2EEF8FE98A3}" type="presParOf" srcId="{C7BE6638-8AD8-40BA-B69E-B4F0B78B23C3}" destId="{76CF3299-0ED2-4D37-84D8-EF387F9A9329}" srcOrd="0" destOrd="0" presId="urn:microsoft.com/office/officeart/2005/8/layout/hierarchy1"/>
    <dgm:cxn modelId="{85680340-CDCA-41FC-BCCF-4D7897088891}" type="presParOf" srcId="{C7BE6638-8AD8-40BA-B69E-B4F0B78B23C3}" destId="{FC9E8524-ADC0-47CA-82A2-D24C61F1A4D8}" srcOrd="1" destOrd="0" presId="urn:microsoft.com/office/officeart/2005/8/layout/hierarchy1"/>
    <dgm:cxn modelId="{B9FFE59A-74A5-4DB0-A583-A3080F06B855}" type="presParOf" srcId="{218893F3-312D-4258-8CA5-DC1582222B52}" destId="{8E7329A0-46CF-41F6-ACF2-4AF84E60AB81}" srcOrd="1" destOrd="0" presId="urn:microsoft.com/office/officeart/2005/8/layout/hierarchy1"/>
    <dgm:cxn modelId="{FBEA1D6C-3E21-47DD-9B2C-1F22A78E8AE2}" type="presParOf" srcId="{7FAC7656-94B1-4210-9F86-324EF299112E}" destId="{D5BC737E-D853-451A-9995-F1BDFABF02B2}" srcOrd="1" destOrd="0" presId="urn:microsoft.com/office/officeart/2005/8/layout/hierarchy1"/>
    <dgm:cxn modelId="{889F10A9-55D6-46B2-B72A-AB934BE59138}" type="presParOf" srcId="{D5BC737E-D853-451A-9995-F1BDFABF02B2}" destId="{70C4A661-EC91-4FB7-8CBF-49A82F58D871}" srcOrd="0" destOrd="0" presId="urn:microsoft.com/office/officeart/2005/8/layout/hierarchy1"/>
    <dgm:cxn modelId="{ADD36F76-0C7E-4F48-8CE5-A6B0B1039FB7}" type="presParOf" srcId="{70C4A661-EC91-4FB7-8CBF-49A82F58D871}" destId="{67A29EFD-B5BF-4B48-8412-88F11B0DB7E4}" srcOrd="0" destOrd="0" presId="urn:microsoft.com/office/officeart/2005/8/layout/hierarchy1"/>
    <dgm:cxn modelId="{0D52BCCC-B590-437D-A0F3-A21BB45E3DE1}" type="presParOf" srcId="{70C4A661-EC91-4FB7-8CBF-49A82F58D871}" destId="{72AC1358-0C14-4ACC-A2D7-5747EA09A46E}" srcOrd="1" destOrd="0" presId="urn:microsoft.com/office/officeart/2005/8/layout/hierarchy1"/>
    <dgm:cxn modelId="{87ED61C3-5F9F-44E8-A658-B80EF4DA231D}" type="presParOf" srcId="{D5BC737E-D853-451A-9995-F1BDFABF02B2}" destId="{28E4A484-9576-462D-B2EE-56101B5D7A2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F3299-0ED2-4D37-84D8-EF387F9A932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E8524-ADC0-47CA-82A2-D24C61F1A4D8}">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Transcriptome sequencing (RNA-seq): targets all transcripts of a tissue</a:t>
          </a:r>
        </a:p>
      </dsp:txBody>
      <dsp:txXfrm>
        <a:off x="608661" y="692298"/>
        <a:ext cx="4508047" cy="2799040"/>
      </dsp:txXfrm>
    </dsp:sp>
    <dsp:sp modelId="{67A29EFD-B5BF-4B48-8412-88F11B0DB7E4}">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AC1358-0C14-4ACC-A2D7-5747EA09A46E}">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Genome sequencing: recovers entire or parts of the genome depending on sequencing depth and genome size</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47A28-9155-4831-9F3E-3538E39F7235}"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C70A9-E733-4023-B241-B7B1EEF33B14}" type="slidenum">
              <a:rPr lang="en-US" smtClean="0"/>
              <a:t>‹#›</a:t>
            </a:fld>
            <a:endParaRPr lang="en-US"/>
          </a:p>
        </p:txBody>
      </p:sp>
    </p:spTree>
    <p:extLst>
      <p:ext uri="{BB962C8B-B14F-4D97-AF65-F5344CB8AC3E}">
        <p14:creationId xmlns:p14="http://schemas.microsoft.com/office/powerpoint/2010/main" val="2336448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rPr>
              <a:t>Let me start with a brief overview. For the first part, I am going to provide some background about the oral microbiome, giving you a sense about why we should learn more about it. From there, I will discuss my previous and current research and how they advance the ancient DNA field. After that, I will then discuss my future plans and directions, especially if given the opportunity to come to Clemson. Then finally, I will be happy to then start the Q&amp;A session.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82FB9-6045-4D8A-A942-9B10AEACD1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8769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B are considered sister taxa. </a:t>
            </a:r>
          </a:p>
        </p:txBody>
      </p:sp>
      <p:sp>
        <p:nvSpPr>
          <p:cNvPr id="4" name="Slide Number Placeholder 3"/>
          <p:cNvSpPr>
            <a:spLocks noGrp="1"/>
          </p:cNvSpPr>
          <p:nvPr>
            <p:ph type="sldNum" sz="quarter" idx="5"/>
          </p:nvPr>
        </p:nvSpPr>
        <p:spPr/>
        <p:txBody>
          <a:bodyPr/>
          <a:lstStyle/>
          <a:p>
            <a:fld id="{AF9C70A9-E733-4023-B241-B7B1EEF33B14}" type="slidenum">
              <a:rPr lang="en-US" smtClean="0"/>
              <a:t>14</a:t>
            </a:fld>
            <a:endParaRPr lang="en-US"/>
          </a:p>
        </p:txBody>
      </p:sp>
    </p:spTree>
    <p:extLst>
      <p:ext uri="{BB962C8B-B14F-4D97-AF65-F5344CB8AC3E}">
        <p14:creationId xmlns:p14="http://schemas.microsoft.com/office/powerpoint/2010/main" val="1784096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B are considered sister taxa. </a:t>
            </a:r>
          </a:p>
        </p:txBody>
      </p:sp>
      <p:sp>
        <p:nvSpPr>
          <p:cNvPr id="4" name="Slide Number Placeholder 3"/>
          <p:cNvSpPr>
            <a:spLocks noGrp="1"/>
          </p:cNvSpPr>
          <p:nvPr>
            <p:ph type="sldNum" sz="quarter" idx="5"/>
          </p:nvPr>
        </p:nvSpPr>
        <p:spPr/>
        <p:txBody>
          <a:bodyPr/>
          <a:lstStyle/>
          <a:p>
            <a:fld id="{AF9C70A9-E733-4023-B241-B7B1EEF33B14}" type="slidenum">
              <a:rPr lang="en-US" smtClean="0"/>
              <a:t>15</a:t>
            </a:fld>
            <a:endParaRPr lang="en-US"/>
          </a:p>
        </p:txBody>
      </p:sp>
    </p:spTree>
    <p:extLst>
      <p:ext uri="{BB962C8B-B14F-4D97-AF65-F5344CB8AC3E}">
        <p14:creationId xmlns:p14="http://schemas.microsoft.com/office/powerpoint/2010/main" val="307655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Branch lengths in rooted trees often represent the amount of evolutionary change or genetic distance between taxa.</a:t>
            </a:r>
            <a:endParaRPr lang="en-US" dirty="0"/>
          </a:p>
        </p:txBody>
      </p:sp>
      <p:sp>
        <p:nvSpPr>
          <p:cNvPr id="4" name="Slide Number Placeholder 3"/>
          <p:cNvSpPr>
            <a:spLocks noGrp="1"/>
          </p:cNvSpPr>
          <p:nvPr>
            <p:ph type="sldNum" sz="quarter" idx="5"/>
          </p:nvPr>
        </p:nvSpPr>
        <p:spPr/>
        <p:txBody>
          <a:bodyPr/>
          <a:lstStyle/>
          <a:p>
            <a:fld id="{AF9C70A9-E733-4023-B241-B7B1EEF33B14}" type="slidenum">
              <a:rPr lang="en-US" smtClean="0"/>
              <a:t>16</a:t>
            </a:fld>
            <a:endParaRPr lang="en-US"/>
          </a:p>
        </p:txBody>
      </p:sp>
    </p:spTree>
    <p:extLst>
      <p:ext uri="{BB962C8B-B14F-4D97-AF65-F5344CB8AC3E}">
        <p14:creationId xmlns:p14="http://schemas.microsoft.com/office/powerpoint/2010/main" val="2425413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Anchored hybrid enrichment has been widely used and effective for capturing and sequencing specific genomic regions of interest from a diverse range of species. For instance, you could potentially use this sort of approach with 16S rRNA data or another highly conserved region. </a:t>
            </a:r>
          </a:p>
        </p:txBody>
      </p:sp>
      <p:sp>
        <p:nvSpPr>
          <p:cNvPr id="4" name="Slide Number Placeholder 3"/>
          <p:cNvSpPr>
            <a:spLocks noGrp="1"/>
          </p:cNvSpPr>
          <p:nvPr>
            <p:ph type="sldNum" sz="quarter" idx="5"/>
          </p:nvPr>
        </p:nvSpPr>
        <p:spPr/>
        <p:txBody>
          <a:bodyPr/>
          <a:lstStyle/>
          <a:p>
            <a:fld id="{AF9C70A9-E733-4023-B241-B7B1EEF33B14}" type="slidenum">
              <a:rPr lang="en-US" smtClean="0"/>
              <a:t>20</a:t>
            </a:fld>
            <a:endParaRPr lang="en-US"/>
          </a:p>
        </p:txBody>
      </p:sp>
    </p:spTree>
    <p:extLst>
      <p:ext uri="{BB962C8B-B14F-4D97-AF65-F5344CB8AC3E}">
        <p14:creationId xmlns:p14="http://schemas.microsoft.com/office/powerpoint/2010/main" val="3860198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concept to understand for shotgun sequencing is site homology. Site homology refers to the concept in molecular evolution and phylogenetics where specific positions or sites in biological sequences, such as DNA or protein sequences, are considered equivalent or corresponding across different organisms or taxa due to shared ancestry. Site homology is based on the assumption that sequences with similar positions or sites in different organisms share a common evolutionary origin. These sites are inherited from a common ancestor and have been passed down through generations. </a:t>
            </a:r>
          </a:p>
        </p:txBody>
      </p:sp>
      <p:sp>
        <p:nvSpPr>
          <p:cNvPr id="4" name="Slide Number Placeholder 3"/>
          <p:cNvSpPr>
            <a:spLocks noGrp="1"/>
          </p:cNvSpPr>
          <p:nvPr>
            <p:ph type="sldNum" sz="quarter" idx="5"/>
          </p:nvPr>
        </p:nvSpPr>
        <p:spPr/>
        <p:txBody>
          <a:bodyPr/>
          <a:lstStyle/>
          <a:p>
            <a:fld id="{AF9C70A9-E733-4023-B241-B7B1EEF33B14}" type="slidenum">
              <a:rPr lang="en-US" smtClean="0"/>
              <a:t>22</a:t>
            </a:fld>
            <a:endParaRPr lang="en-US"/>
          </a:p>
        </p:txBody>
      </p:sp>
    </p:spTree>
    <p:extLst>
      <p:ext uri="{BB962C8B-B14F-4D97-AF65-F5344CB8AC3E}">
        <p14:creationId xmlns:p14="http://schemas.microsoft.com/office/powerpoint/2010/main" val="347877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site homology, sequences from different organisms are aligned to identify regions of similarity and difference. Homologous sites are those positions in the alignment where residues (nucleotides) are believed to have descended from a common ancestral sequence. Therefore, site homology is fundamental to phylogenetic analysis, since it allows us to reconstruct evolutionary relationships among organisms based on sequence data. By identifying patterns of similarity and difference, phylogenetic trees can be constructed to depict the evolutionary history of taxa. What we have here is unaligned and aligned sequences. We identify homologous sites through sequence alignments. In pairwise alignments, two sequences are aligned against each other to identify regions of similarity. When you have aligned sequences, you can get a scoring system. Within scoring systems, you can assign values when certain positions align or don’t. You can give a match score, a mismatch score, or a gap score. </a:t>
            </a:r>
          </a:p>
        </p:txBody>
      </p:sp>
      <p:sp>
        <p:nvSpPr>
          <p:cNvPr id="4" name="Slide Number Placeholder 3"/>
          <p:cNvSpPr>
            <a:spLocks noGrp="1"/>
          </p:cNvSpPr>
          <p:nvPr>
            <p:ph type="sldNum" sz="quarter" idx="5"/>
          </p:nvPr>
        </p:nvSpPr>
        <p:spPr/>
        <p:txBody>
          <a:bodyPr/>
          <a:lstStyle/>
          <a:p>
            <a:fld id="{AF9C70A9-E733-4023-B241-B7B1EEF33B14}" type="slidenum">
              <a:rPr lang="en-US" smtClean="0"/>
              <a:t>23</a:t>
            </a:fld>
            <a:endParaRPr lang="en-US"/>
          </a:p>
        </p:txBody>
      </p:sp>
    </p:spTree>
    <p:extLst>
      <p:ext uri="{BB962C8B-B14F-4D97-AF65-F5344CB8AC3E}">
        <p14:creationId xmlns:p14="http://schemas.microsoft.com/office/powerpoint/2010/main" val="17155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values can vary program to program. </a:t>
            </a:r>
          </a:p>
        </p:txBody>
      </p:sp>
      <p:sp>
        <p:nvSpPr>
          <p:cNvPr id="4" name="Slide Number Placeholder 3"/>
          <p:cNvSpPr>
            <a:spLocks noGrp="1"/>
          </p:cNvSpPr>
          <p:nvPr>
            <p:ph type="sldNum" sz="quarter" idx="5"/>
          </p:nvPr>
        </p:nvSpPr>
        <p:spPr/>
        <p:txBody>
          <a:bodyPr/>
          <a:lstStyle/>
          <a:p>
            <a:fld id="{AF9C70A9-E733-4023-B241-B7B1EEF33B14}" type="slidenum">
              <a:rPr lang="en-US" smtClean="0"/>
              <a:t>24</a:t>
            </a:fld>
            <a:endParaRPr lang="en-US"/>
          </a:p>
        </p:txBody>
      </p:sp>
    </p:spTree>
    <p:extLst>
      <p:ext uri="{BB962C8B-B14F-4D97-AF65-F5344CB8AC3E}">
        <p14:creationId xmlns:p14="http://schemas.microsoft.com/office/powerpoint/2010/main" val="3931767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978C3-B3DE-DF1C-B3CF-449149C7A4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F421FE-8380-7B66-58DD-F81E731E32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DB86BF-0D0C-5106-1287-AF385BF910E1}"/>
              </a:ext>
            </a:extLst>
          </p:cNvPr>
          <p:cNvSpPr>
            <a:spLocks noGrp="1"/>
          </p:cNvSpPr>
          <p:nvPr>
            <p:ph type="body" idx="1"/>
          </p:nvPr>
        </p:nvSpPr>
        <p:spPr/>
        <p:txBody>
          <a:bodyPr/>
          <a:lstStyle/>
          <a:p>
            <a:r>
              <a:rPr lang="en-US" dirty="0"/>
              <a:t>Absolutely! Global and local alignments are two different approaches used in sequence alignment, a fundamental technique in bioinformatics.</a:t>
            </a:r>
          </a:p>
          <a:p>
            <a:endParaRPr lang="en-US" dirty="0"/>
          </a:p>
          <a:p>
            <a:r>
              <a:rPr lang="en-US" dirty="0"/>
              <a:t>1. **Global Alignment:**</a:t>
            </a:r>
          </a:p>
          <a:p>
            <a:r>
              <a:rPr lang="en-US" dirty="0"/>
              <a:t>   - **Objective:** The goal of global alignment is to align the entire length of two sequences, maximizing the overall similarity.</a:t>
            </a:r>
          </a:p>
          <a:p>
            <a:r>
              <a:rPr lang="en-US" dirty="0"/>
              <a:t>   - **Usage:** It is commonly used when the sequences being compared are assumed to have a significant overall similarity and when you want to identify the overall homology between two sequences.</a:t>
            </a:r>
          </a:p>
          <a:p>
            <a:r>
              <a:rPr lang="en-US" dirty="0"/>
              <a:t>   - **Characteristics:** It considers the entire length of both sequences, introducing gaps (insertions or deletions) as necessary to achieve the best alignment.</a:t>
            </a:r>
          </a:p>
          <a:p>
            <a:endParaRPr lang="en-US" dirty="0"/>
          </a:p>
          <a:p>
            <a:r>
              <a:rPr lang="en-US" dirty="0"/>
              <a:t>2. **Local Alignment:**</a:t>
            </a:r>
          </a:p>
          <a:p>
            <a:r>
              <a:rPr lang="en-US" dirty="0"/>
              <a:t>   - **Objective:** The aim of local alignment is to identify the most similar regions between two sequences, even if the overall similarity is low.</a:t>
            </a:r>
          </a:p>
          <a:p>
            <a:r>
              <a:rPr lang="en-US" dirty="0"/>
              <a:t>   - **Usage:** It is useful when comparing sequences that may have conserved regions embedded in non-conserved sequences or when you want to find specific domains or motifs within larger sequences.</a:t>
            </a:r>
          </a:p>
          <a:p>
            <a:r>
              <a:rPr lang="en-US" dirty="0"/>
              <a:t>   - **Characteristics:** It identifies regions of similarity within the sequences, allowing for gaps to be introduced only in those specific regions rather than considering the entire length of the sequences.</a:t>
            </a:r>
          </a:p>
          <a:p>
            <a:endParaRPr lang="en-US" dirty="0"/>
          </a:p>
          <a:p>
            <a:r>
              <a:rPr lang="en-US" dirty="0"/>
              <a:t>**Example:**</a:t>
            </a:r>
          </a:p>
          <a:p>
            <a:r>
              <a:rPr lang="en-US" dirty="0"/>
              <a:t>Let's consider two DNA sequences:</a:t>
            </a:r>
          </a:p>
          <a:p>
            <a:endParaRPr lang="en-US" dirty="0"/>
          </a:p>
          <a:p>
            <a:r>
              <a:rPr lang="en-US" dirty="0"/>
              <a:t>- Sequence 1: ACGTACGTAG</a:t>
            </a:r>
          </a:p>
          <a:p>
            <a:r>
              <a:rPr lang="en-US" dirty="0"/>
              <a:t>- Sequence 2: ACTAGTACGT</a:t>
            </a:r>
          </a:p>
          <a:p>
            <a:endParaRPr lang="en-US" dirty="0"/>
          </a:p>
          <a:p>
            <a:r>
              <a:rPr lang="en-US" dirty="0"/>
              <a:t>**Global Alignment:**</a:t>
            </a:r>
          </a:p>
          <a:p>
            <a:r>
              <a:rPr lang="en-US" dirty="0"/>
              <a:t>```</a:t>
            </a:r>
          </a:p>
          <a:p>
            <a:r>
              <a:rPr lang="en-US" dirty="0"/>
              <a:t>Sequence 1: ACGTACGTAG</a:t>
            </a:r>
          </a:p>
          <a:p>
            <a:r>
              <a:rPr lang="en-US" dirty="0"/>
              <a:t>Sequence 2: AC--TAGTACGT</a:t>
            </a:r>
          </a:p>
          <a:p>
            <a:r>
              <a:rPr lang="en-US" dirty="0"/>
              <a:t>```</a:t>
            </a:r>
          </a:p>
          <a:p>
            <a:endParaRPr lang="en-US" dirty="0"/>
          </a:p>
          <a:p>
            <a:r>
              <a:rPr lang="en-US" dirty="0"/>
              <a:t>**Local Alignment:**</a:t>
            </a:r>
          </a:p>
          <a:p>
            <a:r>
              <a:rPr lang="en-US" dirty="0"/>
              <a:t>```</a:t>
            </a:r>
          </a:p>
          <a:p>
            <a:r>
              <a:rPr lang="en-US" dirty="0"/>
              <a:t>Sequence 1: ACGTACGTA</a:t>
            </a:r>
          </a:p>
          <a:p>
            <a:r>
              <a:rPr lang="en-US" dirty="0"/>
              <a:t>Sequence 2: ACGTACGTA</a:t>
            </a:r>
          </a:p>
          <a:p>
            <a:r>
              <a:rPr lang="en-US" dirty="0"/>
              <a:t>```</a:t>
            </a:r>
          </a:p>
          <a:p>
            <a:endParaRPr lang="en-US" dirty="0"/>
          </a:p>
          <a:p>
            <a:r>
              <a:rPr lang="en-US" dirty="0"/>
              <a:t>In the global alignment, we consider the entire length of both sequences and introduce gaps to align them. In the local alignment, we identify the most similar region within the sequences and align only that specific region.</a:t>
            </a:r>
          </a:p>
          <a:p>
            <a:endParaRPr lang="en-US" dirty="0"/>
          </a:p>
          <a:p>
            <a:r>
              <a:rPr lang="en-US" dirty="0"/>
              <a:t>In summary, global alignment is suited for comparing sequences with overall similarity, while local alignment is more suitable for identifying specific conserved regions within sequences.</a:t>
            </a:r>
          </a:p>
        </p:txBody>
      </p:sp>
      <p:sp>
        <p:nvSpPr>
          <p:cNvPr id="4" name="Slide Number Placeholder 3">
            <a:extLst>
              <a:ext uri="{FF2B5EF4-FFF2-40B4-BE49-F238E27FC236}">
                <a16:creationId xmlns:a16="http://schemas.microsoft.com/office/drawing/2014/main" id="{A6113092-7E84-68AC-5814-CF9FF42543AD}"/>
              </a:ext>
            </a:extLst>
          </p:cNvPr>
          <p:cNvSpPr>
            <a:spLocks noGrp="1"/>
          </p:cNvSpPr>
          <p:nvPr>
            <p:ph type="sldNum" sz="quarter" idx="5"/>
          </p:nvPr>
        </p:nvSpPr>
        <p:spPr/>
        <p:txBody>
          <a:bodyPr/>
          <a:lstStyle/>
          <a:p>
            <a:fld id="{AF9C70A9-E733-4023-B241-B7B1EEF33B14}" type="slidenum">
              <a:rPr lang="en-US" smtClean="0"/>
              <a:t>25</a:t>
            </a:fld>
            <a:endParaRPr lang="en-US"/>
          </a:p>
        </p:txBody>
      </p:sp>
    </p:spTree>
    <p:extLst>
      <p:ext uri="{BB962C8B-B14F-4D97-AF65-F5344CB8AC3E}">
        <p14:creationId xmlns:p14="http://schemas.microsoft.com/office/powerpoint/2010/main" val="4166844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Absolutely! Global and local alignments are two different approaches used in sequence alignment, a fundamental technique in bioinformatics.</a:t>
            </a:r>
          </a:p>
          <a:p>
            <a:endParaRPr lang="en-US" dirty="0"/>
          </a:p>
          <a:p>
            <a:r>
              <a:rPr lang="en-US" dirty="0"/>
              <a:t>1. **Global Alignment:**</a:t>
            </a:r>
          </a:p>
          <a:p>
            <a:r>
              <a:rPr lang="en-US" dirty="0"/>
              <a:t>   - **Objective:** The goal of global alignment is to align the entire length of two sequences, maximizing the overall similarity.</a:t>
            </a:r>
          </a:p>
          <a:p>
            <a:r>
              <a:rPr lang="en-US" dirty="0"/>
              <a:t>   - **Usage:** It is commonly used when the sequences being compared are assumed to have a significant overall similarity and when you want to identify the overall homology between two sequences.</a:t>
            </a:r>
          </a:p>
          <a:p>
            <a:r>
              <a:rPr lang="en-US" dirty="0"/>
              <a:t>   - **Characteristics:** It considers the entire length of both sequences, introducing gaps (insertions or deletions) as necessary to achieve the best alignment.</a:t>
            </a:r>
          </a:p>
          <a:p>
            <a:endParaRPr lang="en-US" dirty="0"/>
          </a:p>
          <a:p>
            <a:r>
              <a:rPr lang="en-US" dirty="0"/>
              <a:t>2. **Local Alignment:**</a:t>
            </a:r>
          </a:p>
          <a:p>
            <a:r>
              <a:rPr lang="en-US" dirty="0"/>
              <a:t>   - **Objective:** The aim of local alignment is to identify the most similar regions between two sequences, even if the overall similarity is low.</a:t>
            </a:r>
          </a:p>
          <a:p>
            <a:r>
              <a:rPr lang="en-US" dirty="0"/>
              <a:t>   - **Usage:** It is useful when comparing sequences that may have conserved regions embedded in non-conserved sequences or when you want to find specific domains or motifs within larger sequences.</a:t>
            </a:r>
          </a:p>
          <a:p>
            <a:r>
              <a:rPr lang="en-US" dirty="0"/>
              <a:t>   - **Characteristics:** It identifies regions of similarity within the sequences, allowing for gaps to be introduced only in those specific regions rather than considering the entire length of the sequences.</a:t>
            </a:r>
          </a:p>
          <a:p>
            <a:endParaRPr lang="en-US" dirty="0"/>
          </a:p>
          <a:p>
            <a:r>
              <a:rPr lang="en-US" dirty="0"/>
              <a:t>**Example:**</a:t>
            </a:r>
          </a:p>
          <a:p>
            <a:r>
              <a:rPr lang="en-US" dirty="0"/>
              <a:t>Let's consider two DNA sequences:</a:t>
            </a:r>
          </a:p>
          <a:p>
            <a:endParaRPr lang="en-US" dirty="0"/>
          </a:p>
          <a:p>
            <a:r>
              <a:rPr lang="en-US" dirty="0"/>
              <a:t>- Sequence 1: ACGTACGTAG</a:t>
            </a:r>
          </a:p>
          <a:p>
            <a:r>
              <a:rPr lang="en-US" dirty="0"/>
              <a:t>- Sequence 2: ACTAGTACGT</a:t>
            </a:r>
          </a:p>
          <a:p>
            <a:endParaRPr lang="en-US" dirty="0"/>
          </a:p>
          <a:p>
            <a:r>
              <a:rPr lang="en-US" dirty="0"/>
              <a:t>**Global Alignment:**</a:t>
            </a:r>
          </a:p>
          <a:p>
            <a:r>
              <a:rPr lang="en-US" dirty="0"/>
              <a:t>```</a:t>
            </a:r>
          </a:p>
          <a:p>
            <a:r>
              <a:rPr lang="en-US" dirty="0"/>
              <a:t>Sequence 1: ACGTACGTAG</a:t>
            </a:r>
          </a:p>
          <a:p>
            <a:r>
              <a:rPr lang="en-US" dirty="0"/>
              <a:t>Sequence 2: AC--TAGTACGT</a:t>
            </a:r>
          </a:p>
          <a:p>
            <a:r>
              <a:rPr lang="en-US" dirty="0"/>
              <a:t>```</a:t>
            </a:r>
          </a:p>
          <a:p>
            <a:endParaRPr lang="en-US" dirty="0"/>
          </a:p>
          <a:p>
            <a:r>
              <a:rPr lang="en-US" dirty="0"/>
              <a:t>**Local Alignment:**</a:t>
            </a:r>
          </a:p>
          <a:p>
            <a:r>
              <a:rPr lang="en-US" dirty="0"/>
              <a:t>```</a:t>
            </a:r>
          </a:p>
          <a:p>
            <a:r>
              <a:rPr lang="en-US" dirty="0"/>
              <a:t>Sequence 1: ACGTACGTA</a:t>
            </a:r>
          </a:p>
          <a:p>
            <a:r>
              <a:rPr lang="en-US" dirty="0"/>
              <a:t>Sequence 2: ACGTACGTA</a:t>
            </a:r>
          </a:p>
          <a:p>
            <a:r>
              <a:rPr lang="en-US" dirty="0"/>
              <a:t>```</a:t>
            </a:r>
          </a:p>
          <a:p>
            <a:endParaRPr lang="en-US" dirty="0"/>
          </a:p>
          <a:p>
            <a:r>
              <a:rPr lang="en-US" dirty="0"/>
              <a:t>In the global alignment, we consider the entire length of both sequences and introduce gaps to align them. In the local alignment, we identify the most similar region within the sequences and align only that specific region.</a:t>
            </a:r>
          </a:p>
          <a:p>
            <a:endParaRPr lang="en-US" dirty="0"/>
          </a:p>
          <a:p>
            <a:r>
              <a:rPr lang="en-US" dirty="0"/>
              <a:t>In summary, global alignment is suited for comparing sequences with overall similarity, while local alignment is more suitable for identifying specific conserved regions within sequences.</a:t>
            </a:r>
          </a:p>
        </p:txBody>
      </p:sp>
      <p:sp>
        <p:nvSpPr>
          <p:cNvPr id="4" name="Slide Number Placeholder 3"/>
          <p:cNvSpPr>
            <a:spLocks noGrp="1"/>
          </p:cNvSpPr>
          <p:nvPr>
            <p:ph type="sldNum" sz="quarter" idx="5"/>
          </p:nvPr>
        </p:nvSpPr>
        <p:spPr/>
        <p:txBody>
          <a:bodyPr/>
          <a:lstStyle/>
          <a:p>
            <a:fld id="{AF9C70A9-E733-4023-B241-B7B1EEF33B14}" type="slidenum">
              <a:rPr lang="en-US" smtClean="0"/>
              <a:t>26</a:t>
            </a:fld>
            <a:endParaRPr lang="en-US"/>
          </a:p>
        </p:txBody>
      </p:sp>
    </p:spTree>
    <p:extLst>
      <p:ext uri="{BB962C8B-B14F-4D97-AF65-F5344CB8AC3E}">
        <p14:creationId xmlns:p14="http://schemas.microsoft.com/office/powerpoint/2010/main" val="3453102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dirty="0">
                <a:latin typeface="Arial" pitchFamily="34" charset="0"/>
                <a:ea typeface="Arial" pitchFamily="34" charset="0"/>
              </a:rPr>
              <a:t>A study that came out in 2018 used different programs and looked at their performance. Their conclusion was that each program performed about the same. However, for more challenging relationships, we see more variation with the true alignments. They found that MAFFT was more consistent with TRUE alignments. This is why many people decide to use MAFFT. </a:t>
            </a:r>
            <a:endParaRPr lang="en-US" altLang="en-US" dirty="0">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E8F59438-D8E3-4333-920D-F96BA48A6356}" type="slidenum">
              <a:rPr lang="en-US" altLang="en-US" sz="1200"/>
              <a:t>28</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define </a:t>
            </a:r>
            <a:r>
              <a:rPr lang="en-US" dirty="0" err="1"/>
              <a:t>phylogenomics</a:t>
            </a:r>
            <a:r>
              <a:rPr lang="en-US" dirty="0"/>
              <a:t>? </a:t>
            </a:r>
          </a:p>
        </p:txBody>
      </p:sp>
      <p:sp>
        <p:nvSpPr>
          <p:cNvPr id="4" name="Slide Number Placeholder 3"/>
          <p:cNvSpPr>
            <a:spLocks noGrp="1"/>
          </p:cNvSpPr>
          <p:nvPr>
            <p:ph type="sldNum" sz="quarter" idx="5"/>
          </p:nvPr>
        </p:nvSpPr>
        <p:spPr/>
        <p:txBody>
          <a:bodyPr/>
          <a:lstStyle/>
          <a:p>
            <a:fld id="{AF9C70A9-E733-4023-B241-B7B1EEF33B14}" type="slidenum">
              <a:rPr lang="en-US" smtClean="0"/>
              <a:t>5</a:t>
            </a:fld>
            <a:endParaRPr lang="en-US"/>
          </a:p>
        </p:txBody>
      </p:sp>
    </p:spTree>
    <p:extLst>
      <p:ext uri="{BB962C8B-B14F-4D97-AF65-F5344CB8AC3E}">
        <p14:creationId xmlns:p14="http://schemas.microsoft.com/office/powerpoint/2010/main" val="2947969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8C7BD-97D3-0A69-1520-8CEF9AA532A9}"/>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F907EB37-25DA-7CC3-8252-8DB214E3F2F3}"/>
              </a:ext>
            </a:extLst>
          </p:cNvPr>
          <p:cNvSpPr>
            <a:spLocks noGrp="1" noRot="1" noChangeAspect="1" noTextEdit="1"/>
          </p:cNvSpPr>
          <p:nvPr>
            <p:ph type="sldImg" idx="2"/>
          </p:nvPr>
        </p:nvSpPr>
        <p:spPr>
          <a:xfrm>
            <a:off x="381000" y="685800"/>
            <a:ext cx="6096000" cy="3429000"/>
          </a:xfrm>
          <a:prstGeom prst="rect">
            <a:avLst/>
          </a:prstGeom>
          <a:noFill/>
          <a:ln w="12700">
            <a:miter lim="800000"/>
          </a:ln>
        </p:spPr>
      </p:sp>
      <p:sp>
        <p:nvSpPr>
          <p:cNvPr id="6147" name="Notes Placeholder 2">
            <a:extLst>
              <a:ext uri="{FF2B5EF4-FFF2-40B4-BE49-F238E27FC236}">
                <a16:creationId xmlns:a16="http://schemas.microsoft.com/office/drawing/2014/main" id="{AEC38190-8AC1-32EA-8C0B-DF68CB60E0E5}"/>
              </a:ext>
            </a:extLst>
          </p:cNvPr>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dirty="0">
                <a:latin typeface="Arial" pitchFamily="34" charset="0"/>
                <a:ea typeface="Arial" pitchFamily="34" charset="0"/>
              </a:rPr>
              <a:t>A study that came out in 2018 used different programs and looked at their performance. Their conclusion was that each program performed about the same. However, for more challenging relationships, we see more variation with the true alignments. They found that MAFFT was more consistent with TRUE alignments. This is why many people decide to use MAFFT. </a:t>
            </a:r>
            <a:endParaRPr lang="en-US" altLang="en-US" dirty="0">
              <a:latin typeface="Arial" pitchFamily="34" charset="0"/>
              <a:ea typeface="Arial" pitchFamily="34" charset="0"/>
            </a:endParaRPr>
          </a:p>
        </p:txBody>
      </p:sp>
      <p:sp>
        <p:nvSpPr>
          <p:cNvPr id="6148" name="Slide Number Placeholder 3">
            <a:extLst>
              <a:ext uri="{FF2B5EF4-FFF2-40B4-BE49-F238E27FC236}">
                <a16:creationId xmlns:a16="http://schemas.microsoft.com/office/drawing/2014/main" id="{28CBD8A1-E14F-36D6-4287-09D874F557BC}"/>
              </a:ext>
            </a:extLst>
          </p:cNvPr>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E8F59438-D8E3-4333-920D-F96BA48A6356}" type="slidenum">
              <a:rPr lang="en-US" altLang="en-US" sz="1200"/>
              <a:t>29</a:t>
            </a:fld>
            <a:endParaRPr lang="en-US" altLang="en-US" sz="1200"/>
          </a:p>
        </p:txBody>
      </p:sp>
    </p:spTree>
    <p:extLst>
      <p:ext uri="{BB962C8B-B14F-4D97-AF65-F5344CB8AC3E}">
        <p14:creationId xmlns:p14="http://schemas.microsoft.com/office/powerpoint/2010/main" val="2507717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bacterium is particularly interesting because phylogenomic comparisons for Italian, Balkans, and Japanese populations have shown that this oral microbe has a strong geographic and temporal signature. Thus, whether this microbe exhibits a similar pattern in the Georgian dataset could offer some value about whether urbanization over time has impacted its evolution. </a:t>
            </a:r>
          </a:p>
          <a:p>
            <a:endParaRPr lang="en-US" dirty="0"/>
          </a:p>
        </p:txBody>
      </p:sp>
      <p:sp>
        <p:nvSpPr>
          <p:cNvPr id="4" name="Slide Number Placeholder 3"/>
          <p:cNvSpPr>
            <a:spLocks noGrp="1"/>
          </p:cNvSpPr>
          <p:nvPr>
            <p:ph type="sldNum" sz="quarter" idx="5"/>
          </p:nvPr>
        </p:nvSpPr>
        <p:spPr/>
        <p:txBody>
          <a:bodyPr/>
          <a:lstStyle/>
          <a:p>
            <a:fld id="{DF393A9F-29BC-4CB3-9031-1A0368169FB2}" type="slidenum">
              <a:rPr lang="en-US" smtClean="0"/>
              <a:t>33</a:t>
            </a:fld>
            <a:endParaRPr lang="en-US"/>
          </a:p>
        </p:txBody>
      </p:sp>
    </p:spTree>
    <p:extLst>
      <p:ext uri="{BB962C8B-B14F-4D97-AF65-F5344CB8AC3E}">
        <p14:creationId xmlns:p14="http://schemas.microsoft.com/office/powerpoint/2010/main" val="215719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9C70A9-E733-4023-B241-B7B1EEF33B14}" type="slidenum">
              <a:rPr lang="en-US" smtClean="0"/>
              <a:t>41</a:t>
            </a:fld>
            <a:endParaRPr lang="en-US"/>
          </a:p>
        </p:txBody>
      </p:sp>
    </p:spTree>
    <p:extLst>
      <p:ext uri="{BB962C8B-B14F-4D97-AF65-F5344CB8AC3E}">
        <p14:creationId xmlns:p14="http://schemas.microsoft.com/office/powerpoint/2010/main" val="293250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go over some of the basic concepts of phylogenetic trees. We have terminal nodes that refer to the tips or </a:t>
            </a:r>
            <a:r>
              <a:rPr lang="en-US" dirty="0" err="1"/>
              <a:t>leafs</a:t>
            </a:r>
            <a:r>
              <a:rPr lang="en-US" dirty="0"/>
              <a:t> of a tree. We have internal nodes that represent a hypothetical ancestor. A branch connects ancestors or modern tips. They can reflect time. When they are rooted, they can also illustrate the direction of evolution. </a:t>
            </a:r>
          </a:p>
        </p:txBody>
      </p:sp>
      <p:sp>
        <p:nvSpPr>
          <p:cNvPr id="4" name="Slide Number Placeholder 3"/>
          <p:cNvSpPr>
            <a:spLocks noGrp="1"/>
          </p:cNvSpPr>
          <p:nvPr>
            <p:ph type="sldNum" sz="quarter" idx="5"/>
          </p:nvPr>
        </p:nvSpPr>
        <p:spPr/>
        <p:txBody>
          <a:bodyPr/>
          <a:lstStyle/>
          <a:p>
            <a:fld id="{AF9C70A9-E733-4023-B241-B7B1EEF33B14}" type="slidenum">
              <a:rPr lang="en-US" smtClean="0"/>
              <a:t>6</a:t>
            </a:fld>
            <a:endParaRPr lang="en-US"/>
          </a:p>
        </p:txBody>
      </p:sp>
    </p:spTree>
    <p:extLst>
      <p:ext uri="{BB962C8B-B14F-4D97-AF65-F5344CB8AC3E}">
        <p14:creationId xmlns:p14="http://schemas.microsoft.com/office/powerpoint/2010/main" val="393145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have bifurcating trees. We could also have </a:t>
            </a:r>
            <a:r>
              <a:rPr lang="en-US" dirty="0" err="1"/>
              <a:t>patially</a:t>
            </a:r>
            <a:r>
              <a:rPr lang="en-US" dirty="0"/>
              <a:t> resolved trees or multifurcating trees where we see polytomy. This is when a branch point with three or species come off it or when speciation of more than two lineages occur. </a:t>
            </a:r>
          </a:p>
        </p:txBody>
      </p:sp>
      <p:sp>
        <p:nvSpPr>
          <p:cNvPr id="4" name="Slide Number Placeholder 3"/>
          <p:cNvSpPr>
            <a:spLocks noGrp="1"/>
          </p:cNvSpPr>
          <p:nvPr>
            <p:ph type="sldNum" sz="quarter" idx="5"/>
          </p:nvPr>
        </p:nvSpPr>
        <p:spPr/>
        <p:txBody>
          <a:bodyPr/>
          <a:lstStyle/>
          <a:p>
            <a:fld id="{AF9C70A9-E733-4023-B241-B7B1EEF33B14}" type="slidenum">
              <a:rPr lang="en-US" smtClean="0"/>
              <a:t>7</a:t>
            </a:fld>
            <a:endParaRPr lang="en-US"/>
          </a:p>
        </p:txBody>
      </p:sp>
    </p:spTree>
    <p:extLst>
      <p:ext uri="{BB962C8B-B14F-4D97-AF65-F5344CB8AC3E}">
        <p14:creationId xmlns:p14="http://schemas.microsoft.com/office/powerpoint/2010/main" val="395772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monophyletic group which can also be referred to as a clade is defined as a group of organisms that share a common ancestor. In practice, this common ancestor is referred to as the most recent common ancestor of a group of organisms, and all of its descendants. Just a few examples of a monophyletic group would be mammals or birds in which in both cases all taxa within each of this groups can be traced to a common ancestor. </a:t>
            </a:r>
          </a:p>
          <a:p>
            <a:endParaRPr lang="en-US" dirty="0"/>
          </a:p>
        </p:txBody>
      </p:sp>
      <p:sp>
        <p:nvSpPr>
          <p:cNvPr id="4" name="Slide Number Placeholder 3"/>
          <p:cNvSpPr>
            <a:spLocks noGrp="1"/>
          </p:cNvSpPr>
          <p:nvPr>
            <p:ph type="sldNum" sz="quarter" idx="5"/>
          </p:nvPr>
        </p:nvSpPr>
        <p:spPr/>
        <p:txBody>
          <a:bodyPr/>
          <a:lstStyle/>
          <a:p>
            <a:fld id="{AF9C70A9-E733-4023-B241-B7B1EEF33B14}" type="slidenum">
              <a:rPr lang="en-US" smtClean="0"/>
              <a:t>8</a:t>
            </a:fld>
            <a:endParaRPr lang="en-US"/>
          </a:p>
        </p:txBody>
      </p:sp>
    </p:spTree>
    <p:extLst>
      <p:ext uri="{BB962C8B-B14F-4D97-AF65-F5344CB8AC3E}">
        <p14:creationId xmlns:p14="http://schemas.microsoft.com/office/powerpoint/2010/main" val="77677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monophyletic group which </a:t>
            </a:r>
          </a:p>
        </p:txBody>
      </p:sp>
      <p:sp>
        <p:nvSpPr>
          <p:cNvPr id="4" name="Slide Number Placeholder 3"/>
          <p:cNvSpPr>
            <a:spLocks noGrp="1"/>
          </p:cNvSpPr>
          <p:nvPr>
            <p:ph type="sldNum" sz="quarter" idx="5"/>
          </p:nvPr>
        </p:nvSpPr>
        <p:spPr/>
        <p:txBody>
          <a:bodyPr/>
          <a:lstStyle/>
          <a:p>
            <a:fld id="{AF9C70A9-E733-4023-B241-B7B1EEF33B14}" type="slidenum">
              <a:rPr lang="en-US" smtClean="0"/>
              <a:t>10</a:t>
            </a:fld>
            <a:endParaRPr lang="en-US"/>
          </a:p>
        </p:txBody>
      </p:sp>
    </p:spTree>
    <p:extLst>
      <p:ext uri="{BB962C8B-B14F-4D97-AF65-F5344CB8AC3E}">
        <p14:creationId xmlns:p14="http://schemas.microsoft.com/office/powerpoint/2010/main" val="395786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fundamental types of phylogenetic trees used in evolutionary biology to represent the relationships of taxa. Here are the key differences between them. In rooted trees, there is a designated root node that represents a hypothetical common ancestor from which all the nodes descend. Rooted trees explicitly indicate the direction of evolution, with branches representing evolutionary relationships and divergence from the root node. </a:t>
            </a:r>
            <a:r>
              <a:rPr lang="en-US" b="0" i="0" dirty="0">
                <a:solidFill>
                  <a:srgbClr val="0D0D0D"/>
                </a:solidFill>
                <a:effectLst/>
                <a:latin typeface="Söhne"/>
              </a:rPr>
              <a:t>Unrooted trees do not have a designated root node; instead, they represent the relationships among taxa without specifying a common ancestor. Unrooted trees show the evolutionary relationships among taxa but do not indicate the direction of evolution or the position of a common ancestor.</a:t>
            </a:r>
            <a:endParaRPr lang="en-US" dirty="0"/>
          </a:p>
          <a:p>
            <a:endParaRPr lang="en-US" dirty="0"/>
          </a:p>
          <a:p>
            <a:r>
              <a:rPr lang="en-US" dirty="0"/>
              <a:t>Unrooted: distance between nodes should be symmetric (since the tree edges are not directed). </a:t>
            </a:r>
          </a:p>
        </p:txBody>
      </p:sp>
      <p:sp>
        <p:nvSpPr>
          <p:cNvPr id="4" name="Slide Number Placeholder 3"/>
          <p:cNvSpPr>
            <a:spLocks noGrp="1"/>
          </p:cNvSpPr>
          <p:nvPr>
            <p:ph type="sldNum" sz="quarter" idx="5"/>
          </p:nvPr>
        </p:nvSpPr>
        <p:spPr/>
        <p:txBody>
          <a:bodyPr/>
          <a:lstStyle/>
          <a:p>
            <a:fld id="{AF9C70A9-E733-4023-B241-B7B1EEF33B14}" type="slidenum">
              <a:rPr lang="en-US" smtClean="0"/>
              <a:t>11</a:t>
            </a:fld>
            <a:endParaRPr lang="en-US"/>
          </a:p>
        </p:txBody>
      </p:sp>
    </p:spTree>
    <p:extLst>
      <p:ext uri="{BB962C8B-B14F-4D97-AF65-F5344CB8AC3E}">
        <p14:creationId xmlns:p14="http://schemas.microsoft.com/office/powerpoint/2010/main" val="270488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now want to turn your attention to consensus trees. A consensus tree is a type of phylogenetic tree that represents the combined information from multiple individual trees. It is constructed by merging the topologies of these trees to identify the relationships that are supported by the majority of the individual trees. A consensus tree aims to provide a summary of the evolutionary relationships among a group of taxa while accounting for uncertainty inherent in phylogenetic inference. In this way, consensus trees identify robust relationships that are consistently recovered across multiple analyses and to assess the level of confidence in specific branches or clades within the tree. </a:t>
            </a:r>
          </a:p>
          <a:p>
            <a:endParaRPr lang="en-US" dirty="0"/>
          </a:p>
          <a:p>
            <a:endParaRPr lang="en-US" dirty="0"/>
          </a:p>
          <a:p>
            <a:r>
              <a:rPr lang="en-US" dirty="0"/>
              <a:t>Majority rule consensus tree: A and B is found in two of the trees and how often do we see the bipartition. Strict consensus tree: how often do clades appear in every tree. </a:t>
            </a:r>
          </a:p>
        </p:txBody>
      </p:sp>
      <p:sp>
        <p:nvSpPr>
          <p:cNvPr id="4" name="Slide Number Placeholder 3"/>
          <p:cNvSpPr>
            <a:spLocks noGrp="1"/>
          </p:cNvSpPr>
          <p:nvPr>
            <p:ph type="sldNum" sz="quarter" idx="5"/>
          </p:nvPr>
        </p:nvSpPr>
        <p:spPr/>
        <p:txBody>
          <a:bodyPr/>
          <a:lstStyle/>
          <a:p>
            <a:fld id="{AF9C70A9-E733-4023-B241-B7B1EEF33B14}" type="slidenum">
              <a:rPr lang="en-US" smtClean="0"/>
              <a:t>12</a:t>
            </a:fld>
            <a:endParaRPr lang="en-US"/>
          </a:p>
        </p:txBody>
      </p:sp>
    </p:spTree>
    <p:extLst>
      <p:ext uri="{BB962C8B-B14F-4D97-AF65-F5344CB8AC3E}">
        <p14:creationId xmlns:p14="http://schemas.microsoft.com/office/powerpoint/2010/main" val="1740649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ways to encode trees. The </a:t>
            </a:r>
            <a:r>
              <a:rPr lang="en-US" dirty="0" err="1"/>
              <a:t>Newick</a:t>
            </a:r>
            <a:r>
              <a:rPr lang="en-US" dirty="0"/>
              <a:t> format is one of them. The </a:t>
            </a:r>
            <a:r>
              <a:rPr lang="en-US" dirty="0" err="1"/>
              <a:t>Newick</a:t>
            </a:r>
            <a:r>
              <a:rPr lang="en-US" dirty="0"/>
              <a:t> format for rooted trees is represented as a nested series of </a:t>
            </a:r>
            <a:r>
              <a:rPr lang="en-US" dirty="0" err="1"/>
              <a:t>parantheses</a:t>
            </a:r>
            <a:r>
              <a:rPr lang="en-US" dirty="0"/>
              <a:t> and commas. Each terminal node (leaf) in the tree corresponds to a taxon, while each internal node represents a hypothetical common ancestor. </a:t>
            </a:r>
          </a:p>
          <a:p>
            <a:endParaRPr lang="en-US" dirty="0"/>
          </a:p>
          <a:p>
            <a:r>
              <a:rPr lang="en-US" dirty="0"/>
              <a:t>A and B are considered sister taxa. </a:t>
            </a:r>
          </a:p>
        </p:txBody>
      </p:sp>
      <p:sp>
        <p:nvSpPr>
          <p:cNvPr id="4" name="Slide Number Placeholder 3"/>
          <p:cNvSpPr>
            <a:spLocks noGrp="1"/>
          </p:cNvSpPr>
          <p:nvPr>
            <p:ph type="sldNum" sz="quarter" idx="5"/>
          </p:nvPr>
        </p:nvSpPr>
        <p:spPr/>
        <p:txBody>
          <a:bodyPr/>
          <a:lstStyle/>
          <a:p>
            <a:fld id="{AF9C70A9-E733-4023-B241-B7B1EEF33B14}" type="slidenum">
              <a:rPr lang="en-US" smtClean="0"/>
              <a:t>13</a:t>
            </a:fld>
            <a:endParaRPr lang="en-US"/>
          </a:p>
        </p:txBody>
      </p:sp>
    </p:spTree>
    <p:extLst>
      <p:ext uri="{BB962C8B-B14F-4D97-AF65-F5344CB8AC3E}">
        <p14:creationId xmlns:p14="http://schemas.microsoft.com/office/powerpoint/2010/main" val="211885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2/8/2024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894184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7961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01337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8D62-BE2A-3AE7-7D56-E9107B404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9914F8-7418-571E-9633-0002D0B91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A3A96-013B-E0B4-10C2-6B40455B6956}"/>
              </a:ext>
            </a:extLst>
          </p:cNvPr>
          <p:cNvSpPr>
            <a:spLocks noGrp="1"/>
          </p:cNvSpPr>
          <p:nvPr>
            <p:ph type="dt" sz="half" idx="10"/>
          </p:nvPr>
        </p:nvSpPr>
        <p:spPr/>
        <p:txBody>
          <a:bodyPr/>
          <a:lstStyle/>
          <a:p>
            <a:fld id="{B9FE4C1B-8E89-4ADD-8BD6-DDB5BFAFEFB1}" type="datetime1">
              <a:rPr lang="en-US" smtClean="0"/>
              <a:t>2/8/2024</a:t>
            </a:fld>
            <a:endParaRPr lang="en-US"/>
          </a:p>
        </p:txBody>
      </p:sp>
      <p:sp>
        <p:nvSpPr>
          <p:cNvPr id="5" name="Footer Placeholder 4">
            <a:extLst>
              <a:ext uri="{FF2B5EF4-FFF2-40B4-BE49-F238E27FC236}">
                <a16:creationId xmlns:a16="http://schemas.microsoft.com/office/drawing/2014/main" id="{9EB038C9-E3AB-1601-B55A-3FA250D35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DD39D-94CA-1053-AF5B-D1878E504372}"/>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1749589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F774-C0F4-B1A7-AE88-60122C68A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E9E06-C1B9-6E52-16C1-BB3B933B43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A14CD-8EC1-09E3-114B-6ED2164A8D5E}"/>
              </a:ext>
            </a:extLst>
          </p:cNvPr>
          <p:cNvSpPr>
            <a:spLocks noGrp="1"/>
          </p:cNvSpPr>
          <p:nvPr>
            <p:ph type="dt" sz="half" idx="10"/>
          </p:nvPr>
        </p:nvSpPr>
        <p:spPr/>
        <p:txBody>
          <a:bodyPr/>
          <a:lstStyle/>
          <a:p>
            <a:fld id="{FD1431C7-AE13-4652-963C-1E7C80991E7B}" type="datetime1">
              <a:rPr lang="en-US" smtClean="0"/>
              <a:t>2/8/2024</a:t>
            </a:fld>
            <a:endParaRPr lang="en-US"/>
          </a:p>
        </p:txBody>
      </p:sp>
      <p:sp>
        <p:nvSpPr>
          <p:cNvPr id="5" name="Footer Placeholder 4">
            <a:extLst>
              <a:ext uri="{FF2B5EF4-FFF2-40B4-BE49-F238E27FC236}">
                <a16:creationId xmlns:a16="http://schemas.microsoft.com/office/drawing/2014/main" id="{7F59F8E5-19ED-41DF-EFBB-2C00558DF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8100D-7A8E-6149-A1B1-C08578C6EE14}"/>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4229626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15E3-E4A8-DFEA-0F59-5EDDE3FB5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277C13-262E-5CBA-C1DC-CD083AA03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166B2-9BFE-2809-1803-6F299FF2ED1D}"/>
              </a:ext>
            </a:extLst>
          </p:cNvPr>
          <p:cNvSpPr>
            <a:spLocks noGrp="1"/>
          </p:cNvSpPr>
          <p:nvPr>
            <p:ph type="dt" sz="half" idx="10"/>
          </p:nvPr>
        </p:nvSpPr>
        <p:spPr/>
        <p:txBody>
          <a:bodyPr/>
          <a:lstStyle/>
          <a:p>
            <a:fld id="{E2CE9584-2C05-430B-A11C-4E7585D3DBD9}" type="datetime1">
              <a:rPr lang="en-US" smtClean="0"/>
              <a:t>2/8/2024</a:t>
            </a:fld>
            <a:endParaRPr lang="en-US"/>
          </a:p>
        </p:txBody>
      </p:sp>
      <p:sp>
        <p:nvSpPr>
          <p:cNvPr id="5" name="Footer Placeholder 4">
            <a:extLst>
              <a:ext uri="{FF2B5EF4-FFF2-40B4-BE49-F238E27FC236}">
                <a16:creationId xmlns:a16="http://schemas.microsoft.com/office/drawing/2014/main" id="{1E5D9773-E719-0AFE-AE86-41CB4CB1B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3514E-29BC-9173-E71E-99B97FAF7BA8}"/>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10050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42CA-457C-85DE-8B1B-4B0171CFB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8D00B-129B-C525-AFBD-8A49CF1F1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6783C5-B767-66D1-44EC-5DDED32D91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17DE54-C61F-036E-7FBF-DF6167C6F1A1}"/>
              </a:ext>
            </a:extLst>
          </p:cNvPr>
          <p:cNvSpPr>
            <a:spLocks noGrp="1"/>
          </p:cNvSpPr>
          <p:nvPr>
            <p:ph type="dt" sz="half" idx="10"/>
          </p:nvPr>
        </p:nvSpPr>
        <p:spPr/>
        <p:txBody>
          <a:bodyPr/>
          <a:lstStyle/>
          <a:p>
            <a:fld id="{0B6B2BEC-C662-4415-89DC-AB6723EE1694}" type="datetime1">
              <a:rPr lang="en-US" smtClean="0"/>
              <a:t>2/8/2024</a:t>
            </a:fld>
            <a:endParaRPr lang="en-US"/>
          </a:p>
        </p:txBody>
      </p:sp>
      <p:sp>
        <p:nvSpPr>
          <p:cNvPr id="6" name="Footer Placeholder 5">
            <a:extLst>
              <a:ext uri="{FF2B5EF4-FFF2-40B4-BE49-F238E27FC236}">
                <a16:creationId xmlns:a16="http://schemas.microsoft.com/office/drawing/2014/main" id="{FC69C3D7-95B7-8FAE-A0B6-F978C9210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D137D-ECF2-5296-B898-0E0DDDEACFF0}"/>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06367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5E72-CDD4-671D-62A5-EAB109041B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EA7F3-14D5-A945-255E-319EC5232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1404B-0D80-9FCC-E388-70F374ED1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7283B9-3547-DE76-A1B0-02D7B5FFF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97EED-1EFE-ED60-2659-3EFC85C79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F8B2C3-C2F1-61AB-A9A7-E39634C99D05}"/>
              </a:ext>
            </a:extLst>
          </p:cNvPr>
          <p:cNvSpPr>
            <a:spLocks noGrp="1"/>
          </p:cNvSpPr>
          <p:nvPr>
            <p:ph type="dt" sz="half" idx="10"/>
          </p:nvPr>
        </p:nvSpPr>
        <p:spPr/>
        <p:txBody>
          <a:bodyPr/>
          <a:lstStyle/>
          <a:p>
            <a:fld id="{7DA20B56-7B71-4363-864D-BB8D7E676FB4}" type="datetime1">
              <a:rPr lang="en-US" smtClean="0"/>
              <a:t>2/8/2024</a:t>
            </a:fld>
            <a:endParaRPr lang="en-US"/>
          </a:p>
        </p:txBody>
      </p:sp>
      <p:sp>
        <p:nvSpPr>
          <p:cNvPr id="8" name="Footer Placeholder 7">
            <a:extLst>
              <a:ext uri="{FF2B5EF4-FFF2-40B4-BE49-F238E27FC236}">
                <a16:creationId xmlns:a16="http://schemas.microsoft.com/office/drawing/2014/main" id="{4423D7CB-B484-FC28-5443-7E439A5653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1667D-C8DA-58F7-7157-DEE78B8B4DB9}"/>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492296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185D-2559-0D84-037A-3B9E838D9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D0752-FC1B-67F2-A3A4-43ECAC0F7028}"/>
              </a:ext>
            </a:extLst>
          </p:cNvPr>
          <p:cNvSpPr>
            <a:spLocks noGrp="1"/>
          </p:cNvSpPr>
          <p:nvPr>
            <p:ph type="dt" sz="half" idx="10"/>
          </p:nvPr>
        </p:nvSpPr>
        <p:spPr/>
        <p:txBody>
          <a:bodyPr/>
          <a:lstStyle/>
          <a:p>
            <a:fld id="{A90EF748-C7AE-492E-99EA-57FE4A2A5197}" type="datetime1">
              <a:rPr lang="en-US" smtClean="0"/>
              <a:t>2/8/2024</a:t>
            </a:fld>
            <a:endParaRPr lang="en-US"/>
          </a:p>
        </p:txBody>
      </p:sp>
      <p:sp>
        <p:nvSpPr>
          <p:cNvPr id="4" name="Footer Placeholder 3">
            <a:extLst>
              <a:ext uri="{FF2B5EF4-FFF2-40B4-BE49-F238E27FC236}">
                <a16:creationId xmlns:a16="http://schemas.microsoft.com/office/drawing/2014/main" id="{1FB15B65-4F64-F577-6E46-CF0D69A10C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82E6A-8F9F-17C6-4C51-84C16511C631}"/>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1854435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75032-6507-50D7-AA33-F7F718DA93D5}"/>
              </a:ext>
            </a:extLst>
          </p:cNvPr>
          <p:cNvSpPr>
            <a:spLocks noGrp="1"/>
          </p:cNvSpPr>
          <p:nvPr>
            <p:ph type="dt" sz="half" idx="10"/>
          </p:nvPr>
        </p:nvSpPr>
        <p:spPr/>
        <p:txBody>
          <a:bodyPr/>
          <a:lstStyle/>
          <a:p>
            <a:fld id="{40C00C7D-72C4-4538-A5D1-317AC4EFC527}" type="datetime1">
              <a:rPr lang="en-US" smtClean="0"/>
              <a:t>2/8/2024</a:t>
            </a:fld>
            <a:endParaRPr lang="en-US"/>
          </a:p>
        </p:txBody>
      </p:sp>
      <p:sp>
        <p:nvSpPr>
          <p:cNvPr id="3" name="Footer Placeholder 2">
            <a:extLst>
              <a:ext uri="{FF2B5EF4-FFF2-40B4-BE49-F238E27FC236}">
                <a16:creationId xmlns:a16="http://schemas.microsoft.com/office/drawing/2014/main" id="{0E17F2B0-BD14-0E98-F052-9C3AB85948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0A155-F998-EEA4-1781-FF6AAD5B83A2}"/>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157649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EA79-18AE-F4E2-7B1D-D8D1CFA2D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AD047A-F9CE-4901-04CB-6B7626C9F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CF4C6B-7964-3CE9-8DFA-5C91FFB2C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AEE59-5328-F33D-E3E9-1642A14BD381}"/>
              </a:ext>
            </a:extLst>
          </p:cNvPr>
          <p:cNvSpPr>
            <a:spLocks noGrp="1"/>
          </p:cNvSpPr>
          <p:nvPr>
            <p:ph type="dt" sz="half" idx="10"/>
          </p:nvPr>
        </p:nvSpPr>
        <p:spPr/>
        <p:txBody>
          <a:bodyPr/>
          <a:lstStyle/>
          <a:p>
            <a:fld id="{2D12F39B-A349-4763-9C7B-1A200FE99F97}" type="datetime1">
              <a:rPr lang="en-US" smtClean="0"/>
              <a:t>2/8/2024</a:t>
            </a:fld>
            <a:endParaRPr lang="en-US"/>
          </a:p>
        </p:txBody>
      </p:sp>
      <p:sp>
        <p:nvSpPr>
          <p:cNvPr id="6" name="Footer Placeholder 5">
            <a:extLst>
              <a:ext uri="{FF2B5EF4-FFF2-40B4-BE49-F238E27FC236}">
                <a16:creationId xmlns:a16="http://schemas.microsoft.com/office/drawing/2014/main" id="{9BE3BC99-8E1D-487F-08BF-498E2E665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C5E73-0BC5-9C83-F2B3-8C8FC81D0F2E}"/>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11974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3604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7A8C-E5B2-90F2-223A-678DE97DD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8881CB-278C-D639-310D-0D1234BD2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254151-B510-00CC-FF6C-812FBA600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D0B4C-3F15-75CD-62CF-6B604ECA3DFF}"/>
              </a:ext>
            </a:extLst>
          </p:cNvPr>
          <p:cNvSpPr>
            <a:spLocks noGrp="1"/>
          </p:cNvSpPr>
          <p:nvPr>
            <p:ph type="dt" sz="half" idx="10"/>
          </p:nvPr>
        </p:nvSpPr>
        <p:spPr/>
        <p:txBody>
          <a:bodyPr/>
          <a:lstStyle/>
          <a:p>
            <a:fld id="{AADCD320-FD0D-4333-859D-2F5C50B17809}" type="datetime1">
              <a:rPr lang="en-US" smtClean="0"/>
              <a:t>2/8/2024</a:t>
            </a:fld>
            <a:endParaRPr lang="en-US"/>
          </a:p>
        </p:txBody>
      </p:sp>
      <p:sp>
        <p:nvSpPr>
          <p:cNvPr id="6" name="Footer Placeholder 5">
            <a:extLst>
              <a:ext uri="{FF2B5EF4-FFF2-40B4-BE49-F238E27FC236}">
                <a16:creationId xmlns:a16="http://schemas.microsoft.com/office/drawing/2014/main" id="{C8DDF80C-3E5F-BD44-4946-6441C0763D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78C9C-CF34-434A-6AEE-4EE591DCD43A}"/>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3413067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0103-A432-E6D0-F4A2-8FEF599FB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4EA0F-FD51-23E2-210F-1BF17EB3A8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21033-C062-3257-833C-3C14B5FC350F}"/>
              </a:ext>
            </a:extLst>
          </p:cNvPr>
          <p:cNvSpPr>
            <a:spLocks noGrp="1"/>
          </p:cNvSpPr>
          <p:nvPr>
            <p:ph type="dt" sz="half" idx="10"/>
          </p:nvPr>
        </p:nvSpPr>
        <p:spPr/>
        <p:txBody>
          <a:bodyPr/>
          <a:lstStyle/>
          <a:p>
            <a:fld id="{94095B33-027A-411D-B40C-BEE1E418EE6A}" type="datetime1">
              <a:rPr lang="en-US" smtClean="0"/>
              <a:t>2/8/2024</a:t>
            </a:fld>
            <a:endParaRPr lang="en-US"/>
          </a:p>
        </p:txBody>
      </p:sp>
      <p:sp>
        <p:nvSpPr>
          <p:cNvPr id="5" name="Footer Placeholder 4">
            <a:extLst>
              <a:ext uri="{FF2B5EF4-FFF2-40B4-BE49-F238E27FC236}">
                <a16:creationId xmlns:a16="http://schemas.microsoft.com/office/drawing/2014/main" id="{200EADD4-F4BE-B78C-1350-140F9B234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E0858-6702-4DB2-1F57-BA3B93E423A1}"/>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145472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F51DA-A151-7FBB-4853-1BC2F7522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52A558-C774-66A5-1D75-EDE6E6AA1C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211A7-B4D4-D63E-056A-8F844904DA5A}"/>
              </a:ext>
            </a:extLst>
          </p:cNvPr>
          <p:cNvSpPr>
            <a:spLocks noGrp="1"/>
          </p:cNvSpPr>
          <p:nvPr>
            <p:ph type="dt" sz="half" idx="10"/>
          </p:nvPr>
        </p:nvSpPr>
        <p:spPr/>
        <p:txBody>
          <a:bodyPr/>
          <a:lstStyle/>
          <a:p>
            <a:fld id="{5D537225-092A-44EE-AE75-8660E1B0056F}" type="datetime1">
              <a:rPr lang="en-US" smtClean="0"/>
              <a:t>2/8/2024</a:t>
            </a:fld>
            <a:endParaRPr lang="en-US"/>
          </a:p>
        </p:txBody>
      </p:sp>
      <p:sp>
        <p:nvSpPr>
          <p:cNvPr id="5" name="Footer Placeholder 4">
            <a:extLst>
              <a:ext uri="{FF2B5EF4-FFF2-40B4-BE49-F238E27FC236}">
                <a16:creationId xmlns:a16="http://schemas.microsoft.com/office/drawing/2014/main" id="{6631E570-8B89-8191-58F2-640EA0AE7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BA520-8F33-FFA3-E7EF-EB5FF22058DF}"/>
              </a:ext>
            </a:extLst>
          </p:cNvPr>
          <p:cNvSpPr>
            <a:spLocks noGrp="1"/>
          </p:cNvSpPr>
          <p:nvPr>
            <p:ph type="sldNum" sz="quarter" idx="12"/>
          </p:nvPr>
        </p:nvSpPr>
        <p:spPr/>
        <p:txBody>
          <a:bodyPr/>
          <a:lstStyle/>
          <a:p>
            <a:fld id="{D9742B13-BA90-439A-A52E-5D0CA01007CA}" type="slidenum">
              <a:rPr lang="en-US" smtClean="0"/>
              <a:t>‹#›</a:t>
            </a:fld>
            <a:endParaRPr lang="en-US"/>
          </a:p>
        </p:txBody>
      </p:sp>
    </p:spTree>
    <p:extLst>
      <p:ext uri="{BB962C8B-B14F-4D97-AF65-F5344CB8AC3E}">
        <p14:creationId xmlns:p14="http://schemas.microsoft.com/office/powerpoint/2010/main" val="51170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008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11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7112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050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2997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16676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2/8/2024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78633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2/8/2024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6650862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ED1542-F8A0-8F71-A707-048B71EEC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4ABE0F-A225-0FC7-A5CA-576CC8337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7881F-94B3-AA25-2A33-1D2D97FAD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ADF3B-B47C-4BB9-8233-233045BB1AF6}" type="datetime1">
              <a:rPr lang="en-US" smtClean="0"/>
              <a:t>2/8/2024</a:t>
            </a:fld>
            <a:endParaRPr lang="en-US"/>
          </a:p>
        </p:txBody>
      </p:sp>
      <p:sp>
        <p:nvSpPr>
          <p:cNvPr id="5" name="Footer Placeholder 4">
            <a:extLst>
              <a:ext uri="{FF2B5EF4-FFF2-40B4-BE49-F238E27FC236}">
                <a16:creationId xmlns:a16="http://schemas.microsoft.com/office/drawing/2014/main" id="{2EE75C8C-AB59-D86A-DAE4-A846DDD48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1871AC-158E-FD56-D3FA-40C442D99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42B13-BA90-439A-A52E-5D0CA01007CA}" type="slidenum">
              <a:rPr lang="en-US" smtClean="0"/>
              <a:t>‹#›</a:t>
            </a:fld>
            <a:endParaRPr lang="en-US"/>
          </a:p>
        </p:txBody>
      </p:sp>
    </p:spTree>
    <p:extLst>
      <p:ext uri="{BB962C8B-B14F-4D97-AF65-F5344CB8AC3E}">
        <p14:creationId xmlns:p14="http://schemas.microsoft.com/office/powerpoint/2010/main" val="429066222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nptoolkit.readthedocs.io/en/latest/1_How_to_Install.html" TargetMode="Externa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93/molbev/msy055"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2.jpe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080/10635150701472164"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8B688-531E-1BF4-D648-A8FA0E10AF9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E1E783-6CE8-AC67-4C05-0A16CEA432B2}"/>
              </a:ext>
            </a:extLst>
          </p:cNvPr>
          <p:cNvSpPr>
            <a:spLocks noGrp="1"/>
          </p:cNvSpPr>
          <p:nvPr>
            <p:ph type="sldNum" sz="quarter" idx="12"/>
          </p:nvPr>
        </p:nvSpPr>
        <p:spPr/>
        <p:txBody>
          <a:bodyPr/>
          <a:lstStyle/>
          <a:p>
            <a:fld id="{D9742B13-BA90-439A-A52E-5D0CA01007CA}" type="slidenum">
              <a:rPr lang="en-US" smtClean="0"/>
              <a:t>1</a:t>
            </a:fld>
            <a:endParaRPr lang="en-US"/>
          </a:p>
        </p:txBody>
      </p:sp>
      <p:sp>
        <p:nvSpPr>
          <p:cNvPr id="3" name="TextBox 2">
            <a:extLst>
              <a:ext uri="{FF2B5EF4-FFF2-40B4-BE49-F238E27FC236}">
                <a16:creationId xmlns:a16="http://schemas.microsoft.com/office/drawing/2014/main" id="{A57D1260-AC61-FA07-6358-BF3FC37ACD61}"/>
              </a:ext>
            </a:extLst>
          </p:cNvPr>
          <p:cNvSpPr txBox="1"/>
          <p:nvPr/>
        </p:nvSpPr>
        <p:spPr>
          <a:xfrm>
            <a:off x="1909010" y="278717"/>
            <a:ext cx="837397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Pre Workshop Routine</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97A09153-600B-A2E2-5097-929F5EC5A575}"/>
              </a:ext>
            </a:extLst>
          </p:cNvPr>
          <p:cNvSpPr txBox="1"/>
          <p:nvPr/>
        </p:nvSpPr>
        <p:spPr>
          <a:xfrm>
            <a:off x="632682" y="1391893"/>
            <a:ext cx="10942002" cy="584775"/>
          </a:xfrm>
          <a:prstGeom prst="rect">
            <a:avLst/>
          </a:prstGeom>
          <a:noFill/>
        </p:spPr>
        <p:txBody>
          <a:bodyPr wrap="square">
            <a:spAutoFit/>
          </a:bodyPr>
          <a:lstStyle/>
          <a:p>
            <a:pPr marL="342900"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Install </a:t>
            </a:r>
            <a:r>
              <a:rPr lang="en-US" sz="3200" dirty="0" err="1">
                <a:latin typeface="Helvetica" panose="020B0604020202020204" pitchFamily="34" charset="0"/>
                <a:cs typeface="Helvetica" panose="020B0604020202020204" pitchFamily="34" charset="0"/>
              </a:rPr>
              <a:t>conda</a:t>
            </a:r>
            <a:r>
              <a:rPr lang="en-US" sz="3200" dirty="0">
                <a:latin typeface="Helvetica" panose="020B0604020202020204" pitchFamily="34" charset="0"/>
                <a:cs typeface="Helvetica" panose="020B0604020202020204" pitchFamily="34" charset="0"/>
              </a:rPr>
              <a:t> programs, upload data to </a:t>
            </a:r>
            <a:r>
              <a:rPr lang="en-US" sz="3200" dirty="0" err="1">
                <a:latin typeface="Helvetica" panose="020B0604020202020204" pitchFamily="34" charset="0"/>
                <a:cs typeface="Helvetica" panose="020B0604020202020204" pitchFamily="34" charset="0"/>
              </a:rPr>
              <a:t>RoarCollab</a:t>
            </a:r>
            <a:r>
              <a:rPr lang="en-US" sz="3200" dirty="0">
                <a:latin typeface="Helvetica" panose="020B0604020202020204" pitchFamily="34" charset="0"/>
                <a:cs typeface="Helvetica" panose="020B0604020202020204" pitchFamily="34" charset="0"/>
              </a:rPr>
              <a:t>, etc. </a:t>
            </a:r>
          </a:p>
        </p:txBody>
      </p:sp>
      <p:sp>
        <p:nvSpPr>
          <p:cNvPr id="6" name="TextBox 5">
            <a:extLst>
              <a:ext uri="{FF2B5EF4-FFF2-40B4-BE49-F238E27FC236}">
                <a16:creationId xmlns:a16="http://schemas.microsoft.com/office/drawing/2014/main" id="{D90E66F9-284D-CB13-1160-E0CFA942D35B}"/>
              </a:ext>
            </a:extLst>
          </p:cNvPr>
          <p:cNvSpPr txBox="1"/>
          <p:nvPr/>
        </p:nvSpPr>
        <p:spPr>
          <a:xfrm>
            <a:off x="632682" y="2258847"/>
            <a:ext cx="10707723" cy="4401205"/>
          </a:xfrm>
          <a:prstGeom prst="rect">
            <a:avLst/>
          </a:prstGeom>
          <a:noFill/>
        </p:spPr>
        <p:txBody>
          <a:bodyPr wrap="square">
            <a:spAutoFit/>
          </a:bodyPr>
          <a:lstStyle/>
          <a:p>
            <a:r>
              <a:rPr lang="en-US" sz="2800" dirty="0"/>
              <a:t>module load anaconda3</a:t>
            </a:r>
          </a:p>
          <a:p>
            <a:r>
              <a:rPr lang="en-US" sz="2800" dirty="0" err="1"/>
              <a:t>conda</a:t>
            </a:r>
            <a:r>
              <a:rPr lang="en-US" sz="2800" dirty="0"/>
              <a:t> create --name </a:t>
            </a:r>
            <a:r>
              <a:rPr lang="en-US" sz="2800" dirty="0" err="1"/>
              <a:t>Phylogenomics</a:t>
            </a:r>
            <a:endParaRPr lang="en-US" sz="2800" dirty="0"/>
          </a:p>
          <a:p>
            <a:r>
              <a:rPr lang="en-US" sz="2800" dirty="0" err="1"/>
              <a:t>conda</a:t>
            </a:r>
            <a:r>
              <a:rPr lang="en-US" sz="2800" dirty="0"/>
              <a:t> activate </a:t>
            </a:r>
            <a:r>
              <a:rPr lang="en-US" sz="2800" dirty="0" err="1"/>
              <a:t>Phylogenomics</a:t>
            </a:r>
            <a:endParaRPr lang="en-US" sz="2800" dirty="0"/>
          </a:p>
          <a:p>
            <a:r>
              <a:rPr lang="en-US" sz="2800" dirty="0" err="1"/>
              <a:t>conda</a:t>
            </a:r>
            <a:r>
              <a:rPr lang="en-US" sz="2800" dirty="0"/>
              <a:t> install </a:t>
            </a:r>
            <a:r>
              <a:rPr lang="en-US" sz="2800" dirty="0" err="1"/>
              <a:t>bioconda</a:t>
            </a:r>
            <a:r>
              <a:rPr lang="en-US" sz="2800" dirty="0"/>
              <a:t>::</a:t>
            </a:r>
            <a:r>
              <a:rPr lang="en-US" sz="2800" dirty="0" err="1"/>
              <a:t>bcftools</a:t>
            </a:r>
            <a:endParaRPr lang="en-US" sz="2800" dirty="0"/>
          </a:p>
          <a:p>
            <a:r>
              <a:rPr lang="en-US" sz="2800" dirty="0" err="1"/>
              <a:t>conda</a:t>
            </a:r>
            <a:r>
              <a:rPr lang="en-US" sz="2800" dirty="0"/>
              <a:t> install </a:t>
            </a:r>
            <a:r>
              <a:rPr lang="en-US" sz="2800" dirty="0" err="1"/>
              <a:t>bioconda</a:t>
            </a:r>
            <a:r>
              <a:rPr lang="en-US" sz="2800" dirty="0"/>
              <a:t>::</a:t>
            </a:r>
            <a:r>
              <a:rPr lang="en-US" sz="2800" dirty="0" err="1"/>
              <a:t>trimal</a:t>
            </a:r>
            <a:endParaRPr lang="en-US" sz="2800" dirty="0"/>
          </a:p>
          <a:p>
            <a:r>
              <a:rPr lang="en-US" sz="2800" dirty="0" err="1"/>
              <a:t>conda</a:t>
            </a:r>
            <a:r>
              <a:rPr lang="en-US" sz="2800" dirty="0"/>
              <a:t> install </a:t>
            </a:r>
            <a:r>
              <a:rPr lang="en-US" sz="2800" dirty="0" err="1"/>
              <a:t>bioconda</a:t>
            </a:r>
            <a:r>
              <a:rPr lang="en-US" sz="2800" dirty="0"/>
              <a:t>::</a:t>
            </a:r>
            <a:r>
              <a:rPr lang="en-US" sz="2800" dirty="0" err="1"/>
              <a:t>iqtree</a:t>
            </a:r>
            <a:endParaRPr lang="en-US" sz="2800" dirty="0"/>
          </a:p>
          <a:p>
            <a:endParaRPr lang="en-US" sz="2800" dirty="0"/>
          </a:p>
          <a:p>
            <a:r>
              <a:rPr lang="en-US" sz="2800" dirty="0">
                <a:hlinkClick r:id="rId2"/>
              </a:rPr>
              <a:t>https://snptoolkit.readthedocs.io/en/latest/1_How_to_Install.html</a:t>
            </a:r>
            <a:endParaRPr lang="en-US" sz="2800" dirty="0"/>
          </a:p>
          <a:p>
            <a:endParaRPr lang="en-US" sz="2800" dirty="0"/>
          </a:p>
          <a:p>
            <a:r>
              <a:rPr lang="en-US" sz="2800" dirty="0"/>
              <a:t>Survey: https://forms.office.com/r/CGtGrhDJL1?origin=lprLink</a:t>
            </a:r>
          </a:p>
        </p:txBody>
      </p:sp>
      <p:pic>
        <p:nvPicPr>
          <p:cNvPr id="8" name="Picture 7">
            <a:extLst>
              <a:ext uri="{FF2B5EF4-FFF2-40B4-BE49-F238E27FC236}">
                <a16:creationId xmlns:a16="http://schemas.microsoft.com/office/drawing/2014/main" id="{1A9D8641-7737-7B68-1A26-CDD49557F5A2}"/>
              </a:ext>
            </a:extLst>
          </p:cNvPr>
          <p:cNvPicPr>
            <a:picLocks noChangeAspect="1"/>
          </p:cNvPicPr>
          <p:nvPr/>
        </p:nvPicPr>
        <p:blipFill>
          <a:blip r:embed="rId3"/>
          <a:stretch>
            <a:fillRect/>
          </a:stretch>
        </p:blipFill>
        <p:spPr>
          <a:xfrm>
            <a:off x="6736373" y="1867201"/>
            <a:ext cx="2765973" cy="2950371"/>
          </a:xfrm>
          <a:prstGeom prst="rect">
            <a:avLst/>
          </a:prstGeom>
        </p:spPr>
      </p:pic>
    </p:spTree>
    <p:extLst>
      <p:ext uri="{BB962C8B-B14F-4D97-AF65-F5344CB8AC3E}">
        <p14:creationId xmlns:p14="http://schemas.microsoft.com/office/powerpoint/2010/main" val="2662628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2A9D2D95-E148-CF0A-002E-2EE8C6FF7D6A}"/>
              </a:ext>
            </a:extLst>
          </p:cNvPr>
          <p:cNvSpPr/>
          <p:nvPr/>
        </p:nvSpPr>
        <p:spPr>
          <a:xfrm>
            <a:off x="1602981" y="885199"/>
            <a:ext cx="3976954" cy="1507480"/>
          </a:xfrm>
          <a:prstGeom prst="ellipse">
            <a:avLst/>
          </a:prstGeom>
          <a:solidFill>
            <a:schemeClr val="accent1">
              <a:alpha val="8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607D6627-C65F-153E-C8B6-FD6E9CC6A169}"/>
              </a:ext>
            </a:extLst>
          </p:cNvPr>
          <p:cNvSpPr>
            <a:spLocks noGrp="1"/>
          </p:cNvSpPr>
          <p:nvPr>
            <p:ph type="sldNum" sz="quarter" idx="12"/>
          </p:nvPr>
        </p:nvSpPr>
        <p:spPr/>
        <p:txBody>
          <a:bodyPr/>
          <a:lstStyle/>
          <a:p>
            <a:fld id="{D9742B13-BA90-439A-A52E-5D0CA01007CA}" type="slidenum">
              <a:rPr lang="en-US" smtClean="0"/>
              <a:t>10</a:t>
            </a:fld>
            <a:endParaRPr lang="en-US"/>
          </a:p>
        </p:txBody>
      </p:sp>
      <p:sp>
        <p:nvSpPr>
          <p:cNvPr id="3" name="AutoShape 2" descr="Monophyly - Wikipedia">
            <a:extLst>
              <a:ext uri="{FF2B5EF4-FFF2-40B4-BE49-F238E27FC236}">
                <a16:creationId xmlns:a16="http://schemas.microsoft.com/office/drawing/2014/main" id="{D5C0E047-D3A6-7C1C-D622-A8AA2234D5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 name="Straight Connector 3">
            <a:extLst>
              <a:ext uri="{FF2B5EF4-FFF2-40B4-BE49-F238E27FC236}">
                <a16:creationId xmlns:a16="http://schemas.microsoft.com/office/drawing/2014/main" id="{DC905CAB-168B-4AF9-65A3-3CF4C7E45E36}"/>
              </a:ext>
            </a:extLst>
          </p:cNvPr>
          <p:cNvCxnSpPr>
            <a:cxnSpLocks/>
          </p:cNvCxnSpPr>
          <p:nvPr/>
        </p:nvCxnSpPr>
        <p:spPr>
          <a:xfrm>
            <a:off x="3950208" y="4690872"/>
            <a:ext cx="1583177" cy="12376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47D714D-6ECC-580D-4193-150D110D1F0D}"/>
              </a:ext>
            </a:extLst>
          </p:cNvPr>
          <p:cNvCxnSpPr>
            <a:cxnSpLocks/>
          </p:cNvCxnSpPr>
          <p:nvPr/>
        </p:nvCxnSpPr>
        <p:spPr>
          <a:xfrm flipH="1">
            <a:off x="5524241" y="2298723"/>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771ECBE-0329-CE94-4D40-5FF256194CC8}"/>
              </a:ext>
            </a:extLst>
          </p:cNvPr>
          <p:cNvCxnSpPr>
            <a:cxnSpLocks/>
          </p:cNvCxnSpPr>
          <p:nvPr/>
        </p:nvCxnSpPr>
        <p:spPr>
          <a:xfrm>
            <a:off x="1941945" y="2955996"/>
            <a:ext cx="1668521" cy="1445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13FEDD-9B6F-35CB-7491-4143E700295F}"/>
              </a:ext>
            </a:extLst>
          </p:cNvPr>
          <p:cNvCxnSpPr>
            <a:cxnSpLocks/>
          </p:cNvCxnSpPr>
          <p:nvPr/>
        </p:nvCxnSpPr>
        <p:spPr>
          <a:xfrm>
            <a:off x="983674" y="1958194"/>
            <a:ext cx="626474"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78D143-F4A3-6927-8DD3-9E0A319E0634}"/>
              </a:ext>
            </a:extLst>
          </p:cNvPr>
          <p:cNvCxnSpPr>
            <a:cxnSpLocks/>
          </p:cNvCxnSpPr>
          <p:nvPr/>
        </p:nvCxnSpPr>
        <p:spPr>
          <a:xfrm flipV="1">
            <a:off x="1560335" y="1958194"/>
            <a:ext cx="530352"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EC7F24-61AB-6D6C-7C74-D3444FA47FC4}"/>
              </a:ext>
            </a:extLst>
          </p:cNvPr>
          <p:cNvCxnSpPr>
            <a:cxnSpLocks/>
          </p:cNvCxnSpPr>
          <p:nvPr/>
        </p:nvCxnSpPr>
        <p:spPr>
          <a:xfrm flipH="1">
            <a:off x="3572423" y="2088303"/>
            <a:ext cx="1226710" cy="231359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364849-E475-6907-B855-E82DD1F4F4F8}"/>
              </a:ext>
            </a:extLst>
          </p:cNvPr>
          <p:cNvSpPr txBox="1"/>
          <p:nvPr/>
        </p:nvSpPr>
        <p:spPr>
          <a:xfrm>
            <a:off x="3361799" y="42940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820B3A9A-86EB-4949-11B3-37E389476C6D}"/>
              </a:ext>
            </a:extLst>
          </p:cNvPr>
          <p:cNvSpPr txBox="1"/>
          <p:nvPr/>
        </p:nvSpPr>
        <p:spPr>
          <a:xfrm>
            <a:off x="1165991" y="236947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2" name="TextBox 11">
            <a:extLst>
              <a:ext uri="{FF2B5EF4-FFF2-40B4-BE49-F238E27FC236}">
                <a16:creationId xmlns:a16="http://schemas.microsoft.com/office/drawing/2014/main" id="{1AD4A162-B423-6E09-33EA-57A89A91104A}"/>
              </a:ext>
            </a:extLst>
          </p:cNvPr>
          <p:cNvSpPr txBox="1"/>
          <p:nvPr/>
        </p:nvSpPr>
        <p:spPr>
          <a:xfrm>
            <a:off x="2084703"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3" name="TextBox 12">
            <a:extLst>
              <a:ext uri="{FF2B5EF4-FFF2-40B4-BE49-F238E27FC236}">
                <a16:creationId xmlns:a16="http://schemas.microsoft.com/office/drawing/2014/main" id="{75A065CC-FD30-F7C8-726C-82A193762F99}"/>
              </a:ext>
            </a:extLst>
          </p:cNvPr>
          <p:cNvSpPr txBox="1"/>
          <p:nvPr/>
        </p:nvSpPr>
        <p:spPr>
          <a:xfrm>
            <a:off x="4629992"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F</a:t>
            </a:r>
            <a:endParaRPr lang="en-US" sz="6000" dirty="0"/>
          </a:p>
        </p:txBody>
      </p:sp>
      <p:sp>
        <p:nvSpPr>
          <p:cNvPr id="14" name="TextBox 13">
            <a:extLst>
              <a:ext uri="{FF2B5EF4-FFF2-40B4-BE49-F238E27FC236}">
                <a16:creationId xmlns:a16="http://schemas.microsoft.com/office/drawing/2014/main" id="{7C988EFF-8DB4-20C5-1E5A-F31CA7E1E243}"/>
              </a:ext>
            </a:extLst>
          </p:cNvPr>
          <p:cNvSpPr txBox="1"/>
          <p:nvPr/>
        </p:nvSpPr>
        <p:spPr>
          <a:xfrm>
            <a:off x="8040323" y="115954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G</a:t>
            </a:r>
            <a:endParaRPr lang="en-US" sz="6000" dirty="0"/>
          </a:p>
        </p:txBody>
      </p:sp>
      <p:sp>
        <p:nvSpPr>
          <p:cNvPr id="15" name="TextBox 14">
            <a:extLst>
              <a:ext uri="{FF2B5EF4-FFF2-40B4-BE49-F238E27FC236}">
                <a16:creationId xmlns:a16="http://schemas.microsoft.com/office/drawing/2014/main" id="{2763DDE2-A5D5-6981-8C40-80672396AC1D}"/>
              </a:ext>
            </a:extLst>
          </p:cNvPr>
          <p:cNvSpPr txBox="1"/>
          <p:nvPr/>
        </p:nvSpPr>
        <p:spPr>
          <a:xfrm>
            <a:off x="5199033" y="589171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6" name="TextBox 15">
            <a:extLst>
              <a:ext uri="{FF2B5EF4-FFF2-40B4-BE49-F238E27FC236}">
                <a16:creationId xmlns:a16="http://schemas.microsoft.com/office/drawing/2014/main" id="{68F3C1CE-9643-E48A-F05C-207469C0050E}"/>
              </a:ext>
            </a:extLst>
          </p:cNvPr>
          <p:cNvSpPr txBox="1"/>
          <p:nvPr/>
        </p:nvSpPr>
        <p:spPr>
          <a:xfrm>
            <a:off x="400118" y="11595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18" name="TextBox 17">
            <a:extLst>
              <a:ext uri="{FF2B5EF4-FFF2-40B4-BE49-F238E27FC236}">
                <a16:creationId xmlns:a16="http://schemas.microsoft.com/office/drawing/2014/main" id="{AEB6ABD9-CF19-7BAF-A5C1-9AED329B3E6E}"/>
              </a:ext>
            </a:extLst>
          </p:cNvPr>
          <p:cNvSpPr txBox="1"/>
          <p:nvPr/>
        </p:nvSpPr>
        <p:spPr>
          <a:xfrm>
            <a:off x="371856" y="0"/>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Polyphyletic group: clade</a:t>
            </a:r>
          </a:p>
        </p:txBody>
      </p:sp>
      <p:sp>
        <p:nvSpPr>
          <p:cNvPr id="19" name="TextBox 18">
            <a:extLst>
              <a:ext uri="{FF2B5EF4-FFF2-40B4-BE49-F238E27FC236}">
                <a16:creationId xmlns:a16="http://schemas.microsoft.com/office/drawing/2014/main" id="{291EDA4C-87E2-8088-00E7-E2AE853F34AC}"/>
              </a:ext>
            </a:extLst>
          </p:cNvPr>
          <p:cNvSpPr txBox="1"/>
          <p:nvPr/>
        </p:nvSpPr>
        <p:spPr>
          <a:xfrm>
            <a:off x="6658617" y="4355603"/>
            <a:ext cx="5330183" cy="1938992"/>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A group of organisms that that derive from more than one common ancestor; unrelated organisms descended from more than one ancestor</a:t>
            </a:r>
            <a:endParaRPr lang="en-US" sz="2400" dirty="0"/>
          </a:p>
        </p:txBody>
      </p:sp>
    </p:spTree>
    <p:extLst>
      <p:ext uri="{BB962C8B-B14F-4D97-AF65-F5344CB8AC3E}">
        <p14:creationId xmlns:p14="http://schemas.microsoft.com/office/powerpoint/2010/main" val="416889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9B3355-7860-FF9F-4679-9AA5ED5AA592}"/>
              </a:ext>
            </a:extLst>
          </p:cNvPr>
          <p:cNvSpPr>
            <a:spLocks noGrp="1"/>
          </p:cNvSpPr>
          <p:nvPr>
            <p:ph type="sldNum" sz="quarter" idx="12"/>
          </p:nvPr>
        </p:nvSpPr>
        <p:spPr/>
        <p:txBody>
          <a:bodyPr/>
          <a:lstStyle/>
          <a:p>
            <a:fld id="{D9742B13-BA90-439A-A52E-5D0CA01007CA}" type="slidenum">
              <a:rPr lang="en-US" smtClean="0"/>
              <a:t>11</a:t>
            </a:fld>
            <a:endParaRPr lang="en-US"/>
          </a:p>
        </p:txBody>
      </p:sp>
      <p:cxnSp>
        <p:nvCxnSpPr>
          <p:cNvPr id="4" name="Straight Connector 3">
            <a:extLst>
              <a:ext uri="{FF2B5EF4-FFF2-40B4-BE49-F238E27FC236}">
                <a16:creationId xmlns:a16="http://schemas.microsoft.com/office/drawing/2014/main" id="{36AC0B04-76D7-3837-3C69-7B62A5334573}"/>
              </a:ext>
            </a:extLst>
          </p:cNvPr>
          <p:cNvCxnSpPr>
            <a:cxnSpLocks/>
          </p:cNvCxnSpPr>
          <p:nvPr/>
        </p:nvCxnSpPr>
        <p:spPr>
          <a:xfrm flipH="1">
            <a:off x="2910350" y="2252541"/>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FB95FB8-7552-2D1C-75A6-97558A614EB2}"/>
              </a:ext>
            </a:extLst>
          </p:cNvPr>
          <p:cNvGrpSpPr/>
          <p:nvPr/>
        </p:nvGrpSpPr>
        <p:grpSpPr>
          <a:xfrm>
            <a:off x="794327" y="2226056"/>
            <a:ext cx="3998091" cy="3656310"/>
            <a:chOff x="794327" y="2226056"/>
            <a:chExt cx="3998091" cy="3656310"/>
          </a:xfrm>
        </p:grpSpPr>
        <p:cxnSp>
          <p:nvCxnSpPr>
            <p:cNvPr id="3" name="Straight Connector 2">
              <a:extLst>
                <a:ext uri="{FF2B5EF4-FFF2-40B4-BE49-F238E27FC236}">
                  <a16:creationId xmlns:a16="http://schemas.microsoft.com/office/drawing/2014/main" id="{B84FE421-AC30-76B7-34D1-380BCD0ED1B8}"/>
                </a:ext>
              </a:extLst>
            </p:cNvPr>
            <p:cNvCxnSpPr>
              <a:cxnSpLocks/>
            </p:cNvCxnSpPr>
            <p:nvPr/>
          </p:nvCxnSpPr>
          <p:spPr>
            <a:xfrm>
              <a:off x="794327" y="2235200"/>
              <a:ext cx="2125167" cy="364716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C89067-10B1-A02B-B4B3-636E56521BC1}"/>
                </a:ext>
              </a:extLst>
            </p:cNvPr>
            <p:cNvCxnSpPr>
              <a:cxnSpLocks/>
            </p:cNvCxnSpPr>
            <p:nvPr/>
          </p:nvCxnSpPr>
          <p:spPr>
            <a:xfrm flipH="1">
              <a:off x="1386673" y="2226056"/>
              <a:ext cx="931332" cy="9824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E18A8B6-14AF-5AE1-A119-1DD1273241B3}"/>
                </a:ext>
              </a:extLst>
            </p:cNvPr>
            <p:cNvCxnSpPr>
              <a:cxnSpLocks/>
            </p:cNvCxnSpPr>
            <p:nvPr/>
          </p:nvCxnSpPr>
          <p:spPr>
            <a:xfrm flipH="1">
              <a:off x="1979018" y="2252541"/>
              <a:ext cx="1628709" cy="19558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26A263-0C6F-FF60-EE56-D1E69D69C548}"/>
                </a:ext>
              </a:extLst>
            </p:cNvPr>
            <p:cNvCxnSpPr>
              <a:cxnSpLocks/>
            </p:cNvCxnSpPr>
            <p:nvPr/>
          </p:nvCxnSpPr>
          <p:spPr>
            <a:xfrm flipH="1">
              <a:off x="2453828" y="2355273"/>
              <a:ext cx="2338590" cy="26992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a:extLst>
              <a:ext uri="{FF2B5EF4-FFF2-40B4-BE49-F238E27FC236}">
                <a16:creationId xmlns:a16="http://schemas.microsoft.com/office/drawing/2014/main" id="{1549EE1D-468A-9439-B0D0-9254372C7F3C}"/>
              </a:ext>
            </a:extLst>
          </p:cNvPr>
          <p:cNvCxnSpPr>
            <a:cxnSpLocks/>
          </p:cNvCxnSpPr>
          <p:nvPr/>
        </p:nvCxnSpPr>
        <p:spPr>
          <a:xfrm flipH="1">
            <a:off x="7053183" y="3767863"/>
            <a:ext cx="350398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5D2A69-09F8-EC99-2212-E45E535D1FE9}"/>
              </a:ext>
            </a:extLst>
          </p:cNvPr>
          <p:cNvCxnSpPr>
            <a:cxnSpLocks/>
          </p:cNvCxnSpPr>
          <p:nvPr/>
        </p:nvCxnSpPr>
        <p:spPr>
          <a:xfrm flipV="1">
            <a:off x="8936182" y="2252541"/>
            <a:ext cx="0" cy="15465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0DA02735-9BDF-9AE2-29B6-451B50FDD8C1}"/>
              </a:ext>
            </a:extLst>
          </p:cNvPr>
          <p:cNvGrpSpPr/>
          <p:nvPr/>
        </p:nvGrpSpPr>
        <p:grpSpPr>
          <a:xfrm>
            <a:off x="5911151" y="3078043"/>
            <a:ext cx="1177637" cy="1724866"/>
            <a:chOff x="5911151" y="3078043"/>
            <a:chExt cx="1177637" cy="1724866"/>
          </a:xfrm>
        </p:grpSpPr>
        <p:cxnSp>
          <p:nvCxnSpPr>
            <p:cNvPr id="21" name="Straight Connector 20">
              <a:extLst>
                <a:ext uri="{FF2B5EF4-FFF2-40B4-BE49-F238E27FC236}">
                  <a16:creationId xmlns:a16="http://schemas.microsoft.com/office/drawing/2014/main" id="{9A181184-248E-8C21-AD0A-B968D5F058B8}"/>
                </a:ext>
              </a:extLst>
            </p:cNvPr>
            <p:cNvCxnSpPr>
              <a:cxnSpLocks/>
            </p:cNvCxnSpPr>
            <p:nvPr/>
          </p:nvCxnSpPr>
          <p:spPr>
            <a:xfrm flipH="1">
              <a:off x="6054315" y="3767863"/>
              <a:ext cx="1034473" cy="10350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80D555-5135-C709-5516-E6A96B87BC30}"/>
                </a:ext>
              </a:extLst>
            </p:cNvPr>
            <p:cNvCxnSpPr>
              <a:cxnSpLocks/>
            </p:cNvCxnSpPr>
            <p:nvPr/>
          </p:nvCxnSpPr>
          <p:spPr>
            <a:xfrm flipH="1" flipV="1">
              <a:off x="5911151" y="3078043"/>
              <a:ext cx="1177637" cy="6898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FB93386-2A2B-AF84-C3E7-812B11B81DE3}"/>
              </a:ext>
            </a:extLst>
          </p:cNvPr>
          <p:cNvGrpSpPr/>
          <p:nvPr/>
        </p:nvGrpSpPr>
        <p:grpSpPr>
          <a:xfrm flipH="1">
            <a:off x="10557164" y="3078043"/>
            <a:ext cx="1369412" cy="1724866"/>
            <a:chOff x="5911151" y="3078043"/>
            <a:chExt cx="1177637" cy="1724866"/>
          </a:xfrm>
        </p:grpSpPr>
        <p:cxnSp>
          <p:nvCxnSpPr>
            <p:cNvPr id="29" name="Straight Connector 28">
              <a:extLst>
                <a:ext uri="{FF2B5EF4-FFF2-40B4-BE49-F238E27FC236}">
                  <a16:creationId xmlns:a16="http://schemas.microsoft.com/office/drawing/2014/main" id="{113C00E5-4A54-59BD-CFDD-4139CC073868}"/>
                </a:ext>
              </a:extLst>
            </p:cNvPr>
            <p:cNvCxnSpPr>
              <a:cxnSpLocks/>
            </p:cNvCxnSpPr>
            <p:nvPr/>
          </p:nvCxnSpPr>
          <p:spPr>
            <a:xfrm flipH="1">
              <a:off x="6054315" y="3767863"/>
              <a:ext cx="1034473" cy="10350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D7A2D9-DA20-6BAB-6E24-2A5244C05C81}"/>
                </a:ext>
              </a:extLst>
            </p:cNvPr>
            <p:cNvCxnSpPr>
              <a:cxnSpLocks/>
            </p:cNvCxnSpPr>
            <p:nvPr/>
          </p:nvCxnSpPr>
          <p:spPr>
            <a:xfrm flipH="1" flipV="1">
              <a:off x="5911151" y="3078043"/>
              <a:ext cx="1177637" cy="6898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6521CBC6-840C-1BBA-0729-1F152129504C}"/>
              </a:ext>
            </a:extLst>
          </p:cNvPr>
          <p:cNvSpPr txBox="1"/>
          <p:nvPr/>
        </p:nvSpPr>
        <p:spPr>
          <a:xfrm>
            <a:off x="464537" y="1339610"/>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33" name="TextBox 32">
            <a:extLst>
              <a:ext uri="{FF2B5EF4-FFF2-40B4-BE49-F238E27FC236}">
                <a16:creationId xmlns:a16="http://schemas.microsoft.com/office/drawing/2014/main" id="{5C5D8D4A-066F-F88C-3456-AFBB38421496}"/>
              </a:ext>
            </a:extLst>
          </p:cNvPr>
          <p:cNvSpPr txBox="1"/>
          <p:nvPr/>
        </p:nvSpPr>
        <p:spPr>
          <a:xfrm>
            <a:off x="1944800" y="133046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34" name="TextBox 33">
            <a:extLst>
              <a:ext uri="{FF2B5EF4-FFF2-40B4-BE49-F238E27FC236}">
                <a16:creationId xmlns:a16="http://schemas.microsoft.com/office/drawing/2014/main" id="{3B24319A-0585-9881-A1A9-611818BD21DC}"/>
              </a:ext>
            </a:extLst>
          </p:cNvPr>
          <p:cNvSpPr txBox="1"/>
          <p:nvPr/>
        </p:nvSpPr>
        <p:spPr>
          <a:xfrm>
            <a:off x="3241617"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35" name="TextBox 34">
            <a:extLst>
              <a:ext uri="{FF2B5EF4-FFF2-40B4-BE49-F238E27FC236}">
                <a16:creationId xmlns:a16="http://schemas.microsoft.com/office/drawing/2014/main" id="{7AF90A40-DD3F-0591-3D7B-4D3A309F4E3D}"/>
              </a:ext>
            </a:extLst>
          </p:cNvPr>
          <p:cNvSpPr txBox="1"/>
          <p:nvPr/>
        </p:nvSpPr>
        <p:spPr>
          <a:xfrm>
            <a:off x="4484040"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36" name="TextBox 35">
            <a:extLst>
              <a:ext uri="{FF2B5EF4-FFF2-40B4-BE49-F238E27FC236}">
                <a16:creationId xmlns:a16="http://schemas.microsoft.com/office/drawing/2014/main" id="{F0DB414E-679B-68BE-2364-E31884171690}"/>
              </a:ext>
            </a:extLst>
          </p:cNvPr>
          <p:cNvSpPr txBox="1"/>
          <p:nvPr/>
        </p:nvSpPr>
        <p:spPr>
          <a:xfrm>
            <a:off x="5467688" y="133046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37" name="TextBox 36">
            <a:extLst>
              <a:ext uri="{FF2B5EF4-FFF2-40B4-BE49-F238E27FC236}">
                <a16:creationId xmlns:a16="http://schemas.microsoft.com/office/drawing/2014/main" id="{1BC711A5-92E0-F111-F9E9-4829F485BBF4}"/>
              </a:ext>
            </a:extLst>
          </p:cNvPr>
          <p:cNvSpPr txBox="1"/>
          <p:nvPr/>
        </p:nvSpPr>
        <p:spPr>
          <a:xfrm>
            <a:off x="371856" y="0"/>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Rooted vs Unrooted trees</a:t>
            </a:r>
          </a:p>
        </p:txBody>
      </p:sp>
      <p:sp>
        <p:nvSpPr>
          <p:cNvPr id="38" name="TextBox 37">
            <a:extLst>
              <a:ext uri="{FF2B5EF4-FFF2-40B4-BE49-F238E27FC236}">
                <a16:creationId xmlns:a16="http://schemas.microsoft.com/office/drawing/2014/main" id="{67456A95-E93E-185B-A63F-45494C68C2AE}"/>
              </a:ext>
            </a:extLst>
          </p:cNvPr>
          <p:cNvSpPr txBox="1"/>
          <p:nvPr/>
        </p:nvSpPr>
        <p:spPr>
          <a:xfrm>
            <a:off x="5384763" y="4312418"/>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39" name="TextBox 38">
            <a:extLst>
              <a:ext uri="{FF2B5EF4-FFF2-40B4-BE49-F238E27FC236}">
                <a16:creationId xmlns:a16="http://schemas.microsoft.com/office/drawing/2014/main" id="{60AFEB5F-07EA-6A35-0914-422F2A1865FE}"/>
              </a:ext>
            </a:extLst>
          </p:cNvPr>
          <p:cNvSpPr txBox="1"/>
          <p:nvPr/>
        </p:nvSpPr>
        <p:spPr>
          <a:xfrm>
            <a:off x="5298968" y="2689223"/>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40" name="TextBox 39">
            <a:extLst>
              <a:ext uri="{FF2B5EF4-FFF2-40B4-BE49-F238E27FC236}">
                <a16:creationId xmlns:a16="http://schemas.microsoft.com/office/drawing/2014/main" id="{CE0FA6B6-443D-D077-7B63-F4BFC9896EEE}"/>
              </a:ext>
            </a:extLst>
          </p:cNvPr>
          <p:cNvSpPr txBox="1"/>
          <p:nvPr/>
        </p:nvSpPr>
        <p:spPr>
          <a:xfrm>
            <a:off x="8548993" y="136877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41" name="TextBox 40">
            <a:extLst>
              <a:ext uri="{FF2B5EF4-FFF2-40B4-BE49-F238E27FC236}">
                <a16:creationId xmlns:a16="http://schemas.microsoft.com/office/drawing/2014/main" id="{B068018F-8DF3-AF3B-11F4-7F960B40CB79}"/>
              </a:ext>
            </a:extLst>
          </p:cNvPr>
          <p:cNvSpPr txBox="1"/>
          <p:nvPr/>
        </p:nvSpPr>
        <p:spPr>
          <a:xfrm>
            <a:off x="11526248" y="2214422"/>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42" name="TextBox 41">
            <a:extLst>
              <a:ext uri="{FF2B5EF4-FFF2-40B4-BE49-F238E27FC236}">
                <a16:creationId xmlns:a16="http://schemas.microsoft.com/office/drawing/2014/main" id="{A80E8935-B734-92FB-937D-37BEA8E67999}"/>
              </a:ext>
            </a:extLst>
          </p:cNvPr>
          <p:cNvSpPr txBox="1"/>
          <p:nvPr/>
        </p:nvSpPr>
        <p:spPr>
          <a:xfrm>
            <a:off x="11446818" y="4706831"/>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43" name="TextBox 42">
            <a:extLst>
              <a:ext uri="{FF2B5EF4-FFF2-40B4-BE49-F238E27FC236}">
                <a16:creationId xmlns:a16="http://schemas.microsoft.com/office/drawing/2014/main" id="{D8AE6B7E-2476-193D-068B-4F732A14BE21}"/>
              </a:ext>
            </a:extLst>
          </p:cNvPr>
          <p:cNvSpPr txBox="1"/>
          <p:nvPr/>
        </p:nvSpPr>
        <p:spPr>
          <a:xfrm>
            <a:off x="369112" y="5956103"/>
            <a:ext cx="5330183" cy="830997"/>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Rooted tree: one node at root and illustrates the direction of evolution</a:t>
            </a:r>
            <a:endParaRPr lang="en-US" sz="2400" dirty="0"/>
          </a:p>
        </p:txBody>
      </p:sp>
      <p:sp>
        <p:nvSpPr>
          <p:cNvPr id="44" name="TextBox 43">
            <a:extLst>
              <a:ext uri="{FF2B5EF4-FFF2-40B4-BE49-F238E27FC236}">
                <a16:creationId xmlns:a16="http://schemas.microsoft.com/office/drawing/2014/main" id="{BFBE99D5-4E07-24A8-87CA-99F5BBEAFB30}"/>
              </a:ext>
            </a:extLst>
          </p:cNvPr>
          <p:cNvSpPr txBox="1"/>
          <p:nvPr/>
        </p:nvSpPr>
        <p:spPr>
          <a:xfrm>
            <a:off x="6485026" y="5940851"/>
            <a:ext cx="5330183" cy="830997"/>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Unrooted tree: no predetermined root and induces no hierarchy</a:t>
            </a:r>
            <a:endParaRPr lang="en-US" sz="2400" dirty="0"/>
          </a:p>
        </p:txBody>
      </p:sp>
    </p:spTree>
    <p:extLst>
      <p:ext uri="{BB962C8B-B14F-4D97-AF65-F5344CB8AC3E}">
        <p14:creationId xmlns:p14="http://schemas.microsoft.com/office/powerpoint/2010/main" val="155215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2DB166E8-1BF5-0F88-8148-A39F61A2B3F4}"/>
              </a:ext>
            </a:extLst>
          </p:cNvPr>
          <p:cNvSpPr txBox="1"/>
          <p:nvPr/>
        </p:nvSpPr>
        <p:spPr>
          <a:xfrm>
            <a:off x="660041" y="2767106"/>
            <a:ext cx="2880828" cy="3071906"/>
          </a:xfrm>
          <a:prstGeom prst="rect">
            <a:avLst/>
          </a:prstGeom>
        </p:spPr>
        <p:txBody>
          <a:bodyPr vert="horz" lIns="91440" tIns="45720" rIns="91440" bIns="45720" rtlCol="0" anchor="t">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0" normalizeH="0" baseline="0" noProof="0">
                <a:ln>
                  <a:noFill/>
                </a:ln>
                <a:solidFill>
                  <a:srgbClr val="FFFFFF"/>
                </a:solidFill>
                <a:effectLst/>
                <a:uLnTx/>
                <a:uFillTx/>
                <a:latin typeface="+mj-lt"/>
                <a:ea typeface="+mj-ea"/>
                <a:cs typeface="+mj-cs"/>
              </a:rPr>
              <a:t>Consensus trees</a:t>
            </a:r>
          </a:p>
        </p:txBody>
      </p:sp>
      <p:pic>
        <p:nvPicPr>
          <p:cNvPr id="4098" name="Picture 2">
            <a:extLst>
              <a:ext uri="{FF2B5EF4-FFF2-40B4-BE49-F238E27FC236}">
                <a16:creationId xmlns:a16="http://schemas.microsoft.com/office/drawing/2014/main" id="{C9AE2AB3-D555-AAA8-4F77-4C19778FE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845795"/>
            <a:ext cx="7225748" cy="516641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FDCA84F-63E6-EAD7-130F-215EBE910DC1}"/>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D9742B13-BA90-439A-A52E-5D0CA01007CA}"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Tree>
    <p:extLst>
      <p:ext uri="{BB962C8B-B14F-4D97-AF65-F5344CB8AC3E}">
        <p14:creationId xmlns:p14="http://schemas.microsoft.com/office/powerpoint/2010/main" val="74816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62F65-47E1-0471-CBC1-0E3B33D412AE}"/>
              </a:ext>
            </a:extLst>
          </p:cNvPr>
          <p:cNvSpPr>
            <a:spLocks noGrp="1"/>
          </p:cNvSpPr>
          <p:nvPr>
            <p:ph type="sldNum" sz="quarter" idx="12"/>
          </p:nvPr>
        </p:nvSpPr>
        <p:spPr/>
        <p:txBody>
          <a:bodyPr/>
          <a:lstStyle/>
          <a:p>
            <a:fld id="{D9742B13-BA90-439A-A52E-5D0CA01007CA}" type="slidenum">
              <a:rPr lang="en-US" smtClean="0"/>
              <a:t>13</a:t>
            </a:fld>
            <a:endParaRPr lang="en-US"/>
          </a:p>
        </p:txBody>
      </p:sp>
      <p:cxnSp>
        <p:nvCxnSpPr>
          <p:cNvPr id="3" name="Straight Connector 2">
            <a:extLst>
              <a:ext uri="{FF2B5EF4-FFF2-40B4-BE49-F238E27FC236}">
                <a16:creationId xmlns:a16="http://schemas.microsoft.com/office/drawing/2014/main" id="{BC11E70A-8C75-2E1C-481C-333E5108986A}"/>
              </a:ext>
            </a:extLst>
          </p:cNvPr>
          <p:cNvCxnSpPr>
            <a:cxnSpLocks/>
          </p:cNvCxnSpPr>
          <p:nvPr/>
        </p:nvCxnSpPr>
        <p:spPr>
          <a:xfrm flipH="1">
            <a:off x="2910350" y="2252541"/>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9A297B0-AEA0-155E-7066-33F9428468EA}"/>
              </a:ext>
            </a:extLst>
          </p:cNvPr>
          <p:cNvGrpSpPr/>
          <p:nvPr/>
        </p:nvGrpSpPr>
        <p:grpSpPr>
          <a:xfrm>
            <a:off x="794327" y="2226056"/>
            <a:ext cx="3998091" cy="3656310"/>
            <a:chOff x="794327" y="2226056"/>
            <a:chExt cx="3998091" cy="3656310"/>
          </a:xfrm>
        </p:grpSpPr>
        <p:cxnSp>
          <p:nvCxnSpPr>
            <p:cNvPr id="5" name="Straight Connector 4">
              <a:extLst>
                <a:ext uri="{FF2B5EF4-FFF2-40B4-BE49-F238E27FC236}">
                  <a16:creationId xmlns:a16="http://schemas.microsoft.com/office/drawing/2014/main" id="{D9307B6C-EFCB-E1F0-AF2C-CB7628D5C8DB}"/>
                </a:ext>
              </a:extLst>
            </p:cNvPr>
            <p:cNvCxnSpPr>
              <a:cxnSpLocks/>
            </p:cNvCxnSpPr>
            <p:nvPr/>
          </p:nvCxnSpPr>
          <p:spPr>
            <a:xfrm>
              <a:off x="794327" y="2235200"/>
              <a:ext cx="2125167" cy="364716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DC29311-7C9A-D602-B254-4896EA61866B}"/>
                </a:ext>
              </a:extLst>
            </p:cNvPr>
            <p:cNvCxnSpPr>
              <a:cxnSpLocks/>
            </p:cNvCxnSpPr>
            <p:nvPr/>
          </p:nvCxnSpPr>
          <p:spPr>
            <a:xfrm flipH="1">
              <a:off x="1386673" y="2226056"/>
              <a:ext cx="931332" cy="9824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D41234-764F-477F-1778-DFE84926ECBD}"/>
                </a:ext>
              </a:extLst>
            </p:cNvPr>
            <p:cNvCxnSpPr>
              <a:cxnSpLocks/>
            </p:cNvCxnSpPr>
            <p:nvPr/>
          </p:nvCxnSpPr>
          <p:spPr>
            <a:xfrm flipH="1">
              <a:off x="1979018" y="2252541"/>
              <a:ext cx="1628709" cy="19558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4676602-FD3B-FE82-8A88-BE9908AF4EFF}"/>
                </a:ext>
              </a:extLst>
            </p:cNvPr>
            <p:cNvCxnSpPr>
              <a:cxnSpLocks/>
            </p:cNvCxnSpPr>
            <p:nvPr/>
          </p:nvCxnSpPr>
          <p:spPr>
            <a:xfrm flipH="1">
              <a:off x="2453828" y="2355273"/>
              <a:ext cx="2338590" cy="26992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38ACD130-6733-090D-83E7-76615F56B424}"/>
              </a:ext>
            </a:extLst>
          </p:cNvPr>
          <p:cNvSpPr txBox="1"/>
          <p:nvPr/>
        </p:nvSpPr>
        <p:spPr>
          <a:xfrm>
            <a:off x="464537" y="1339610"/>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0" name="TextBox 9">
            <a:extLst>
              <a:ext uri="{FF2B5EF4-FFF2-40B4-BE49-F238E27FC236}">
                <a16:creationId xmlns:a16="http://schemas.microsoft.com/office/drawing/2014/main" id="{0B2D86DF-B399-D3C5-427F-5E58A031B6DF}"/>
              </a:ext>
            </a:extLst>
          </p:cNvPr>
          <p:cNvSpPr txBox="1"/>
          <p:nvPr/>
        </p:nvSpPr>
        <p:spPr>
          <a:xfrm>
            <a:off x="1944800" y="133046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00952010-A8D7-2626-E198-2FE8A475FB8B}"/>
              </a:ext>
            </a:extLst>
          </p:cNvPr>
          <p:cNvSpPr txBox="1"/>
          <p:nvPr/>
        </p:nvSpPr>
        <p:spPr>
          <a:xfrm>
            <a:off x="3241617"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2" name="TextBox 11">
            <a:extLst>
              <a:ext uri="{FF2B5EF4-FFF2-40B4-BE49-F238E27FC236}">
                <a16:creationId xmlns:a16="http://schemas.microsoft.com/office/drawing/2014/main" id="{1E89E282-CAE3-23E7-9B1F-47A92D7D9134}"/>
              </a:ext>
            </a:extLst>
          </p:cNvPr>
          <p:cNvSpPr txBox="1"/>
          <p:nvPr/>
        </p:nvSpPr>
        <p:spPr>
          <a:xfrm>
            <a:off x="4484040"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13" name="TextBox 12">
            <a:extLst>
              <a:ext uri="{FF2B5EF4-FFF2-40B4-BE49-F238E27FC236}">
                <a16:creationId xmlns:a16="http://schemas.microsoft.com/office/drawing/2014/main" id="{64B3B308-8329-4603-50D0-E7274ED6F546}"/>
              </a:ext>
            </a:extLst>
          </p:cNvPr>
          <p:cNvSpPr txBox="1"/>
          <p:nvPr/>
        </p:nvSpPr>
        <p:spPr>
          <a:xfrm>
            <a:off x="5467688" y="133046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4" name="TextBox 13">
            <a:extLst>
              <a:ext uri="{FF2B5EF4-FFF2-40B4-BE49-F238E27FC236}">
                <a16:creationId xmlns:a16="http://schemas.microsoft.com/office/drawing/2014/main" id="{FCC538F3-166E-181F-06D4-9C18B98CEF31}"/>
              </a:ext>
            </a:extLst>
          </p:cNvPr>
          <p:cNvSpPr txBox="1"/>
          <p:nvPr/>
        </p:nvSpPr>
        <p:spPr>
          <a:xfrm>
            <a:off x="8911700" y="2660111"/>
            <a:ext cx="2795197"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(A,B)</a:t>
            </a:r>
            <a:endParaRPr lang="en-US" sz="6000" dirty="0"/>
          </a:p>
        </p:txBody>
      </p:sp>
      <p:sp>
        <p:nvSpPr>
          <p:cNvPr id="16" name="TextBox 15">
            <a:extLst>
              <a:ext uri="{FF2B5EF4-FFF2-40B4-BE49-F238E27FC236}">
                <a16:creationId xmlns:a16="http://schemas.microsoft.com/office/drawing/2014/main" id="{34ED3968-5860-C08A-D0BB-DA8CF1946A79}"/>
              </a:ext>
            </a:extLst>
          </p:cNvPr>
          <p:cNvSpPr txBox="1"/>
          <p:nvPr/>
        </p:nvSpPr>
        <p:spPr>
          <a:xfrm>
            <a:off x="464537" y="-75705"/>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Representation –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Newick</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format rooted tree</a:t>
            </a:r>
          </a:p>
        </p:txBody>
      </p:sp>
      <p:sp>
        <p:nvSpPr>
          <p:cNvPr id="17" name="Arrow: Right 16">
            <a:extLst>
              <a:ext uri="{FF2B5EF4-FFF2-40B4-BE49-F238E27FC236}">
                <a16:creationId xmlns:a16="http://schemas.microsoft.com/office/drawing/2014/main" id="{8F7A71C9-4751-EC27-19D5-9BFBB0C59218}"/>
              </a:ext>
            </a:extLst>
          </p:cNvPr>
          <p:cNvSpPr/>
          <p:nvPr/>
        </p:nvSpPr>
        <p:spPr>
          <a:xfrm>
            <a:off x="1696306" y="2843450"/>
            <a:ext cx="6905761" cy="679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EE5806C-65D8-31CB-E732-66B1F2B146F9}"/>
              </a:ext>
            </a:extLst>
          </p:cNvPr>
          <p:cNvSpPr txBox="1"/>
          <p:nvPr/>
        </p:nvSpPr>
        <p:spPr>
          <a:xfrm>
            <a:off x="8602067" y="3704886"/>
            <a:ext cx="4431027" cy="2123658"/>
          </a:xfrm>
          <a:prstGeom prst="rect">
            <a:avLst/>
          </a:prstGeom>
          <a:noFill/>
        </p:spPr>
        <p:txBody>
          <a:bodyPr wrap="square">
            <a:spAutoFit/>
          </a:bodyPr>
          <a:lstStyle/>
          <a:p>
            <a:r>
              <a:rPr lang="en-US" sz="4400" dirty="0"/>
              <a:t>A and B are represented as sister taxa</a:t>
            </a:r>
          </a:p>
        </p:txBody>
      </p:sp>
    </p:spTree>
    <p:extLst>
      <p:ext uri="{BB962C8B-B14F-4D97-AF65-F5344CB8AC3E}">
        <p14:creationId xmlns:p14="http://schemas.microsoft.com/office/powerpoint/2010/main" val="246004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62F65-47E1-0471-CBC1-0E3B33D412AE}"/>
              </a:ext>
            </a:extLst>
          </p:cNvPr>
          <p:cNvSpPr>
            <a:spLocks noGrp="1"/>
          </p:cNvSpPr>
          <p:nvPr>
            <p:ph type="sldNum" sz="quarter" idx="12"/>
          </p:nvPr>
        </p:nvSpPr>
        <p:spPr/>
        <p:txBody>
          <a:bodyPr/>
          <a:lstStyle/>
          <a:p>
            <a:fld id="{D9742B13-BA90-439A-A52E-5D0CA01007CA}" type="slidenum">
              <a:rPr lang="en-US" smtClean="0"/>
              <a:t>14</a:t>
            </a:fld>
            <a:endParaRPr lang="en-US"/>
          </a:p>
        </p:txBody>
      </p:sp>
      <p:cxnSp>
        <p:nvCxnSpPr>
          <p:cNvPr id="3" name="Straight Connector 2">
            <a:extLst>
              <a:ext uri="{FF2B5EF4-FFF2-40B4-BE49-F238E27FC236}">
                <a16:creationId xmlns:a16="http://schemas.microsoft.com/office/drawing/2014/main" id="{BC11E70A-8C75-2E1C-481C-333E5108986A}"/>
              </a:ext>
            </a:extLst>
          </p:cNvPr>
          <p:cNvCxnSpPr>
            <a:cxnSpLocks/>
          </p:cNvCxnSpPr>
          <p:nvPr/>
        </p:nvCxnSpPr>
        <p:spPr>
          <a:xfrm flipH="1">
            <a:off x="2910350" y="2252541"/>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9A297B0-AEA0-155E-7066-33F9428468EA}"/>
              </a:ext>
            </a:extLst>
          </p:cNvPr>
          <p:cNvGrpSpPr/>
          <p:nvPr/>
        </p:nvGrpSpPr>
        <p:grpSpPr>
          <a:xfrm>
            <a:off x="794327" y="2226056"/>
            <a:ext cx="3998091" cy="3656310"/>
            <a:chOff x="794327" y="2226056"/>
            <a:chExt cx="3998091" cy="3656310"/>
          </a:xfrm>
        </p:grpSpPr>
        <p:cxnSp>
          <p:nvCxnSpPr>
            <p:cNvPr id="5" name="Straight Connector 4">
              <a:extLst>
                <a:ext uri="{FF2B5EF4-FFF2-40B4-BE49-F238E27FC236}">
                  <a16:creationId xmlns:a16="http://schemas.microsoft.com/office/drawing/2014/main" id="{D9307B6C-EFCB-E1F0-AF2C-CB7628D5C8DB}"/>
                </a:ext>
              </a:extLst>
            </p:cNvPr>
            <p:cNvCxnSpPr>
              <a:cxnSpLocks/>
            </p:cNvCxnSpPr>
            <p:nvPr/>
          </p:nvCxnSpPr>
          <p:spPr>
            <a:xfrm>
              <a:off x="794327" y="2235200"/>
              <a:ext cx="2125167" cy="364716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DC29311-7C9A-D602-B254-4896EA61866B}"/>
                </a:ext>
              </a:extLst>
            </p:cNvPr>
            <p:cNvCxnSpPr>
              <a:cxnSpLocks/>
            </p:cNvCxnSpPr>
            <p:nvPr/>
          </p:nvCxnSpPr>
          <p:spPr>
            <a:xfrm flipH="1">
              <a:off x="1386673" y="2226056"/>
              <a:ext cx="931332" cy="9824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D41234-764F-477F-1778-DFE84926ECBD}"/>
                </a:ext>
              </a:extLst>
            </p:cNvPr>
            <p:cNvCxnSpPr>
              <a:cxnSpLocks/>
            </p:cNvCxnSpPr>
            <p:nvPr/>
          </p:nvCxnSpPr>
          <p:spPr>
            <a:xfrm flipH="1">
              <a:off x="1979018" y="2252541"/>
              <a:ext cx="1628709" cy="195580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4676602-FD3B-FE82-8A88-BE9908AF4EFF}"/>
                </a:ext>
              </a:extLst>
            </p:cNvPr>
            <p:cNvCxnSpPr>
              <a:cxnSpLocks/>
            </p:cNvCxnSpPr>
            <p:nvPr/>
          </p:nvCxnSpPr>
          <p:spPr>
            <a:xfrm flipH="1">
              <a:off x="2453828" y="2355273"/>
              <a:ext cx="2338590" cy="26992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38ACD130-6733-090D-83E7-76615F56B424}"/>
              </a:ext>
            </a:extLst>
          </p:cNvPr>
          <p:cNvSpPr txBox="1"/>
          <p:nvPr/>
        </p:nvSpPr>
        <p:spPr>
          <a:xfrm>
            <a:off x="464537" y="1339610"/>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0" name="TextBox 9">
            <a:extLst>
              <a:ext uri="{FF2B5EF4-FFF2-40B4-BE49-F238E27FC236}">
                <a16:creationId xmlns:a16="http://schemas.microsoft.com/office/drawing/2014/main" id="{0B2D86DF-B399-D3C5-427F-5E58A031B6DF}"/>
              </a:ext>
            </a:extLst>
          </p:cNvPr>
          <p:cNvSpPr txBox="1"/>
          <p:nvPr/>
        </p:nvSpPr>
        <p:spPr>
          <a:xfrm>
            <a:off x="1944800" y="133046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00952010-A8D7-2626-E198-2FE8A475FB8B}"/>
              </a:ext>
            </a:extLst>
          </p:cNvPr>
          <p:cNvSpPr txBox="1"/>
          <p:nvPr/>
        </p:nvSpPr>
        <p:spPr>
          <a:xfrm>
            <a:off x="3241617"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2" name="TextBox 11">
            <a:extLst>
              <a:ext uri="{FF2B5EF4-FFF2-40B4-BE49-F238E27FC236}">
                <a16:creationId xmlns:a16="http://schemas.microsoft.com/office/drawing/2014/main" id="{1E89E282-CAE3-23E7-9B1F-47A92D7D9134}"/>
              </a:ext>
            </a:extLst>
          </p:cNvPr>
          <p:cNvSpPr txBox="1"/>
          <p:nvPr/>
        </p:nvSpPr>
        <p:spPr>
          <a:xfrm>
            <a:off x="4484040" y="133046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13" name="TextBox 12">
            <a:extLst>
              <a:ext uri="{FF2B5EF4-FFF2-40B4-BE49-F238E27FC236}">
                <a16:creationId xmlns:a16="http://schemas.microsoft.com/office/drawing/2014/main" id="{64B3B308-8329-4603-50D0-E7274ED6F546}"/>
              </a:ext>
            </a:extLst>
          </p:cNvPr>
          <p:cNvSpPr txBox="1"/>
          <p:nvPr/>
        </p:nvSpPr>
        <p:spPr>
          <a:xfrm>
            <a:off x="5467688" y="133046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4" name="TextBox 13">
            <a:extLst>
              <a:ext uri="{FF2B5EF4-FFF2-40B4-BE49-F238E27FC236}">
                <a16:creationId xmlns:a16="http://schemas.microsoft.com/office/drawing/2014/main" id="{FCC538F3-166E-181F-06D4-9C18B98CEF31}"/>
              </a:ext>
            </a:extLst>
          </p:cNvPr>
          <p:cNvSpPr txBox="1"/>
          <p:nvPr/>
        </p:nvSpPr>
        <p:spPr>
          <a:xfrm>
            <a:off x="5826760" y="3410843"/>
            <a:ext cx="5908718"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((((A,B),C),D),E);</a:t>
            </a:r>
            <a:endParaRPr lang="en-US" sz="6000" dirty="0"/>
          </a:p>
        </p:txBody>
      </p:sp>
      <p:sp>
        <p:nvSpPr>
          <p:cNvPr id="16" name="TextBox 15">
            <a:extLst>
              <a:ext uri="{FF2B5EF4-FFF2-40B4-BE49-F238E27FC236}">
                <a16:creationId xmlns:a16="http://schemas.microsoft.com/office/drawing/2014/main" id="{34ED3968-5860-C08A-D0BB-DA8CF1946A79}"/>
              </a:ext>
            </a:extLst>
          </p:cNvPr>
          <p:cNvSpPr txBox="1"/>
          <p:nvPr/>
        </p:nvSpPr>
        <p:spPr>
          <a:xfrm>
            <a:off x="464537" y="-75705"/>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Representation –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Newick</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format rooted tree</a:t>
            </a:r>
          </a:p>
        </p:txBody>
      </p:sp>
      <p:sp>
        <p:nvSpPr>
          <p:cNvPr id="17" name="Arrow: Right 16">
            <a:extLst>
              <a:ext uri="{FF2B5EF4-FFF2-40B4-BE49-F238E27FC236}">
                <a16:creationId xmlns:a16="http://schemas.microsoft.com/office/drawing/2014/main" id="{8F7A71C9-4751-EC27-19D5-9BFBB0C59218}"/>
              </a:ext>
            </a:extLst>
          </p:cNvPr>
          <p:cNvSpPr/>
          <p:nvPr/>
        </p:nvSpPr>
        <p:spPr>
          <a:xfrm>
            <a:off x="5076680" y="3578989"/>
            <a:ext cx="692488" cy="679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EE5806C-65D8-31CB-E732-66B1F2B146F9}"/>
              </a:ext>
            </a:extLst>
          </p:cNvPr>
          <p:cNvSpPr txBox="1"/>
          <p:nvPr/>
        </p:nvSpPr>
        <p:spPr>
          <a:xfrm>
            <a:off x="5480001" y="4650373"/>
            <a:ext cx="6261198" cy="1754326"/>
          </a:xfrm>
          <a:prstGeom prst="rect">
            <a:avLst/>
          </a:prstGeom>
          <a:noFill/>
        </p:spPr>
        <p:txBody>
          <a:bodyPr wrap="square">
            <a:spAutoFit/>
          </a:bodyPr>
          <a:lstStyle/>
          <a:p>
            <a:r>
              <a:rPr lang="en-US" sz="3600" dirty="0"/>
              <a:t>Collapse the entire tree into text</a:t>
            </a:r>
          </a:p>
          <a:p>
            <a:r>
              <a:rPr lang="en-US" sz="3600" dirty="0" err="1"/>
              <a:t>Newick</a:t>
            </a:r>
            <a:r>
              <a:rPr lang="en-US" sz="3600" dirty="0"/>
              <a:t>: commas separate units</a:t>
            </a:r>
          </a:p>
          <a:p>
            <a:endParaRPr lang="en-US" sz="3600" dirty="0"/>
          </a:p>
        </p:txBody>
      </p:sp>
    </p:spTree>
    <p:extLst>
      <p:ext uri="{BB962C8B-B14F-4D97-AF65-F5344CB8AC3E}">
        <p14:creationId xmlns:p14="http://schemas.microsoft.com/office/powerpoint/2010/main" val="3122034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62F65-47E1-0471-CBC1-0E3B33D412AE}"/>
              </a:ext>
            </a:extLst>
          </p:cNvPr>
          <p:cNvSpPr>
            <a:spLocks noGrp="1"/>
          </p:cNvSpPr>
          <p:nvPr>
            <p:ph type="sldNum" sz="quarter" idx="12"/>
          </p:nvPr>
        </p:nvSpPr>
        <p:spPr/>
        <p:txBody>
          <a:bodyPr/>
          <a:lstStyle/>
          <a:p>
            <a:fld id="{D9742B13-BA90-439A-A52E-5D0CA01007CA}" type="slidenum">
              <a:rPr lang="en-US" smtClean="0"/>
              <a:t>15</a:t>
            </a:fld>
            <a:endParaRPr lang="en-US" dirty="0"/>
          </a:p>
        </p:txBody>
      </p:sp>
      <p:sp>
        <p:nvSpPr>
          <p:cNvPr id="9" name="TextBox 8">
            <a:extLst>
              <a:ext uri="{FF2B5EF4-FFF2-40B4-BE49-F238E27FC236}">
                <a16:creationId xmlns:a16="http://schemas.microsoft.com/office/drawing/2014/main" id="{38ACD130-6733-090D-83E7-76615F56B424}"/>
              </a:ext>
            </a:extLst>
          </p:cNvPr>
          <p:cNvSpPr txBox="1"/>
          <p:nvPr/>
        </p:nvSpPr>
        <p:spPr>
          <a:xfrm>
            <a:off x="2504962" y="1674828"/>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0" name="TextBox 9">
            <a:extLst>
              <a:ext uri="{FF2B5EF4-FFF2-40B4-BE49-F238E27FC236}">
                <a16:creationId xmlns:a16="http://schemas.microsoft.com/office/drawing/2014/main" id="{0B2D86DF-B399-D3C5-427F-5E58A031B6DF}"/>
              </a:ext>
            </a:extLst>
          </p:cNvPr>
          <p:cNvSpPr txBox="1"/>
          <p:nvPr/>
        </p:nvSpPr>
        <p:spPr>
          <a:xfrm>
            <a:off x="2504962" y="3802360"/>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00952010-A8D7-2626-E198-2FE8A475FB8B}"/>
              </a:ext>
            </a:extLst>
          </p:cNvPr>
          <p:cNvSpPr txBox="1"/>
          <p:nvPr/>
        </p:nvSpPr>
        <p:spPr>
          <a:xfrm>
            <a:off x="5694980" y="789668"/>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2" name="TextBox 11">
            <a:extLst>
              <a:ext uri="{FF2B5EF4-FFF2-40B4-BE49-F238E27FC236}">
                <a16:creationId xmlns:a16="http://schemas.microsoft.com/office/drawing/2014/main" id="{1E89E282-CAE3-23E7-9B1F-47A92D7D9134}"/>
              </a:ext>
            </a:extLst>
          </p:cNvPr>
          <p:cNvSpPr txBox="1"/>
          <p:nvPr/>
        </p:nvSpPr>
        <p:spPr>
          <a:xfrm>
            <a:off x="9103020" y="197529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13" name="TextBox 12">
            <a:extLst>
              <a:ext uri="{FF2B5EF4-FFF2-40B4-BE49-F238E27FC236}">
                <a16:creationId xmlns:a16="http://schemas.microsoft.com/office/drawing/2014/main" id="{64B3B308-8329-4603-50D0-E7274ED6F546}"/>
              </a:ext>
            </a:extLst>
          </p:cNvPr>
          <p:cNvSpPr txBox="1"/>
          <p:nvPr/>
        </p:nvSpPr>
        <p:spPr>
          <a:xfrm>
            <a:off x="8998614" y="3854621"/>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4" name="TextBox 13">
            <a:extLst>
              <a:ext uri="{FF2B5EF4-FFF2-40B4-BE49-F238E27FC236}">
                <a16:creationId xmlns:a16="http://schemas.microsoft.com/office/drawing/2014/main" id="{FCC538F3-166E-181F-06D4-9C18B98CEF31}"/>
              </a:ext>
            </a:extLst>
          </p:cNvPr>
          <p:cNvSpPr txBox="1"/>
          <p:nvPr/>
        </p:nvSpPr>
        <p:spPr>
          <a:xfrm>
            <a:off x="3194302" y="4801277"/>
            <a:ext cx="5908718"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t>
            </a:r>
            <a:r>
              <a:rPr lang="en-US" sz="6000" dirty="0">
                <a:solidFill>
                  <a:srgbClr val="7030A0"/>
                </a:solidFill>
                <a:latin typeface="Helvetica" panose="020B0604020202020204" pitchFamily="34" charset="0"/>
                <a:cs typeface="Helvetica" panose="020B0604020202020204" pitchFamily="34" charset="0"/>
              </a:rPr>
              <a:t>(A,B),</a:t>
            </a:r>
            <a:r>
              <a:rPr lang="en-US" sz="6000" dirty="0">
                <a:solidFill>
                  <a:schemeClr val="accent5"/>
                </a:solidFill>
                <a:latin typeface="Helvetica" panose="020B0604020202020204" pitchFamily="34" charset="0"/>
                <a:cs typeface="Helvetica" panose="020B0604020202020204" pitchFamily="34" charset="0"/>
              </a:rPr>
              <a:t>C</a:t>
            </a:r>
            <a:r>
              <a:rPr lang="en-US" sz="6000" dirty="0">
                <a:latin typeface="Helvetica" panose="020B0604020202020204" pitchFamily="34" charset="0"/>
                <a:cs typeface="Helvetica" panose="020B0604020202020204" pitchFamily="34" charset="0"/>
              </a:rPr>
              <a:t>,</a:t>
            </a:r>
            <a:r>
              <a:rPr lang="en-US" sz="6000" dirty="0">
                <a:solidFill>
                  <a:srgbClr val="C00000"/>
                </a:solidFill>
                <a:latin typeface="Helvetica" panose="020B0604020202020204" pitchFamily="34" charset="0"/>
                <a:cs typeface="Helvetica" panose="020B0604020202020204" pitchFamily="34" charset="0"/>
              </a:rPr>
              <a:t>(D),E)</a:t>
            </a:r>
            <a:r>
              <a:rPr lang="en-US" sz="6000" dirty="0">
                <a:latin typeface="Helvetica" panose="020B0604020202020204" pitchFamily="34" charset="0"/>
                <a:cs typeface="Helvetica" panose="020B0604020202020204" pitchFamily="34" charset="0"/>
              </a:rPr>
              <a:t>;</a:t>
            </a:r>
            <a:endParaRPr lang="en-US" sz="6000" dirty="0"/>
          </a:p>
        </p:txBody>
      </p:sp>
      <p:sp>
        <p:nvSpPr>
          <p:cNvPr id="16" name="TextBox 15">
            <a:extLst>
              <a:ext uri="{FF2B5EF4-FFF2-40B4-BE49-F238E27FC236}">
                <a16:creationId xmlns:a16="http://schemas.microsoft.com/office/drawing/2014/main" id="{34ED3968-5860-C08A-D0BB-DA8CF1946A79}"/>
              </a:ext>
            </a:extLst>
          </p:cNvPr>
          <p:cNvSpPr txBox="1"/>
          <p:nvPr/>
        </p:nvSpPr>
        <p:spPr>
          <a:xfrm>
            <a:off x="0" y="87099"/>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Representation –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Newick</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format </a:t>
            </a:r>
            <a:r>
              <a:rPr kumimoji="0" lang="en-US" sz="4800" b="1" i="0" u="sng" strike="noStrike" kern="1200" cap="none" spc="0" normalizeH="0" baseline="0" noProof="0" dirty="0">
                <a:ln>
                  <a:noFill/>
                </a:ln>
                <a:solidFill>
                  <a:srgbClr val="00B0F0"/>
                </a:solidFill>
                <a:effectLst/>
                <a:uLnTx/>
                <a:uFillTx/>
                <a:latin typeface="Commissioner"/>
                <a:ea typeface="+mn-ea"/>
                <a:cs typeface="+mn-cs"/>
              </a:rPr>
              <a:t>un</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rooted tree</a:t>
            </a:r>
          </a:p>
        </p:txBody>
      </p:sp>
      <p:grpSp>
        <p:nvGrpSpPr>
          <p:cNvPr id="27" name="Group 26">
            <a:extLst>
              <a:ext uri="{FF2B5EF4-FFF2-40B4-BE49-F238E27FC236}">
                <a16:creationId xmlns:a16="http://schemas.microsoft.com/office/drawing/2014/main" id="{18EBBF22-11E2-186A-37D1-48C6580D7DFC}"/>
              </a:ext>
            </a:extLst>
          </p:cNvPr>
          <p:cNvGrpSpPr/>
          <p:nvPr/>
        </p:nvGrpSpPr>
        <p:grpSpPr>
          <a:xfrm>
            <a:off x="3087595" y="2566567"/>
            <a:ext cx="6015425" cy="1724866"/>
            <a:chOff x="7828866" y="1492840"/>
            <a:chExt cx="6015425" cy="1724866"/>
          </a:xfrm>
        </p:grpSpPr>
        <p:cxnSp>
          <p:nvCxnSpPr>
            <p:cNvPr id="15" name="Straight Connector 14">
              <a:extLst>
                <a:ext uri="{FF2B5EF4-FFF2-40B4-BE49-F238E27FC236}">
                  <a16:creationId xmlns:a16="http://schemas.microsoft.com/office/drawing/2014/main" id="{F116BC40-8C2E-786C-B17B-41ECFE11D14F}"/>
                </a:ext>
              </a:extLst>
            </p:cNvPr>
            <p:cNvCxnSpPr>
              <a:cxnSpLocks/>
            </p:cNvCxnSpPr>
            <p:nvPr/>
          </p:nvCxnSpPr>
          <p:spPr>
            <a:xfrm flipH="1">
              <a:off x="8970898" y="2182660"/>
              <a:ext cx="350398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E6176F5-26DB-C309-6B32-41FCE48A124A}"/>
                </a:ext>
              </a:extLst>
            </p:cNvPr>
            <p:cNvGrpSpPr/>
            <p:nvPr/>
          </p:nvGrpSpPr>
          <p:grpSpPr>
            <a:xfrm>
              <a:off x="7828866" y="1492840"/>
              <a:ext cx="1177637" cy="1724866"/>
              <a:chOff x="5911151" y="3078043"/>
              <a:chExt cx="1177637" cy="1724866"/>
            </a:xfrm>
          </p:grpSpPr>
          <p:cxnSp>
            <p:nvCxnSpPr>
              <p:cNvPr id="20" name="Straight Connector 19">
                <a:extLst>
                  <a:ext uri="{FF2B5EF4-FFF2-40B4-BE49-F238E27FC236}">
                    <a16:creationId xmlns:a16="http://schemas.microsoft.com/office/drawing/2014/main" id="{E401E09F-1790-B206-228E-A20F368F7BAC}"/>
                  </a:ext>
                </a:extLst>
              </p:cNvPr>
              <p:cNvCxnSpPr>
                <a:cxnSpLocks/>
              </p:cNvCxnSpPr>
              <p:nvPr/>
            </p:nvCxnSpPr>
            <p:spPr>
              <a:xfrm flipH="1">
                <a:off x="6054315" y="3767863"/>
                <a:ext cx="1034473" cy="10350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B969EF-6BD7-D542-C1C9-24A18B4EFBAA}"/>
                  </a:ext>
                </a:extLst>
              </p:cNvPr>
              <p:cNvCxnSpPr>
                <a:cxnSpLocks/>
              </p:cNvCxnSpPr>
              <p:nvPr/>
            </p:nvCxnSpPr>
            <p:spPr>
              <a:xfrm flipH="1" flipV="1">
                <a:off x="5911151" y="3078043"/>
                <a:ext cx="1177637" cy="6898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88230C09-63EB-7352-4EC3-753E25347543}"/>
                </a:ext>
              </a:extLst>
            </p:cNvPr>
            <p:cNvGrpSpPr/>
            <p:nvPr/>
          </p:nvGrpSpPr>
          <p:grpSpPr>
            <a:xfrm flipH="1">
              <a:off x="12474879" y="1492840"/>
              <a:ext cx="1369412" cy="1724866"/>
              <a:chOff x="5911151" y="3078043"/>
              <a:chExt cx="1177637" cy="1724866"/>
            </a:xfrm>
          </p:grpSpPr>
          <p:cxnSp>
            <p:nvCxnSpPr>
              <p:cNvPr id="23" name="Straight Connector 22">
                <a:extLst>
                  <a:ext uri="{FF2B5EF4-FFF2-40B4-BE49-F238E27FC236}">
                    <a16:creationId xmlns:a16="http://schemas.microsoft.com/office/drawing/2014/main" id="{3DDA4FB1-8326-64DE-07E9-469CF982D896}"/>
                  </a:ext>
                </a:extLst>
              </p:cNvPr>
              <p:cNvCxnSpPr>
                <a:cxnSpLocks/>
              </p:cNvCxnSpPr>
              <p:nvPr/>
            </p:nvCxnSpPr>
            <p:spPr>
              <a:xfrm flipH="1">
                <a:off x="6054315" y="3767863"/>
                <a:ext cx="1034473" cy="103504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6A4AC86-0656-3DCB-21C9-70D3A112220F}"/>
                  </a:ext>
                </a:extLst>
              </p:cNvPr>
              <p:cNvCxnSpPr>
                <a:cxnSpLocks/>
              </p:cNvCxnSpPr>
              <p:nvPr/>
            </p:nvCxnSpPr>
            <p:spPr>
              <a:xfrm flipH="1" flipV="1">
                <a:off x="5911151" y="3078043"/>
                <a:ext cx="1177637" cy="68981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 name="Straight Connector 27">
            <a:extLst>
              <a:ext uri="{FF2B5EF4-FFF2-40B4-BE49-F238E27FC236}">
                <a16:creationId xmlns:a16="http://schemas.microsoft.com/office/drawing/2014/main" id="{4A21FE6C-6103-4B10-3BC6-0193AFD4B1E2}"/>
              </a:ext>
            </a:extLst>
          </p:cNvPr>
          <p:cNvCxnSpPr>
            <a:cxnSpLocks/>
          </p:cNvCxnSpPr>
          <p:nvPr/>
        </p:nvCxnSpPr>
        <p:spPr>
          <a:xfrm flipV="1">
            <a:off x="6096000" y="1709868"/>
            <a:ext cx="0" cy="15465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305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A7CD3A-C88C-76EF-B523-A0F030B9F20A}"/>
              </a:ext>
            </a:extLst>
          </p:cNvPr>
          <p:cNvSpPr>
            <a:spLocks noGrp="1"/>
          </p:cNvSpPr>
          <p:nvPr>
            <p:ph type="sldNum" sz="quarter" idx="12"/>
          </p:nvPr>
        </p:nvSpPr>
        <p:spPr/>
        <p:txBody>
          <a:bodyPr/>
          <a:lstStyle/>
          <a:p>
            <a:fld id="{D9742B13-BA90-439A-A52E-5D0CA01007CA}" type="slidenum">
              <a:rPr lang="en-US" smtClean="0"/>
              <a:t>16</a:t>
            </a:fld>
            <a:endParaRPr lang="en-US"/>
          </a:p>
        </p:txBody>
      </p:sp>
      <p:sp>
        <p:nvSpPr>
          <p:cNvPr id="3" name="TextBox 2">
            <a:extLst>
              <a:ext uri="{FF2B5EF4-FFF2-40B4-BE49-F238E27FC236}">
                <a16:creationId xmlns:a16="http://schemas.microsoft.com/office/drawing/2014/main" id="{A2831536-BDE9-69C5-DC16-0CA49E8BE14B}"/>
              </a:ext>
            </a:extLst>
          </p:cNvPr>
          <p:cNvSpPr txBox="1"/>
          <p:nvPr/>
        </p:nvSpPr>
        <p:spPr>
          <a:xfrm>
            <a:off x="1319514" y="1234803"/>
            <a:ext cx="9860379"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((A:0.3,B:0.25):0.2,C:0.5);</a:t>
            </a:r>
            <a:endParaRPr lang="en-US" sz="6000" dirty="0"/>
          </a:p>
        </p:txBody>
      </p:sp>
      <p:cxnSp>
        <p:nvCxnSpPr>
          <p:cNvPr id="5" name="Straight Connector 4">
            <a:extLst>
              <a:ext uri="{FF2B5EF4-FFF2-40B4-BE49-F238E27FC236}">
                <a16:creationId xmlns:a16="http://schemas.microsoft.com/office/drawing/2014/main" id="{8681E0BC-0A5D-4DA4-CE86-617869B9F5CD}"/>
              </a:ext>
            </a:extLst>
          </p:cNvPr>
          <p:cNvCxnSpPr>
            <a:cxnSpLocks/>
          </p:cNvCxnSpPr>
          <p:nvPr/>
        </p:nvCxnSpPr>
        <p:spPr>
          <a:xfrm>
            <a:off x="4093113" y="3404889"/>
            <a:ext cx="1405063" cy="241133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CEB3A6-C2F7-E394-8CE4-CC52F7002513}"/>
              </a:ext>
            </a:extLst>
          </p:cNvPr>
          <p:cNvCxnSpPr>
            <a:cxnSpLocks/>
          </p:cNvCxnSpPr>
          <p:nvPr/>
        </p:nvCxnSpPr>
        <p:spPr>
          <a:xfrm flipH="1">
            <a:off x="4876376" y="3632012"/>
            <a:ext cx="1446581" cy="107743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B15F2EF-FAD1-4441-3C79-7EB859E711EB}"/>
              </a:ext>
            </a:extLst>
          </p:cNvPr>
          <p:cNvCxnSpPr>
            <a:cxnSpLocks/>
          </p:cNvCxnSpPr>
          <p:nvPr/>
        </p:nvCxnSpPr>
        <p:spPr>
          <a:xfrm flipH="1">
            <a:off x="5426365" y="3011083"/>
            <a:ext cx="2780086" cy="280514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7B7D35E-F05B-CA9A-2023-92199766AA06}"/>
              </a:ext>
            </a:extLst>
          </p:cNvPr>
          <p:cNvSpPr txBox="1"/>
          <p:nvPr/>
        </p:nvSpPr>
        <p:spPr>
          <a:xfrm>
            <a:off x="3763323" y="2512397"/>
            <a:ext cx="529356"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0" name="TextBox 9">
            <a:extLst>
              <a:ext uri="{FF2B5EF4-FFF2-40B4-BE49-F238E27FC236}">
                <a16:creationId xmlns:a16="http://schemas.microsoft.com/office/drawing/2014/main" id="{C403E3D8-D236-7726-D726-F803BEE4FE17}"/>
              </a:ext>
            </a:extLst>
          </p:cNvPr>
          <p:cNvSpPr txBox="1"/>
          <p:nvPr/>
        </p:nvSpPr>
        <p:spPr>
          <a:xfrm>
            <a:off x="6322957" y="2779913"/>
            <a:ext cx="529356"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1" name="TextBox 10">
            <a:extLst>
              <a:ext uri="{FF2B5EF4-FFF2-40B4-BE49-F238E27FC236}">
                <a16:creationId xmlns:a16="http://schemas.microsoft.com/office/drawing/2014/main" id="{7EFB7548-563C-726F-0A9D-D45CE188F72C}"/>
              </a:ext>
            </a:extLst>
          </p:cNvPr>
          <p:cNvSpPr txBox="1"/>
          <p:nvPr/>
        </p:nvSpPr>
        <p:spPr>
          <a:xfrm>
            <a:off x="7859874" y="2122943"/>
            <a:ext cx="529356"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7" name="TextBox 16">
            <a:extLst>
              <a:ext uri="{FF2B5EF4-FFF2-40B4-BE49-F238E27FC236}">
                <a16:creationId xmlns:a16="http://schemas.microsoft.com/office/drawing/2014/main" id="{7ACD5325-AF4D-9A57-E95F-59ABBE809C0A}"/>
              </a:ext>
            </a:extLst>
          </p:cNvPr>
          <p:cNvSpPr txBox="1"/>
          <p:nvPr/>
        </p:nvSpPr>
        <p:spPr>
          <a:xfrm>
            <a:off x="3681006" y="4200600"/>
            <a:ext cx="1580464" cy="646331"/>
          </a:xfrm>
          <a:prstGeom prst="rect">
            <a:avLst/>
          </a:prstGeom>
          <a:noFill/>
        </p:spPr>
        <p:txBody>
          <a:bodyPr wrap="square">
            <a:spAutoFit/>
          </a:bodyPr>
          <a:lstStyle/>
          <a:p>
            <a:r>
              <a:rPr lang="en-US" sz="3600" dirty="0">
                <a:latin typeface="Helvetica" panose="020B0604020202020204" pitchFamily="34" charset="0"/>
                <a:cs typeface="Helvetica" panose="020B0604020202020204" pitchFamily="34" charset="0"/>
              </a:rPr>
              <a:t>0.3</a:t>
            </a:r>
            <a:endParaRPr lang="en-US" sz="3600" dirty="0"/>
          </a:p>
        </p:txBody>
      </p:sp>
      <p:sp>
        <p:nvSpPr>
          <p:cNvPr id="18" name="TextBox 17">
            <a:extLst>
              <a:ext uri="{FF2B5EF4-FFF2-40B4-BE49-F238E27FC236}">
                <a16:creationId xmlns:a16="http://schemas.microsoft.com/office/drawing/2014/main" id="{62B94DEA-9DBA-966A-DAB5-3F69B46C6A82}"/>
              </a:ext>
            </a:extLst>
          </p:cNvPr>
          <p:cNvSpPr txBox="1"/>
          <p:nvPr/>
        </p:nvSpPr>
        <p:spPr>
          <a:xfrm>
            <a:off x="4891042" y="3429000"/>
            <a:ext cx="1743625" cy="646331"/>
          </a:xfrm>
          <a:prstGeom prst="rect">
            <a:avLst/>
          </a:prstGeom>
          <a:noFill/>
        </p:spPr>
        <p:txBody>
          <a:bodyPr wrap="square">
            <a:spAutoFit/>
          </a:bodyPr>
          <a:lstStyle/>
          <a:p>
            <a:r>
              <a:rPr lang="en-US" sz="3600" dirty="0">
                <a:latin typeface="Helvetica" panose="020B0604020202020204" pitchFamily="34" charset="0"/>
                <a:cs typeface="Helvetica" panose="020B0604020202020204" pitchFamily="34" charset="0"/>
              </a:rPr>
              <a:t>0.25</a:t>
            </a:r>
            <a:endParaRPr lang="en-US" sz="3600" dirty="0"/>
          </a:p>
        </p:txBody>
      </p:sp>
      <p:sp>
        <p:nvSpPr>
          <p:cNvPr id="21" name="TextBox 20">
            <a:extLst>
              <a:ext uri="{FF2B5EF4-FFF2-40B4-BE49-F238E27FC236}">
                <a16:creationId xmlns:a16="http://schemas.microsoft.com/office/drawing/2014/main" id="{B1A830A9-E76D-917C-34BE-ADBCA87ABFD6}"/>
              </a:ext>
            </a:extLst>
          </p:cNvPr>
          <p:cNvSpPr txBox="1"/>
          <p:nvPr/>
        </p:nvSpPr>
        <p:spPr>
          <a:xfrm>
            <a:off x="6894567" y="4427513"/>
            <a:ext cx="1580464" cy="646331"/>
          </a:xfrm>
          <a:prstGeom prst="rect">
            <a:avLst/>
          </a:prstGeom>
          <a:noFill/>
        </p:spPr>
        <p:txBody>
          <a:bodyPr wrap="square">
            <a:spAutoFit/>
          </a:bodyPr>
          <a:lstStyle/>
          <a:p>
            <a:r>
              <a:rPr lang="en-US" sz="3600" dirty="0">
                <a:latin typeface="Helvetica" panose="020B0604020202020204" pitchFamily="34" charset="0"/>
                <a:cs typeface="Helvetica" panose="020B0604020202020204" pitchFamily="34" charset="0"/>
              </a:rPr>
              <a:t>0.5</a:t>
            </a:r>
            <a:endParaRPr lang="en-US" sz="3600" dirty="0"/>
          </a:p>
        </p:txBody>
      </p:sp>
      <p:sp>
        <p:nvSpPr>
          <p:cNvPr id="22" name="TextBox 21">
            <a:extLst>
              <a:ext uri="{FF2B5EF4-FFF2-40B4-BE49-F238E27FC236}">
                <a16:creationId xmlns:a16="http://schemas.microsoft.com/office/drawing/2014/main" id="{7D12DD8F-4E44-05D3-392B-116C20D1C2AB}"/>
              </a:ext>
            </a:extLst>
          </p:cNvPr>
          <p:cNvSpPr txBox="1"/>
          <p:nvPr/>
        </p:nvSpPr>
        <p:spPr>
          <a:xfrm>
            <a:off x="0" y="87099"/>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Representation –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Newick</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format</a:t>
            </a:r>
            <a:r>
              <a:rPr lang="en-US" sz="4800" b="1" dirty="0">
                <a:solidFill>
                  <a:srgbClr val="00B0F0"/>
                </a:solidFill>
                <a:latin typeface="Commissioner"/>
              </a:rPr>
              <a:t> with distances</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Tree>
    <p:extLst>
      <p:ext uri="{BB962C8B-B14F-4D97-AF65-F5344CB8AC3E}">
        <p14:creationId xmlns:p14="http://schemas.microsoft.com/office/powerpoint/2010/main" val="281910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9B6495-0466-887E-F4A7-F23D7FB4B87A}"/>
              </a:ext>
            </a:extLst>
          </p:cNvPr>
          <p:cNvSpPr>
            <a:spLocks noGrp="1"/>
          </p:cNvSpPr>
          <p:nvPr>
            <p:ph type="sldNum" sz="quarter" idx="12"/>
          </p:nvPr>
        </p:nvSpPr>
        <p:spPr/>
        <p:txBody>
          <a:bodyPr/>
          <a:lstStyle/>
          <a:p>
            <a:fld id="{D9742B13-BA90-439A-A52E-5D0CA01007CA}" type="slidenum">
              <a:rPr lang="en-US" smtClean="0"/>
              <a:t>17</a:t>
            </a:fld>
            <a:endParaRPr lang="en-US"/>
          </a:p>
        </p:txBody>
      </p:sp>
      <p:pic>
        <p:nvPicPr>
          <p:cNvPr id="8196" name="Picture 4">
            <a:extLst>
              <a:ext uri="{FF2B5EF4-FFF2-40B4-BE49-F238E27FC236}">
                <a16:creationId xmlns:a16="http://schemas.microsoft.com/office/drawing/2014/main" id="{80FEF61B-1AC7-6571-6BDF-E122EC00B5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85"/>
          <a:stretch/>
        </p:blipFill>
        <p:spPr bwMode="auto">
          <a:xfrm>
            <a:off x="2334228" y="1088019"/>
            <a:ext cx="7523544" cy="47761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833A59-FB0F-83B0-656B-0D3912A83DA2}"/>
              </a:ext>
            </a:extLst>
          </p:cNvPr>
          <p:cNvSpPr txBox="1"/>
          <p:nvPr/>
        </p:nvSpPr>
        <p:spPr>
          <a:xfrm>
            <a:off x="0" y="87099"/>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Phylogenomic Pipeline Overview</a:t>
            </a:r>
          </a:p>
        </p:txBody>
      </p:sp>
    </p:spTree>
    <p:extLst>
      <p:ext uri="{BB962C8B-B14F-4D97-AF65-F5344CB8AC3E}">
        <p14:creationId xmlns:p14="http://schemas.microsoft.com/office/powerpoint/2010/main" val="3085284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2F894D-E7EC-39ED-043B-25B04A592A31}"/>
              </a:ext>
            </a:extLst>
          </p:cNvPr>
          <p:cNvSpPr>
            <a:spLocks noGrp="1"/>
          </p:cNvSpPr>
          <p:nvPr>
            <p:ph type="sldNum" sz="quarter" idx="12"/>
          </p:nvPr>
        </p:nvSpPr>
        <p:spPr/>
        <p:txBody>
          <a:bodyPr/>
          <a:lstStyle/>
          <a:p>
            <a:fld id="{D9742B13-BA90-439A-A52E-5D0CA01007CA}" type="slidenum">
              <a:rPr lang="en-US" smtClean="0"/>
              <a:t>18</a:t>
            </a:fld>
            <a:endParaRPr lang="en-US"/>
          </a:p>
        </p:txBody>
      </p:sp>
      <p:sp>
        <p:nvSpPr>
          <p:cNvPr id="3" name="TextBox 2">
            <a:extLst>
              <a:ext uri="{FF2B5EF4-FFF2-40B4-BE49-F238E27FC236}">
                <a16:creationId xmlns:a16="http://schemas.microsoft.com/office/drawing/2014/main" id="{5EDF0B4B-9756-75DF-DD5D-F1533B8B9D07}"/>
              </a:ext>
            </a:extLst>
          </p:cNvPr>
          <p:cNvSpPr txBox="1"/>
          <p:nvPr/>
        </p:nvSpPr>
        <p:spPr>
          <a:xfrm>
            <a:off x="-2371140" y="263538"/>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Data Assembly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CD19FADD-8B85-2CC9-5A12-29B82548160E}"/>
              </a:ext>
            </a:extLst>
          </p:cNvPr>
          <p:cNvSpPr txBox="1"/>
          <p:nvPr/>
        </p:nvSpPr>
        <p:spPr>
          <a:xfrm>
            <a:off x="305057" y="1737374"/>
            <a:ext cx="5330183"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Two Main Sequencing Strategies</a:t>
            </a:r>
            <a:endParaRPr lang="en-US" sz="2400" dirty="0"/>
          </a:p>
        </p:txBody>
      </p:sp>
      <p:sp>
        <p:nvSpPr>
          <p:cNvPr id="5" name="TextBox 4">
            <a:extLst>
              <a:ext uri="{FF2B5EF4-FFF2-40B4-BE49-F238E27FC236}">
                <a16:creationId xmlns:a16="http://schemas.microsoft.com/office/drawing/2014/main" id="{AE2EACFC-BA32-C80D-1130-2833D00D51BE}"/>
              </a:ext>
            </a:extLst>
          </p:cNvPr>
          <p:cNvSpPr txBox="1"/>
          <p:nvPr/>
        </p:nvSpPr>
        <p:spPr>
          <a:xfrm>
            <a:off x="610967" y="2275762"/>
            <a:ext cx="5330183" cy="830997"/>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Targeted sequencing capture</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Shotgun sequencing</a:t>
            </a:r>
          </a:p>
        </p:txBody>
      </p:sp>
      <p:sp>
        <p:nvSpPr>
          <p:cNvPr id="6" name="TextBox 5">
            <a:extLst>
              <a:ext uri="{FF2B5EF4-FFF2-40B4-BE49-F238E27FC236}">
                <a16:creationId xmlns:a16="http://schemas.microsoft.com/office/drawing/2014/main" id="{02C7AA58-ACFC-A189-CB20-30DC2F247733}"/>
              </a:ext>
            </a:extLst>
          </p:cNvPr>
          <p:cNvSpPr txBox="1"/>
          <p:nvPr/>
        </p:nvSpPr>
        <p:spPr>
          <a:xfrm>
            <a:off x="307376" y="3300939"/>
            <a:ext cx="5330183"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Which strategy to use will depend on:</a:t>
            </a:r>
            <a:endParaRPr lang="en-US" sz="2400" dirty="0"/>
          </a:p>
        </p:txBody>
      </p:sp>
      <p:sp>
        <p:nvSpPr>
          <p:cNvPr id="7" name="TextBox 6">
            <a:extLst>
              <a:ext uri="{FF2B5EF4-FFF2-40B4-BE49-F238E27FC236}">
                <a16:creationId xmlns:a16="http://schemas.microsoft.com/office/drawing/2014/main" id="{AEC35C6B-0711-DA3B-2820-EBD57AFBF57E}"/>
              </a:ext>
            </a:extLst>
          </p:cNvPr>
          <p:cNvSpPr txBox="1"/>
          <p:nvPr/>
        </p:nvSpPr>
        <p:spPr>
          <a:xfrm>
            <a:off x="615261" y="3858202"/>
            <a:ext cx="6617545" cy="1938992"/>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Budget</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Size of genome of targeted taxa</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Divergence of targeted taxa</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The knowledge of the targeted genomes</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The availability of other genomic resources</a:t>
            </a:r>
          </a:p>
        </p:txBody>
      </p:sp>
      <p:grpSp>
        <p:nvGrpSpPr>
          <p:cNvPr id="8" name="Group 7">
            <a:extLst>
              <a:ext uri="{FF2B5EF4-FFF2-40B4-BE49-F238E27FC236}">
                <a16:creationId xmlns:a16="http://schemas.microsoft.com/office/drawing/2014/main" id="{8D759FA7-B2E0-2FB4-F938-E434FFAD0CEE}"/>
              </a:ext>
            </a:extLst>
          </p:cNvPr>
          <p:cNvGrpSpPr/>
          <p:nvPr/>
        </p:nvGrpSpPr>
        <p:grpSpPr>
          <a:xfrm>
            <a:off x="5705069" y="395717"/>
            <a:ext cx="1964304" cy="1964304"/>
            <a:chOff x="3605188" y="100"/>
            <a:chExt cx="1828273" cy="1828273"/>
          </a:xfrm>
        </p:grpSpPr>
        <p:sp>
          <p:nvSpPr>
            <p:cNvPr id="9" name="Oval 8">
              <a:extLst>
                <a:ext uri="{FF2B5EF4-FFF2-40B4-BE49-F238E27FC236}">
                  <a16:creationId xmlns:a16="http://schemas.microsoft.com/office/drawing/2014/main" id="{F1434824-F466-8C7B-5B83-6B7C1F605929}"/>
                </a:ext>
              </a:extLst>
            </p:cNvPr>
            <p:cNvSpPr/>
            <p:nvPr/>
          </p:nvSpPr>
          <p:spPr>
            <a:xfrm>
              <a:off x="3605188" y="100"/>
              <a:ext cx="1828273" cy="1828273"/>
            </a:xfrm>
            <a:prstGeom prst="ellipse">
              <a:avLst/>
            </a:prstGeom>
          </p:spPr>
          <p:style>
            <a:lnRef idx="2">
              <a:schemeClr val="lt1">
                <a:hueOff val="0"/>
                <a:satOff val="0"/>
                <a:lumOff val="0"/>
                <a:alphaOff val="0"/>
              </a:schemeClr>
            </a:lnRef>
            <a:fillRef idx="1">
              <a:schemeClr val="accent2">
                <a:hueOff val="-485121"/>
                <a:satOff val="-27976"/>
                <a:lumOff val="2876"/>
                <a:alphaOff val="0"/>
              </a:schemeClr>
            </a:fillRef>
            <a:effectRef idx="0">
              <a:schemeClr val="accent2">
                <a:hueOff val="-485121"/>
                <a:satOff val="-27976"/>
                <a:lumOff val="2876"/>
                <a:alphaOff val="0"/>
              </a:schemeClr>
            </a:effectRef>
            <a:fontRef idx="minor">
              <a:schemeClr val="lt1"/>
            </a:fontRef>
          </p:style>
          <p:txBody>
            <a:bodyPr/>
            <a:lstStyle/>
            <a:p>
              <a:endParaRPr lang="en-US" sz="2400">
                <a:latin typeface="Helvetica" panose="020B0604020202020204" pitchFamily="34" charset="0"/>
                <a:cs typeface="Helvetica" panose="020B0604020202020204" pitchFamily="34" charset="0"/>
              </a:endParaRPr>
            </a:p>
          </p:txBody>
        </p:sp>
        <p:sp>
          <p:nvSpPr>
            <p:cNvPr id="10" name="Oval 4">
              <a:extLst>
                <a:ext uri="{FF2B5EF4-FFF2-40B4-BE49-F238E27FC236}">
                  <a16:creationId xmlns:a16="http://schemas.microsoft.com/office/drawing/2014/main" id="{317B2DE0-A79C-F7C5-4CF6-6A173EF4994D}"/>
                </a:ext>
              </a:extLst>
            </p:cNvPr>
            <p:cNvSpPr txBox="1"/>
            <p:nvPr/>
          </p:nvSpPr>
          <p:spPr>
            <a:xfrm>
              <a:off x="3872932" y="267844"/>
              <a:ext cx="1292785" cy="12927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400" kern="1200" dirty="0">
                  <a:latin typeface="Helvetica" panose="020B0604020202020204" pitchFamily="34" charset="0"/>
                  <a:cs typeface="Helvetica" panose="020B0604020202020204" pitchFamily="34" charset="0"/>
                </a:rPr>
                <a:t>Targeted</a:t>
              </a:r>
            </a:p>
          </p:txBody>
        </p:sp>
      </p:grpSp>
      <p:grpSp>
        <p:nvGrpSpPr>
          <p:cNvPr id="11" name="Group 10">
            <a:extLst>
              <a:ext uri="{FF2B5EF4-FFF2-40B4-BE49-F238E27FC236}">
                <a16:creationId xmlns:a16="http://schemas.microsoft.com/office/drawing/2014/main" id="{4FA4F396-8484-5668-32FA-0FB645EBA679}"/>
              </a:ext>
            </a:extLst>
          </p:cNvPr>
          <p:cNvGrpSpPr/>
          <p:nvPr/>
        </p:nvGrpSpPr>
        <p:grpSpPr>
          <a:xfrm>
            <a:off x="5735292" y="1949551"/>
            <a:ext cx="1964304" cy="1964304"/>
            <a:chOff x="4209883" y="2256852"/>
            <a:chExt cx="1828273" cy="1828273"/>
          </a:xfrm>
        </p:grpSpPr>
        <p:sp>
          <p:nvSpPr>
            <p:cNvPr id="12" name="Oval 11">
              <a:extLst>
                <a:ext uri="{FF2B5EF4-FFF2-40B4-BE49-F238E27FC236}">
                  <a16:creationId xmlns:a16="http://schemas.microsoft.com/office/drawing/2014/main" id="{6A211371-3B92-E00B-1B76-CACB2C88081C}"/>
                </a:ext>
              </a:extLst>
            </p:cNvPr>
            <p:cNvSpPr/>
            <p:nvPr/>
          </p:nvSpPr>
          <p:spPr>
            <a:xfrm>
              <a:off x="4209883" y="2256852"/>
              <a:ext cx="1828273" cy="1828273"/>
            </a:xfrm>
            <a:prstGeom prst="ellipse">
              <a:avLst/>
            </a:prstGeom>
          </p:spPr>
          <p:style>
            <a:lnRef idx="2">
              <a:schemeClr val="lt1">
                <a:hueOff val="0"/>
                <a:satOff val="0"/>
                <a:lumOff val="0"/>
                <a:alphaOff val="0"/>
              </a:schemeClr>
            </a:lnRef>
            <a:fillRef idx="1">
              <a:schemeClr val="accent2">
                <a:hueOff val="-970242"/>
                <a:satOff val="-55952"/>
                <a:lumOff val="5752"/>
                <a:alphaOff val="0"/>
              </a:schemeClr>
            </a:fillRef>
            <a:effectRef idx="0">
              <a:schemeClr val="accent2">
                <a:hueOff val="-970242"/>
                <a:satOff val="-55952"/>
                <a:lumOff val="5752"/>
                <a:alphaOff val="0"/>
              </a:schemeClr>
            </a:effectRef>
            <a:fontRef idx="minor">
              <a:schemeClr val="lt1"/>
            </a:fontRef>
          </p:style>
          <p:txBody>
            <a:bodyPr/>
            <a:lstStyle/>
            <a:p>
              <a:endParaRPr lang="en-US" sz="2400">
                <a:latin typeface="Helvetica" panose="020B0604020202020204" pitchFamily="34" charset="0"/>
                <a:cs typeface="Helvetica" panose="020B0604020202020204" pitchFamily="34" charset="0"/>
              </a:endParaRPr>
            </a:p>
          </p:txBody>
        </p:sp>
        <p:sp>
          <p:nvSpPr>
            <p:cNvPr id="13" name="Oval 4">
              <a:extLst>
                <a:ext uri="{FF2B5EF4-FFF2-40B4-BE49-F238E27FC236}">
                  <a16:creationId xmlns:a16="http://schemas.microsoft.com/office/drawing/2014/main" id="{339AA817-9FD4-8B73-7F0A-A5182C84F96B}"/>
                </a:ext>
              </a:extLst>
            </p:cNvPr>
            <p:cNvSpPr txBox="1"/>
            <p:nvPr/>
          </p:nvSpPr>
          <p:spPr>
            <a:xfrm>
              <a:off x="4477627" y="2524596"/>
              <a:ext cx="1292785" cy="12927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400" kern="1200" dirty="0">
                  <a:latin typeface="Helvetica" panose="020B0604020202020204" pitchFamily="34" charset="0"/>
                  <a:cs typeface="Helvetica" panose="020B0604020202020204" pitchFamily="34" charset="0"/>
                </a:rPr>
                <a:t>Shotgun</a:t>
              </a:r>
            </a:p>
          </p:txBody>
        </p:sp>
      </p:grpSp>
      <p:sp>
        <p:nvSpPr>
          <p:cNvPr id="17" name="Arrow: Right 16">
            <a:extLst>
              <a:ext uri="{FF2B5EF4-FFF2-40B4-BE49-F238E27FC236}">
                <a16:creationId xmlns:a16="http://schemas.microsoft.com/office/drawing/2014/main" id="{9D9E77B6-65A8-18C8-C7D6-58BC75192929}"/>
              </a:ext>
            </a:extLst>
          </p:cNvPr>
          <p:cNvSpPr/>
          <p:nvPr/>
        </p:nvSpPr>
        <p:spPr>
          <a:xfrm>
            <a:off x="7889214" y="1138833"/>
            <a:ext cx="904132" cy="5931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Right 17">
            <a:extLst>
              <a:ext uri="{FF2B5EF4-FFF2-40B4-BE49-F238E27FC236}">
                <a16:creationId xmlns:a16="http://schemas.microsoft.com/office/drawing/2014/main" id="{DA6566E5-2F3A-375F-7ED5-45A504B53A3A}"/>
              </a:ext>
            </a:extLst>
          </p:cNvPr>
          <p:cNvSpPr/>
          <p:nvPr/>
        </p:nvSpPr>
        <p:spPr>
          <a:xfrm>
            <a:off x="7894082" y="2635138"/>
            <a:ext cx="904132" cy="5931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88772A8-BEF1-1007-F4FB-8D51F716DABC}"/>
              </a:ext>
            </a:extLst>
          </p:cNvPr>
          <p:cNvSpPr/>
          <p:nvPr/>
        </p:nvSpPr>
        <p:spPr>
          <a:xfrm>
            <a:off x="8961827" y="2491014"/>
            <a:ext cx="880151" cy="846121"/>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4AB397D-CBCA-5E0D-DF7E-2874CC736422}"/>
              </a:ext>
            </a:extLst>
          </p:cNvPr>
          <p:cNvSpPr/>
          <p:nvPr/>
        </p:nvSpPr>
        <p:spPr>
          <a:xfrm>
            <a:off x="10401802" y="2527578"/>
            <a:ext cx="728869" cy="700688"/>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A8B51047-335E-DEFA-95CC-DFEAFA090DE8}"/>
              </a:ext>
            </a:extLst>
          </p:cNvPr>
          <p:cNvGrpSpPr/>
          <p:nvPr/>
        </p:nvGrpSpPr>
        <p:grpSpPr>
          <a:xfrm>
            <a:off x="8938204" y="959281"/>
            <a:ext cx="2192467" cy="1236753"/>
            <a:chOff x="8022703" y="728010"/>
            <a:chExt cx="2192467" cy="1236753"/>
          </a:xfrm>
        </p:grpSpPr>
        <p:sp>
          <p:nvSpPr>
            <p:cNvPr id="20" name="Oval 19">
              <a:extLst>
                <a:ext uri="{FF2B5EF4-FFF2-40B4-BE49-F238E27FC236}">
                  <a16:creationId xmlns:a16="http://schemas.microsoft.com/office/drawing/2014/main" id="{C3B0D6C8-3FDF-E423-5B08-28C686186F71}"/>
                </a:ext>
              </a:extLst>
            </p:cNvPr>
            <p:cNvSpPr/>
            <p:nvPr/>
          </p:nvSpPr>
          <p:spPr>
            <a:xfrm>
              <a:off x="9486301" y="793442"/>
              <a:ext cx="728869" cy="700688"/>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yellow circle on a black background&#10;&#10;Description automatically generated">
              <a:extLst>
                <a:ext uri="{FF2B5EF4-FFF2-40B4-BE49-F238E27FC236}">
                  <a16:creationId xmlns:a16="http://schemas.microsoft.com/office/drawing/2014/main" id="{A83E6D0B-278F-72D2-99FB-4CFC66A858A8}"/>
                </a:ext>
              </a:extLst>
            </p:cNvPr>
            <p:cNvPicPr>
              <a:picLocks noChangeAspect="1"/>
            </p:cNvPicPr>
            <p:nvPr/>
          </p:nvPicPr>
          <p:blipFill rotWithShape="1">
            <a:blip r:embed="rId2">
              <a:extLst>
                <a:ext uri="{28A0092B-C50C-407E-A947-70E740481C1C}">
                  <a14:useLocalDpi xmlns:a14="http://schemas.microsoft.com/office/drawing/2010/main" val="0"/>
                </a:ext>
              </a:extLst>
            </a:blip>
            <a:srcRect r="63874" b="61102"/>
            <a:stretch/>
          </p:blipFill>
          <p:spPr>
            <a:xfrm rot="21214587">
              <a:off x="9413924" y="792544"/>
              <a:ext cx="291298" cy="302869"/>
            </a:xfrm>
            <a:prstGeom prst="rect">
              <a:avLst/>
            </a:prstGeom>
            <a:ln>
              <a:noFill/>
            </a:ln>
          </p:spPr>
        </p:pic>
        <p:sp>
          <p:nvSpPr>
            <p:cNvPr id="22" name="Oval 21">
              <a:extLst>
                <a:ext uri="{FF2B5EF4-FFF2-40B4-BE49-F238E27FC236}">
                  <a16:creationId xmlns:a16="http://schemas.microsoft.com/office/drawing/2014/main" id="{38EBEF48-7512-17E6-E36F-FD53E1B830A3}"/>
                </a:ext>
              </a:extLst>
            </p:cNvPr>
            <p:cNvSpPr/>
            <p:nvPr/>
          </p:nvSpPr>
          <p:spPr>
            <a:xfrm>
              <a:off x="8069949" y="756878"/>
              <a:ext cx="880151" cy="846121"/>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yellow circle with black background&#10;&#10;Description automatically generated">
              <a:extLst>
                <a:ext uri="{FF2B5EF4-FFF2-40B4-BE49-F238E27FC236}">
                  <a16:creationId xmlns:a16="http://schemas.microsoft.com/office/drawing/2014/main" id="{4F3AB8AA-13D5-AB9B-A517-2C9587F2B13C}"/>
                </a:ext>
              </a:extLst>
            </p:cNvPr>
            <p:cNvPicPr>
              <a:picLocks noChangeAspect="1"/>
            </p:cNvPicPr>
            <p:nvPr/>
          </p:nvPicPr>
          <p:blipFill rotWithShape="1">
            <a:blip r:embed="rId3">
              <a:extLst>
                <a:ext uri="{28A0092B-C50C-407E-A947-70E740481C1C}">
                  <a14:useLocalDpi xmlns:a14="http://schemas.microsoft.com/office/drawing/2010/main" val="0"/>
                </a:ext>
              </a:extLst>
            </a:blip>
            <a:srcRect r="75875" b="54989"/>
            <a:stretch/>
          </p:blipFill>
          <p:spPr>
            <a:xfrm>
              <a:off x="8022703" y="728010"/>
              <a:ext cx="231298" cy="415327"/>
            </a:xfrm>
            <a:prstGeom prst="rect">
              <a:avLst/>
            </a:prstGeom>
            <a:ln>
              <a:noFill/>
            </a:ln>
          </p:spPr>
        </p:pic>
        <p:sp>
          <p:nvSpPr>
            <p:cNvPr id="34" name="Rectangle 33">
              <a:extLst>
                <a:ext uri="{FF2B5EF4-FFF2-40B4-BE49-F238E27FC236}">
                  <a16:creationId xmlns:a16="http://schemas.microsoft.com/office/drawing/2014/main" id="{272E79FF-C101-A2B1-B665-DFD453A47868}"/>
                </a:ext>
              </a:extLst>
            </p:cNvPr>
            <p:cNvSpPr/>
            <p:nvPr/>
          </p:nvSpPr>
          <p:spPr>
            <a:xfrm>
              <a:off x="8269574" y="1841959"/>
              <a:ext cx="433654" cy="122804"/>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C492A70-8A51-AE0D-B8E4-0BCBBF9BBC9A}"/>
                </a:ext>
              </a:extLst>
            </p:cNvPr>
            <p:cNvSpPr/>
            <p:nvPr/>
          </p:nvSpPr>
          <p:spPr>
            <a:xfrm>
              <a:off x="9597720" y="1841959"/>
              <a:ext cx="433654" cy="122804"/>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C0E85926-3262-2D95-6A71-786D92C3A3D4}"/>
              </a:ext>
            </a:extLst>
          </p:cNvPr>
          <p:cNvSpPr/>
          <p:nvPr/>
        </p:nvSpPr>
        <p:spPr>
          <a:xfrm>
            <a:off x="9043275" y="3609105"/>
            <a:ext cx="304831"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460DF60-18D8-89A6-9179-E97749E8779B}"/>
              </a:ext>
            </a:extLst>
          </p:cNvPr>
          <p:cNvSpPr/>
          <p:nvPr/>
        </p:nvSpPr>
        <p:spPr>
          <a:xfrm>
            <a:off x="9430060" y="3609105"/>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C765597-A2D6-6AF8-EB67-44AFF6F8BEB6}"/>
              </a:ext>
            </a:extLst>
          </p:cNvPr>
          <p:cNvSpPr/>
          <p:nvPr/>
        </p:nvSpPr>
        <p:spPr>
          <a:xfrm>
            <a:off x="10242573" y="3609105"/>
            <a:ext cx="304831" cy="13903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404651D-E86A-4F7F-02B7-8E21BCBCE5CD}"/>
              </a:ext>
            </a:extLst>
          </p:cNvPr>
          <p:cNvSpPr/>
          <p:nvPr/>
        </p:nvSpPr>
        <p:spPr>
          <a:xfrm>
            <a:off x="10629358" y="3609105"/>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161FF5B-2921-415E-E368-347BC38BB5A6}"/>
              </a:ext>
            </a:extLst>
          </p:cNvPr>
          <p:cNvSpPr/>
          <p:nvPr/>
        </p:nvSpPr>
        <p:spPr>
          <a:xfrm>
            <a:off x="11019320" y="3609105"/>
            <a:ext cx="188498"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DC856C-1B11-ADBB-F70B-31F37CE8788F}"/>
              </a:ext>
            </a:extLst>
          </p:cNvPr>
          <p:cNvSpPr/>
          <p:nvPr/>
        </p:nvSpPr>
        <p:spPr>
          <a:xfrm>
            <a:off x="9665207" y="3827434"/>
            <a:ext cx="188498" cy="1390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80E2421-5D2E-AE7D-6704-4B9E5407093E}"/>
              </a:ext>
            </a:extLst>
          </p:cNvPr>
          <p:cNvSpPr/>
          <p:nvPr/>
        </p:nvSpPr>
        <p:spPr>
          <a:xfrm>
            <a:off x="9388541" y="3827434"/>
            <a:ext cx="188498" cy="13903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FC87BEE-A995-0B6C-8AC9-891DE736D124}"/>
              </a:ext>
            </a:extLst>
          </p:cNvPr>
          <p:cNvSpPr/>
          <p:nvPr/>
        </p:nvSpPr>
        <p:spPr>
          <a:xfrm>
            <a:off x="10609148" y="3827434"/>
            <a:ext cx="188498"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84FF004-DE09-BDF2-E674-5577CEC7A59B}"/>
              </a:ext>
            </a:extLst>
          </p:cNvPr>
          <p:cNvSpPr/>
          <p:nvPr/>
        </p:nvSpPr>
        <p:spPr>
          <a:xfrm>
            <a:off x="10304347" y="3827434"/>
            <a:ext cx="188498" cy="13903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E96A80A-FBE9-53A4-65E3-854A6E97943F}"/>
              </a:ext>
            </a:extLst>
          </p:cNvPr>
          <p:cNvSpPr/>
          <p:nvPr/>
        </p:nvSpPr>
        <p:spPr>
          <a:xfrm>
            <a:off x="8989406" y="3827434"/>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6BB6918-9C9D-643B-1278-6C7416F27BF8}"/>
              </a:ext>
            </a:extLst>
          </p:cNvPr>
          <p:cNvSpPr/>
          <p:nvPr/>
        </p:nvSpPr>
        <p:spPr>
          <a:xfrm>
            <a:off x="10895113" y="3827434"/>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4109477D-492F-AFE0-021D-29BA2582811B}"/>
              </a:ext>
            </a:extLst>
          </p:cNvPr>
          <p:cNvSpPr txBox="1"/>
          <p:nvPr/>
        </p:nvSpPr>
        <p:spPr>
          <a:xfrm>
            <a:off x="8793346" y="4128128"/>
            <a:ext cx="3084084" cy="369332"/>
          </a:xfrm>
          <a:prstGeom prst="rect">
            <a:avLst/>
          </a:prstGeom>
          <a:noFill/>
        </p:spPr>
        <p:txBody>
          <a:bodyPr wrap="square">
            <a:spAutoFit/>
          </a:bodyPr>
          <a:lstStyle/>
          <a:p>
            <a:r>
              <a:rPr lang="en-US" sz="1800" dirty="0" err="1">
                <a:latin typeface="Helvetica" panose="020B0604020202020204" pitchFamily="34" charset="0"/>
                <a:cs typeface="Helvetica" panose="020B0604020202020204" pitchFamily="34" charset="0"/>
              </a:rPr>
              <a:t>Eisenhofer</a:t>
            </a:r>
            <a:r>
              <a:rPr lang="en-US" sz="1800" dirty="0">
                <a:latin typeface="Helvetica" panose="020B0604020202020204" pitchFamily="34" charset="0"/>
                <a:cs typeface="Helvetica" panose="020B0604020202020204" pitchFamily="34" charset="0"/>
              </a:rPr>
              <a:t> et al. (accepted)</a:t>
            </a:r>
            <a:endParaRPr lang="en-US" sz="1800" dirty="0"/>
          </a:p>
        </p:txBody>
      </p:sp>
    </p:spTree>
    <p:extLst>
      <p:ext uri="{BB962C8B-B14F-4D97-AF65-F5344CB8AC3E}">
        <p14:creationId xmlns:p14="http://schemas.microsoft.com/office/powerpoint/2010/main" val="248690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31DAD6-3C48-2C5F-841F-BD5E30B0CF45}"/>
              </a:ext>
            </a:extLst>
          </p:cNvPr>
          <p:cNvSpPr>
            <a:spLocks noGrp="1"/>
          </p:cNvSpPr>
          <p:nvPr>
            <p:ph type="sldNum" sz="quarter" idx="12"/>
          </p:nvPr>
        </p:nvSpPr>
        <p:spPr/>
        <p:txBody>
          <a:bodyPr/>
          <a:lstStyle/>
          <a:p>
            <a:fld id="{D9742B13-BA90-439A-A52E-5D0CA01007CA}" type="slidenum">
              <a:rPr lang="en-US" smtClean="0"/>
              <a:t>19</a:t>
            </a:fld>
            <a:endParaRPr lang="en-US"/>
          </a:p>
        </p:txBody>
      </p:sp>
      <p:sp>
        <p:nvSpPr>
          <p:cNvPr id="3" name="TextBox 2">
            <a:extLst>
              <a:ext uri="{FF2B5EF4-FFF2-40B4-BE49-F238E27FC236}">
                <a16:creationId xmlns:a16="http://schemas.microsoft.com/office/drawing/2014/main" id="{033043F2-DB29-3ED5-F241-20D4F3903C27}"/>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Targeted sequence capture</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C648B360-990B-5BA3-5EA5-DDBA2B80D02E}"/>
              </a:ext>
            </a:extLst>
          </p:cNvPr>
          <p:cNvSpPr txBox="1"/>
          <p:nvPr/>
        </p:nvSpPr>
        <p:spPr>
          <a:xfrm>
            <a:off x="212502" y="1882733"/>
            <a:ext cx="3685540" cy="2031325"/>
          </a:xfrm>
          <a:prstGeom prst="rect">
            <a:avLst/>
          </a:prstGeom>
          <a:noFill/>
        </p:spPr>
        <p:txBody>
          <a:bodyPr wrap="square">
            <a:spAutoFit/>
          </a:bodyPr>
          <a:lstStyle/>
          <a:p>
            <a:pPr marL="342900" indent="-342900">
              <a:buFont typeface="Wingdings" panose="05000000000000000000" pitchFamily="2" charset="2"/>
              <a:buChar char="Ø"/>
            </a:pPr>
            <a:r>
              <a:rPr lang="en-US" dirty="0">
                <a:latin typeface="Helvetica" panose="020B0604020202020204" pitchFamily="34" charset="0"/>
                <a:cs typeface="Helvetica" panose="020B0604020202020204" pitchFamily="34" charset="0"/>
              </a:rPr>
              <a:t>Ultra conserved elements: Coding and non-coding genomic regions </a:t>
            </a:r>
          </a:p>
          <a:p>
            <a:pPr marL="800100" lvl="1" indent="-342900">
              <a:buFont typeface="Arial" panose="020B0604020202020204" pitchFamily="34" charset="0"/>
              <a:buChar char="•"/>
            </a:pPr>
            <a:r>
              <a:rPr lang="en-US" dirty="0">
                <a:latin typeface="Helvetica" panose="020B0604020202020204" pitchFamily="34" charset="0"/>
                <a:cs typeface="Helvetica" panose="020B0604020202020204" pitchFamily="34" charset="0"/>
              </a:rPr>
              <a:t>&gt;95% similarity across species</a:t>
            </a:r>
          </a:p>
          <a:p>
            <a:pPr marL="342900" indent="-342900">
              <a:buFont typeface="Wingdings" panose="05000000000000000000" pitchFamily="2" charset="2"/>
              <a:buChar char="Ø"/>
            </a:pPr>
            <a:r>
              <a:rPr lang="en-US" dirty="0">
                <a:latin typeface="Helvetica" panose="020B0604020202020204" pitchFamily="34" charset="0"/>
                <a:cs typeface="Helvetica" panose="020B0604020202020204" pitchFamily="34" charset="0"/>
              </a:rPr>
              <a:t>Anchored hybrid enrichment: Mostly coding regions</a:t>
            </a:r>
            <a:endParaRPr lang="en-US" dirty="0"/>
          </a:p>
        </p:txBody>
      </p:sp>
      <p:pic>
        <p:nvPicPr>
          <p:cNvPr id="5" name="Picture 2" descr="Comparison of target enrichment sequencing methods commonly used in... |  Download Scientific Diagram">
            <a:extLst>
              <a:ext uri="{FF2B5EF4-FFF2-40B4-BE49-F238E27FC236}">
                <a16:creationId xmlns:a16="http://schemas.microsoft.com/office/drawing/2014/main" id="{CE1774DB-EC1E-951C-3D56-1146C81E7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118" y="1061854"/>
            <a:ext cx="8096250"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62E111-3F74-7F5D-4E0A-A1F2CCE3042F}"/>
              </a:ext>
            </a:extLst>
          </p:cNvPr>
          <p:cNvSpPr txBox="1"/>
          <p:nvPr/>
        </p:nvSpPr>
        <p:spPr>
          <a:xfrm>
            <a:off x="5119989" y="5956786"/>
            <a:ext cx="6910086" cy="369332"/>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Young and </a:t>
            </a:r>
            <a:r>
              <a:rPr lang="en-US" sz="1800" dirty="0" err="1">
                <a:latin typeface="Helvetica" panose="020B0604020202020204" pitchFamily="34" charset="0"/>
                <a:cs typeface="Helvetica" panose="020B0604020202020204" pitchFamily="34" charset="0"/>
              </a:rPr>
              <a:t>Gillung</a:t>
            </a:r>
            <a:r>
              <a:rPr lang="en-US" sz="1800" dirty="0">
                <a:latin typeface="Helvetica" panose="020B0604020202020204" pitchFamily="34" charset="0"/>
                <a:cs typeface="Helvetica" panose="020B0604020202020204" pitchFamily="34" charset="0"/>
              </a:rPr>
              <a:t>, 2019 doi.org/10.1111/syen.12406</a:t>
            </a:r>
            <a:endParaRPr lang="en-US" sz="1800" dirty="0"/>
          </a:p>
        </p:txBody>
      </p:sp>
    </p:spTree>
    <p:extLst>
      <p:ext uri="{BB962C8B-B14F-4D97-AF65-F5344CB8AC3E}">
        <p14:creationId xmlns:p14="http://schemas.microsoft.com/office/powerpoint/2010/main" val="285123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C71DD-5EE5-75ED-EFFF-C364A9008BFC}"/>
              </a:ext>
            </a:extLst>
          </p:cNvPr>
          <p:cNvSpPr>
            <a:spLocks noGrp="1"/>
          </p:cNvSpPr>
          <p:nvPr>
            <p:ph type="ctrTitle"/>
          </p:nvPr>
        </p:nvSpPr>
        <p:spPr>
          <a:xfrm>
            <a:off x="1078991" y="893935"/>
            <a:ext cx="5364937" cy="3339390"/>
          </a:xfrm>
        </p:spPr>
        <p:txBody>
          <a:bodyPr anchor="ctr">
            <a:normAutofit fontScale="90000"/>
          </a:bodyPr>
          <a:lstStyle/>
          <a:p>
            <a:r>
              <a:rPr lang="en-US" sz="6000" dirty="0"/>
              <a:t>Exploring the Trees of Evolution: A </a:t>
            </a:r>
            <a:r>
              <a:rPr lang="en-US" sz="6000" dirty="0" err="1"/>
              <a:t>Phylogenomics</a:t>
            </a:r>
            <a:r>
              <a:rPr lang="en-US" sz="6000" dirty="0"/>
              <a:t> Workshop</a:t>
            </a:r>
          </a:p>
        </p:txBody>
      </p:sp>
      <p:sp>
        <p:nvSpPr>
          <p:cNvPr id="3" name="Subtitle 2">
            <a:extLst>
              <a:ext uri="{FF2B5EF4-FFF2-40B4-BE49-F238E27FC236}">
                <a16:creationId xmlns:a16="http://schemas.microsoft.com/office/drawing/2014/main" id="{EEB8FD40-A909-2FB9-39AD-517650E96BBC}"/>
              </a:ext>
            </a:extLst>
          </p:cNvPr>
          <p:cNvSpPr>
            <a:spLocks noGrp="1"/>
          </p:cNvSpPr>
          <p:nvPr>
            <p:ph type="subTitle" idx="1"/>
          </p:nvPr>
        </p:nvSpPr>
        <p:spPr>
          <a:xfrm>
            <a:off x="1078992" y="4876802"/>
            <a:ext cx="5988558" cy="1390639"/>
          </a:xfrm>
        </p:spPr>
        <p:txBody>
          <a:bodyPr anchor="t">
            <a:normAutofit/>
          </a:bodyPr>
          <a:lstStyle/>
          <a:p>
            <a:r>
              <a:rPr lang="en-US" dirty="0"/>
              <a:t>Sterling Wright</a:t>
            </a:r>
          </a:p>
          <a:p>
            <a:r>
              <a:rPr lang="en-US" dirty="0"/>
              <a:t>February 9</a:t>
            </a:r>
            <a:r>
              <a:rPr lang="en-US" baseline="30000" dirty="0"/>
              <a:t>th</a:t>
            </a:r>
            <a:r>
              <a:rPr lang="en-US" dirty="0"/>
              <a:t>, 2024</a:t>
            </a:r>
          </a:p>
          <a:p>
            <a:r>
              <a:rPr lang="en-US" dirty="0"/>
              <a:t>DAWG Workshop</a:t>
            </a:r>
          </a:p>
        </p:txBody>
      </p:sp>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C9DEBB3-DA2F-2E22-4116-144D0663DC37}"/>
              </a:ext>
            </a:extLst>
          </p:cNvPr>
          <p:cNvPicPr>
            <a:picLocks noChangeAspect="1"/>
          </p:cNvPicPr>
          <p:nvPr/>
        </p:nvPicPr>
        <p:blipFill rotWithShape="1">
          <a:blip r:embed="rId2"/>
          <a:srcRect l="37155" r="19311"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5439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2B43E9-4738-D95F-ECED-885C74271EDD}"/>
              </a:ext>
            </a:extLst>
          </p:cNvPr>
          <p:cNvSpPr>
            <a:spLocks noGrp="1"/>
          </p:cNvSpPr>
          <p:nvPr>
            <p:ph type="sldNum" sz="quarter" idx="12"/>
          </p:nvPr>
        </p:nvSpPr>
        <p:spPr/>
        <p:txBody>
          <a:bodyPr/>
          <a:lstStyle/>
          <a:p>
            <a:fld id="{D9742B13-BA90-439A-A52E-5D0CA01007CA}" type="slidenum">
              <a:rPr lang="en-US" smtClean="0"/>
              <a:t>20</a:t>
            </a:fld>
            <a:endParaRPr lang="en-US"/>
          </a:p>
        </p:txBody>
      </p:sp>
      <p:pic>
        <p:nvPicPr>
          <p:cNvPr id="17410" name="Picture 2">
            <a:extLst>
              <a:ext uri="{FF2B5EF4-FFF2-40B4-BE49-F238E27FC236}">
                <a16:creationId xmlns:a16="http://schemas.microsoft.com/office/drawing/2014/main" id="{9C0AE58A-01DC-A375-C7F9-3036E4E20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047" y="1609243"/>
            <a:ext cx="5693057" cy="49296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999F737-E534-C6E2-A4F6-A770CE746F72}"/>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Targeted sequence capture</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8B14BE4B-F63F-BB80-A11C-DFAAE763E1CB}"/>
              </a:ext>
            </a:extLst>
          </p:cNvPr>
          <p:cNvSpPr txBox="1"/>
          <p:nvPr/>
        </p:nvSpPr>
        <p:spPr>
          <a:xfrm>
            <a:off x="706056" y="1057348"/>
            <a:ext cx="3356658" cy="369332"/>
          </a:xfrm>
          <a:prstGeom prst="rect">
            <a:avLst/>
          </a:prstGeom>
          <a:noFill/>
        </p:spPr>
        <p:txBody>
          <a:bodyPr wrap="square">
            <a:spAutoFit/>
          </a:bodyPr>
          <a:lstStyle/>
          <a:p>
            <a:r>
              <a:rPr lang="en-US" sz="1800" b="1" dirty="0">
                <a:latin typeface="Helvetica" panose="020B0604020202020204" pitchFamily="34" charset="0"/>
                <a:cs typeface="Helvetica" panose="020B0604020202020204" pitchFamily="34" charset="0"/>
              </a:rPr>
              <a:t>Anchored hybrid enrichment</a:t>
            </a:r>
            <a:endParaRPr lang="en-US" sz="1800" b="1" dirty="0"/>
          </a:p>
        </p:txBody>
      </p:sp>
      <p:sp>
        <p:nvSpPr>
          <p:cNvPr id="5" name="TextBox 4">
            <a:extLst>
              <a:ext uri="{FF2B5EF4-FFF2-40B4-BE49-F238E27FC236}">
                <a16:creationId xmlns:a16="http://schemas.microsoft.com/office/drawing/2014/main" id="{40DEE8F6-2CA6-E0C8-9B35-60D686D37577}"/>
              </a:ext>
            </a:extLst>
          </p:cNvPr>
          <p:cNvSpPr txBox="1"/>
          <p:nvPr/>
        </p:nvSpPr>
        <p:spPr>
          <a:xfrm>
            <a:off x="370389" y="2216745"/>
            <a:ext cx="3356658" cy="369332"/>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Targeted 512 loci</a:t>
            </a:r>
            <a:endParaRPr lang="en-US" sz="1800" dirty="0"/>
          </a:p>
        </p:txBody>
      </p:sp>
      <p:sp>
        <p:nvSpPr>
          <p:cNvPr id="6" name="TextBox 5">
            <a:extLst>
              <a:ext uri="{FF2B5EF4-FFF2-40B4-BE49-F238E27FC236}">
                <a16:creationId xmlns:a16="http://schemas.microsoft.com/office/drawing/2014/main" id="{D8C28ABD-6538-B02E-43C5-58966D050DE2}"/>
              </a:ext>
            </a:extLst>
          </p:cNvPr>
          <p:cNvSpPr txBox="1"/>
          <p:nvPr/>
        </p:nvSpPr>
        <p:spPr>
          <a:xfrm>
            <a:off x="1637817" y="6075144"/>
            <a:ext cx="4849793" cy="646331"/>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Lemmon et al., 2012 doi.org/10.1093/</a:t>
            </a:r>
            <a:r>
              <a:rPr lang="en-US" sz="1800" dirty="0" err="1">
                <a:latin typeface="Helvetica" panose="020B0604020202020204" pitchFamily="34" charset="0"/>
                <a:cs typeface="Helvetica" panose="020B0604020202020204" pitchFamily="34" charset="0"/>
              </a:rPr>
              <a:t>sysbio</a:t>
            </a:r>
            <a:r>
              <a:rPr lang="en-US" sz="1800" dirty="0">
                <a:latin typeface="Helvetica" panose="020B0604020202020204" pitchFamily="34" charset="0"/>
                <a:cs typeface="Helvetica" panose="020B0604020202020204" pitchFamily="34" charset="0"/>
              </a:rPr>
              <a:t>/sys049</a:t>
            </a:r>
            <a:endParaRPr lang="en-US" sz="1800" dirty="0"/>
          </a:p>
        </p:txBody>
      </p:sp>
    </p:spTree>
    <p:extLst>
      <p:ext uri="{BB962C8B-B14F-4D97-AF65-F5344CB8AC3E}">
        <p14:creationId xmlns:p14="http://schemas.microsoft.com/office/powerpoint/2010/main" val="3821533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1D0477C-A9E5-A991-CEAF-7D7FAD22E162}"/>
              </a:ext>
            </a:extLst>
          </p:cNvPr>
          <p:cNvSpPr txBox="1"/>
          <p:nvPr/>
        </p:nvSpPr>
        <p:spPr>
          <a:xfrm>
            <a:off x="1383564" y="348865"/>
            <a:ext cx="9718111" cy="1576446"/>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4000" b="1" kern="1200">
                <a:solidFill>
                  <a:srgbClr val="FFFFFF"/>
                </a:solidFill>
                <a:latin typeface="+mj-lt"/>
                <a:ea typeface="+mj-ea"/>
                <a:cs typeface="+mj-cs"/>
              </a:rPr>
              <a:t>Shotgun sequencing</a:t>
            </a:r>
            <a:endParaRPr kumimoji="0" lang="en-US" sz="4000" b="1" i="0" u="none" strike="noStrike" kern="1200" cap="none" spc="0" normalizeH="0" baseline="0" noProof="0">
              <a:ln>
                <a:noFill/>
              </a:ln>
              <a:solidFill>
                <a:srgbClr val="FFFFFF"/>
              </a:solidFill>
              <a:effectLst/>
              <a:uLnTx/>
              <a:uFillTx/>
              <a:latin typeface="+mj-lt"/>
              <a:ea typeface="+mj-ea"/>
              <a:cs typeface="+mj-cs"/>
            </a:endParaRPr>
          </a:p>
        </p:txBody>
      </p:sp>
      <p:sp>
        <p:nvSpPr>
          <p:cNvPr id="2" name="Slide Number Placeholder 1">
            <a:extLst>
              <a:ext uri="{FF2B5EF4-FFF2-40B4-BE49-F238E27FC236}">
                <a16:creationId xmlns:a16="http://schemas.microsoft.com/office/drawing/2014/main" id="{30C5230B-0F75-1DB7-DCEB-2037423C6A6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D9742B13-BA90-439A-A52E-5D0CA01007CA}"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graphicFrame>
        <p:nvGraphicFramePr>
          <p:cNvPr id="6" name="TextBox 3">
            <a:extLst>
              <a:ext uri="{FF2B5EF4-FFF2-40B4-BE49-F238E27FC236}">
                <a16:creationId xmlns:a16="http://schemas.microsoft.com/office/drawing/2014/main" id="{89C959B6-49FE-D2BD-6C6C-B9A6C9D801BD}"/>
              </a:ext>
            </a:extLst>
          </p:cNvPr>
          <p:cNvGraphicFramePr/>
          <p:nvPr>
            <p:extLst>
              <p:ext uri="{D42A27DB-BD31-4B8C-83A1-F6EECF244321}">
                <p14:modId xmlns:p14="http://schemas.microsoft.com/office/powerpoint/2010/main" val="158384645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5198DAA-C265-660B-3241-EC84629132AD}"/>
              </a:ext>
            </a:extLst>
          </p:cNvPr>
          <p:cNvSpPr/>
          <p:nvPr/>
        </p:nvSpPr>
        <p:spPr>
          <a:xfrm>
            <a:off x="0" y="593585"/>
            <a:ext cx="12192000" cy="10847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58FF929-7800-2AEA-14EF-421247FCA2D7}"/>
              </a:ext>
            </a:extLst>
          </p:cNvPr>
          <p:cNvSpPr txBox="1"/>
          <p:nvPr/>
        </p:nvSpPr>
        <p:spPr>
          <a:xfrm>
            <a:off x="-38241" y="697421"/>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Shotgun sequencing</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Tree>
    <p:extLst>
      <p:ext uri="{BB962C8B-B14F-4D97-AF65-F5344CB8AC3E}">
        <p14:creationId xmlns:p14="http://schemas.microsoft.com/office/powerpoint/2010/main" val="184582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55199A-D9FF-970F-405C-6A974C83D0FC}"/>
              </a:ext>
            </a:extLst>
          </p:cNvPr>
          <p:cNvSpPr>
            <a:spLocks noGrp="1"/>
          </p:cNvSpPr>
          <p:nvPr>
            <p:ph type="sldNum" sz="quarter" idx="12"/>
          </p:nvPr>
        </p:nvSpPr>
        <p:spPr/>
        <p:txBody>
          <a:bodyPr/>
          <a:lstStyle/>
          <a:p>
            <a:fld id="{D9742B13-BA90-439A-A52E-5D0CA01007CA}" type="slidenum">
              <a:rPr lang="en-US" smtClean="0"/>
              <a:t>22</a:t>
            </a:fld>
            <a:endParaRPr lang="en-US"/>
          </a:p>
        </p:txBody>
      </p:sp>
      <p:sp>
        <p:nvSpPr>
          <p:cNvPr id="3" name="TextBox 2">
            <a:extLst>
              <a:ext uri="{FF2B5EF4-FFF2-40B4-BE49-F238E27FC236}">
                <a16:creationId xmlns:a16="http://schemas.microsoft.com/office/drawing/2014/main" id="{3F9EAE91-A2D7-EBCB-F4DF-8D0130DA807E}"/>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Site-homology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9FD0F2D1-59D3-E3B5-7DC0-6AAF466E0B67}"/>
              </a:ext>
            </a:extLst>
          </p:cNvPr>
          <p:cNvSpPr txBox="1"/>
          <p:nvPr/>
        </p:nvSpPr>
        <p:spPr>
          <a:xfrm>
            <a:off x="530635" y="1180174"/>
            <a:ext cx="11130730" cy="830997"/>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Phylogenetic inference is based on homologous sites across species (i.e., sites that have the same evolutionary origin)</a:t>
            </a:r>
            <a:endParaRPr lang="en-US" sz="2400" dirty="0"/>
          </a:p>
        </p:txBody>
      </p:sp>
      <p:cxnSp>
        <p:nvCxnSpPr>
          <p:cNvPr id="6" name="Straight Arrow Connector 5">
            <a:extLst>
              <a:ext uri="{FF2B5EF4-FFF2-40B4-BE49-F238E27FC236}">
                <a16:creationId xmlns:a16="http://schemas.microsoft.com/office/drawing/2014/main" id="{5D48D28A-8E34-E396-D3F8-B43CABCD21F7}"/>
              </a:ext>
            </a:extLst>
          </p:cNvPr>
          <p:cNvCxnSpPr/>
          <p:nvPr/>
        </p:nvCxnSpPr>
        <p:spPr>
          <a:xfrm flipH="1">
            <a:off x="3680749" y="3090441"/>
            <a:ext cx="1678329" cy="289367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DBF8F1-E7E6-63C5-C1CB-AEDA37E5C729}"/>
              </a:ext>
            </a:extLst>
          </p:cNvPr>
          <p:cNvCxnSpPr>
            <a:cxnSpLocks/>
          </p:cNvCxnSpPr>
          <p:nvPr/>
        </p:nvCxnSpPr>
        <p:spPr>
          <a:xfrm>
            <a:off x="5347503" y="3081223"/>
            <a:ext cx="1479631" cy="2912105"/>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B388798-15D6-7A45-9AB2-D57B1B6856B9}"/>
              </a:ext>
            </a:extLst>
          </p:cNvPr>
          <p:cNvSpPr txBox="1"/>
          <p:nvPr/>
        </p:nvSpPr>
        <p:spPr>
          <a:xfrm>
            <a:off x="4803621" y="2445143"/>
            <a:ext cx="119206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a:t>
            </a:r>
            <a:r>
              <a:rPr lang="en-US" sz="4000" dirty="0">
                <a:solidFill>
                  <a:schemeClr val="accent2"/>
                </a:solidFill>
                <a:latin typeface="Helvetica" panose="020B0604020202020204" pitchFamily="34" charset="0"/>
                <a:cs typeface="Helvetica" panose="020B0604020202020204" pitchFamily="34" charset="0"/>
              </a:rPr>
              <a:t>T</a:t>
            </a:r>
            <a:r>
              <a:rPr lang="en-US" sz="4000" dirty="0">
                <a:latin typeface="Helvetica" panose="020B0604020202020204" pitchFamily="34" charset="0"/>
                <a:cs typeface="Helvetica" panose="020B0604020202020204" pitchFamily="34" charset="0"/>
              </a:rPr>
              <a:t>G</a:t>
            </a:r>
            <a:endParaRPr lang="en-US" sz="4000" dirty="0"/>
          </a:p>
        </p:txBody>
      </p:sp>
      <p:sp>
        <p:nvSpPr>
          <p:cNvPr id="10" name="TextBox 9">
            <a:extLst>
              <a:ext uri="{FF2B5EF4-FFF2-40B4-BE49-F238E27FC236}">
                <a16:creationId xmlns:a16="http://schemas.microsoft.com/office/drawing/2014/main" id="{DC584751-48B8-FDE1-D3B7-4896DFFDFFD2}"/>
              </a:ext>
            </a:extLst>
          </p:cNvPr>
          <p:cNvSpPr txBox="1"/>
          <p:nvPr/>
        </p:nvSpPr>
        <p:spPr>
          <a:xfrm>
            <a:off x="2985368" y="5944456"/>
            <a:ext cx="119206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a:t>
            </a:r>
            <a:r>
              <a:rPr lang="en-US" sz="4000" dirty="0">
                <a:solidFill>
                  <a:schemeClr val="accent2"/>
                </a:solidFill>
                <a:latin typeface="Helvetica" panose="020B0604020202020204" pitchFamily="34" charset="0"/>
                <a:cs typeface="Helvetica" panose="020B0604020202020204" pitchFamily="34" charset="0"/>
              </a:rPr>
              <a:t>T</a:t>
            </a:r>
            <a:r>
              <a:rPr lang="en-US" sz="4000" dirty="0">
                <a:latin typeface="Helvetica" panose="020B0604020202020204" pitchFamily="34" charset="0"/>
                <a:cs typeface="Helvetica" panose="020B0604020202020204" pitchFamily="34" charset="0"/>
              </a:rPr>
              <a:t>G</a:t>
            </a:r>
            <a:endParaRPr lang="en-US" sz="4000" dirty="0"/>
          </a:p>
        </p:txBody>
      </p:sp>
      <p:sp>
        <p:nvSpPr>
          <p:cNvPr id="11" name="TextBox 10">
            <a:extLst>
              <a:ext uri="{FF2B5EF4-FFF2-40B4-BE49-F238E27FC236}">
                <a16:creationId xmlns:a16="http://schemas.microsoft.com/office/drawing/2014/main" id="{A9DCEBE2-BCB3-1C71-966E-B2A60F8271BD}"/>
              </a:ext>
            </a:extLst>
          </p:cNvPr>
          <p:cNvSpPr txBox="1"/>
          <p:nvPr/>
        </p:nvSpPr>
        <p:spPr>
          <a:xfrm>
            <a:off x="6391282" y="5944456"/>
            <a:ext cx="1479631"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a:t>
            </a:r>
            <a:r>
              <a:rPr lang="en-US" sz="4000" dirty="0">
                <a:solidFill>
                  <a:schemeClr val="accent2"/>
                </a:solidFill>
                <a:latin typeface="Helvetica" panose="020B0604020202020204" pitchFamily="34" charset="0"/>
                <a:cs typeface="Helvetica" panose="020B0604020202020204" pitchFamily="34" charset="0"/>
              </a:rPr>
              <a:t>A</a:t>
            </a:r>
            <a:r>
              <a:rPr lang="en-US" sz="4000" dirty="0">
                <a:latin typeface="Helvetica" panose="020B0604020202020204" pitchFamily="34" charset="0"/>
                <a:cs typeface="Helvetica" panose="020B0604020202020204" pitchFamily="34" charset="0"/>
              </a:rPr>
              <a:t>G</a:t>
            </a:r>
            <a:endParaRPr lang="en-US" sz="4000" dirty="0"/>
          </a:p>
        </p:txBody>
      </p:sp>
      <p:sp>
        <p:nvSpPr>
          <p:cNvPr id="12" name="TextBox 11">
            <a:extLst>
              <a:ext uri="{FF2B5EF4-FFF2-40B4-BE49-F238E27FC236}">
                <a16:creationId xmlns:a16="http://schemas.microsoft.com/office/drawing/2014/main" id="{0BFA599F-BF17-5CA1-8772-9170186BF517}"/>
              </a:ext>
            </a:extLst>
          </p:cNvPr>
          <p:cNvSpPr txBox="1"/>
          <p:nvPr/>
        </p:nvSpPr>
        <p:spPr>
          <a:xfrm>
            <a:off x="4033841" y="2109845"/>
            <a:ext cx="2650474"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Ancestral species</a:t>
            </a:r>
            <a:endParaRPr lang="en-US" sz="2400" dirty="0"/>
          </a:p>
        </p:txBody>
      </p:sp>
    </p:spTree>
    <p:extLst>
      <p:ext uri="{BB962C8B-B14F-4D97-AF65-F5344CB8AC3E}">
        <p14:creationId xmlns:p14="http://schemas.microsoft.com/office/powerpoint/2010/main" val="406976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CACE87-A585-4EEA-29B1-759DF486DAC4}"/>
              </a:ext>
            </a:extLst>
          </p:cNvPr>
          <p:cNvSpPr>
            <a:spLocks noGrp="1"/>
          </p:cNvSpPr>
          <p:nvPr>
            <p:ph type="sldNum" sz="quarter" idx="12"/>
          </p:nvPr>
        </p:nvSpPr>
        <p:spPr/>
        <p:txBody>
          <a:bodyPr/>
          <a:lstStyle/>
          <a:p>
            <a:fld id="{D9742B13-BA90-439A-A52E-5D0CA01007CA}" type="slidenum">
              <a:rPr lang="en-US" smtClean="0"/>
              <a:t>23</a:t>
            </a:fld>
            <a:endParaRPr lang="en-US"/>
          </a:p>
        </p:txBody>
      </p:sp>
      <p:sp>
        <p:nvSpPr>
          <p:cNvPr id="3" name="TextBox 2">
            <a:extLst>
              <a:ext uri="{FF2B5EF4-FFF2-40B4-BE49-F238E27FC236}">
                <a16:creationId xmlns:a16="http://schemas.microsoft.com/office/drawing/2014/main" id="{40105A76-4F01-5E57-27EB-80382E4A6DC0}"/>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Pairwise Sequence Alignment - Terminology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94030934-D19E-6F66-2DF8-22B0D40644D4}"/>
              </a:ext>
            </a:extLst>
          </p:cNvPr>
          <p:cNvSpPr txBox="1"/>
          <p:nvPr/>
        </p:nvSpPr>
        <p:spPr>
          <a:xfrm>
            <a:off x="3297885" y="1775617"/>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5" name="TextBox 4">
            <a:extLst>
              <a:ext uri="{FF2B5EF4-FFF2-40B4-BE49-F238E27FC236}">
                <a16:creationId xmlns:a16="http://schemas.microsoft.com/office/drawing/2014/main" id="{708F329B-9BE3-705E-CD90-428F698EAA97}"/>
              </a:ext>
            </a:extLst>
          </p:cNvPr>
          <p:cNvSpPr txBox="1"/>
          <p:nvPr/>
        </p:nvSpPr>
        <p:spPr>
          <a:xfrm>
            <a:off x="3297884" y="2505481"/>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CCATGGCCGAG</a:t>
            </a:r>
            <a:endParaRPr lang="en-US" sz="4000" dirty="0"/>
          </a:p>
        </p:txBody>
      </p:sp>
      <p:sp>
        <p:nvSpPr>
          <p:cNvPr id="8" name="Rectangle 7">
            <a:extLst>
              <a:ext uri="{FF2B5EF4-FFF2-40B4-BE49-F238E27FC236}">
                <a16:creationId xmlns:a16="http://schemas.microsoft.com/office/drawing/2014/main" id="{DA353646-A125-1944-8A31-8F447024792F}"/>
              </a:ext>
            </a:extLst>
          </p:cNvPr>
          <p:cNvSpPr/>
          <p:nvPr/>
        </p:nvSpPr>
        <p:spPr>
          <a:xfrm>
            <a:off x="6423949" y="3701173"/>
            <a:ext cx="428263" cy="115412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1CB82E-6217-4721-FAC9-586DEF42430A}"/>
              </a:ext>
            </a:extLst>
          </p:cNvPr>
          <p:cNvSpPr txBox="1"/>
          <p:nvPr/>
        </p:nvSpPr>
        <p:spPr>
          <a:xfrm>
            <a:off x="3297884" y="3680388"/>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7" name="TextBox 6">
            <a:extLst>
              <a:ext uri="{FF2B5EF4-FFF2-40B4-BE49-F238E27FC236}">
                <a16:creationId xmlns:a16="http://schemas.microsoft.com/office/drawing/2014/main" id="{2CFC798B-C62B-D5F0-A161-F2C6C31D899B}"/>
              </a:ext>
            </a:extLst>
          </p:cNvPr>
          <p:cNvSpPr txBox="1">
            <a:spLocks/>
          </p:cNvSpPr>
          <p:nvPr/>
        </p:nvSpPr>
        <p:spPr>
          <a:xfrm>
            <a:off x="3158987" y="4208230"/>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 - - CTTATATGCAGA</a:t>
            </a:r>
            <a:endParaRPr lang="en-US" sz="4000" dirty="0"/>
          </a:p>
        </p:txBody>
      </p:sp>
      <p:sp>
        <p:nvSpPr>
          <p:cNvPr id="9" name="Arrow: Right 8">
            <a:extLst>
              <a:ext uri="{FF2B5EF4-FFF2-40B4-BE49-F238E27FC236}">
                <a16:creationId xmlns:a16="http://schemas.microsoft.com/office/drawing/2014/main" id="{2B3F52EA-E15B-0239-2386-D64BCEC43BE0}"/>
              </a:ext>
            </a:extLst>
          </p:cNvPr>
          <p:cNvSpPr/>
          <p:nvPr/>
        </p:nvSpPr>
        <p:spPr>
          <a:xfrm rot="2589809">
            <a:off x="6823460" y="4793454"/>
            <a:ext cx="557039" cy="5931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BD7BB8-75E3-5EED-7BE8-AC8B42F53483}"/>
              </a:ext>
            </a:extLst>
          </p:cNvPr>
          <p:cNvSpPr/>
          <p:nvPr/>
        </p:nvSpPr>
        <p:spPr>
          <a:xfrm>
            <a:off x="3297883" y="4388274"/>
            <a:ext cx="950025" cy="467021"/>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3846149B-3D03-8530-E454-AB50A9D6928D}"/>
              </a:ext>
            </a:extLst>
          </p:cNvPr>
          <p:cNvSpPr/>
          <p:nvPr/>
        </p:nvSpPr>
        <p:spPr>
          <a:xfrm rot="6335040">
            <a:off x="2880467" y="4906685"/>
            <a:ext cx="557039" cy="59312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EF0746-EBD9-C620-946C-29E64B0624D2}"/>
              </a:ext>
            </a:extLst>
          </p:cNvPr>
          <p:cNvSpPr/>
          <p:nvPr/>
        </p:nvSpPr>
        <p:spPr>
          <a:xfrm rot="5400000">
            <a:off x="7543629" y="4065118"/>
            <a:ext cx="1113333" cy="467021"/>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F988980-A101-7B86-6D00-BF9C44293B87}"/>
              </a:ext>
            </a:extLst>
          </p:cNvPr>
          <p:cNvSpPr/>
          <p:nvPr/>
        </p:nvSpPr>
        <p:spPr>
          <a:xfrm rot="20736582">
            <a:off x="8414062" y="3395826"/>
            <a:ext cx="557039" cy="59312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C6767862-1245-B32D-0999-73A108E93B26}"/>
              </a:ext>
            </a:extLst>
          </p:cNvPr>
          <p:cNvSpPr txBox="1"/>
          <p:nvPr/>
        </p:nvSpPr>
        <p:spPr>
          <a:xfrm>
            <a:off x="8970380" y="3335911"/>
            <a:ext cx="1170757"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match</a:t>
            </a:r>
            <a:endParaRPr lang="en-US" sz="2400" dirty="0"/>
          </a:p>
        </p:txBody>
      </p:sp>
      <p:sp>
        <p:nvSpPr>
          <p:cNvPr id="15" name="TextBox 14">
            <a:extLst>
              <a:ext uri="{FF2B5EF4-FFF2-40B4-BE49-F238E27FC236}">
                <a16:creationId xmlns:a16="http://schemas.microsoft.com/office/drawing/2014/main" id="{A3DC5206-17DC-1731-2BC2-BD33A32A5DCA}"/>
              </a:ext>
            </a:extLst>
          </p:cNvPr>
          <p:cNvSpPr txBox="1"/>
          <p:nvPr/>
        </p:nvSpPr>
        <p:spPr>
          <a:xfrm>
            <a:off x="7189050" y="5203249"/>
            <a:ext cx="1503531"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mismatch</a:t>
            </a:r>
            <a:endParaRPr lang="en-US" sz="2400" dirty="0"/>
          </a:p>
        </p:txBody>
      </p:sp>
      <p:sp>
        <p:nvSpPr>
          <p:cNvPr id="16" name="TextBox 15">
            <a:extLst>
              <a:ext uri="{FF2B5EF4-FFF2-40B4-BE49-F238E27FC236}">
                <a16:creationId xmlns:a16="http://schemas.microsoft.com/office/drawing/2014/main" id="{9262763B-FF8F-5732-40FD-A96E1ABAD5E5}"/>
              </a:ext>
            </a:extLst>
          </p:cNvPr>
          <p:cNvSpPr txBox="1"/>
          <p:nvPr/>
        </p:nvSpPr>
        <p:spPr>
          <a:xfrm>
            <a:off x="2573607" y="5463807"/>
            <a:ext cx="1170757" cy="461665"/>
          </a:xfrm>
          <a:prstGeom prst="rect">
            <a:avLst/>
          </a:prstGeom>
          <a:noFill/>
        </p:spPr>
        <p:txBody>
          <a:bodyPr wrap="square">
            <a:spAutoFit/>
          </a:bodyPr>
          <a:lstStyle/>
          <a:p>
            <a:r>
              <a:rPr lang="en-US" sz="2400" dirty="0">
                <a:latin typeface="Helvetica" panose="020B0604020202020204" pitchFamily="34" charset="0"/>
                <a:cs typeface="Helvetica" panose="020B0604020202020204" pitchFamily="34" charset="0"/>
              </a:rPr>
              <a:t>gaps</a:t>
            </a:r>
            <a:endParaRPr lang="en-US" sz="2400" dirty="0"/>
          </a:p>
        </p:txBody>
      </p:sp>
      <p:sp>
        <p:nvSpPr>
          <p:cNvPr id="17" name="TextBox 16">
            <a:extLst>
              <a:ext uri="{FF2B5EF4-FFF2-40B4-BE49-F238E27FC236}">
                <a16:creationId xmlns:a16="http://schemas.microsoft.com/office/drawing/2014/main" id="{51340CF6-7885-0FA0-4897-A9A1052DB9D1}"/>
              </a:ext>
            </a:extLst>
          </p:cNvPr>
          <p:cNvSpPr txBox="1"/>
          <p:nvPr/>
        </p:nvSpPr>
        <p:spPr>
          <a:xfrm>
            <a:off x="2574826" y="1398400"/>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Unaligned sequences</a:t>
            </a:r>
            <a:endParaRPr lang="en-US" sz="2400" dirty="0">
              <a:solidFill>
                <a:schemeClr val="accent2"/>
              </a:solidFill>
            </a:endParaRPr>
          </a:p>
        </p:txBody>
      </p:sp>
      <p:sp>
        <p:nvSpPr>
          <p:cNvPr id="18" name="TextBox 17">
            <a:extLst>
              <a:ext uri="{FF2B5EF4-FFF2-40B4-BE49-F238E27FC236}">
                <a16:creationId xmlns:a16="http://schemas.microsoft.com/office/drawing/2014/main" id="{A1562FA1-FE62-B496-79D5-30D8614D1446}"/>
              </a:ext>
            </a:extLst>
          </p:cNvPr>
          <p:cNvSpPr txBox="1"/>
          <p:nvPr/>
        </p:nvSpPr>
        <p:spPr>
          <a:xfrm>
            <a:off x="2574214" y="3335910"/>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Aligned sequences</a:t>
            </a:r>
            <a:endParaRPr lang="en-US" sz="2400" dirty="0">
              <a:solidFill>
                <a:schemeClr val="accent2"/>
              </a:solidFill>
            </a:endParaRPr>
          </a:p>
        </p:txBody>
      </p:sp>
    </p:spTree>
    <p:extLst>
      <p:ext uri="{BB962C8B-B14F-4D97-AF65-F5344CB8AC3E}">
        <p14:creationId xmlns:p14="http://schemas.microsoft.com/office/powerpoint/2010/main" val="4013847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92D5BC-AE2F-898F-BC1A-E9E6238DEE30}"/>
              </a:ext>
            </a:extLst>
          </p:cNvPr>
          <p:cNvSpPr>
            <a:spLocks noGrp="1"/>
          </p:cNvSpPr>
          <p:nvPr>
            <p:ph type="sldNum" sz="quarter" idx="12"/>
          </p:nvPr>
        </p:nvSpPr>
        <p:spPr/>
        <p:txBody>
          <a:bodyPr/>
          <a:lstStyle/>
          <a:p>
            <a:fld id="{D9742B13-BA90-439A-A52E-5D0CA01007CA}" type="slidenum">
              <a:rPr lang="en-US" smtClean="0"/>
              <a:t>24</a:t>
            </a:fld>
            <a:endParaRPr lang="en-US"/>
          </a:p>
        </p:txBody>
      </p:sp>
      <p:sp>
        <p:nvSpPr>
          <p:cNvPr id="3" name="TextBox 2">
            <a:extLst>
              <a:ext uri="{FF2B5EF4-FFF2-40B4-BE49-F238E27FC236}">
                <a16:creationId xmlns:a16="http://schemas.microsoft.com/office/drawing/2014/main" id="{C96DF3F6-BE8A-AAA9-24D7-99BBEA03759E}"/>
              </a:ext>
            </a:extLst>
          </p:cNvPr>
          <p:cNvSpPr txBox="1"/>
          <p:nvPr/>
        </p:nvSpPr>
        <p:spPr>
          <a:xfrm>
            <a:off x="3317626" y="144713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4" name="TextBox 3">
            <a:extLst>
              <a:ext uri="{FF2B5EF4-FFF2-40B4-BE49-F238E27FC236}">
                <a16:creationId xmlns:a16="http://schemas.microsoft.com/office/drawing/2014/main" id="{BC15C149-1A1D-48A7-9DC4-E9EB7A7FD999}"/>
              </a:ext>
            </a:extLst>
          </p:cNvPr>
          <p:cNvSpPr txBox="1">
            <a:spLocks/>
          </p:cNvSpPr>
          <p:nvPr/>
        </p:nvSpPr>
        <p:spPr>
          <a:xfrm>
            <a:off x="3178729" y="1974978"/>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 - - CTTATATGCAGA</a:t>
            </a:r>
            <a:endParaRPr lang="en-US" sz="4000" dirty="0"/>
          </a:p>
        </p:txBody>
      </p:sp>
      <p:sp>
        <p:nvSpPr>
          <p:cNvPr id="5" name="TextBox 4">
            <a:extLst>
              <a:ext uri="{FF2B5EF4-FFF2-40B4-BE49-F238E27FC236}">
                <a16:creationId xmlns:a16="http://schemas.microsoft.com/office/drawing/2014/main" id="{3AD4139C-0FB3-0F01-2D09-D915DB7857D4}"/>
              </a:ext>
            </a:extLst>
          </p:cNvPr>
          <p:cNvSpPr txBox="1"/>
          <p:nvPr/>
        </p:nvSpPr>
        <p:spPr>
          <a:xfrm>
            <a:off x="3317626" y="3105169"/>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6" name="TextBox 5">
            <a:extLst>
              <a:ext uri="{FF2B5EF4-FFF2-40B4-BE49-F238E27FC236}">
                <a16:creationId xmlns:a16="http://schemas.microsoft.com/office/drawing/2014/main" id="{B7758AF0-F66C-06CB-FAEA-C5D95E507F06}"/>
              </a:ext>
            </a:extLst>
          </p:cNvPr>
          <p:cNvSpPr txBox="1">
            <a:spLocks/>
          </p:cNvSpPr>
          <p:nvPr/>
        </p:nvSpPr>
        <p:spPr>
          <a:xfrm>
            <a:off x="3065427" y="3633011"/>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 - C -</a:t>
            </a:r>
            <a:endParaRPr lang="en-US" sz="4000" dirty="0"/>
          </a:p>
        </p:txBody>
      </p:sp>
      <p:sp>
        <p:nvSpPr>
          <p:cNvPr id="9" name="TextBox 8">
            <a:extLst>
              <a:ext uri="{FF2B5EF4-FFF2-40B4-BE49-F238E27FC236}">
                <a16:creationId xmlns:a16="http://schemas.microsoft.com/office/drawing/2014/main" id="{029A0559-DCCA-E38B-7F93-49CC977879D4}"/>
              </a:ext>
            </a:extLst>
          </p:cNvPr>
          <p:cNvSpPr txBox="1"/>
          <p:nvPr/>
        </p:nvSpPr>
        <p:spPr>
          <a:xfrm>
            <a:off x="4685366" y="3633011"/>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TTATATACAGA</a:t>
            </a:r>
            <a:endParaRPr lang="en-US" sz="4000" dirty="0"/>
          </a:p>
        </p:txBody>
      </p:sp>
      <p:sp>
        <p:nvSpPr>
          <p:cNvPr id="10" name="TextBox 9">
            <a:extLst>
              <a:ext uri="{FF2B5EF4-FFF2-40B4-BE49-F238E27FC236}">
                <a16:creationId xmlns:a16="http://schemas.microsoft.com/office/drawing/2014/main" id="{A55E7619-8073-A78A-9449-4A0CCB6D81C4}"/>
              </a:ext>
            </a:extLst>
          </p:cNvPr>
          <p:cNvSpPr txBox="1"/>
          <p:nvPr/>
        </p:nvSpPr>
        <p:spPr>
          <a:xfrm>
            <a:off x="2898917" y="1141892"/>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Sequence score = +3</a:t>
            </a:r>
            <a:endParaRPr lang="en-US" sz="2400" dirty="0">
              <a:solidFill>
                <a:schemeClr val="accent2"/>
              </a:solidFill>
            </a:endParaRPr>
          </a:p>
        </p:txBody>
      </p:sp>
      <p:sp>
        <p:nvSpPr>
          <p:cNvPr id="11" name="TextBox 10">
            <a:extLst>
              <a:ext uri="{FF2B5EF4-FFF2-40B4-BE49-F238E27FC236}">
                <a16:creationId xmlns:a16="http://schemas.microsoft.com/office/drawing/2014/main" id="{C0FA4CBB-7D87-2BF2-4326-9ECB756DD859}"/>
              </a:ext>
            </a:extLst>
          </p:cNvPr>
          <p:cNvSpPr txBox="1"/>
          <p:nvPr/>
        </p:nvSpPr>
        <p:spPr>
          <a:xfrm>
            <a:off x="2898917" y="2712974"/>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Sequence score = +0.5</a:t>
            </a:r>
            <a:endParaRPr lang="en-US" sz="2400" dirty="0">
              <a:solidFill>
                <a:schemeClr val="accent2"/>
              </a:solidFill>
            </a:endParaRPr>
          </a:p>
        </p:txBody>
      </p:sp>
      <p:sp>
        <p:nvSpPr>
          <p:cNvPr id="12" name="TextBox 11">
            <a:extLst>
              <a:ext uri="{FF2B5EF4-FFF2-40B4-BE49-F238E27FC236}">
                <a16:creationId xmlns:a16="http://schemas.microsoft.com/office/drawing/2014/main" id="{B3306EED-D5AA-AE48-4C26-C6A93CDB78CB}"/>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Pairwise Sequence Alignment - Terminology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13" name="TextBox 12">
            <a:extLst>
              <a:ext uri="{FF2B5EF4-FFF2-40B4-BE49-F238E27FC236}">
                <a16:creationId xmlns:a16="http://schemas.microsoft.com/office/drawing/2014/main" id="{239E7E79-25B1-A9B3-8661-95BE143AD6FA}"/>
              </a:ext>
            </a:extLst>
          </p:cNvPr>
          <p:cNvSpPr txBox="1"/>
          <p:nvPr/>
        </p:nvSpPr>
        <p:spPr>
          <a:xfrm>
            <a:off x="2110619" y="4511268"/>
            <a:ext cx="7079679" cy="1200329"/>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Alignments will generally have gap openings, gap extensions, matches, and other parameters</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The best scoring alignment should be selected  </a:t>
            </a:r>
            <a:endParaRPr lang="en-US" sz="2400" dirty="0"/>
          </a:p>
        </p:txBody>
      </p:sp>
    </p:spTree>
    <p:extLst>
      <p:ext uri="{BB962C8B-B14F-4D97-AF65-F5344CB8AC3E}">
        <p14:creationId xmlns:p14="http://schemas.microsoft.com/office/powerpoint/2010/main" val="114198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7ABB6-CAD3-2F8E-68FE-BEE8FEB31C9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A26ED5-3F34-8726-D5EA-6D55C4F3A81D}"/>
              </a:ext>
            </a:extLst>
          </p:cNvPr>
          <p:cNvSpPr>
            <a:spLocks noGrp="1"/>
          </p:cNvSpPr>
          <p:nvPr>
            <p:ph type="sldNum" sz="quarter" idx="12"/>
          </p:nvPr>
        </p:nvSpPr>
        <p:spPr/>
        <p:txBody>
          <a:bodyPr/>
          <a:lstStyle/>
          <a:p>
            <a:fld id="{D9742B13-BA90-439A-A52E-5D0CA01007CA}" type="slidenum">
              <a:rPr lang="en-US" smtClean="0"/>
              <a:t>25</a:t>
            </a:fld>
            <a:endParaRPr lang="en-US"/>
          </a:p>
        </p:txBody>
      </p:sp>
      <p:sp>
        <p:nvSpPr>
          <p:cNvPr id="3" name="TextBox 2">
            <a:extLst>
              <a:ext uri="{FF2B5EF4-FFF2-40B4-BE49-F238E27FC236}">
                <a16:creationId xmlns:a16="http://schemas.microsoft.com/office/drawing/2014/main" id="{8A80C5F3-B266-9987-71E5-DC26645A93C1}"/>
              </a:ext>
            </a:extLst>
          </p:cNvPr>
          <p:cNvSpPr txBox="1"/>
          <p:nvPr/>
        </p:nvSpPr>
        <p:spPr>
          <a:xfrm>
            <a:off x="6188147" y="156032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5" name="TextBox 4">
            <a:extLst>
              <a:ext uri="{FF2B5EF4-FFF2-40B4-BE49-F238E27FC236}">
                <a16:creationId xmlns:a16="http://schemas.microsoft.com/office/drawing/2014/main" id="{91A98728-9C43-5E35-623D-DF92372E6F8B}"/>
              </a:ext>
            </a:extLst>
          </p:cNvPr>
          <p:cNvSpPr txBox="1"/>
          <p:nvPr/>
        </p:nvSpPr>
        <p:spPr>
          <a:xfrm>
            <a:off x="6188147" y="4981984"/>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6" name="TextBox 5">
            <a:extLst>
              <a:ext uri="{FF2B5EF4-FFF2-40B4-BE49-F238E27FC236}">
                <a16:creationId xmlns:a16="http://schemas.microsoft.com/office/drawing/2014/main" id="{88C40CB0-DEC1-0632-8CB9-718A4B2DE9B8}"/>
              </a:ext>
            </a:extLst>
          </p:cNvPr>
          <p:cNvSpPr txBox="1">
            <a:spLocks/>
          </p:cNvSpPr>
          <p:nvPr/>
        </p:nvSpPr>
        <p:spPr>
          <a:xfrm>
            <a:off x="5935948" y="550982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a:t>
            </a:r>
            <a:endParaRPr lang="en-US" sz="4000" dirty="0"/>
          </a:p>
        </p:txBody>
      </p:sp>
      <p:sp>
        <p:nvSpPr>
          <p:cNvPr id="9" name="TextBox 8">
            <a:extLst>
              <a:ext uri="{FF2B5EF4-FFF2-40B4-BE49-F238E27FC236}">
                <a16:creationId xmlns:a16="http://schemas.microsoft.com/office/drawing/2014/main" id="{0C84EC4D-6F38-D397-BA70-34352ACB6436}"/>
              </a:ext>
            </a:extLst>
          </p:cNvPr>
          <p:cNvSpPr txBox="1"/>
          <p:nvPr/>
        </p:nvSpPr>
        <p:spPr>
          <a:xfrm>
            <a:off x="7555887" y="5509826"/>
            <a:ext cx="2743201"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TTATATAC</a:t>
            </a:r>
            <a:endParaRPr lang="en-US" sz="4000" dirty="0"/>
          </a:p>
        </p:txBody>
      </p:sp>
      <p:sp>
        <p:nvSpPr>
          <p:cNvPr id="10" name="TextBox 9">
            <a:extLst>
              <a:ext uri="{FF2B5EF4-FFF2-40B4-BE49-F238E27FC236}">
                <a16:creationId xmlns:a16="http://schemas.microsoft.com/office/drawing/2014/main" id="{BC350800-4441-8013-DE74-2EF914A2BCFA}"/>
              </a:ext>
            </a:extLst>
          </p:cNvPr>
          <p:cNvSpPr txBox="1"/>
          <p:nvPr/>
        </p:nvSpPr>
        <p:spPr>
          <a:xfrm>
            <a:off x="5769438" y="1255082"/>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Global alignment</a:t>
            </a:r>
          </a:p>
        </p:txBody>
      </p:sp>
      <p:sp>
        <p:nvSpPr>
          <p:cNvPr id="11" name="TextBox 10">
            <a:extLst>
              <a:ext uri="{FF2B5EF4-FFF2-40B4-BE49-F238E27FC236}">
                <a16:creationId xmlns:a16="http://schemas.microsoft.com/office/drawing/2014/main" id="{4E7E33A3-6C2C-746A-51A9-47C9CB799CF1}"/>
              </a:ext>
            </a:extLst>
          </p:cNvPr>
          <p:cNvSpPr txBox="1"/>
          <p:nvPr/>
        </p:nvSpPr>
        <p:spPr>
          <a:xfrm>
            <a:off x="5769438" y="4589789"/>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Local alignment</a:t>
            </a:r>
            <a:endParaRPr lang="en-US" sz="2400" dirty="0">
              <a:solidFill>
                <a:schemeClr val="accent2"/>
              </a:solidFill>
            </a:endParaRPr>
          </a:p>
        </p:txBody>
      </p:sp>
      <p:sp>
        <p:nvSpPr>
          <p:cNvPr id="12" name="TextBox 11">
            <a:extLst>
              <a:ext uri="{FF2B5EF4-FFF2-40B4-BE49-F238E27FC236}">
                <a16:creationId xmlns:a16="http://schemas.microsoft.com/office/drawing/2014/main" id="{2875DE78-CFE2-DE88-8A4E-338041C02FB9}"/>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Pairwise Sequence Alignment - Terminology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13" name="TextBox 12">
            <a:extLst>
              <a:ext uri="{FF2B5EF4-FFF2-40B4-BE49-F238E27FC236}">
                <a16:creationId xmlns:a16="http://schemas.microsoft.com/office/drawing/2014/main" id="{5DAA0836-42E6-025A-3673-A0626ED8BE71}"/>
              </a:ext>
            </a:extLst>
          </p:cNvPr>
          <p:cNvSpPr txBox="1"/>
          <p:nvPr/>
        </p:nvSpPr>
        <p:spPr>
          <a:xfrm>
            <a:off x="354890" y="1195123"/>
            <a:ext cx="5313424" cy="3785652"/>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Global alignment:</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Aim to align the entire length of two sequences, maximizing overall similarity</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Identify overall homology between two sequences </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Considers entire length of both sequences, introducing gaps</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Semi-global: treats sequence ends differently  </a:t>
            </a:r>
            <a:endParaRPr lang="en-US" sz="2400" dirty="0"/>
          </a:p>
        </p:txBody>
      </p:sp>
      <p:sp>
        <p:nvSpPr>
          <p:cNvPr id="7" name="TextBox 6">
            <a:extLst>
              <a:ext uri="{FF2B5EF4-FFF2-40B4-BE49-F238E27FC236}">
                <a16:creationId xmlns:a16="http://schemas.microsoft.com/office/drawing/2014/main" id="{9CC16A06-E671-78F8-F3B6-C4CC91F7B5EB}"/>
              </a:ext>
            </a:extLst>
          </p:cNvPr>
          <p:cNvSpPr txBox="1"/>
          <p:nvPr/>
        </p:nvSpPr>
        <p:spPr>
          <a:xfrm>
            <a:off x="7555885" y="2062359"/>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TTATATAC</a:t>
            </a:r>
            <a:endParaRPr lang="en-US" sz="4000" dirty="0"/>
          </a:p>
        </p:txBody>
      </p:sp>
      <p:sp>
        <p:nvSpPr>
          <p:cNvPr id="8" name="TextBox 7">
            <a:extLst>
              <a:ext uri="{FF2B5EF4-FFF2-40B4-BE49-F238E27FC236}">
                <a16:creationId xmlns:a16="http://schemas.microsoft.com/office/drawing/2014/main" id="{EDAA1CB2-C3CE-51D2-2563-B1254DEED555}"/>
              </a:ext>
            </a:extLst>
          </p:cNvPr>
          <p:cNvSpPr txBox="1"/>
          <p:nvPr/>
        </p:nvSpPr>
        <p:spPr>
          <a:xfrm>
            <a:off x="6241712" y="2039940"/>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4" name="TextBox 13">
            <a:extLst>
              <a:ext uri="{FF2B5EF4-FFF2-40B4-BE49-F238E27FC236}">
                <a16:creationId xmlns:a16="http://schemas.microsoft.com/office/drawing/2014/main" id="{59A45E3A-F3D0-2E9A-F59F-FA3D55C1D908}"/>
              </a:ext>
            </a:extLst>
          </p:cNvPr>
          <p:cNvSpPr txBox="1"/>
          <p:nvPr/>
        </p:nvSpPr>
        <p:spPr>
          <a:xfrm>
            <a:off x="6544583" y="2039940"/>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5" name="TextBox 14">
            <a:extLst>
              <a:ext uri="{FF2B5EF4-FFF2-40B4-BE49-F238E27FC236}">
                <a16:creationId xmlns:a16="http://schemas.microsoft.com/office/drawing/2014/main" id="{6FE32586-D477-EAD9-EB5F-2F73539FD38E}"/>
              </a:ext>
            </a:extLst>
          </p:cNvPr>
          <p:cNvSpPr txBox="1"/>
          <p:nvPr/>
        </p:nvSpPr>
        <p:spPr>
          <a:xfrm>
            <a:off x="6898799" y="2031118"/>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6" name="TextBox 15">
            <a:extLst>
              <a:ext uri="{FF2B5EF4-FFF2-40B4-BE49-F238E27FC236}">
                <a16:creationId xmlns:a16="http://schemas.microsoft.com/office/drawing/2014/main" id="{B3E452C9-32D5-4572-4043-C18C87AE774A}"/>
              </a:ext>
            </a:extLst>
          </p:cNvPr>
          <p:cNvSpPr txBox="1"/>
          <p:nvPr/>
        </p:nvSpPr>
        <p:spPr>
          <a:xfrm>
            <a:off x="7253015" y="2039940"/>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7" name="TextBox 16">
            <a:extLst>
              <a:ext uri="{FF2B5EF4-FFF2-40B4-BE49-F238E27FC236}">
                <a16:creationId xmlns:a16="http://schemas.microsoft.com/office/drawing/2014/main" id="{B1955696-0B24-FC2F-A90F-82FFF9267B50}"/>
              </a:ext>
            </a:extLst>
          </p:cNvPr>
          <p:cNvSpPr txBox="1"/>
          <p:nvPr/>
        </p:nvSpPr>
        <p:spPr>
          <a:xfrm>
            <a:off x="10087848" y="1976454"/>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8" name="TextBox 17">
            <a:extLst>
              <a:ext uri="{FF2B5EF4-FFF2-40B4-BE49-F238E27FC236}">
                <a16:creationId xmlns:a16="http://schemas.microsoft.com/office/drawing/2014/main" id="{1B970C31-4D95-5021-33EC-23C0CAB1B320}"/>
              </a:ext>
            </a:extLst>
          </p:cNvPr>
          <p:cNvSpPr txBox="1"/>
          <p:nvPr/>
        </p:nvSpPr>
        <p:spPr>
          <a:xfrm>
            <a:off x="10461904" y="1971803"/>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9" name="TextBox 18">
            <a:extLst>
              <a:ext uri="{FF2B5EF4-FFF2-40B4-BE49-F238E27FC236}">
                <a16:creationId xmlns:a16="http://schemas.microsoft.com/office/drawing/2014/main" id="{19E23B7B-995B-D001-C4F6-A7849B8DE62A}"/>
              </a:ext>
            </a:extLst>
          </p:cNvPr>
          <p:cNvSpPr txBox="1"/>
          <p:nvPr/>
        </p:nvSpPr>
        <p:spPr>
          <a:xfrm>
            <a:off x="10796152" y="1971803"/>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20" name="TextBox 19">
            <a:extLst>
              <a:ext uri="{FF2B5EF4-FFF2-40B4-BE49-F238E27FC236}">
                <a16:creationId xmlns:a16="http://schemas.microsoft.com/office/drawing/2014/main" id="{0C8558FF-D06F-C6FA-13DF-0C1C434E1EC0}"/>
              </a:ext>
            </a:extLst>
          </p:cNvPr>
          <p:cNvSpPr txBox="1"/>
          <p:nvPr/>
        </p:nvSpPr>
        <p:spPr>
          <a:xfrm>
            <a:off x="354890" y="4969252"/>
            <a:ext cx="5313424" cy="156966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Local alignment:</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Identify most similar regions</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Useful for comparing conserved regions </a:t>
            </a:r>
            <a:endParaRPr lang="en-US" sz="2400" dirty="0"/>
          </a:p>
        </p:txBody>
      </p:sp>
    </p:spTree>
    <p:extLst>
      <p:ext uri="{BB962C8B-B14F-4D97-AF65-F5344CB8AC3E}">
        <p14:creationId xmlns:p14="http://schemas.microsoft.com/office/powerpoint/2010/main" val="3768802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57E89-A816-C2D1-D3F0-F4BD697F81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5EA01F-A0CF-D2DE-C191-0D86207AB014}"/>
              </a:ext>
            </a:extLst>
          </p:cNvPr>
          <p:cNvSpPr>
            <a:spLocks noGrp="1"/>
          </p:cNvSpPr>
          <p:nvPr>
            <p:ph type="sldNum" sz="quarter" idx="12"/>
          </p:nvPr>
        </p:nvSpPr>
        <p:spPr/>
        <p:txBody>
          <a:bodyPr/>
          <a:lstStyle/>
          <a:p>
            <a:fld id="{D9742B13-BA90-439A-A52E-5D0CA01007CA}" type="slidenum">
              <a:rPr lang="en-US" smtClean="0"/>
              <a:t>26</a:t>
            </a:fld>
            <a:endParaRPr lang="en-US"/>
          </a:p>
        </p:txBody>
      </p:sp>
      <p:sp>
        <p:nvSpPr>
          <p:cNvPr id="3" name="TextBox 2">
            <a:extLst>
              <a:ext uri="{FF2B5EF4-FFF2-40B4-BE49-F238E27FC236}">
                <a16:creationId xmlns:a16="http://schemas.microsoft.com/office/drawing/2014/main" id="{AA222F8A-F14C-C861-79EA-7A5886CE6362}"/>
              </a:ext>
            </a:extLst>
          </p:cNvPr>
          <p:cNvSpPr txBox="1"/>
          <p:nvPr/>
        </p:nvSpPr>
        <p:spPr>
          <a:xfrm>
            <a:off x="6188147" y="156032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ATGCTTATATACAGA</a:t>
            </a:r>
            <a:endParaRPr lang="en-US" sz="4000" dirty="0"/>
          </a:p>
        </p:txBody>
      </p:sp>
      <p:sp>
        <p:nvSpPr>
          <p:cNvPr id="6" name="TextBox 5">
            <a:extLst>
              <a:ext uri="{FF2B5EF4-FFF2-40B4-BE49-F238E27FC236}">
                <a16:creationId xmlns:a16="http://schemas.microsoft.com/office/drawing/2014/main" id="{42395BD3-72B7-9F0B-9D7E-3107D64382AC}"/>
              </a:ext>
            </a:extLst>
          </p:cNvPr>
          <p:cNvSpPr txBox="1">
            <a:spLocks/>
          </p:cNvSpPr>
          <p:nvPr/>
        </p:nvSpPr>
        <p:spPr>
          <a:xfrm>
            <a:off x="5935948" y="5509826"/>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  </a:t>
            </a:r>
            <a:endParaRPr lang="en-US" sz="4000" dirty="0"/>
          </a:p>
        </p:txBody>
      </p:sp>
      <p:sp>
        <p:nvSpPr>
          <p:cNvPr id="10" name="TextBox 9">
            <a:extLst>
              <a:ext uri="{FF2B5EF4-FFF2-40B4-BE49-F238E27FC236}">
                <a16:creationId xmlns:a16="http://schemas.microsoft.com/office/drawing/2014/main" id="{5A2BCEE9-83B9-566E-AF13-1EDE71F9B1A9}"/>
              </a:ext>
            </a:extLst>
          </p:cNvPr>
          <p:cNvSpPr txBox="1"/>
          <p:nvPr/>
        </p:nvSpPr>
        <p:spPr>
          <a:xfrm>
            <a:off x="5769438" y="1255082"/>
            <a:ext cx="3350960" cy="461665"/>
          </a:xfrm>
          <a:prstGeom prst="rect">
            <a:avLst/>
          </a:prstGeom>
          <a:noFill/>
        </p:spPr>
        <p:txBody>
          <a:bodyPr wrap="square">
            <a:spAutoFit/>
          </a:bodyPr>
          <a:lstStyle/>
          <a:p>
            <a:r>
              <a:rPr lang="en-US" sz="2400" dirty="0">
                <a:solidFill>
                  <a:schemeClr val="accent2"/>
                </a:solidFill>
                <a:latin typeface="Helvetica" panose="020B0604020202020204" pitchFamily="34" charset="0"/>
                <a:cs typeface="Helvetica" panose="020B0604020202020204" pitchFamily="34" charset="0"/>
              </a:rPr>
              <a:t>Global alignment</a:t>
            </a:r>
          </a:p>
        </p:txBody>
      </p:sp>
      <p:sp>
        <p:nvSpPr>
          <p:cNvPr id="12" name="TextBox 11">
            <a:extLst>
              <a:ext uri="{FF2B5EF4-FFF2-40B4-BE49-F238E27FC236}">
                <a16:creationId xmlns:a16="http://schemas.microsoft.com/office/drawing/2014/main" id="{00AE938C-249A-7D1E-2EF1-4F394DC5B57A}"/>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Pairwise Sequence Alignment - Terminology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13" name="TextBox 12">
            <a:extLst>
              <a:ext uri="{FF2B5EF4-FFF2-40B4-BE49-F238E27FC236}">
                <a16:creationId xmlns:a16="http://schemas.microsoft.com/office/drawing/2014/main" id="{C4981D66-44BF-21C8-5751-F98DCBAFC4EE}"/>
              </a:ext>
            </a:extLst>
          </p:cNvPr>
          <p:cNvSpPr txBox="1"/>
          <p:nvPr/>
        </p:nvSpPr>
        <p:spPr>
          <a:xfrm>
            <a:off x="354890" y="1195123"/>
            <a:ext cx="5313424" cy="3046988"/>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Global alignment:</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Aim to align the entire length of two sequences, maximizing overall similarity</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Identify overall homology between two sequences </a:t>
            </a:r>
          </a:p>
          <a:p>
            <a:pPr marL="914400" lvl="1" indent="-457200">
              <a:buFont typeface="Arial" panose="020B0604020202020204" pitchFamily="34" charset="0"/>
              <a:buChar char="•"/>
            </a:pPr>
            <a:r>
              <a:rPr lang="en-US" sz="2400" dirty="0">
                <a:latin typeface="Helvetica" panose="020B0604020202020204" pitchFamily="34" charset="0"/>
                <a:cs typeface="Helvetica" panose="020B0604020202020204" pitchFamily="34" charset="0"/>
              </a:rPr>
              <a:t>Considers entire length of both sequences, introducing gaps </a:t>
            </a:r>
            <a:endParaRPr lang="en-US" sz="2400" dirty="0"/>
          </a:p>
        </p:txBody>
      </p:sp>
      <p:sp>
        <p:nvSpPr>
          <p:cNvPr id="7" name="TextBox 6">
            <a:extLst>
              <a:ext uri="{FF2B5EF4-FFF2-40B4-BE49-F238E27FC236}">
                <a16:creationId xmlns:a16="http://schemas.microsoft.com/office/drawing/2014/main" id="{14BF1E75-1358-F786-A68E-99BFF6BA8241}"/>
              </a:ext>
            </a:extLst>
          </p:cNvPr>
          <p:cNvSpPr txBox="1"/>
          <p:nvPr/>
        </p:nvSpPr>
        <p:spPr>
          <a:xfrm>
            <a:off x="7555885" y="2062359"/>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TTATATAC</a:t>
            </a:r>
            <a:endParaRPr lang="en-US" sz="4000" dirty="0"/>
          </a:p>
        </p:txBody>
      </p:sp>
      <p:sp>
        <p:nvSpPr>
          <p:cNvPr id="8" name="TextBox 7">
            <a:extLst>
              <a:ext uri="{FF2B5EF4-FFF2-40B4-BE49-F238E27FC236}">
                <a16:creationId xmlns:a16="http://schemas.microsoft.com/office/drawing/2014/main" id="{2A8F6A25-0FD2-23F5-10D7-B12E203ECDCD}"/>
              </a:ext>
            </a:extLst>
          </p:cNvPr>
          <p:cNvSpPr txBox="1"/>
          <p:nvPr/>
        </p:nvSpPr>
        <p:spPr>
          <a:xfrm>
            <a:off x="6241712" y="2039940"/>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4" name="TextBox 13">
            <a:extLst>
              <a:ext uri="{FF2B5EF4-FFF2-40B4-BE49-F238E27FC236}">
                <a16:creationId xmlns:a16="http://schemas.microsoft.com/office/drawing/2014/main" id="{3C8DC984-A162-D9C5-74F6-2A501E91D26F}"/>
              </a:ext>
            </a:extLst>
          </p:cNvPr>
          <p:cNvSpPr txBox="1"/>
          <p:nvPr/>
        </p:nvSpPr>
        <p:spPr>
          <a:xfrm>
            <a:off x="6544583" y="2039940"/>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5" name="TextBox 14">
            <a:extLst>
              <a:ext uri="{FF2B5EF4-FFF2-40B4-BE49-F238E27FC236}">
                <a16:creationId xmlns:a16="http://schemas.microsoft.com/office/drawing/2014/main" id="{3084EF6D-1CF3-97F3-FCA7-AF6AFB042552}"/>
              </a:ext>
            </a:extLst>
          </p:cNvPr>
          <p:cNvSpPr txBox="1"/>
          <p:nvPr/>
        </p:nvSpPr>
        <p:spPr>
          <a:xfrm>
            <a:off x="6898799" y="2031118"/>
            <a:ext cx="5533599"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6" name="TextBox 15">
            <a:extLst>
              <a:ext uri="{FF2B5EF4-FFF2-40B4-BE49-F238E27FC236}">
                <a16:creationId xmlns:a16="http://schemas.microsoft.com/office/drawing/2014/main" id="{CBF2C874-5A30-0293-1984-83583E39E99C}"/>
              </a:ext>
            </a:extLst>
          </p:cNvPr>
          <p:cNvSpPr txBox="1"/>
          <p:nvPr/>
        </p:nvSpPr>
        <p:spPr>
          <a:xfrm>
            <a:off x="7253015" y="2039940"/>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7" name="TextBox 16">
            <a:extLst>
              <a:ext uri="{FF2B5EF4-FFF2-40B4-BE49-F238E27FC236}">
                <a16:creationId xmlns:a16="http://schemas.microsoft.com/office/drawing/2014/main" id="{F7E61732-D64C-DC89-A67D-47BEAB91FC86}"/>
              </a:ext>
            </a:extLst>
          </p:cNvPr>
          <p:cNvSpPr txBox="1"/>
          <p:nvPr/>
        </p:nvSpPr>
        <p:spPr>
          <a:xfrm>
            <a:off x="10087848" y="1976454"/>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8" name="TextBox 17">
            <a:extLst>
              <a:ext uri="{FF2B5EF4-FFF2-40B4-BE49-F238E27FC236}">
                <a16:creationId xmlns:a16="http://schemas.microsoft.com/office/drawing/2014/main" id="{06A326DC-85BB-BDF1-14FE-7E2FFE4F053B}"/>
              </a:ext>
            </a:extLst>
          </p:cNvPr>
          <p:cNvSpPr txBox="1"/>
          <p:nvPr/>
        </p:nvSpPr>
        <p:spPr>
          <a:xfrm>
            <a:off x="10461904" y="1971803"/>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19" name="TextBox 18">
            <a:extLst>
              <a:ext uri="{FF2B5EF4-FFF2-40B4-BE49-F238E27FC236}">
                <a16:creationId xmlns:a16="http://schemas.microsoft.com/office/drawing/2014/main" id="{587E14F4-05EC-ADB4-9DF6-3DCF0A06CC3E}"/>
              </a:ext>
            </a:extLst>
          </p:cNvPr>
          <p:cNvSpPr txBox="1"/>
          <p:nvPr/>
        </p:nvSpPr>
        <p:spPr>
          <a:xfrm>
            <a:off x="10796152" y="1971803"/>
            <a:ext cx="469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a:t>
            </a:r>
            <a:endParaRPr lang="en-US" sz="4000" dirty="0"/>
          </a:p>
        </p:txBody>
      </p:sp>
      <p:sp>
        <p:nvSpPr>
          <p:cNvPr id="22" name="TextBox 21">
            <a:extLst>
              <a:ext uri="{FF2B5EF4-FFF2-40B4-BE49-F238E27FC236}">
                <a16:creationId xmlns:a16="http://schemas.microsoft.com/office/drawing/2014/main" id="{FBB8D6CA-9A00-6B12-B5C5-39FF9FF3D608}"/>
              </a:ext>
            </a:extLst>
          </p:cNvPr>
          <p:cNvSpPr txBox="1"/>
          <p:nvPr/>
        </p:nvSpPr>
        <p:spPr>
          <a:xfrm rot="20616445">
            <a:off x="4973736" y="2739529"/>
            <a:ext cx="6545482" cy="3416320"/>
          </a:xfrm>
          <a:prstGeom prst="rect">
            <a:avLst/>
          </a:prstGeom>
          <a:noFill/>
        </p:spPr>
        <p:txBody>
          <a:bodyPr wrap="square">
            <a:spAutoFit/>
          </a:bodyPr>
          <a:lstStyle/>
          <a:p>
            <a:r>
              <a:rPr lang="en-US" sz="5400" dirty="0">
                <a:solidFill>
                  <a:srgbClr val="C00000"/>
                </a:solidFill>
                <a:latin typeface="Helvetica" panose="020B0604020202020204" pitchFamily="34" charset="0"/>
                <a:cs typeface="Helvetica" panose="020B0604020202020204" pitchFamily="34" charset="0"/>
              </a:rPr>
              <a:t>We need global or semi-global alignments for </a:t>
            </a:r>
            <a:r>
              <a:rPr lang="en-US" sz="5400" dirty="0" err="1">
                <a:solidFill>
                  <a:srgbClr val="C00000"/>
                </a:solidFill>
                <a:latin typeface="Helvetica" panose="020B0604020202020204" pitchFamily="34" charset="0"/>
                <a:cs typeface="Helvetica" panose="020B0604020202020204" pitchFamily="34" charset="0"/>
              </a:rPr>
              <a:t>Phylogenomics</a:t>
            </a:r>
            <a:r>
              <a:rPr lang="en-US" sz="5400" dirty="0">
                <a:solidFill>
                  <a:srgbClr val="C00000"/>
                </a:solidFill>
                <a:latin typeface="Helvetica" panose="020B0604020202020204" pitchFamily="34" charset="0"/>
                <a:cs typeface="Helvetica" panose="020B0604020202020204" pitchFamily="34" charset="0"/>
              </a:rPr>
              <a:t>!</a:t>
            </a:r>
            <a:endParaRPr lang="en-US" sz="5400" dirty="0">
              <a:solidFill>
                <a:srgbClr val="C00000"/>
              </a:solidFill>
            </a:endParaRPr>
          </a:p>
        </p:txBody>
      </p:sp>
    </p:spTree>
    <p:extLst>
      <p:ext uri="{BB962C8B-B14F-4D97-AF65-F5344CB8AC3E}">
        <p14:creationId xmlns:p14="http://schemas.microsoft.com/office/powerpoint/2010/main" val="1202479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4A102A-BAA5-96F8-F855-A66E112AB510}"/>
              </a:ext>
            </a:extLst>
          </p:cNvPr>
          <p:cNvSpPr>
            <a:spLocks noGrp="1"/>
          </p:cNvSpPr>
          <p:nvPr>
            <p:ph type="sldNum" sz="quarter" idx="12"/>
          </p:nvPr>
        </p:nvSpPr>
        <p:spPr/>
        <p:txBody>
          <a:bodyPr/>
          <a:lstStyle/>
          <a:p>
            <a:fld id="{D9742B13-BA90-439A-A52E-5D0CA01007CA}" type="slidenum">
              <a:rPr lang="en-US" smtClean="0"/>
              <a:t>27</a:t>
            </a:fld>
            <a:endParaRPr lang="en-US"/>
          </a:p>
        </p:txBody>
      </p:sp>
      <p:sp>
        <p:nvSpPr>
          <p:cNvPr id="3" name="TextBox 2">
            <a:extLst>
              <a:ext uri="{FF2B5EF4-FFF2-40B4-BE49-F238E27FC236}">
                <a16:creationId xmlns:a16="http://schemas.microsoft.com/office/drawing/2014/main" id="{D9E6B61F-7AAC-67FD-5894-2935376AB886}"/>
              </a:ext>
            </a:extLst>
          </p:cNvPr>
          <p:cNvSpPr txBox="1"/>
          <p:nvPr/>
        </p:nvSpPr>
        <p:spPr>
          <a:xfrm>
            <a:off x="354889" y="1195123"/>
            <a:ext cx="8164077" cy="341632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Many tools for alignment:</a:t>
            </a:r>
          </a:p>
          <a:p>
            <a:pPr marL="914400" lvl="1" indent="-457200">
              <a:buFont typeface="Arial" panose="020B0604020202020204" pitchFamily="34" charset="0"/>
              <a:buChar char="•"/>
            </a:pPr>
            <a:r>
              <a:rPr lang="en-US" sz="2400" dirty="0" err="1">
                <a:latin typeface="Helvetica" panose="020B0604020202020204" pitchFamily="34" charset="0"/>
                <a:cs typeface="Helvetica" panose="020B0604020202020204" pitchFamily="34" charset="0"/>
              </a:rPr>
              <a:t>Mafft</a:t>
            </a:r>
            <a:r>
              <a:rPr lang="en-US" sz="2400" dirty="0">
                <a:latin typeface="Helvetica" panose="020B0604020202020204" pitchFamily="34" charset="0"/>
                <a:cs typeface="Helvetica" panose="020B0604020202020204" pitchFamily="34" charset="0"/>
              </a:rPr>
              <a:t>, Muscle, </a:t>
            </a:r>
            <a:r>
              <a:rPr lang="en-US" sz="2400" dirty="0" err="1">
                <a:latin typeface="Helvetica" panose="020B0604020202020204" pitchFamily="34" charset="0"/>
                <a:cs typeface="Helvetica" panose="020B0604020202020204" pitchFamily="34" charset="0"/>
              </a:rPr>
              <a:t>Clustal</a:t>
            </a:r>
            <a:r>
              <a:rPr lang="en-US" sz="2400" dirty="0">
                <a:latin typeface="Helvetica" panose="020B0604020202020204" pitchFamily="34" charset="0"/>
                <a:cs typeface="Helvetica" panose="020B0604020202020204" pitchFamily="34" charset="0"/>
              </a:rPr>
              <a:t>, Prank, FSA, and etc. </a:t>
            </a:r>
          </a:p>
          <a:p>
            <a:pPr marL="457200" indent="-4572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All methods work with a scoring scheme</a:t>
            </a:r>
          </a:p>
          <a:p>
            <a:pPr marL="800100" lvl="1"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Most would lead to a similar answer when aligning similar sequences</a:t>
            </a:r>
          </a:p>
          <a:p>
            <a:pPr marL="800100" lvl="1" indent="-342900">
              <a:buFont typeface="Arial" panose="020B0604020202020204" pitchFamily="34" charset="0"/>
              <a:buChar char="•"/>
            </a:pPr>
            <a:r>
              <a:rPr lang="en-US" sz="2400" dirty="0">
                <a:latin typeface="Helvetica" panose="020B0604020202020204" pitchFamily="34" charset="0"/>
                <a:cs typeface="Helvetica" panose="020B0604020202020204" pitchFamily="34" charset="0"/>
              </a:rPr>
              <a:t>Most would lead to different answers when aligning divergent sequences </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Rarely do you have information to help you decide on alignment accuracy </a:t>
            </a:r>
          </a:p>
        </p:txBody>
      </p:sp>
      <p:sp>
        <p:nvSpPr>
          <p:cNvPr id="4" name="TextBox 3">
            <a:extLst>
              <a:ext uri="{FF2B5EF4-FFF2-40B4-BE49-F238E27FC236}">
                <a16:creationId xmlns:a16="http://schemas.microsoft.com/office/drawing/2014/main" id="{BED6F3AD-66A5-CEEB-3F80-431485442840}"/>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Many tools can get the same job done</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Tree>
    <p:extLst>
      <p:ext uri="{BB962C8B-B14F-4D97-AF65-F5344CB8AC3E}">
        <p14:creationId xmlns:p14="http://schemas.microsoft.com/office/powerpoint/2010/main" val="2786703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1524000" y="5994400"/>
            <a:ext cx="7677150" cy="863600"/>
          </a:xfrm>
          <a:prstGeom prst="rect">
            <a:avLst/>
          </a:prstGeom>
          <a:noFill/>
          <a:ln>
            <a:noFill/>
            <a:miter lim="800000"/>
          </a:ln>
        </p:spPr>
        <p:txBody>
          <a:bodyPr vert="horz" lIns="180000" tIns="0" rIns="180000" bIns="0" rtlCol="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None/>
            </a:pPr>
            <a:r>
              <a:rPr lang="en-US" altLang="en-US" sz="1000" i="1">
                <a:solidFill>
                  <a:srgbClr val="333333"/>
                </a:solidFill>
              </a:rPr>
              <a:t>Mol Biol Evol</a:t>
            </a:r>
            <a:r>
              <a:rPr lang="en-US" altLang="en-US" sz="1000">
                <a:solidFill>
                  <a:srgbClr val="333333"/>
                </a:solidFill>
              </a:rPr>
              <a:t>, Volume 35, Issue 7, July 2018, Pages 1783–1797, </a:t>
            </a:r>
            <a:r>
              <a:rPr lang="en-US" altLang="en-US" sz="1000">
                <a:solidFill>
                  <a:srgbClr val="333333"/>
                </a:solidFill>
                <a:hlinkClick r:id="rId3"/>
              </a:rPr>
              <a:t>https://doi.org/10.1093/molbev/msy055</a:t>
            </a:r>
            <a:endParaRPr lang="en-US" altLang="en-US" sz="1000">
              <a:solidFill>
                <a:srgbClr val="333333"/>
              </a:solidFill>
            </a:endParaRPr>
          </a:p>
          <a:p>
            <a:pPr marL="0" indent="0" eaLnBrk="1" hangingPunct="1">
              <a:spcBef>
                <a:spcPct val="0"/>
              </a:spcBef>
              <a:spcAft>
                <a:spcPts val="600"/>
              </a:spcAft>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pic>
        <p:nvPicPr>
          <p:cNvPr id="5124" name="Picture 4" descr="Oxford University Press"/>
          <p:cNvPicPr>
            <a:picLocks noChangeAspect="1"/>
          </p:cNvPicPr>
          <p:nvPr/>
        </p:nvPicPr>
        <p:blipFill>
          <a:blip r:embed="rId4"/>
          <a:stretch>
            <a:fillRect/>
          </a:stretch>
        </p:blipFill>
        <p:spPr>
          <a:xfrm>
            <a:off x="9428162" y="6294439"/>
            <a:ext cx="1058862" cy="244475"/>
          </a:xfrm>
          <a:prstGeom prst="rect">
            <a:avLst/>
          </a:prstGeom>
          <a:noFill/>
          <a:ln>
            <a:noFill/>
            <a:miter lim="800000"/>
          </a:ln>
        </p:spPr>
      </p:pic>
      <p:pic>
        <p:nvPicPr>
          <p:cNvPr id="5125" name="New picture"/>
          <p:cNvPicPr/>
          <p:nvPr/>
        </p:nvPicPr>
        <p:blipFill>
          <a:blip r:embed="rId5"/>
          <a:stretch>
            <a:fillRect/>
          </a:stretch>
        </p:blipFill>
        <p:spPr>
          <a:xfrm>
            <a:off x="3940295" y="1694765"/>
            <a:ext cx="4311409" cy="4457700"/>
          </a:xfrm>
          <a:prstGeom prst="rect">
            <a:avLst/>
          </a:prstGeom>
        </p:spPr>
      </p:pic>
      <p:sp>
        <p:nvSpPr>
          <p:cNvPr id="4" name="TextBox 3">
            <a:extLst>
              <a:ext uri="{FF2B5EF4-FFF2-40B4-BE49-F238E27FC236}">
                <a16:creationId xmlns:a16="http://schemas.microsoft.com/office/drawing/2014/main" id="{0BE9E3E5-0C13-F2EA-BD97-51F70C4E407E}"/>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Sequence Alignment - Accuracy</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7" name="TextBox 6">
            <a:extLst>
              <a:ext uri="{FF2B5EF4-FFF2-40B4-BE49-F238E27FC236}">
                <a16:creationId xmlns:a16="http://schemas.microsoft.com/office/drawing/2014/main" id="{2C7A3EE2-A039-25DA-D08F-6FFA311B6872}"/>
              </a:ext>
            </a:extLst>
          </p:cNvPr>
          <p:cNvSpPr txBox="1"/>
          <p:nvPr/>
        </p:nvSpPr>
        <p:spPr>
          <a:xfrm>
            <a:off x="1357131" y="1146477"/>
            <a:ext cx="9951333" cy="369332"/>
          </a:xfrm>
          <a:prstGeom prst="rect">
            <a:avLst/>
          </a:prstGeom>
          <a:noFill/>
        </p:spPr>
        <p:txBody>
          <a:bodyPr wrap="square">
            <a:spAutoFit/>
          </a:bodyPr>
          <a:lstStyle/>
          <a:p>
            <a:r>
              <a:rPr lang="en-US" altLang="en-US" b="0" dirty="0"/>
              <a:t>Reconstruction accuracies of MSA tools for simulated scenarios under tree heights of 0.8 and 1.0.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74492-A7E4-9845-9C6C-A52B58075C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583561-6699-BC09-FAD3-89480583A894}"/>
              </a:ext>
            </a:extLst>
          </p:cNvPr>
          <p:cNvSpPr txBox="1"/>
          <p:nvPr/>
        </p:nvSpPr>
        <p:spPr>
          <a:xfrm>
            <a:off x="1383" y="136525"/>
            <a:ext cx="1219061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dirty="0">
                <a:solidFill>
                  <a:srgbClr val="00B0F0"/>
                </a:solidFill>
                <a:latin typeface="Commissioner"/>
              </a:rPr>
              <a:t>Alignment filtering</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2" name="TextBox 1">
            <a:extLst>
              <a:ext uri="{FF2B5EF4-FFF2-40B4-BE49-F238E27FC236}">
                <a16:creationId xmlns:a16="http://schemas.microsoft.com/office/drawing/2014/main" id="{8583DC07-A3FE-5915-B177-DE59E7D05975}"/>
              </a:ext>
            </a:extLst>
          </p:cNvPr>
          <p:cNvSpPr txBox="1"/>
          <p:nvPr/>
        </p:nvSpPr>
        <p:spPr>
          <a:xfrm>
            <a:off x="968349" y="1831731"/>
            <a:ext cx="4749546" cy="3416320"/>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Improving alignment quality can help when there is an increasing amount of sequence divergence</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Common to filter ambiguously aligned sites using tools (e.g., </a:t>
            </a:r>
            <a:r>
              <a:rPr lang="en-US" sz="2400" dirty="0" err="1">
                <a:latin typeface="Helvetica" panose="020B0604020202020204" pitchFamily="34" charset="0"/>
                <a:cs typeface="Helvetica" panose="020B0604020202020204" pitchFamily="34" charset="0"/>
              </a:rPr>
              <a:t>Gblocks</a:t>
            </a:r>
            <a:r>
              <a:rPr lang="en-US" sz="2400" dirty="0">
                <a:latin typeface="Helvetica" panose="020B0604020202020204" pitchFamily="34" charset="0"/>
                <a:cs typeface="Helvetica" panose="020B0604020202020204" pitchFamily="34" charset="0"/>
              </a:rPr>
              <a:t> or </a:t>
            </a:r>
            <a:r>
              <a:rPr lang="en-US" sz="2400" dirty="0" err="1">
                <a:latin typeface="Helvetica" panose="020B0604020202020204" pitchFamily="34" charset="0"/>
                <a:cs typeface="Helvetica" panose="020B0604020202020204" pitchFamily="34" charset="0"/>
              </a:rPr>
              <a:t>trimal</a:t>
            </a:r>
            <a:r>
              <a:rPr lang="en-US" sz="2400" dirty="0">
                <a:latin typeface="Helvetica" panose="020B0604020202020204" pitchFamily="34" charset="0"/>
                <a:cs typeface="Helvetica" panose="020B0604020202020204" pitchFamily="34" charset="0"/>
              </a:rPr>
              <a:t>) </a:t>
            </a:r>
          </a:p>
          <a:p>
            <a:pPr marL="342900" indent="-34290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Unclear whether they improve phylogenetic accuracy </a:t>
            </a:r>
          </a:p>
        </p:txBody>
      </p:sp>
      <p:sp>
        <p:nvSpPr>
          <p:cNvPr id="3" name="Footer Placeholder 3">
            <a:extLst>
              <a:ext uri="{FF2B5EF4-FFF2-40B4-BE49-F238E27FC236}">
                <a16:creationId xmlns:a16="http://schemas.microsoft.com/office/drawing/2014/main" id="{B7969680-01B7-8497-A732-BA76A1D7BAD6}"/>
              </a:ext>
            </a:extLst>
          </p:cNvPr>
          <p:cNvSpPr txBox="1">
            <a:spLocks/>
          </p:cNvSpPr>
          <p:nvPr/>
        </p:nvSpPr>
        <p:spPr>
          <a:xfrm>
            <a:off x="0" y="5994400"/>
            <a:ext cx="7677150" cy="863600"/>
          </a:xfrm>
          <a:prstGeom prst="rect">
            <a:avLst/>
          </a:prstGeom>
          <a:noFill/>
          <a:ln>
            <a:noFill/>
            <a:miter lim="800000"/>
          </a:ln>
        </p:spPr>
        <p:txBody>
          <a:bodyPr vert="horz" lIns="180000" tIns="0" rIns="180000" bIns="0" rtlCol="0" anchor="ctr" anchorCtr="0">
            <a:noAutofit/>
          </a:bodyPr>
          <a:lstStyle>
            <a:defPPr>
              <a:defRPr lang="en-US"/>
            </a:defPPr>
            <a:lvl1pPr marL="342900" indent="-3429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latinLnBrk="0"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indent="0" eaLnBrk="1" hangingPunct="1">
              <a:spcBef>
                <a:spcPct val="0"/>
              </a:spcBef>
              <a:spcAft>
                <a:spcPts val="600"/>
              </a:spcAft>
              <a:buFont typeface="Arial" pitchFamily="34" charset="0"/>
              <a:buNone/>
            </a:pPr>
            <a:r>
              <a:rPr lang="en-US" sz="1000" i="1">
                <a:solidFill>
                  <a:srgbClr val="333333"/>
                </a:solidFill>
              </a:rPr>
              <a:t>Syst Biol</a:t>
            </a:r>
            <a:r>
              <a:rPr lang="en-US" sz="1000">
                <a:solidFill>
                  <a:srgbClr val="333333"/>
                </a:solidFill>
              </a:rPr>
              <a:t>, Volume 56, Issue 4, August 2007, Pages 564–577, </a:t>
            </a:r>
            <a:r>
              <a:rPr lang="en-US" sz="1000">
                <a:solidFill>
                  <a:srgbClr val="333333"/>
                </a:solidFill>
                <a:hlinkClick r:id="rId3"/>
              </a:rPr>
              <a:t>https://doi.org/10.1080/10635150701472164</a:t>
            </a:r>
            <a:endParaRPr lang="en-US" sz="1000">
              <a:solidFill>
                <a:srgbClr val="333333"/>
              </a:solidFill>
            </a:endParaRPr>
          </a:p>
          <a:p>
            <a:pPr marL="0" indent="0" eaLnBrk="1" hangingPunct="1">
              <a:spcBef>
                <a:spcPct val="0"/>
              </a:spcBef>
              <a:spcAft>
                <a:spcPts val="600"/>
              </a:spcAft>
              <a:buFontTx/>
              <a:buNone/>
            </a:pPr>
            <a:r>
              <a:rPr lang="en-US" sz="800">
                <a:solidFill>
                  <a:srgbClr val="2A2A2A"/>
                </a:solidFill>
              </a:rPr>
              <a:t>The content of this slide may be subject to copyright: please see the slide notes for details.</a:t>
            </a:r>
            <a:endParaRPr lang="en-US" sz="800">
              <a:solidFill>
                <a:srgbClr val="333333"/>
              </a:solidFill>
            </a:endParaRPr>
          </a:p>
        </p:txBody>
      </p:sp>
      <p:sp>
        <p:nvSpPr>
          <p:cNvPr id="5" name="Title 1">
            <a:extLst>
              <a:ext uri="{FF2B5EF4-FFF2-40B4-BE49-F238E27FC236}">
                <a16:creationId xmlns:a16="http://schemas.microsoft.com/office/drawing/2014/main" id="{10DDC2E6-5726-BBEA-4539-CAF77F24EDE7}"/>
              </a:ext>
            </a:extLst>
          </p:cNvPr>
          <p:cNvSpPr>
            <a:spLocks noGrp="1"/>
          </p:cNvSpPr>
          <p:nvPr>
            <p:ph type="title"/>
          </p:nvPr>
        </p:nvSpPr>
        <p:spPr>
          <a:xfrm>
            <a:off x="5978324" y="1525343"/>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lgn="ctr"/>
            <a:r>
              <a:rPr lang="en-US" altLang="en-US" dirty="0"/>
              <a:t>Figure: </a:t>
            </a:r>
            <a:r>
              <a:rPr lang="en-US" altLang="en-US" b="0" dirty="0"/>
              <a:t>Average Robinson-</a:t>
            </a:r>
            <a:r>
              <a:rPr lang="en-US" altLang="en-US" b="0" dirty="0" err="1"/>
              <a:t>Foulds</a:t>
            </a:r>
            <a:r>
              <a:rPr lang="en-US" altLang="en-US" b="0" dirty="0"/>
              <a:t> distances to the real tree from the tree calculated with </a:t>
            </a:r>
            <a:r>
              <a:rPr lang="en-US" altLang="en-US" b="0" dirty="0" err="1"/>
              <a:t>ClustalW</a:t>
            </a:r>
            <a:r>
              <a:rPr lang="en-US" altLang="en-US" b="0" dirty="0"/>
              <a:t> complete alignments</a:t>
            </a:r>
          </a:p>
        </p:txBody>
      </p:sp>
      <p:pic>
        <p:nvPicPr>
          <p:cNvPr id="7" name="New picture">
            <a:extLst>
              <a:ext uri="{FF2B5EF4-FFF2-40B4-BE49-F238E27FC236}">
                <a16:creationId xmlns:a16="http://schemas.microsoft.com/office/drawing/2014/main" id="{4639D39B-34AE-5578-A7AE-345029112AAE}"/>
              </a:ext>
            </a:extLst>
          </p:cNvPr>
          <p:cNvPicPr/>
          <p:nvPr/>
        </p:nvPicPr>
        <p:blipFill>
          <a:blip r:embed="rId4"/>
          <a:stretch>
            <a:fillRect/>
          </a:stretch>
        </p:blipFill>
        <p:spPr>
          <a:xfrm>
            <a:off x="6474107" y="2263775"/>
            <a:ext cx="4524866" cy="4457700"/>
          </a:xfrm>
          <a:prstGeom prst="rect">
            <a:avLst/>
          </a:prstGeom>
        </p:spPr>
      </p:pic>
    </p:spTree>
    <p:extLst>
      <p:ext uri="{BB962C8B-B14F-4D97-AF65-F5344CB8AC3E}">
        <p14:creationId xmlns:p14="http://schemas.microsoft.com/office/powerpoint/2010/main" val="164034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4EE2013-D594-DD01-574F-EB16AAF3110B}"/>
              </a:ext>
            </a:extLst>
          </p:cNvPr>
          <p:cNvSpPr>
            <a:spLocks noGrp="1" noRot="1" noMove="1" noResize="1" noEditPoints="1" noAdjustHandles="1" noChangeArrowheads="1" noChangeShapeType="1"/>
          </p:cNvSpPr>
          <p:nvPr/>
        </p:nvSpPr>
        <p:spPr>
          <a:xfrm>
            <a:off x="0" y="0"/>
            <a:ext cx="12192000" cy="685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erson smiling at the camera&#10;&#10;Description automatically generated">
            <a:extLst>
              <a:ext uri="{FF2B5EF4-FFF2-40B4-BE49-F238E27FC236}">
                <a16:creationId xmlns:a16="http://schemas.microsoft.com/office/drawing/2014/main" id="{B78625CF-754D-4548-00EE-7CF99E6F5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22" y="135478"/>
            <a:ext cx="3243803" cy="3781425"/>
          </a:xfrm>
          <a:prstGeom prst="rect">
            <a:avLst/>
          </a:prstGeom>
        </p:spPr>
      </p:pic>
      <p:sp>
        <p:nvSpPr>
          <p:cNvPr id="13" name="Text Placeholder 28">
            <a:extLst>
              <a:ext uri="{FF2B5EF4-FFF2-40B4-BE49-F238E27FC236}">
                <a16:creationId xmlns:a16="http://schemas.microsoft.com/office/drawing/2014/main" id="{70E2DA67-77A2-22C5-52DB-1800FC2822A8}"/>
              </a:ext>
            </a:extLst>
          </p:cNvPr>
          <p:cNvSpPr txBox="1">
            <a:spLocks/>
          </p:cNvSpPr>
          <p:nvPr/>
        </p:nvSpPr>
        <p:spPr>
          <a:xfrm>
            <a:off x="3942251" y="502776"/>
            <a:ext cx="2331193" cy="398462"/>
          </a:xfrm>
          <a:prstGeom prst="rect">
            <a:avLst/>
          </a:prstGeom>
        </p:spPr>
        <p:txBody>
          <a:bodyPr vert="horz" lIns="91440" tIns="45720" rIns="91440" bIns="45720" rtlCol="0">
            <a:noAutofit/>
          </a:bodyPr>
          <a:lstStyle>
            <a:lvl1pPr marL="0" indent="0" algn="r" defTabSz="685800" rtl="0" eaLnBrk="1" latinLnBrk="0" hangingPunct="1">
              <a:lnSpc>
                <a:spcPct val="90000"/>
              </a:lnSpc>
              <a:spcBef>
                <a:spcPts val="750"/>
              </a:spcBef>
              <a:buFont typeface="Arial" panose="020B0604020202020204" pitchFamily="34" charset="0"/>
              <a:buNone/>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800" b="1" i="0" u="sng" strike="noStrike" kern="1200" cap="none" spc="0" normalizeH="0" baseline="0" noProof="0" dirty="0">
                <a:ln>
                  <a:noFill/>
                </a:ln>
                <a:solidFill>
                  <a:schemeClr val="tx1"/>
                </a:solidFill>
                <a:effectLst/>
                <a:uLnTx/>
                <a:uFillTx/>
                <a:latin typeface="Century Gothic" panose="020F0302020204030204"/>
                <a:ea typeface="+mn-ea"/>
                <a:cs typeface="+mn-cs"/>
              </a:rPr>
              <a:t>EDUCATION</a:t>
            </a:r>
          </a:p>
        </p:txBody>
      </p:sp>
      <p:sp>
        <p:nvSpPr>
          <p:cNvPr id="14" name="Text Placeholder 91">
            <a:extLst>
              <a:ext uri="{FF2B5EF4-FFF2-40B4-BE49-F238E27FC236}">
                <a16:creationId xmlns:a16="http://schemas.microsoft.com/office/drawing/2014/main" id="{7DA41EDE-59CD-CA07-314B-515371F439D7}"/>
              </a:ext>
            </a:extLst>
          </p:cNvPr>
          <p:cNvSpPr txBox="1">
            <a:spLocks/>
          </p:cNvSpPr>
          <p:nvPr/>
        </p:nvSpPr>
        <p:spPr>
          <a:xfrm>
            <a:off x="3774139" y="923540"/>
            <a:ext cx="3612433"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400" i="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chemeClr val="tx1"/>
                </a:solidFill>
                <a:effectLst/>
                <a:uLnTx/>
                <a:uFillTx/>
                <a:latin typeface="Century Gothic" panose="020F0302020204030204"/>
                <a:ea typeface="+mn-ea"/>
                <a:cs typeface="+mn-cs"/>
              </a:rPr>
              <a:t>University of Texas at Austin</a:t>
            </a:r>
          </a:p>
        </p:txBody>
      </p:sp>
      <p:sp>
        <p:nvSpPr>
          <p:cNvPr id="15" name="Text Placeholder 92">
            <a:extLst>
              <a:ext uri="{FF2B5EF4-FFF2-40B4-BE49-F238E27FC236}">
                <a16:creationId xmlns:a16="http://schemas.microsoft.com/office/drawing/2014/main" id="{AF218D95-F90C-B8C7-1B9A-6F42B37E3F2F}"/>
              </a:ext>
            </a:extLst>
          </p:cNvPr>
          <p:cNvSpPr txBox="1">
            <a:spLocks/>
          </p:cNvSpPr>
          <p:nvPr/>
        </p:nvSpPr>
        <p:spPr>
          <a:xfrm>
            <a:off x="3942252" y="1327719"/>
            <a:ext cx="3241980" cy="172219"/>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1"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800" dirty="0">
                <a:solidFill>
                  <a:schemeClr val="tx1"/>
                </a:solidFill>
                <a:latin typeface="Century Gothic" panose="020F0302020204030204"/>
              </a:rPr>
              <a:t>August 2012 – May 2016</a:t>
            </a:r>
            <a:endParaRPr kumimoji="0" lang="en-US" sz="1800" b="1" i="0" u="none" strike="noStrike" kern="1200" cap="none" spc="0" normalizeH="0" baseline="0" noProof="0" dirty="0">
              <a:ln>
                <a:noFill/>
              </a:ln>
              <a:solidFill>
                <a:schemeClr val="tx1"/>
              </a:solidFill>
              <a:effectLst/>
              <a:uLnTx/>
              <a:uFillTx/>
              <a:latin typeface="Century Gothic" panose="020F0302020204030204"/>
              <a:ea typeface="+mn-ea"/>
              <a:cs typeface="+mn-cs"/>
            </a:endParaRPr>
          </a:p>
        </p:txBody>
      </p:sp>
      <p:sp>
        <p:nvSpPr>
          <p:cNvPr id="16" name="Text Placeholder 93">
            <a:extLst>
              <a:ext uri="{FF2B5EF4-FFF2-40B4-BE49-F238E27FC236}">
                <a16:creationId xmlns:a16="http://schemas.microsoft.com/office/drawing/2014/main" id="{226EE032-D88A-ACF9-BBAC-9DA7537E504D}"/>
              </a:ext>
            </a:extLst>
          </p:cNvPr>
          <p:cNvSpPr txBox="1">
            <a:spLocks/>
          </p:cNvSpPr>
          <p:nvPr/>
        </p:nvSpPr>
        <p:spPr>
          <a:xfrm>
            <a:off x="3942252" y="1497899"/>
            <a:ext cx="5267062"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entury Gothic" panose="020F0302020204030204"/>
                <a:ea typeface="+mn-ea"/>
                <a:cs typeface="+mn-cs"/>
              </a:rPr>
              <a:t>BA Classical Archaeology &amp; BS Psychology</a:t>
            </a:r>
          </a:p>
        </p:txBody>
      </p:sp>
      <p:sp>
        <p:nvSpPr>
          <p:cNvPr id="22" name="Text Placeholder 91">
            <a:extLst>
              <a:ext uri="{FF2B5EF4-FFF2-40B4-BE49-F238E27FC236}">
                <a16:creationId xmlns:a16="http://schemas.microsoft.com/office/drawing/2014/main" id="{ECC3C3B4-CC55-FCC3-E7C5-1A47D0076344}"/>
              </a:ext>
            </a:extLst>
          </p:cNvPr>
          <p:cNvSpPr txBox="1">
            <a:spLocks/>
          </p:cNvSpPr>
          <p:nvPr/>
        </p:nvSpPr>
        <p:spPr>
          <a:xfrm>
            <a:off x="3774139" y="1805755"/>
            <a:ext cx="4007592"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400" i="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chemeClr val="tx1"/>
                </a:solidFill>
                <a:effectLst/>
                <a:uLnTx/>
                <a:uFillTx/>
                <a:latin typeface="Century Gothic" panose="020F0302020204030204"/>
                <a:ea typeface="+mn-ea"/>
                <a:cs typeface="+mn-cs"/>
              </a:rPr>
              <a:t>University of Oklahoma</a:t>
            </a:r>
          </a:p>
        </p:txBody>
      </p:sp>
      <p:sp>
        <p:nvSpPr>
          <p:cNvPr id="23" name="Text Placeholder 92">
            <a:extLst>
              <a:ext uri="{FF2B5EF4-FFF2-40B4-BE49-F238E27FC236}">
                <a16:creationId xmlns:a16="http://schemas.microsoft.com/office/drawing/2014/main" id="{6DD3D1E2-2441-4654-F576-2B0F56940CF4}"/>
              </a:ext>
            </a:extLst>
          </p:cNvPr>
          <p:cNvSpPr txBox="1">
            <a:spLocks/>
          </p:cNvSpPr>
          <p:nvPr/>
        </p:nvSpPr>
        <p:spPr>
          <a:xfrm>
            <a:off x="3942252" y="2189389"/>
            <a:ext cx="3839479" cy="188687"/>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1"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800" dirty="0">
                <a:solidFill>
                  <a:schemeClr val="tx1"/>
                </a:solidFill>
                <a:latin typeface="Century Gothic" panose="020F0302020204030204"/>
              </a:rPr>
              <a:t>August 2017 – May 2019</a:t>
            </a:r>
            <a:endParaRPr kumimoji="0" lang="en-US" sz="1800" b="1" i="0" u="none" strike="noStrike" kern="1200" cap="none" spc="0" normalizeH="0" baseline="0" noProof="0" dirty="0">
              <a:ln>
                <a:noFill/>
              </a:ln>
              <a:solidFill>
                <a:schemeClr val="tx1"/>
              </a:solidFill>
              <a:effectLst/>
              <a:uLnTx/>
              <a:uFillTx/>
              <a:latin typeface="Century Gothic" panose="020F0302020204030204"/>
              <a:ea typeface="+mn-ea"/>
              <a:cs typeface="+mn-cs"/>
            </a:endParaRPr>
          </a:p>
        </p:txBody>
      </p:sp>
      <p:sp>
        <p:nvSpPr>
          <p:cNvPr id="24" name="Text Placeholder 93">
            <a:extLst>
              <a:ext uri="{FF2B5EF4-FFF2-40B4-BE49-F238E27FC236}">
                <a16:creationId xmlns:a16="http://schemas.microsoft.com/office/drawing/2014/main" id="{F7C51101-532C-E26B-EA79-FF8528A98F87}"/>
              </a:ext>
            </a:extLst>
          </p:cNvPr>
          <p:cNvSpPr txBox="1">
            <a:spLocks/>
          </p:cNvSpPr>
          <p:nvPr/>
        </p:nvSpPr>
        <p:spPr>
          <a:xfrm>
            <a:off x="3942252" y="2339188"/>
            <a:ext cx="3444320"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entury Gothic" panose="020F0302020204030204"/>
                <a:ea typeface="+mn-ea"/>
                <a:cs typeface="+mn-cs"/>
              </a:rPr>
              <a:t>MA Anthropology</a:t>
            </a:r>
          </a:p>
        </p:txBody>
      </p:sp>
      <p:sp>
        <p:nvSpPr>
          <p:cNvPr id="25" name="Text Placeholder 91">
            <a:extLst>
              <a:ext uri="{FF2B5EF4-FFF2-40B4-BE49-F238E27FC236}">
                <a16:creationId xmlns:a16="http://schemas.microsoft.com/office/drawing/2014/main" id="{6DFD2DDB-2EB0-1C78-DA98-A905CCA4DF31}"/>
              </a:ext>
            </a:extLst>
          </p:cNvPr>
          <p:cNvSpPr txBox="1">
            <a:spLocks/>
          </p:cNvSpPr>
          <p:nvPr/>
        </p:nvSpPr>
        <p:spPr>
          <a:xfrm>
            <a:off x="3774139" y="2647044"/>
            <a:ext cx="3173245"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400" i="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1" u="none" strike="noStrike" kern="1200" cap="none" spc="0" normalizeH="0" baseline="0" noProof="0" dirty="0">
                <a:ln>
                  <a:noFill/>
                </a:ln>
                <a:solidFill>
                  <a:schemeClr val="tx1"/>
                </a:solidFill>
                <a:effectLst/>
                <a:uLnTx/>
                <a:uFillTx/>
                <a:latin typeface="Century Gothic" panose="020F0302020204030204"/>
                <a:ea typeface="+mn-ea"/>
                <a:cs typeface="+mn-cs"/>
              </a:rPr>
              <a:t>Penn State University</a:t>
            </a:r>
          </a:p>
        </p:txBody>
      </p:sp>
      <p:sp>
        <p:nvSpPr>
          <p:cNvPr id="26" name="Text Placeholder 92">
            <a:extLst>
              <a:ext uri="{FF2B5EF4-FFF2-40B4-BE49-F238E27FC236}">
                <a16:creationId xmlns:a16="http://schemas.microsoft.com/office/drawing/2014/main" id="{D70C5C85-C3B2-C2E6-2BB9-03792652D752}"/>
              </a:ext>
            </a:extLst>
          </p:cNvPr>
          <p:cNvSpPr txBox="1">
            <a:spLocks/>
          </p:cNvSpPr>
          <p:nvPr/>
        </p:nvSpPr>
        <p:spPr>
          <a:xfrm>
            <a:off x="3942252" y="2752621"/>
            <a:ext cx="3839479" cy="490475"/>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1"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800" dirty="0">
                <a:solidFill>
                  <a:schemeClr val="tx1"/>
                </a:solidFill>
                <a:latin typeface="Century Gothic" panose="020F0302020204030204"/>
              </a:rPr>
              <a:t>August 2019 – Present</a:t>
            </a:r>
            <a:endParaRPr kumimoji="0" lang="en-US" sz="1800" b="1" i="0" u="none" strike="noStrike" kern="1200" cap="none" spc="0" normalizeH="0" baseline="0" noProof="0" dirty="0">
              <a:ln>
                <a:noFill/>
              </a:ln>
              <a:solidFill>
                <a:schemeClr val="tx1"/>
              </a:solidFill>
              <a:effectLst/>
              <a:uLnTx/>
              <a:uFillTx/>
              <a:latin typeface="Century Gothic" panose="020F0302020204030204"/>
              <a:ea typeface="+mn-ea"/>
              <a:cs typeface="+mn-cs"/>
            </a:endParaRPr>
          </a:p>
        </p:txBody>
      </p:sp>
      <p:sp>
        <p:nvSpPr>
          <p:cNvPr id="27" name="Text Placeholder 93">
            <a:extLst>
              <a:ext uri="{FF2B5EF4-FFF2-40B4-BE49-F238E27FC236}">
                <a16:creationId xmlns:a16="http://schemas.microsoft.com/office/drawing/2014/main" id="{2D7716E8-2E2B-C5B7-F552-3DB73854B8A1}"/>
              </a:ext>
            </a:extLst>
          </p:cNvPr>
          <p:cNvSpPr txBox="1">
            <a:spLocks/>
          </p:cNvSpPr>
          <p:nvPr/>
        </p:nvSpPr>
        <p:spPr>
          <a:xfrm>
            <a:off x="3942252" y="3225432"/>
            <a:ext cx="3444320" cy="307856"/>
          </a:xfrm>
          <a:prstGeom prst="rect">
            <a:avLst/>
          </a:prstGeom>
        </p:spPr>
        <p:txBody>
          <a:bodyPr vert="horz" lIns="91440" tIns="45720" rIns="91440" bIns="45720"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entury Gothic" panose="020F0302020204030204"/>
                <a:ea typeface="+mn-ea"/>
                <a:cs typeface="+mn-cs"/>
              </a:rPr>
              <a:t>PhD Anthropology</a:t>
            </a:r>
          </a:p>
        </p:txBody>
      </p:sp>
      <p:pic>
        <p:nvPicPr>
          <p:cNvPr id="1026" name="Picture 2" descr="Statement from President Gregory L. Fenves on Charlie Strong - UT News">
            <a:extLst>
              <a:ext uri="{FF2B5EF4-FFF2-40B4-BE49-F238E27FC236}">
                <a16:creationId xmlns:a16="http://schemas.microsoft.com/office/drawing/2014/main" id="{CF0E444A-5313-A702-D8E2-53D420827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277" y="562905"/>
            <a:ext cx="2167812" cy="1625859"/>
          </a:xfrm>
          <a:prstGeom prst="ellipse">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Oklahoma - YouTube">
            <a:extLst>
              <a:ext uri="{FF2B5EF4-FFF2-40B4-BE49-F238E27FC236}">
                <a16:creationId xmlns:a16="http://schemas.microsoft.com/office/drawing/2014/main" id="{23C45EB4-0930-9481-4DC8-278AE7309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607" y="1824572"/>
            <a:ext cx="1216782" cy="1216782"/>
          </a:xfrm>
          <a:prstGeom prst="ellipse">
            <a:avLst/>
          </a:prstGeom>
          <a:noFill/>
          <a:extLst>
            <a:ext uri="{909E8E84-426E-40DD-AFC4-6F175D3DCCD1}">
              <a14:hiddenFill xmlns:a14="http://schemas.microsoft.com/office/drawing/2010/main">
                <a:solidFill>
                  <a:srgbClr val="FFFFFF"/>
                </a:solidFill>
              </a14:hiddenFill>
            </a:ext>
          </a:extLst>
        </p:spPr>
      </p:pic>
      <p:pic>
        <p:nvPicPr>
          <p:cNvPr id="1030" name="Picture 6" descr="Penn State University Police and Public Safety">
            <a:extLst>
              <a:ext uri="{FF2B5EF4-FFF2-40B4-BE49-F238E27FC236}">
                <a16:creationId xmlns:a16="http://schemas.microsoft.com/office/drawing/2014/main" id="{E33D7FA8-E38A-C65A-6D3E-1A9403AED0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5872" y="2827655"/>
            <a:ext cx="1573414" cy="1573414"/>
          </a:xfrm>
          <a:prstGeom prst="ellipse">
            <a:avLst/>
          </a:prstGeom>
          <a:noFill/>
          <a:extLst>
            <a:ext uri="{909E8E84-426E-40DD-AFC4-6F175D3DCCD1}">
              <a14:hiddenFill xmlns:a14="http://schemas.microsoft.com/office/drawing/2010/main">
                <a:solidFill>
                  <a:srgbClr val="FFFFFF"/>
                </a:solidFill>
              </a14:hiddenFill>
            </a:ext>
          </a:extLst>
        </p:spPr>
      </p:pic>
      <p:sp>
        <p:nvSpPr>
          <p:cNvPr id="28" name="Graphic 94" descr="graduation cap icon">
            <a:extLst>
              <a:ext uri="{FF2B5EF4-FFF2-40B4-BE49-F238E27FC236}">
                <a16:creationId xmlns:a16="http://schemas.microsoft.com/office/drawing/2014/main" id="{86D0372D-F810-688B-C8AC-89249B9A24AA}"/>
              </a:ext>
            </a:extLst>
          </p:cNvPr>
          <p:cNvSpPr/>
          <p:nvPr/>
        </p:nvSpPr>
        <p:spPr>
          <a:xfrm>
            <a:off x="3550232" y="506724"/>
            <a:ext cx="506627" cy="329307"/>
          </a:xfrm>
          <a:custGeom>
            <a:avLst/>
            <a:gdLst>
              <a:gd name="connsiteX0" fmla="*/ 2449830 w 2476500"/>
              <a:gd name="connsiteY0" fmla="*/ 589836 h 1609725"/>
              <a:gd name="connsiteX1" fmla="*/ 1259205 w 2476500"/>
              <a:gd name="connsiteY1" fmla="*/ 5001 h 1609725"/>
              <a:gd name="connsiteX2" fmla="*/ 1217295 w 2476500"/>
              <a:gd name="connsiteY2" fmla="*/ 5001 h 1609725"/>
              <a:gd name="connsiteX3" fmla="*/ 26670 w 2476500"/>
              <a:gd name="connsiteY3" fmla="*/ 589836 h 1609725"/>
              <a:gd name="connsiteX4" fmla="*/ 0 w 2476500"/>
              <a:gd name="connsiteY4" fmla="*/ 632698 h 1609725"/>
              <a:gd name="connsiteX5" fmla="*/ 26670 w 2476500"/>
              <a:gd name="connsiteY5" fmla="*/ 675561 h 1609725"/>
              <a:gd name="connsiteX6" fmla="*/ 533400 w 2476500"/>
              <a:gd name="connsiteY6" fmla="*/ 924163 h 1609725"/>
              <a:gd name="connsiteX7" fmla="*/ 533400 w 2476500"/>
              <a:gd name="connsiteY7" fmla="*/ 1064181 h 1609725"/>
              <a:gd name="connsiteX8" fmla="*/ 533400 w 2476500"/>
              <a:gd name="connsiteY8" fmla="*/ 1120378 h 1609725"/>
              <a:gd name="connsiteX9" fmla="*/ 533400 w 2476500"/>
              <a:gd name="connsiteY9" fmla="*/ 1302306 h 1609725"/>
              <a:gd name="connsiteX10" fmla="*/ 1233488 w 2476500"/>
              <a:gd name="connsiteY10" fmla="*/ 1613773 h 1609725"/>
              <a:gd name="connsiteX11" fmla="*/ 1933575 w 2476500"/>
              <a:gd name="connsiteY11" fmla="*/ 1302306 h 1609725"/>
              <a:gd name="connsiteX12" fmla="*/ 1933575 w 2476500"/>
              <a:gd name="connsiteY12" fmla="*/ 1120378 h 1609725"/>
              <a:gd name="connsiteX13" fmla="*/ 1933575 w 2476500"/>
              <a:gd name="connsiteY13" fmla="*/ 1064181 h 1609725"/>
              <a:gd name="connsiteX14" fmla="*/ 1933575 w 2476500"/>
              <a:gd name="connsiteY14" fmla="*/ 928926 h 1609725"/>
              <a:gd name="connsiteX15" fmla="*/ 2127885 w 2476500"/>
              <a:gd name="connsiteY15" fmla="*/ 833676 h 1609725"/>
              <a:gd name="connsiteX16" fmla="*/ 2181225 w 2476500"/>
              <a:gd name="connsiteY16" fmla="*/ 843201 h 1609725"/>
              <a:gd name="connsiteX17" fmla="*/ 2181225 w 2476500"/>
              <a:gd name="connsiteY17" fmla="*/ 959406 h 1609725"/>
              <a:gd name="connsiteX18" fmla="*/ 2083118 w 2476500"/>
              <a:gd name="connsiteY18" fmla="*/ 1097518 h 1609725"/>
              <a:gd name="connsiteX19" fmla="*/ 2135505 w 2476500"/>
              <a:gd name="connsiteY19" fmla="*/ 1209913 h 1609725"/>
              <a:gd name="connsiteX20" fmla="*/ 2085975 w 2476500"/>
              <a:gd name="connsiteY20" fmla="*/ 1340406 h 1609725"/>
              <a:gd name="connsiteX21" fmla="*/ 2113598 w 2476500"/>
              <a:gd name="connsiteY21" fmla="*/ 1401366 h 1609725"/>
              <a:gd name="connsiteX22" fmla="*/ 2130743 w 2476500"/>
              <a:gd name="connsiteY22" fmla="*/ 1404223 h 1609725"/>
              <a:gd name="connsiteX23" fmla="*/ 2175510 w 2476500"/>
              <a:gd name="connsiteY23" fmla="*/ 1373743 h 1609725"/>
              <a:gd name="connsiteX24" fmla="*/ 2225040 w 2476500"/>
              <a:gd name="connsiteY24" fmla="*/ 1243251 h 1609725"/>
              <a:gd name="connsiteX25" fmla="*/ 2229803 w 2476500"/>
              <a:gd name="connsiteY25" fmla="*/ 1243251 h 1609725"/>
              <a:gd name="connsiteX26" fmla="*/ 2237423 w 2476500"/>
              <a:gd name="connsiteY26" fmla="*/ 1243251 h 1609725"/>
              <a:gd name="connsiteX27" fmla="*/ 2284095 w 2476500"/>
              <a:gd name="connsiteY27" fmla="*/ 1366123 h 1609725"/>
              <a:gd name="connsiteX28" fmla="*/ 2328863 w 2476500"/>
              <a:gd name="connsiteY28" fmla="*/ 1396603 h 1609725"/>
              <a:gd name="connsiteX29" fmla="*/ 2346008 w 2476500"/>
              <a:gd name="connsiteY29" fmla="*/ 1393746 h 1609725"/>
              <a:gd name="connsiteX30" fmla="*/ 2373630 w 2476500"/>
              <a:gd name="connsiteY30" fmla="*/ 1332786 h 1609725"/>
              <a:gd name="connsiteX31" fmla="*/ 2326005 w 2476500"/>
              <a:gd name="connsiteY31" fmla="*/ 1208008 h 1609725"/>
              <a:gd name="connsiteX32" fmla="*/ 2376488 w 2476500"/>
              <a:gd name="connsiteY32" fmla="*/ 1097518 h 1609725"/>
              <a:gd name="connsiteX33" fmla="*/ 2276475 w 2476500"/>
              <a:gd name="connsiteY33" fmla="*/ 958453 h 1609725"/>
              <a:gd name="connsiteX34" fmla="*/ 2276475 w 2476500"/>
              <a:gd name="connsiteY34" fmla="*/ 810816 h 1609725"/>
              <a:gd name="connsiteX35" fmla="*/ 2276475 w 2476500"/>
              <a:gd name="connsiteY35" fmla="*/ 810816 h 1609725"/>
              <a:gd name="connsiteX36" fmla="*/ 2275523 w 2476500"/>
              <a:gd name="connsiteY36" fmla="*/ 790813 h 1609725"/>
              <a:gd name="connsiteX37" fmla="*/ 2264093 w 2476500"/>
              <a:gd name="connsiteY37" fmla="*/ 766048 h 1609725"/>
              <a:gd name="connsiteX38" fmla="*/ 2449830 w 2476500"/>
              <a:gd name="connsiteY38" fmla="*/ 674608 h 1609725"/>
              <a:gd name="connsiteX39" fmla="*/ 2476500 w 2476500"/>
              <a:gd name="connsiteY39" fmla="*/ 631746 h 1609725"/>
              <a:gd name="connsiteX40" fmla="*/ 2449830 w 2476500"/>
              <a:gd name="connsiteY40" fmla="*/ 589836 h 1609725"/>
              <a:gd name="connsiteX41" fmla="*/ 1677353 w 2476500"/>
              <a:gd name="connsiteY41" fmla="*/ 1445181 h 1609725"/>
              <a:gd name="connsiteX42" fmla="*/ 1233488 w 2476500"/>
              <a:gd name="connsiteY42" fmla="*/ 1518523 h 1609725"/>
              <a:gd name="connsiteX43" fmla="*/ 789623 w 2476500"/>
              <a:gd name="connsiteY43" fmla="*/ 1445181 h 1609725"/>
              <a:gd name="connsiteX44" fmla="*/ 628650 w 2476500"/>
              <a:gd name="connsiteY44" fmla="*/ 1302306 h 1609725"/>
              <a:gd name="connsiteX45" fmla="*/ 628650 w 2476500"/>
              <a:gd name="connsiteY45" fmla="*/ 1294686 h 1609725"/>
              <a:gd name="connsiteX46" fmla="*/ 752475 w 2476500"/>
              <a:gd name="connsiteY46" fmla="*/ 1368981 h 1609725"/>
              <a:gd name="connsiteX47" fmla="*/ 1233488 w 2476500"/>
              <a:gd name="connsiteY47" fmla="*/ 1458516 h 1609725"/>
              <a:gd name="connsiteX48" fmla="*/ 1714500 w 2476500"/>
              <a:gd name="connsiteY48" fmla="*/ 1368981 h 1609725"/>
              <a:gd name="connsiteX49" fmla="*/ 1838325 w 2476500"/>
              <a:gd name="connsiteY49" fmla="*/ 1294686 h 1609725"/>
              <a:gd name="connsiteX50" fmla="*/ 1838325 w 2476500"/>
              <a:gd name="connsiteY50" fmla="*/ 1302306 h 1609725"/>
              <a:gd name="connsiteX51" fmla="*/ 1677353 w 2476500"/>
              <a:gd name="connsiteY51" fmla="*/ 1445181 h 1609725"/>
              <a:gd name="connsiteX52" fmla="*/ 1838325 w 2476500"/>
              <a:gd name="connsiteY52" fmla="*/ 1064181 h 1609725"/>
              <a:gd name="connsiteX53" fmla="*/ 1838325 w 2476500"/>
              <a:gd name="connsiteY53" fmla="*/ 1120378 h 1609725"/>
              <a:gd name="connsiteX54" fmla="*/ 1233488 w 2476500"/>
              <a:gd name="connsiteY54" fmla="*/ 1364218 h 1609725"/>
              <a:gd name="connsiteX55" fmla="*/ 628650 w 2476500"/>
              <a:gd name="connsiteY55" fmla="*/ 1120378 h 1609725"/>
              <a:gd name="connsiteX56" fmla="*/ 628650 w 2476500"/>
              <a:gd name="connsiteY56" fmla="*/ 1064181 h 1609725"/>
              <a:gd name="connsiteX57" fmla="*/ 628650 w 2476500"/>
              <a:gd name="connsiteY57" fmla="*/ 970836 h 1609725"/>
              <a:gd name="connsiteX58" fmla="*/ 1217295 w 2476500"/>
              <a:gd name="connsiteY58" fmla="*/ 1259443 h 1609725"/>
              <a:gd name="connsiteX59" fmla="*/ 1238250 w 2476500"/>
              <a:gd name="connsiteY59" fmla="*/ 1264206 h 1609725"/>
              <a:gd name="connsiteX60" fmla="*/ 1259205 w 2476500"/>
              <a:gd name="connsiteY60" fmla="*/ 1259443 h 1609725"/>
              <a:gd name="connsiteX61" fmla="*/ 1838325 w 2476500"/>
              <a:gd name="connsiteY61" fmla="*/ 974646 h 1609725"/>
              <a:gd name="connsiteX62" fmla="*/ 1838325 w 2476500"/>
              <a:gd name="connsiteY62" fmla="*/ 1064181 h 1609725"/>
              <a:gd name="connsiteX63" fmla="*/ 2229803 w 2476500"/>
              <a:gd name="connsiteY63" fmla="*/ 1148953 h 1609725"/>
              <a:gd name="connsiteX64" fmla="*/ 2178368 w 2476500"/>
              <a:gd name="connsiteY64" fmla="*/ 1097518 h 1609725"/>
              <a:gd name="connsiteX65" fmla="*/ 2229803 w 2476500"/>
              <a:gd name="connsiteY65" fmla="*/ 1046083 h 1609725"/>
              <a:gd name="connsiteX66" fmla="*/ 2281238 w 2476500"/>
              <a:gd name="connsiteY66" fmla="*/ 1097518 h 1609725"/>
              <a:gd name="connsiteX67" fmla="*/ 2229803 w 2476500"/>
              <a:gd name="connsiteY67" fmla="*/ 1148953 h 1609725"/>
              <a:gd name="connsiteX68" fmla="*/ 2113598 w 2476500"/>
              <a:gd name="connsiteY68" fmla="*/ 733663 h 1609725"/>
              <a:gd name="connsiteX69" fmla="*/ 1245870 w 2476500"/>
              <a:gd name="connsiteY69" fmla="*/ 585073 h 1609725"/>
              <a:gd name="connsiteX70" fmla="*/ 1190625 w 2476500"/>
              <a:gd name="connsiteY70" fmla="*/ 624126 h 1609725"/>
              <a:gd name="connsiteX71" fmla="*/ 1229678 w 2476500"/>
              <a:gd name="connsiteY71" fmla="*/ 679371 h 1609725"/>
              <a:gd name="connsiteX72" fmla="*/ 1966913 w 2476500"/>
              <a:gd name="connsiteY72" fmla="*/ 806053 h 1609725"/>
              <a:gd name="connsiteX73" fmla="*/ 1238250 w 2476500"/>
              <a:gd name="connsiteY73" fmla="*/ 1164193 h 1609725"/>
              <a:gd name="connsiteX74" fmla="*/ 155258 w 2476500"/>
              <a:gd name="connsiteY74" fmla="*/ 632698 h 1609725"/>
              <a:gd name="connsiteX75" fmla="*/ 1238250 w 2476500"/>
              <a:gd name="connsiteY75" fmla="*/ 101203 h 1609725"/>
              <a:gd name="connsiteX76" fmla="*/ 2321243 w 2476500"/>
              <a:gd name="connsiteY76" fmla="*/ 632698 h 1609725"/>
              <a:gd name="connsiteX77" fmla="*/ 2113598 w 2476500"/>
              <a:gd name="connsiteY77" fmla="*/ 733663 h 160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476500" h="1609725">
                <a:moveTo>
                  <a:pt x="2449830" y="589836"/>
                </a:moveTo>
                <a:lnTo>
                  <a:pt x="1259205" y="5001"/>
                </a:lnTo>
                <a:cubicBezTo>
                  <a:pt x="1245870" y="-1667"/>
                  <a:pt x="1230630" y="-1667"/>
                  <a:pt x="1217295" y="5001"/>
                </a:cubicBezTo>
                <a:lnTo>
                  <a:pt x="26670" y="589836"/>
                </a:lnTo>
                <a:cubicBezTo>
                  <a:pt x="10478" y="597456"/>
                  <a:pt x="0" y="614601"/>
                  <a:pt x="0" y="632698"/>
                </a:cubicBezTo>
                <a:cubicBezTo>
                  <a:pt x="0" y="650796"/>
                  <a:pt x="10478" y="666988"/>
                  <a:pt x="26670" y="675561"/>
                </a:cubicBezTo>
                <a:lnTo>
                  <a:pt x="533400" y="924163"/>
                </a:lnTo>
                <a:lnTo>
                  <a:pt x="533400" y="1064181"/>
                </a:lnTo>
                <a:lnTo>
                  <a:pt x="533400" y="1120378"/>
                </a:lnTo>
                <a:lnTo>
                  <a:pt x="533400" y="1302306"/>
                </a:lnTo>
                <a:cubicBezTo>
                  <a:pt x="533400" y="1479471"/>
                  <a:pt x="834390" y="1613773"/>
                  <a:pt x="1233488" y="1613773"/>
                </a:cubicBezTo>
                <a:cubicBezTo>
                  <a:pt x="1632585" y="1613773"/>
                  <a:pt x="1933575" y="1480423"/>
                  <a:pt x="1933575" y="1302306"/>
                </a:cubicBezTo>
                <a:lnTo>
                  <a:pt x="1933575" y="1120378"/>
                </a:lnTo>
                <a:lnTo>
                  <a:pt x="1933575" y="1064181"/>
                </a:lnTo>
                <a:lnTo>
                  <a:pt x="1933575" y="928926"/>
                </a:lnTo>
                <a:lnTo>
                  <a:pt x="2127885" y="833676"/>
                </a:lnTo>
                <a:lnTo>
                  <a:pt x="2181225" y="843201"/>
                </a:lnTo>
                <a:lnTo>
                  <a:pt x="2181225" y="959406"/>
                </a:lnTo>
                <a:cubicBezTo>
                  <a:pt x="2124075" y="979408"/>
                  <a:pt x="2083118" y="1033701"/>
                  <a:pt x="2083118" y="1097518"/>
                </a:cubicBezTo>
                <a:cubicBezTo>
                  <a:pt x="2083118" y="1142286"/>
                  <a:pt x="2104073" y="1183243"/>
                  <a:pt x="2135505" y="1209913"/>
                </a:cubicBezTo>
                <a:lnTo>
                  <a:pt x="2085975" y="1340406"/>
                </a:lnTo>
                <a:cubicBezTo>
                  <a:pt x="2076450" y="1365171"/>
                  <a:pt x="2088833" y="1392793"/>
                  <a:pt x="2113598" y="1401366"/>
                </a:cubicBezTo>
                <a:cubicBezTo>
                  <a:pt x="2119313" y="1403271"/>
                  <a:pt x="2125028" y="1404223"/>
                  <a:pt x="2130743" y="1404223"/>
                </a:cubicBezTo>
                <a:cubicBezTo>
                  <a:pt x="2149793" y="1404223"/>
                  <a:pt x="2167890" y="1392793"/>
                  <a:pt x="2175510" y="1373743"/>
                </a:cubicBezTo>
                <a:lnTo>
                  <a:pt x="2225040" y="1243251"/>
                </a:lnTo>
                <a:cubicBezTo>
                  <a:pt x="2226945" y="1243251"/>
                  <a:pt x="2227898" y="1243251"/>
                  <a:pt x="2229803" y="1243251"/>
                </a:cubicBezTo>
                <a:cubicBezTo>
                  <a:pt x="2232660" y="1243251"/>
                  <a:pt x="2235518" y="1243251"/>
                  <a:pt x="2237423" y="1243251"/>
                </a:cubicBezTo>
                <a:lnTo>
                  <a:pt x="2284095" y="1366123"/>
                </a:lnTo>
                <a:cubicBezTo>
                  <a:pt x="2291715" y="1385173"/>
                  <a:pt x="2309813" y="1396603"/>
                  <a:pt x="2328863" y="1396603"/>
                </a:cubicBezTo>
                <a:cubicBezTo>
                  <a:pt x="2334578" y="1396603"/>
                  <a:pt x="2340293" y="1395651"/>
                  <a:pt x="2346008" y="1393746"/>
                </a:cubicBezTo>
                <a:cubicBezTo>
                  <a:pt x="2370773" y="1384221"/>
                  <a:pt x="2383155" y="1356598"/>
                  <a:pt x="2373630" y="1332786"/>
                </a:cubicBezTo>
                <a:lnTo>
                  <a:pt x="2326005" y="1208008"/>
                </a:lnTo>
                <a:cubicBezTo>
                  <a:pt x="2356485" y="1181338"/>
                  <a:pt x="2376488" y="1141333"/>
                  <a:pt x="2376488" y="1097518"/>
                </a:cubicBezTo>
                <a:cubicBezTo>
                  <a:pt x="2376488" y="1032748"/>
                  <a:pt x="2334578" y="978456"/>
                  <a:pt x="2276475" y="958453"/>
                </a:cubicBezTo>
                <a:lnTo>
                  <a:pt x="2276475" y="810816"/>
                </a:lnTo>
                <a:cubicBezTo>
                  <a:pt x="2276475" y="810816"/>
                  <a:pt x="2276475" y="810816"/>
                  <a:pt x="2276475" y="810816"/>
                </a:cubicBezTo>
                <a:cubicBezTo>
                  <a:pt x="2277428" y="804148"/>
                  <a:pt x="2277428" y="797481"/>
                  <a:pt x="2275523" y="790813"/>
                </a:cubicBezTo>
                <a:cubicBezTo>
                  <a:pt x="2274570" y="781288"/>
                  <a:pt x="2269808" y="772716"/>
                  <a:pt x="2264093" y="766048"/>
                </a:cubicBezTo>
                <a:lnTo>
                  <a:pt x="2449830" y="674608"/>
                </a:lnTo>
                <a:cubicBezTo>
                  <a:pt x="2466023" y="666988"/>
                  <a:pt x="2476500" y="649843"/>
                  <a:pt x="2476500" y="631746"/>
                </a:cubicBezTo>
                <a:cubicBezTo>
                  <a:pt x="2476500" y="613648"/>
                  <a:pt x="2466023" y="597456"/>
                  <a:pt x="2449830" y="589836"/>
                </a:cubicBezTo>
                <a:close/>
                <a:moveTo>
                  <a:pt x="1677353" y="1445181"/>
                </a:moveTo>
                <a:cubicBezTo>
                  <a:pt x="1559243" y="1492806"/>
                  <a:pt x="1402080" y="1518523"/>
                  <a:pt x="1233488" y="1518523"/>
                </a:cubicBezTo>
                <a:cubicBezTo>
                  <a:pt x="1064895" y="1518523"/>
                  <a:pt x="907733" y="1492806"/>
                  <a:pt x="789623" y="1445181"/>
                </a:cubicBezTo>
                <a:cubicBezTo>
                  <a:pt x="688658" y="1404223"/>
                  <a:pt x="628650" y="1350883"/>
                  <a:pt x="628650" y="1302306"/>
                </a:cubicBezTo>
                <a:lnTo>
                  <a:pt x="628650" y="1294686"/>
                </a:lnTo>
                <a:cubicBezTo>
                  <a:pt x="661988" y="1322308"/>
                  <a:pt x="702945" y="1347073"/>
                  <a:pt x="752475" y="1368981"/>
                </a:cubicBezTo>
                <a:cubicBezTo>
                  <a:pt x="882015" y="1427083"/>
                  <a:pt x="1052513" y="1458516"/>
                  <a:pt x="1233488" y="1458516"/>
                </a:cubicBezTo>
                <a:cubicBezTo>
                  <a:pt x="1414463" y="1458516"/>
                  <a:pt x="1584960" y="1427083"/>
                  <a:pt x="1714500" y="1368981"/>
                </a:cubicBezTo>
                <a:cubicBezTo>
                  <a:pt x="1764030" y="1347073"/>
                  <a:pt x="1804988" y="1321356"/>
                  <a:pt x="1838325" y="1294686"/>
                </a:cubicBezTo>
                <a:lnTo>
                  <a:pt x="1838325" y="1302306"/>
                </a:lnTo>
                <a:cubicBezTo>
                  <a:pt x="1838325" y="1350883"/>
                  <a:pt x="1778318" y="1404223"/>
                  <a:pt x="1677353" y="1445181"/>
                </a:cubicBezTo>
                <a:close/>
                <a:moveTo>
                  <a:pt x="1838325" y="1064181"/>
                </a:moveTo>
                <a:lnTo>
                  <a:pt x="1838325" y="1120378"/>
                </a:lnTo>
                <a:cubicBezTo>
                  <a:pt x="1838325" y="1235631"/>
                  <a:pt x="1589723" y="1364218"/>
                  <a:pt x="1233488" y="1364218"/>
                </a:cubicBezTo>
                <a:cubicBezTo>
                  <a:pt x="877253" y="1364218"/>
                  <a:pt x="628650" y="1235631"/>
                  <a:pt x="628650" y="1120378"/>
                </a:cubicBezTo>
                <a:lnTo>
                  <a:pt x="628650" y="1064181"/>
                </a:lnTo>
                <a:lnTo>
                  <a:pt x="628650" y="970836"/>
                </a:lnTo>
                <a:lnTo>
                  <a:pt x="1217295" y="1259443"/>
                </a:lnTo>
                <a:cubicBezTo>
                  <a:pt x="1223963" y="1262301"/>
                  <a:pt x="1230630" y="1264206"/>
                  <a:pt x="1238250" y="1264206"/>
                </a:cubicBezTo>
                <a:cubicBezTo>
                  <a:pt x="1245870" y="1264206"/>
                  <a:pt x="1252538" y="1262301"/>
                  <a:pt x="1259205" y="1259443"/>
                </a:cubicBezTo>
                <a:lnTo>
                  <a:pt x="1838325" y="974646"/>
                </a:lnTo>
                <a:lnTo>
                  <a:pt x="1838325" y="1064181"/>
                </a:lnTo>
                <a:close/>
                <a:moveTo>
                  <a:pt x="2229803" y="1148953"/>
                </a:moveTo>
                <a:cubicBezTo>
                  <a:pt x="2201228" y="1148953"/>
                  <a:pt x="2178368" y="1126093"/>
                  <a:pt x="2178368" y="1097518"/>
                </a:cubicBezTo>
                <a:cubicBezTo>
                  <a:pt x="2178368" y="1068943"/>
                  <a:pt x="2201228" y="1046083"/>
                  <a:pt x="2229803" y="1046083"/>
                </a:cubicBezTo>
                <a:cubicBezTo>
                  <a:pt x="2258378" y="1046083"/>
                  <a:pt x="2281238" y="1068943"/>
                  <a:pt x="2281238" y="1097518"/>
                </a:cubicBezTo>
                <a:cubicBezTo>
                  <a:pt x="2281238" y="1126093"/>
                  <a:pt x="2257425" y="1148953"/>
                  <a:pt x="2229803" y="1148953"/>
                </a:cubicBezTo>
                <a:close/>
                <a:moveTo>
                  <a:pt x="2113598" y="733663"/>
                </a:moveTo>
                <a:lnTo>
                  <a:pt x="1245870" y="585073"/>
                </a:lnTo>
                <a:cubicBezTo>
                  <a:pt x="1220153" y="580311"/>
                  <a:pt x="1195388" y="598408"/>
                  <a:pt x="1190625" y="624126"/>
                </a:cubicBezTo>
                <a:cubicBezTo>
                  <a:pt x="1185863" y="649843"/>
                  <a:pt x="1203960" y="674608"/>
                  <a:pt x="1229678" y="679371"/>
                </a:cubicBezTo>
                <a:lnTo>
                  <a:pt x="1966913" y="806053"/>
                </a:lnTo>
                <a:lnTo>
                  <a:pt x="1238250" y="1164193"/>
                </a:lnTo>
                <a:lnTo>
                  <a:pt x="155258" y="632698"/>
                </a:lnTo>
                <a:lnTo>
                  <a:pt x="1238250" y="101203"/>
                </a:lnTo>
                <a:lnTo>
                  <a:pt x="2321243" y="632698"/>
                </a:lnTo>
                <a:lnTo>
                  <a:pt x="2113598" y="733663"/>
                </a:lnTo>
                <a:close/>
              </a:path>
            </a:pathLst>
          </a:custGeom>
          <a:solidFill>
            <a:schemeClr val="tx1"/>
          </a:solidFill>
          <a:ln w="9525" cap="flat">
            <a:noFill/>
            <a:prstDash val="solid"/>
            <a:miter/>
          </a:ln>
        </p:spPr>
        <p:txBody>
          <a:bodyPr rtlCol="0" anchor="ctr"/>
          <a:lstStyle/>
          <a:p>
            <a:endParaRPr lang="en-US" dirty="0"/>
          </a:p>
        </p:txBody>
      </p:sp>
      <p:sp>
        <p:nvSpPr>
          <p:cNvPr id="29" name="Rounded Rectangle 117">
            <a:extLst>
              <a:ext uri="{FF2B5EF4-FFF2-40B4-BE49-F238E27FC236}">
                <a16:creationId xmlns:a16="http://schemas.microsoft.com/office/drawing/2014/main" id="{B01F622E-3E23-A183-922E-0EC21AD33FF7}"/>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435712" y="4891794"/>
            <a:ext cx="7588615" cy="183072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Graphic 124" descr="email icon">
            <a:extLst>
              <a:ext uri="{FF2B5EF4-FFF2-40B4-BE49-F238E27FC236}">
                <a16:creationId xmlns:a16="http://schemas.microsoft.com/office/drawing/2014/main" id="{E5A5F997-18C8-C594-E077-1B21F1DEE97B}"/>
              </a:ext>
            </a:extLst>
          </p:cNvPr>
          <p:cNvSpPr/>
          <p:nvPr/>
        </p:nvSpPr>
        <p:spPr>
          <a:xfrm>
            <a:off x="652374" y="5028535"/>
            <a:ext cx="439307" cy="324251"/>
          </a:xfrm>
          <a:custGeom>
            <a:avLst/>
            <a:gdLst>
              <a:gd name="connsiteX0" fmla="*/ 800100 w 800100"/>
              <a:gd name="connsiteY0" fmla="*/ 114300 h 590550"/>
              <a:gd name="connsiteX1" fmla="*/ 685800 w 800100"/>
              <a:gd name="connsiteY1" fmla="*/ 0 h 590550"/>
              <a:gd name="connsiteX2" fmla="*/ 114300 w 800100"/>
              <a:gd name="connsiteY2" fmla="*/ 0 h 590550"/>
              <a:gd name="connsiteX3" fmla="*/ 0 w 800100"/>
              <a:gd name="connsiteY3" fmla="*/ 114300 h 590550"/>
              <a:gd name="connsiteX4" fmla="*/ 0 w 800100"/>
              <a:gd name="connsiteY4" fmla="*/ 482918 h 590550"/>
              <a:gd name="connsiteX5" fmla="*/ 114300 w 800100"/>
              <a:gd name="connsiteY5" fmla="*/ 597218 h 590550"/>
              <a:gd name="connsiteX6" fmla="*/ 685800 w 800100"/>
              <a:gd name="connsiteY6" fmla="*/ 597218 h 590550"/>
              <a:gd name="connsiteX7" fmla="*/ 800100 w 800100"/>
              <a:gd name="connsiteY7" fmla="*/ 482918 h 590550"/>
              <a:gd name="connsiteX8" fmla="*/ 762000 w 800100"/>
              <a:gd name="connsiteY8" fmla="*/ 482918 h 590550"/>
              <a:gd name="connsiteX9" fmla="*/ 757238 w 800100"/>
              <a:gd name="connsiteY9" fmla="*/ 508159 h 590550"/>
              <a:gd name="connsiteX10" fmla="*/ 545306 w 800100"/>
              <a:gd name="connsiteY10" fmla="*/ 267462 h 590550"/>
              <a:gd name="connsiteX11" fmla="*/ 762000 w 800100"/>
              <a:gd name="connsiteY11" fmla="*/ 164116 h 590550"/>
              <a:gd name="connsiteX12" fmla="*/ 114300 w 800100"/>
              <a:gd name="connsiteY12" fmla="*/ 38100 h 590550"/>
              <a:gd name="connsiteX13" fmla="*/ 685800 w 800100"/>
              <a:gd name="connsiteY13" fmla="*/ 38100 h 590550"/>
              <a:gd name="connsiteX14" fmla="*/ 762000 w 800100"/>
              <a:gd name="connsiteY14" fmla="*/ 114300 h 590550"/>
              <a:gd name="connsiteX15" fmla="*/ 762000 w 800100"/>
              <a:gd name="connsiteY15" fmla="*/ 121920 h 590550"/>
              <a:gd name="connsiteX16" fmla="*/ 404908 w 800100"/>
              <a:gd name="connsiteY16" fmla="*/ 292322 h 590550"/>
              <a:gd name="connsiteX17" fmla="*/ 396526 w 800100"/>
              <a:gd name="connsiteY17" fmla="*/ 292322 h 590550"/>
              <a:gd name="connsiteX18" fmla="*/ 38100 w 800100"/>
              <a:gd name="connsiteY18" fmla="*/ 112205 h 590550"/>
              <a:gd name="connsiteX19" fmla="*/ 114300 w 800100"/>
              <a:gd name="connsiteY19" fmla="*/ 38100 h 590550"/>
              <a:gd name="connsiteX20" fmla="*/ 42863 w 800100"/>
              <a:gd name="connsiteY20" fmla="*/ 509207 h 590550"/>
              <a:gd name="connsiteX21" fmla="*/ 38100 w 800100"/>
              <a:gd name="connsiteY21" fmla="*/ 483013 h 590550"/>
              <a:gd name="connsiteX22" fmla="*/ 38100 w 800100"/>
              <a:gd name="connsiteY22" fmla="*/ 154781 h 590550"/>
              <a:gd name="connsiteX23" fmla="*/ 257747 w 800100"/>
              <a:gd name="connsiteY23" fmla="*/ 265176 h 590550"/>
              <a:gd name="connsiteX24" fmla="*/ 114300 w 800100"/>
              <a:gd name="connsiteY24" fmla="*/ 559118 h 590550"/>
              <a:gd name="connsiteX25" fmla="*/ 65341 w 800100"/>
              <a:gd name="connsiteY25" fmla="*/ 541211 h 590550"/>
              <a:gd name="connsiteX26" fmla="*/ 292894 w 800100"/>
              <a:gd name="connsiteY26" fmla="*/ 282797 h 590550"/>
              <a:gd name="connsiteX27" fmla="*/ 379381 w 800100"/>
              <a:gd name="connsiteY27" fmla="*/ 326231 h 590550"/>
              <a:gd name="connsiteX28" fmla="*/ 421291 w 800100"/>
              <a:gd name="connsiteY28" fmla="*/ 326231 h 590550"/>
              <a:gd name="connsiteX29" fmla="*/ 509492 w 800100"/>
              <a:gd name="connsiteY29" fmla="*/ 284036 h 590550"/>
              <a:gd name="connsiteX30" fmla="*/ 735235 w 800100"/>
              <a:gd name="connsiteY30" fmla="*/ 540449 h 590550"/>
              <a:gd name="connsiteX31" fmla="*/ 685419 w 800100"/>
              <a:gd name="connsiteY31" fmla="*/ 559499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00100" h="590550">
                <a:moveTo>
                  <a:pt x="800100" y="114300"/>
                </a:moveTo>
                <a:cubicBezTo>
                  <a:pt x="800100" y="51174"/>
                  <a:pt x="748926" y="0"/>
                  <a:pt x="685800" y="0"/>
                </a:cubicBezTo>
                <a:lnTo>
                  <a:pt x="114300" y="0"/>
                </a:lnTo>
                <a:cubicBezTo>
                  <a:pt x="51174" y="0"/>
                  <a:pt x="0" y="51174"/>
                  <a:pt x="0" y="114300"/>
                </a:cubicBezTo>
                <a:lnTo>
                  <a:pt x="0" y="482918"/>
                </a:lnTo>
                <a:cubicBezTo>
                  <a:pt x="0" y="546044"/>
                  <a:pt x="51174" y="597218"/>
                  <a:pt x="114300" y="597218"/>
                </a:cubicBezTo>
                <a:lnTo>
                  <a:pt x="685800" y="597218"/>
                </a:lnTo>
                <a:cubicBezTo>
                  <a:pt x="748926" y="597218"/>
                  <a:pt x="800100" y="546044"/>
                  <a:pt x="800100" y="482918"/>
                </a:cubicBezTo>
                <a:close/>
                <a:moveTo>
                  <a:pt x="762000" y="482918"/>
                </a:moveTo>
                <a:cubicBezTo>
                  <a:pt x="761852" y="491540"/>
                  <a:pt x="760242" y="500075"/>
                  <a:pt x="757238" y="508159"/>
                </a:cubicBezTo>
                <a:lnTo>
                  <a:pt x="545306" y="267462"/>
                </a:lnTo>
                <a:lnTo>
                  <a:pt x="762000" y="164116"/>
                </a:lnTo>
                <a:close/>
                <a:moveTo>
                  <a:pt x="114300" y="38100"/>
                </a:moveTo>
                <a:lnTo>
                  <a:pt x="685800" y="38100"/>
                </a:lnTo>
                <a:cubicBezTo>
                  <a:pt x="727884" y="38100"/>
                  <a:pt x="762000" y="72216"/>
                  <a:pt x="762000" y="114300"/>
                </a:cubicBezTo>
                <a:lnTo>
                  <a:pt x="762000" y="121920"/>
                </a:lnTo>
                <a:lnTo>
                  <a:pt x="404908" y="292322"/>
                </a:lnTo>
                <a:cubicBezTo>
                  <a:pt x="402264" y="293618"/>
                  <a:pt x="399170" y="293618"/>
                  <a:pt x="396526" y="292322"/>
                </a:cubicBezTo>
                <a:lnTo>
                  <a:pt x="38100" y="112205"/>
                </a:lnTo>
                <a:cubicBezTo>
                  <a:pt x="39235" y="70941"/>
                  <a:pt x="73021" y="38084"/>
                  <a:pt x="114300" y="38100"/>
                </a:cubicBezTo>
                <a:close/>
                <a:moveTo>
                  <a:pt x="42863" y="509207"/>
                </a:moveTo>
                <a:cubicBezTo>
                  <a:pt x="39739" y="500826"/>
                  <a:pt x="38126" y="491957"/>
                  <a:pt x="38100" y="483013"/>
                </a:cubicBezTo>
                <a:lnTo>
                  <a:pt x="38100" y="154781"/>
                </a:lnTo>
                <a:lnTo>
                  <a:pt x="257747" y="265176"/>
                </a:lnTo>
                <a:close/>
                <a:moveTo>
                  <a:pt x="114300" y="559118"/>
                </a:moveTo>
                <a:cubicBezTo>
                  <a:pt x="96383" y="559090"/>
                  <a:pt x="79048" y="552750"/>
                  <a:pt x="65341" y="541211"/>
                </a:cubicBezTo>
                <a:lnTo>
                  <a:pt x="292894" y="282797"/>
                </a:lnTo>
                <a:lnTo>
                  <a:pt x="379381" y="326231"/>
                </a:lnTo>
                <a:cubicBezTo>
                  <a:pt x="392600" y="332708"/>
                  <a:pt x="408072" y="332708"/>
                  <a:pt x="421291" y="326231"/>
                </a:cubicBezTo>
                <a:lnTo>
                  <a:pt x="509492" y="284036"/>
                </a:lnTo>
                <a:lnTo>
                  <a:pt x="735235" y="540449"/>
                </a:lnTo>
                <a:cubicBezTo>
                  <a:pt x="721467" y="552592"/>
                  <a:pt x="703777" y="559357"/>
                  <a:pt x="685419" y="559499"/>
                </a:cubicBezTo>
                <a:close/>
              </a:path>
            </a:pathLst>
          </a:custGeom>
          <a:solidFill>
            <a:schemeClr val="accent6">
              <a:lumMod val="50000"/>
            </a:schemeClr>
          </a:solidFill>
          <a:ln w="9525" cap="flat">
            <a:noFill/>
            <a:prstDash val="solid"/>
            <a:miter/>
          </a:ln>
        </p:spPr>
        <p:txBody>
          <a:bodyPr rtlCol="0" anchor="ctr"/>
          <a:lstStyle/>
          <a:p>
            <a:endParaRPr lang="en-US" dirty="0"/>
          </a:p>
        </p:txBody>
      </p:sp>
      <p:sp>
        <p:nvSpPr>
          <p:cNvPr id="32" name="Text Placeholder 104">
            <a:extLst>
              <a:ext uri="{FF2B5EF4-FFF2-40B4-BE49-F238E27FC236}">
                <a16:creationId xmlns:a16="http://schemas.microsoft.com/office/drawing/2014/main" id="{7F26F07B-1608-FFE6-987D-B523378B3AB1}"/>
              </a:ext>
            </a:extLst>
          </p:cNvPr>
          <p:cNvSpPr txBox="1">
            <a:spLocks/>
          </p:cNvSpPr>
          <p:nvPr/>
        </p:nvSpPr>
        <p:spPr>
          <a:xfrm>
            <a:off x="1091681" y="4994801"/>
            <a:ext cx="2682458" cy="67468"/>
          </a:xfrm>
          <a:prstGeom prst="rect">
            <a:avLst/>
          </a:prstGeom>
        </p:spPr>
        <p:txBody>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svw5689@psu.edu</a:t>
            </a:r>
          </a:p>
        </p:txBody>
      </p:sp>
      <p:grpSp>
        <p:nvGrpSpPr>
          <p:cNvPr id="33" name="Graphic 122" descr="mouse icon">
            <a:extLst>
              <a:ext uri="{FF2B5EF4-FFF2-40B4-BE49-F238E27FC236}">
                <a16:creationId xmlns:a16="http://schemas.microsoft.com/office/drawing/2014/main" id="{EBDED3E1-EF19-CA7E-7B7B-895FBD6D2D97}"/>
              </a:ext>
            </a:extLst>
          </p:cNvPr>
          <p:cNvGrpSpPr/>
          <p:nvPr/>
        </p:nvGrpSpPr>
        <p:grpSpPr>
          <a:xfrm>
            <a:off x="652373" y="5489526"/>
            <a:ext cx="439307" cy="439307"/>
            <a:chOff x="3276600" y="4419600"/>
            <a:chExt cx="304800" cy="304800"/>
          </a:xfrm>
          <a:solidFill>
            <a:schemeClr val="accent6">
              <a:lumMod val="50000"/>
            </a:schemeClr>
          </a:solidFill>
        </p:grpSpPr>
        <p:sp>
          <p:nvSpPr>
            <p:cNvPr id="34" name="Freeform 127">
              <a:extLst>
                <a:ext uri="{FF2B5EF4-FFF2-40B4-BE49-F238E27FC236}">
                  <a16:creationId xmlns:a16="http://schemas.microsoft.com/office/drawing/2014/main" id="{409E04B8-27E7-9EE8-36ED-A741B3017EF5}"/>
                </a:ext>
              </a:extLst>
            </p:cNvPr>
            <p:cNvSpPr/>
            <p:nvPr/>
          </p:nvSpPr>
          <p:spPr>
            <a:xfrm>
              <a:off x="3276562" y="4468085"/>
              <a:ext cx="228600" cy="228600"/>
            </a:xfrm>
            <a:custGeom>
              <a:avLst/>
              <a:gdLst>
                <a:gd name="connsiteX0" fmla="*/ 74904 w 228600"/>
                <a:gd name="connsiteY0" fmla="*/ 228645 h 228600"/>
                <a:gd name="connsiteX1" fmla="*/ 21497 w 228600"/>
                <a:gd name="connsiteY1" fmla="*/ 207147 h 228600"/>
                <a:gd name="connsiteX2" fmla="*/ 21497 w 228600"/>
                <a:gd name="connsiteY2" fmla="*/ 207147 h 228600"/>
                <a:gd name="connsiteX3" fmla="*/ 27222 w 228600"/>
                <a:gd name="connsiteY3" fmla="*/ 89809 h 228600"/>
                <a:gd name="connsiteX4" fmla="*/ 89839 w 228600"/>
                <a:gd name="connsiteY4" fmla="*/ 27191 h 228600"/>
                <a:gd name="connsiteX5" fmla="*/ 149161 w 228600"/>
                <a:gd name="connsiteY5" fmla="*/ 131 h 228600"/>
                <a:gd name="connsiteX6" fmla="*/ 207168 w 228600"/>
                <a:gd name="connsiteY6" fmla="*/ 21467 h 228600"/>
                <a:gd name="connsiteX7" fmla="*/ 228504 w 228600"/>
                <a:gd name="connsiteY7" fmla="*/ 79474 h 228600"/>
                <a:gd name="connsiteX8" fmla="*/ 201444 w 228600"/>
                <a:gd name="connsiteY8" fmla="*/ 138805 h 228600"/>
                <a:gd name="connsiteX9" fmla="*/ 138826 w 228600"/>
                <a:gd name="connsiteY9" fmla="*/ 201413 h 228600"/>
                <a:gd name="connsiteX10" fmla="*/ 74904 w 228600"/>
                <a:gd name="connsiteY10" fmla="*/ 228645 h 228600"/>
                <a:gd name="connsiteX11" fmla="*/ 34966 w 228600"/>
                <a:gd name="connsiteY11" fmla="*/ 193679 h 228600"/>
                <a:gd name="connsiteX12" fmla="*/ 125358 w 228600"/>
                <a:gd name="connsiteY12" fmla="*/ 187945 h 228600"/>
                <a:gd name="connsiteX13" fmla="*/ 187975 w 228600"/>
                <a:gd name="connsiteY13" fmla="*/ 125337 h 228600"/>
                <a:gd name="connsiteX14" fmla="*/ 209483 w 228600"/>
                <a:gd name="connsiteY14" fmla="*/ 78436 h 228600"/>
                <a:gd name="connsiteX15" fmla="*/ 193700 w 228600"/>
                <a:gd name="connsiteY15" fmla="*/ 34945 h 228600"/>
                <a:gd name="connsiteX16" fmla="*/ 150209 w 228600"/>
                <a:gd name="connsiteY16" fmla="*/ 19162 h 228600"/>
                <a:gd name="connsiteX17" fmla="*/ 103308 w 228600"/>
                <a:gd name="connsiteY17" fmla="*/ 40669 h 228600"/>
                <a:gd name="connsiteX18" fmla="*/ 40690 w 228600"/>
                <a:gd name="connsiteY18" fmla="*/ 103287 h 228600"/>
                <a:gd name="connsiteX19" fmla="*/ 34966 w 228600"/>
                <a:gd name="connsiteY19" fmla="*/ 193679 h 228600"/>
                <a:gd name="connsiteX20" fmla="*/ 34966 w 228600"/>
                <a:gd name="connsiteY20" fmla="*/ 193679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8600" h="228600">
                  <a:moveTo>
                    <a:pt x="74904" y="228645"/>
                  </a:moveTo>
                  <a:cubicBezTo>
                    <a:pt x="55083" y="228645"/>
                    <a:pt x="35899" y="221549"/>
                    <a:pt x="21497" y="207147"/>
                  </a:cubicBezTo>
                  <a:lnTo>
                    <a:pt x="21497" y="207147"/>
                  </a:lnTo>
                  <a:cubicBezTo>
                    <a:pt x="-9268" y="176372"/>
                    <a:pt x="-6706" y="123737"/>
                    <a:pt x="27222" y="89809"/>
                  </a:cubicBezTo>
                  <a:lnTo>
                    <a:pt x="89839" y="27191"/>
                  </a:lnTo>
                  <a:cubicBezTo>
                    <a:pt x="106079" y="10951"/>
                    <a:pt x="127149" y="1350"/>
                    <a:pt x="149161" y="131"/>
                  </a:cubicBezTo>
                  <a:cubicBezTo>
                    <a:pt x="171583" y="-1107"/>
                    <a:pt x="192176" y="6475"/>
                    <a:pt x="207168" y="21467"/>
                  </a:cubicBezTo>
                  <a:cubicBezTo>
                    <a:pt x="222161" y="36459"/>
                    <a:pt x="229742" y="57062"/>
                    <a:pt x="228504" y="79474"/>
                  </a:cubicBezTo>
                  <a:cubicBezTo>
                    <a:pt x="227295" y="101496"/>
                    <a:pt x="217684" y="122565"/>
                    <a:pt x="201444" y="138805"/>
                  </a:cubicBezTo>
                  <a:lnTo>
                    <a:pt x="138826" y="201413"/>
                  </a:lnTo>
                  <a:cubicBezTo>
                    <a:pt x="120786" y="219473"/>
                    <a:pt x="97440" y="228645"/>
                    <a:pt x="74904" y="228645"/>
                  </a:cubicBezTo>
                  <a:close/>
                  <a:moveTo>
                    <a:pt x="34966" y="193679"/>
                  </a:moveTo>
                  <a:cubicBezTo>
                    <a:pt x="58311" y="217015"/>
                    <a:pt x="98859" y="214453"/>
                    <a:pt x="125358" y="187945"/>
                  </a:cubicBezTo>
                  <a:lnTo>
                    <a:pt x="187975" y="125337"/>
                  </a:lnTo>
                  <a:cubicBezTo>
                    <a:pt x="200882" y="112421"/>
                    <a:pt x="208530" y="95762"/>
                    <a:pt x="209483" y="78436"/>
                  </a:cubicBezTo>
                  <a:cubicBezTo>
                    <a:pt x="210426" y="61500"/>
                    <a:pt x="204816" y="46060"/>
                    <a:pt x="193700" y="34945"/>
                  </a:cubicBezTo>
                  <a:cubicBezTo>
                    <a:pt x="182584" y="23829"/>
                    <a:pt x="167144" y="18266"/>
                    <a:pt x="150209" y="19162"/>
                  </a:cubicBezTo>
                  <a:cubicBezTo>
                    <a:pt x="132883" y="20114"/>
                    <a:pt x="116223" y="27753"/>
                    <a:pt x="103308" y="40669"/>
                  </a:cubicBezTo>
                  <a:lnTo>
                    <a:pt x="40690" y="103287"/>
                  </a:lnTo>
                  <a:cubicBezTo>
                    <a:pt x="14192" y="129776"/>
                    <a:pt x="11629" y="170333"/>
                    <a:pt x="34966" y="193679"/>
                  </a:cubicBezTo>
                  <a:lnTo>
                    <a:pt x="34966" y="193679"/>
                  </a:lnTo>
                  <a:close/>
                </a:path>
              </a:pathLst>
            </a:custGeom>
            <a:grpFill/>
            <a:ln w="9525" cap="flat">
              <a:noFill/>
              <a:prstDash val="solid"/>
              <a:miter/>
            </a:ln>
          </p:spPr>
          <p:txBody>
            <a:bodyPr rtlCol="0" anchor="ctr"/>
            <a:lstStyle/>
            <a:p>
              <a:endParaRPr lang="en-US" dirty="0"/>
            </a:p>
          </p:txBody>
        </p:sp>
        <p:sp>
          <p:nvSpPr>
            <p:cNvPr id="35" name="Freeform 128">
              <a:extLst>
                <a:ext uri="{FF2B5EF4-FFF2-40B4-BE49-F238E27FC236}">
                  <a16:creationId xmlns:a16="http://schemas.microsoft.com/office/drawing/2014/main" id="{DEA05E1C-D02E-3864-C693-342FCFBF2129}"/>
                </a:ext>
              </a:extLst>
            </p:cNvPr>
            <p:cNvSpPr/>
            <p:nvPr/>
          </p:nvSpPr>
          <p:spPr>
            <a:xfrm>
              <a:off x="3432524" y="4524375"/>
              <a:ext cx="9525" cy="9525"/>
            </a:xfrm>
            <a:custGeom>
              <a:avLst/>
              <a:gdLst>
                <a:gd name="connsiteX0" fmla="*/ 15526 w 9525"/>
                <a:gd name="connsiteY0" fmla="*/ 0 h 9525"/>
                <a:gd name="connsiteX1" fmla="*/ 0 w 9525"/>
                <a:gd name="connsiteY1" fmla="*/ 15526 h 9525"/>
              </a:gdLst>
              <a:ahLst/>
              <a:cxnLst>
                <a:cxn ang="0">
                  <a:pos x="connsiteX0" y="connsiteY0"/>
                </a:cxn>
                <a:cxn ang="0">
                  <a:pos x="connsiteX1" y="connsiteY1"/>
                </a:cxn>
              </a:cxnLst>
              <a:rect l="l" t="t" r="r" b="b"/>
              <a:pathLst>
                <a:path w="9525" h="9525">
                  <a:moveTo>
                    <a:pt x="15526" y="0"/>
                  </a:moveTo>
                  <a:lnTo>
                    <a:pt x="0" y="15526"/>
                  </a:lnTo>
                </a:path>
              </a:pathLst>
            </a:custGeom>
            <a:grpFill/>
            <a:ln w="9525" cap="flat">
              <a:noFill/>
              <a:prstDash val="solid"/>
              <a:miter/>
            </a:ln>
          </p:spPr>
          <p:txBody>
            <a:bodyPr rtlCol="0" anchor="ctr"/>
            <a:lstStyle/>
            <a:p>
              <a:endParaRPr lang="en-US" dirty="0"/>
            </a:p>
          </p:txBody>
        </p:sp>
        <p:sp>
          <p:nvSpPr>
            <p:cNvPr id="36" name="Freeform 129">
              <a:extLst>
                <a:ext uri="{FF2B5EF4-FFF2-40B4-BE49-F238E27FC236}">
                  <a16:creationId xmlns:a16="http://schemas.microsoft.com/office/drawing/2014/main" id="{438B6B51-C490-E572-6834-E4B38B472C4B}"/>
                </a:ext>
              </a:extLst>
            </p:cNvPr>
            <p:cNvSpPr/>
            <p:nvPr/>
          </p:nvSpPr>
          <p:spPr>
            <a:xfrm>
              <a:off x="3422997" y="4514848"/>
              <a:ext cx="28575" cy="28575"/>
            </a:xfrm>
            <a:custGeom>
              <a:avLst/>
              <a:gdLst>
                <a:gd name="connsiteX0" fmla="*/ 9527 w 28575"/>
                <a:gd name="connsiteY0" fmla="*/ 34578 h 28575"/>
                <a:gd name="connsiteX1" fmla="*/ 2793 w 28575"/>
                <a:gd name="connsiteY1" fmla="*/ 31787 h 28575"/>
                <a:gd name="connsiteX2" fmla="*/ 2793 w 28575"/>
                <a:gd name="connsiteY2" fmla="*/ 18319 h 28575"/>
                <a:gd name="connsiteX3" fmla="*/ 18319 w 28575"/>
                <a:gd name="connsiteY3" fmla="*/ 2793 h 28575"/>
                <a:gd name="connsiteX4" fmla="*/ 31787 w 28575"/>
                <a:gd name="connsiteY4" fmla="*/ 2793 h 28575"/>
                <a:gd name="connsiteX5" fmla="*/ 31787 w 28575"/>
                <a:gd name="connsiteY5" fmla="*/ 16262 h 28575"/>
                <a:gd name="connsiteX6" fmla="*/ 16262 w 28575"/>
                <a:gd name="connsiteY6" fmla="*/ 31787 h 28575"/>
                <a:gd name="connsiteX7" fmla="*/ 9527 w 28575"/>
                <a:gd name="connsiteY7" fmla="*/ 3457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 h="28575">
                  <a:moveTo>
                    <a:pt x="9527" y="34578"/>
                  </a:moveTo>
                  <a:cubicBezTo>
                    <a:pt x="7089" y="34578"/>
                    <a:pt x="4651" y="33645"/>
                    <a:pt x="2793" y="31787"/>
                  </a:cubicBezTo>
                  <a:cubicBezTo>
                    <a:pt x="-931" y="28063"/>
                    <a:pt x="-931" y="22043"/>
                    <a:pt x="2793" y="18319"/>
                  </a:cubicBezTo>
                  <a:lnTo>
                    <a:pt x="18319" y="2793"/>
                  </a:lnTo>
                  <a:cubicBezTo>
                    <a:pt x="22043" y="-931"/>
                    <a:pt x="28063" y="-931"/>
                    <a:pt x="31787" y="2793"/>
                  </a:cubicBezTo>
                  <a:cubicBezTo>
                    <a:pt x="35512" y="6517"/>
                    <a:pt x="35512" y="12537"/>
                    <a:pt x="31787" y="16262"/>
                  </a:cubicBezTo>
                  <a:lnTo>
                    <a:pt x="16262" y="31787"/>
                  </a:lnTo>
                  <a:cubicBezTo>
                    <a:pt x="14404" y="33645"/>
                    <a:pt x="11966" y="34578"/>
                    <a:pt x="9527" y="34578"/>
                  </a:cubicBezTo>
                  <a:close/>
                </a:path>
              </a:pathLst>
            </a:custGeom>
            <a:grpFill/>
            <a:ln w="9525" cap="flat">
              <a:noFill/>
              <a:prstDash val="solid"/>
              <a:miter/>
            </a:ln>
          </p:spPr>
          <p:txBody>
            <a:bodyPr rtlCol="0" anchor="ctr"/>
            <a:lstStyle/>
            <a:p>
              <a:endParaRPr lang="en-US" dirty="0"/>
            </a:p>
          </p:txBody>
        </p:sp>
        <p:sp>
          <p:nvSpPr>
            <p:cNvPr id="37" name="Freeform 130">
              <a:extLst>
                <a:ext uri="{FF2B5EF4-FFF2-40B4-BE49-F238E27FC236}">
                  <a16:creationId xmlns:a16="http://schemas.microsoft.com/office/drawing/2014/main" id="{BFDD37D4-AE7B-0858-D71A-C0E100BF300B}"/>
                </a:ext>
              </a:extLst>
            </p:cNvPr>
            <p:cNvSpPr/>
            <p:nvPr/>
          </p:nvSpPr>
          <p:spPr>
            <a:xfrm>
              <a:off x="3467481" y="4456833"/>
              <a:ext cx="104775" cy="66675"/>
            </a:xfrm>
            <a:custGeom>
              <a:avLst/>
              <a:gdLst>
                <a:gd name="connsiteX0" fmla="*/ 113919 w 104775"/>
                <a:gd name="connsiteY0" fmla="*/ 71009 h 66675"/>
                <a:gd name="connsiteX1" fmla="*/ 104394 w 104775"/>
                <a:gd name="connsiteY1" fmla="*/ 71009 h 66675"/>
                <a:gd name="connsiteX2" fmla="*/ 68885 w 104775"/>
                <a:gd name="connsiteY2" fmla="*/ 35500 h 66675"/>
                <a:gd name="connsiteX3" fmla="*/ 52435 w 104775"/>
                <a:gd name="connsiteY3" fmla="*/ 19050 h 66675"/>
                <a:gd name="connsiteX4" fmla="*/ 50206 w 104775"/>
                <a:gd name="connsiteY4" fmla="*/ 19050 h 66675"/>
                <a:gd name="connsiteX5" fmla="*/ 38567 w 104775"/>
                <a:gd name="connsiteY5" fmla="*/ 23870 h 66675"/>
                <a:gd name="connsiteX6" fmla="*/ 13468 w 104775"/>
                <a:gd name="connsiteY6" fmla="*/ 48968 h 66675"/>
                <a:gd name="connsiteX7" fmla="*/ 0 w 104775"/>
                <a:gd name="connsiteY7" fmla="*/ 35500 h 66675"/>
                <a:gd name="connsiteX8" fmla="*/ 25108 w 104775"/>
                <a:gd name="connsiteY8" fmla="*/ 10401 h 66675"/>
                <a:gd name="connsiteX9" fmla="*/ 50216 w 104775"/>
                <a:gd name="connsiteY9" fmla="*/ 0 h 66675"/>
                <a:gd name="connsiteX10" fmla="*/ 52445 w 104775"/>
                <a:gd name="connsiteY10" fmla="*/ 0 h 66675"/>
                <a:gd name="connsiteX11" fmla="*/ 87944 w 104775"/>
                <a:gd name="connsiteY11" fmla="*/ 35500 h 66675"/>
                <a:gd name="connsiteX12" fmla="*/ 104404 w 104775"/>
                <a:gd name="connsiteY12" fmla="*/ 51959 h 66675"/>
                <a:gd name="connsiteX13" fmla="*/ 113929 w 104775"/>
                <a:gd name="connsiteY13" fmla="*/ 51959 h 66675"/>
                <a:gd name="connsiteX14" fmla="*/ 113929 w 104775"/>
                <a:gd name="connsiteY14" fmla="*/ 7100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75" h="66675">
                  <a:moveTo>
                    <a:pt x="113919" y="71009"/>
                  </a:moveTo>
                  <a:lnTo>
                    <a:pt x="104394" y="71009"/>
                  </a:lnTo>
                  <a:cubicBezTo>
                    <a:pt x="84811" y="71009"/>
                    <a:pt x="68885" y="55083"/>
                    <a:pt x="68885" y="35500"/>
                  </a:cubicBezTo>
                  <a:cubicBezTo>
                    <a:pt x="68885" y="26432"/>
                    <a:pt x="61512" y="19050"/>
                    <a:pt x="52435" y="19050"/>
                  </a:cubicBezTo>
                  <a:lnTo>
                    <a:pt x="50206" y="19050"/>
                  </a:lnTo>
                  <a:cubicBezTo>
                    <a:pt x="45806" y="19050"/>
                    <a:pt x="41672" y="20765"/>
                    <a:pt x="38567" y="23870"/>
                  </a:cubicBezTo>
                  <a:lnTo>
                    <a:pt x="13468" y="48968"/>
                  </a:lnTo>
                  <a:lnTo>
                    <a:pt x="0" y="35500"/>
                  </a:lnTo>
                  <a:lnTo>
                    <a:pt x="25108" y="10401"/>
                  </a:lnTo>
                  <a:cubicBezTo>
                    <a:pt x="31813" y="3696"/>
                    <a:pt x="40729" y="0"/>
                    <a:pt x="50216" y="0"/>
                  </a:cubicBezTo>
                  <a:lnTo>
                    <a:pt x="52445" y="0"/>
                  </a:lnTo>
                  <a:cubicBezTo>
                    <a:pt x="72019" y="0"/>
                    <a:pt x="87944" y="15926"/>
                    <a:pt x="87944" y="35500"/>
                  </a:cubicBezTo>
                  <a:cubicBezTo>
                    <a:pt x="87944" y="44577"/>
                    <a:pt x="95326" y="51959"/>
                    <a:pt x="104404" y="51959"/>
                  </a:cubicBezTo>
                  <a:lnTo>
                    <a:pt x="113929" y="51959"/>
                  </a:lnTo>
                  <a:lnTo>
                    <a:pt x="113929" y="71009"/>
                  </a:lnTo>
                  <a:close/>
                </a:path>
              </a:pathLst>
            </a:custGeom>
            <a:grpFill/>
            <a:ln w="9525" cap="flat">
              <a:noFill/>
              <a:prstDash val="solid"/>
              <a:miter/>
            </a:ln>
          </p:spPr>
          <p:txBody>
            <a:bodyPr rtlCol="0" anchor="ctr"/>
            <a:lstStyle/>
            <a:p>
              <a:endParaRPr lang="en-US" dirty="0"/>
            </a:p>
          </p:txBody>
        </p:sp>
      </p:grpSp>
      <p:sp>
        <p:nvSpPr>
          <p:cNvPr id="39" name="Text Placeholder 104">
            <a:extLst>
              <a:ext uri="{FF2B5EF4-FFF2-40B4-BE49-F238E27FC236}">
                <a16:creationId xmlns:a16="http://schemas.microsoft.com/office/drawing/2014/main" id="{CC56CE05-1B27-5ECF-1F62-0EFDC3C510A0}"/>
              </a:ext>
            </a:extLst>
          </p:cNvPr>
          <p:cNvSpPr txBox="1">
            <a:spLocks/>
          </p:cNvSpPr>
          <p:nvPr/>
        </p:nvSpPr>
        <p:spPr>
          <a:xfrm>
            <a:off x="1089301" y="5470502"/>
            <a:ext cx="4481520" cy="197489"/>
          </a:xfrm>
          <a:prstGeom prst="rect">
            <a:avLst/>
          </a:prstGeom>
        </p:spPr>
        <p:txBody>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https://github.com/SterlingLWright</a:t>
            </a:r>
          </a:p>
        </p:txBody>
      </p:sp>
      <p:pic>
        <p:nvPicPr>
          <p:cNvPr id="41" name="Picture 40" descr="A qr code on a white background&#10;&#10;Description automatically generated">
            <a:extLst>
              <a:ext uri="{FF2B5EF4-FFF2-40B4-BE49-F238E27FC236}">
                <a16:creationId xmlns:a16="http://schemas.microsoft.com/office/drawing/2014/main" id="{02EC5EE1-358A-A4EF-663C-8B0EF63806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279" y="6032488"/>
            <a:ext cx="543222" cy="543222"/>
          </a:xfrm>
          <a:prstGeom prst="rect">
            <a:avLst/>
          </a:prstGeom>
        </p:spPr>
      </p:pic>
      <p:sp>
        <p:nvSpPr>
          <p:cNvPr id="42" name="Text Placeholder 104">
            <a:extLst>
              <a:ext uri="{FF2B5EF4-FFF2-40B4-BE49-F238E27FC236}">
                <a16:creationId xmlns:a16="http://schemas.microsoft.com/office/drawing/2014/main" id="{4F078E37-FBA7-3B77-86F5-104366C181AA}"/>
              </a:ext>
            </a:extLst>
          </p:cNvPr>
          <p:cNvSpPr txBox="1">
            <a:spLocks/>
          </p:cNvSpPr>
          <p:nvPr/>
        </p:nvSpPr>
        <p:spPr>
          <a:xfrm>
            <a:off x="981798" y="6102609"/>
            <a:ext cx="6964673" cy="461142"/>
          </a:xfrm>
          <a:prstGeom prst="rect">
            <a:avLst/>
          </a:prstGeom>
        </p:spPr>
        <p:txBody>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https://orcid.org/my-orcid?orcid=0000-0003-0526-9132</a:t>
            </a:r>
          </a:p>
        </p:txBody>
      </p:sp>
    </p:spTree>
    <p:extLst>
      <p:ext uri="{BB962C8B-B14F-4D97-AF65-F5344CB8AC3E}">
        <p14:creationId xmlns:p14="http://schemas.microsoft.com/office/powerpoint/2010/main" val="407559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96A5FD9-2883-7758-CDD7-AA516B34421B}"/>
              </a:ext>
            </a:extLst>
          </p:cNvPr>
          <p:cNvPicPr>
            <a:picLocks noChangeAspect="1"/>
          </p:cNvPicPr>
          <p:nvPr/>
        </p:nvPicPr>
        <p:blipFill rotWithShape="1">
          <a:blip r:embed="rId2"/>
          <a:srcRect t="5981" b="9749"/>
          <a:stretch/>
        </p:blipFill>
        <p:spPr>
          <a:xfrm>
            <a:off x="20" y="-22"/>
            <a:ext cx="12191977" cy="6858022"/>
          </a:xfrm>
          <a:prstGeom prst="rect">
            <a:avLst/>
          </a:prstGeom>
        </p:spPr>
      </p:pic>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55A243-A9F3-D880-D6BF-9616F4017CE8}"/>
              </a:ext>
            </a:extLst>
          </p:cNvPr>
          <p:cNvSpPr txBox="1"/>
          <p:nvPr/>
        </p:nvSpPr>
        <p:spPr>
          <a:xfrm>
            <a:off x="6301753" y="2055578"/>
            <a:ext cx="5452529" cy="1555723"/>
          </a:xfrm>
          <a:prstGeom prst="rect">
            <a:avLst/>
          </a:prstGeom>
          <a:solidFill>
            <a:schemeClr val="accent2">
              <a:lumMod val="75000"/>
            </a:schemeClr>
          </a:solidFill>
        </p:spPr>
        <p:txBody>
          <a:bodyPr vert="horz" lIns="91440" tIns="45720" rIns="91440" bIns="45720" rtlCol="0" anchor="t">
            <a:normAutofit/>
          </a:bodyPr>
          <a:lstStyle/>
          <a:p>
            <a:pPr marL="0" marR="0" lvl="0" indent="0" algn="ctr" fontAlgn="auto">
              <a:lnSpc>
                <a:spcPct val="90000"/>
              </a:lnSpc>
              <a:spcBef>
                <a:spcPct val="0"/>
              </a:spcBef>
              <a:spcAft>
                <a:spcPts val="600"/>
              </a:spcAft>
              <a:buClrTx/>
              <a:buSzTx/>
              <a:tabLst/>
              <a:defRPr/>
            </a:pPr>
            <a:r>
              <a:rPr kumimoji="0" lang="en-US" sz="5200" b="1" i="0" u="none" strike="noStrike" cap="none" spc="0" normalizeH="0" baseline="0" noProof="0" dirty="0">
                <a:ln>
                  <a:noFill/>
                </a:ln>
                <a:solidFill>
                  <a:srgbClr val="FFFFFF"/>
                </a:solidFill>
                <a:effectLst/>
                <a:uLnTx/>
                <a:uFillTx/>
                <a:latin typeface="Helvetica" panose="020B0604020202020204" pitchFamily="34" charset="0"/>
                <a:ea typeface="+mj-ea"/>
                <a:cs typeface="Helvetica" panose="020B0604020202020204" pitchFamily="34" charset="0"/>
              </a:rPr>
              <a:t>Coding portion of the workshop</a:t>
            </a:r>
          </a:p>
        </p:txBody>
      </p: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8C6FC29-5296-0D0D-4623-969563C3F4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9742B13-BA90-439A-A52E-5D0CA01007CA}" type="slidenum">
              <a:rPr lang="en-US">
                <a:solidFill>
                  <a:srgbClr val="FFFFFF"/>
                </a:solidFill>
                <a:latin typeface="Calibri" panose="020F0502020204030204"/>
              </a:rPr>
              <a:pPr>
                <a:spcAft>
                  <a:spcPts val="600"/>
                </a:spcAft>
                <a:defRPr/>
              </a:pPr>
              <a:t>30</a:t>
            </a:fld>
            <a:endParaRPr lang="en-US">
              <a:solidFill>
                <a:srgbClr val="FFFFFF"/>
              </a:solidFill>
              <a:latin typeface="Calibri" panose="020F0502020204030204"/>
            </a:endParaRPr>
          </a:p>
        </p:txBody>
      </p:sp>
    </p:spTree>
    <p:extLst>
      <p:ext uri="{BB962C8B-B14F-4D97-AF65-F5344CB8AC3E}">
        <p14:creationId xmlns:p14="http://schemas.microsoft.com/office/powerpoint/2010/main" val="312189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4EA175-B349-A31E-D00F-5725569BF05E}"/>
              </a:ext>
            </a:extLst>
          </p:cNvPr>
          <p:cNvSpPr>
            <a:spLocks noGrp="1"/>
          </p:cNvSpPr>
          <p:nvPr>
            <p:ph type="sldNum" sz="quarter" idx="12"/>
          </p:nvPr>
        </p:nvSpPr>
        <p:spPr/>
        <p:txBody>
          <a:bodyPr/>
          <a:lstStyle/>
          <a:p>
            <a:fld id="{D9742B13-BA90-439A-A52E-5D0CA01007CA}" type="slidenum">
              <a:rPr lang="en-US" smtClean="0"/>
              <a:t>31</a:t>
            </a:fld>
            <a:endParaRPr lang="en-US"/>
          </a:p>
        </p:txBody>
      </p:sp>
      <p:sp>
        <p:nvSpPr>
          <p:cNvPr id="3" name="TextBox 2">
            <a:extLst>
              <a:ext uri="{FF2B5EF4-FFF2-40B4-BE49-F238E27FC236}">
                <a16:creationId xmlns:a16="http://schemas.microsoft.com/office/drawing/2014/main" id="{B504E6B9-3F1C-073C-D974-6A224E1789E2}"/>
              </a:ext>
            </a:extLst>
          </p:cNvPr>
          <p:cNvSpPr txBox="1"/>
          <p:nvPr/>
        </p:nvSpPr>
        <p:spPr>
          <a:xfrm>
            <a:off x="1909010" y="278717"/>
            <a:ext cx="837397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Coding portion of the workshop</a:t>
            </a:r>
          </a:p>
        </p:txBody>
      </p:sp>
      <p:sp>
        <p:nvSpPr>
          <p:cNvPr id="4" name="TextBox 3">
            <a:extLst>
              <a:ext uri="{FF2B5EF4-FFF2-40B4-BE49-F238E27FC236}">
                <a16:creationId xmlns:a16="http://schemas.microsoft.com/office/drawing/2014/main" id="{19451937-FA60-E15E-ED54-95E238D03373}"/>
              </a:ext>
            </a:extLst>
          </p:cNvPr>
          <p:cNvSpPr txBox="1"/>
          <p:nvPr/>
        </p:nvSpPr>
        <p:spPr>
          <a:xfrm>
            <a:off x="632682" y="1391893"/>
            <a:ext cx="10942002" cy="3046988"/>
          </a:xfrm>
          <a:prstGeom prst="rect">
            <a:avLst/>
          </a:prstGeom>
          <a:noFill/>
        </p:spPr>
        <p:txBody>
          <a:bodyPr wrap="square">
            <a:spAutoFit/>
          </a:bodyPr>
          <a:lstStyle/>
          <a:p>
            <a:pPr marL="342900"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~10 min break (also time to install programs)</a:t>
            </a:r>
          </a:p>
          <a:p>
            <a:pPr marL="342900"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Login to Roar Collab</a:t>
            </a:r>
          </a:p>
          <a:p>
            <a:pPr marL="342900"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Download the data</a:t>
            </a:r>
          </a:p>
          <a:p>
            <a:pPr marL="342900"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Make sure you have the programs installed</a:t>
            </a:r>
          </a:p>
          <a:p>
            <a:pPr marL="800100" lvl="1" indent="-34290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Install </a:t>
            </a:r>
            <a:r>
              <a:rPr lang="en-US" sz="3200" dirty="0" err="1">
                <a:latin typeface="Helvetica" panose="020B0604020202020204" pitchFamily="34" charset="0"/>
                <a:cs typeface="Helvetica" panose="020B0604020202020204" pitchFamily="34" charset="0"/>
              </a:rPr>
              <a:t>conda</a:t>
            </a:r>
            <a:r>
              <a:rPr lang="en-US" sz="3200" dirty="0">
                <a:latin typeface="Helvetica" panose="020B0604020202020204" pitchFamily="34" charset="0"/>
                <a:cs typeface="Helvetica" panose="020B0604020202020204" pitchFamily="34" charset="0"/>
              </a:rPr>
              <a:t> </a:t>
            </a:r>
          </a:p>
          <a:p>
            <a:pPr marL="800100" lvl="1" indent="-342900">
              <a:buFont typeface="Wingdings" panose="05000000000000000000" pitchFamily="2" charset="2"/>
              <a:buChar char="Ø"/>
            </a:pPr>
            <a:endParaRPr lang="en-US"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70922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1054AE-334C-B07D-96D2-C4C2B0A7942D}"/>
              </a:ext>
            </a:extLst>
          </p:cNvPr>
          <p:cNvSpPr>
            <a:spLocks noGrp="1"/>
          </p:cNvSpPr>
          <p:nvPr>
            <p:ph type="sldNum" sz="quarter" idx="12"/>
          </p:nvPr>
        </p:nvSpPr>
        <p:spPr/>
        <p:txBody>
          <a:bodyPr/>
          <a:lstStyle/>
          <a:p>
            <a:fld id="{D9742B13-BA90-439A-A52E-5D0CA01007CA}" type="slidenum">
              <a:rPr lang="en-US" smtClean="0"/>
              <a:t>32</a:t>
            </a:fld>
            <a:endParaRPr lang="en-US"/>
          </a:p>
        </p:txBody>
      </p:sp>
      <p:sp>
        <p:nvSpPr>
          <p:cNvPr id="3" name="TextBox 2">
            <a:extLst>
              <a:ext uri="{FF2B5EF4-FFF2-40B4-BE49-F238E27FC236}">
                <a16:creationId xmlns:a16="http://schemas.microsoft.com/office/drawing/2014/main" id="{3CFC618C-7F10-A4C5-66F1-23534C3FCB50}"/>
              </a:ext>
            </a:extLst>
          </p:cNvPr>
          <p:cNvSpPr txBox="1"/>
          <p:nvPr/>
        </p:nvSpPr>
        <p:spPr>
          <a:xfrm>
            <a:off x="1909010" y="278717"/>
            <a:ext cx="8373979"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Dataset </a:t>
            </a:r>
            <a:r>
              <a:rPr lang="en-US" sz="4800" b="1" dirty="0">
                <a:solidFill>
                  <a:srgbClr val="00B0F0"/>
                </a:solidFill>
                <a:latin typeface="Commissioner"/>
              </a:rPr>
              <a:t>Info</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11" name="Arrow: Right 10">
            <a:extLst>
              <a:ext uri="{FF2B5EF4-FFF2-40B4-BE49-F238E27FC236}">
                <a16:creationId xmlns:a16="http://schemas.microsoft.com/office/drawing/2014/main" id="{157AFF74-77AE-6369-A074-9E0711BE9DBE}"/>
              </a:ext>
            </a:extLst>
          </p:cNvPr>
          <p:cNvSpPr/>
          <p:nvPr/>
        </p:nvSpPr>
        <p:spPr>
          <a:xfrm>
            <a:off x="6652058" y="2730919"/>
            <a:ext cx="1238358" cy="131858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7657956-C580-16A7-4E09-32EC22204FCD}"/>
              </a:ext>
            </a:extLst>
          </p:cNvPr>
          <p:cNvSpPr/>
          <p:nvPr/>
        </p:nvSpPr>
        <p:spPr>
          <a:xfrm>
            <a:off x="8295203" y="2886910"/>
            <a:ext cx="880151" cy="846121"/>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B926BFE-8953-1798-2BB9-F836FC6C9C90}"/>
              </a:ext>
            </a:extLst>
          </p:cNvPr>
          <p:cNvSpPr/>
          <p:nvPr/>
        </p:nvSpPr>
        <p:spPr>
          <a:xfrm>
            <a:off x="9735178" y="2923474"/>
            <a:ext cx="728869" cy="700688"/>
          </a:xfrm>
          <a:prstGeom prst="ellipse">
            <a:avLst/>
          </a:prstGeom>
          <a:no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579C51-FD6F-50AC-2AF4-70F1C420863C}"/>
              </a:ext>
            </a:extLst>
          </p:cNvPr>
          <p:cNvSpPr/>
          <p:nvPr/>
        </p:nvSpPr>
        <p:spPr>
          <a:xfrm>
            <a:off x="8376651" y="4005001"/>
            <a:ext cx="304831"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6B280D-4E8D-07FD-2E3E-901A3C6B5DA9}"/>
              </a:ext>
            </a:extLst>
          </p:cNvPr>
          <p:cNvSpPr/>
          <p:nvPr/>
        </p:nvSpPr>
        <p:spPr>
          <a:xfrm>
            <a:off x="8763436" y="4005001"/>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85C0605-3FC6-6311-913C-86BA06EB5A3E}"/>
              </a:ext>
            </a:extLst>
          </p:cNvPr>
          <p:cNvSpPr/>
          <p:nvPr/>
        </p:nvSpPr>
        <p:spPr>
          <a:xfrm>
            <a:off x="9575949" y="4005001"/>
            <a:ext cx="304831" cy="13903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E88B241-98D5-F958-C3CA-6D9206C436BB}"/>
              </a:ext>
            </a:extLst>
          </p:cNvPr>
          <p:cNvSpPr/>
          <p:nvPr/>
        </p:nvSpPr>
        <p:spPr>
          <a:xfrm>
            <a:off x="9962734" y="4005001"/>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84F2C6-D78D-E808-FCA3-1DD873076004}"/>
              </a:ext>
            </a:extLst>
          </p:cNvPr>
          <p:cNvSpPr/>
          <p:nvPr/>
        </p:nvSpPr>
        <p:spPr>
          <a:xfrm>
            <a:off x="10352696" y="4005001"/>
            <a:ext cx="188498"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3A7093-B98B-51EC-70CC-DFC713C69600}"/>
              </a:ext>
            </a:extLst>
          </p:cNvPr>
          <p:cNvSpPr/>
          <p:nvPr/>
        </p:nvSpPr>
        <p:spPr>
          <a:xfrm>
            <a:off x="8998583" y="4223330"/>
            <a:ext cx="188498" cy="1390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EC33774-6363-321C-A0FD-168E24F607CB}"/>
              </a:ext>
            </a:extLst>
          </p:cNvPr>
          <p:cNvSpPr/>
          <p:nvPr/>
        </p:nvSpPr>
        <p:spPr>
          <a:xfrm>
            <a:off x="8721917" y="4223330"/>
            <a:ext cx="188498" cy="13903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E1983F-5321-5475-9EBF-8299402FF28C}"/>
              </a:ext>
            </a:extLst>
          </p:cNvPr>
          <p:cNvSpPr/>
          <p:nvPr/>
        </p:nvSpPr>
        <p:spPr>
          <a:xfrm>
            <a:off x="9942524" y="4223330"/>
            <a:ext cx="188498" cy="139032"/>
          </a:xfrm>
          <a:prstGeom prst="rect">
            <a:avLst/>
          </a:prstGeom>
          <a:solidFill>
            <a:schemeClr val="accent4"/>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1482FD-77D4-B1F5-3B57-229750211DAA}"/>
              </a:ext>
            </a:extLst>
          </p:cNvPr>
          <p:cNvSpPr/>
          <p:nvPr/>
        </p:nvSpPr>
        <p:spPr>
          <a:xfrm>
            <a:off x="9637723" y="4223330"/>
            <a:ext cx="188498" cy="139032"/>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10F222-BAE8-6687-4CAD-59BDC9D4CACA}"/>
              </a:ext>
            </a:extLst>
          </p:cNvPr>
          <p:cNvSpPr/>
          <p:nvPr/>
        </p:nvSpPr>
        <p:spPr>
          <a:xfrm>
            <a:off x="8322782" y="4223330"/>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6714F2A-2E2A-A082-B6B6-F80CC7ED55FC}"/>
              </a:ext>
            </a:extLst>
          </p:cNvPr>
          <p:cNvSpPr/>
          <p:nvPr/>
        </p:nvSpPr>
        <p:spPr>
          <a:xfrm>
            <a:off x="10228489" y="4223330"/>
            <a:ext cx="304831" cy="13903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4FDE7B8-8887-62CB-73A1-4D19E128FD5A}"/>
              </a:ext>
            </a:extLst>
          </p:cNvPr>
          <p:cNvSpPr txBox="1"/>
          <p:nvPr/>
        </p:nvSpPr>
        <p:spPr>
          <a:xfrm>
            <a:off x="3367755" y="5727019"/>
            <a:ext cx="5807599" cy="646331"/>
          </a:xfrm>
          <a:prstGeom prst="rect">
            <a:avLst/>
          </a:prstGeom>
          <a:noFill/>
        </p:spPr>
        <p:txBody>
          <a:bodyPr wrap="square">
            <a:spAutoFit/>
          </a:bodyPr>
          <a:lstStyle/>
          <a:p>
            <a:r>
              <a:rPr lang="en-US" dirty="0">
                <a:latin typeface="Helvetica" panose="020B0604020202020204" pitchFamily="34" charset="0"/>
                <a:cs typeface="Helvetica" panose="020B0604020202020204" pitchFamily="34" charset="0"/>
              </a:rPr>
              <a:t>Samples dating from the B</a:t>
            </a:r>
            <a:r>
              <a:rPr kumimoji="0" lang="en-US" b="0" i="0" u="none" strike="noStrike" kern="1200" cap="none" spc="0" normalizeH="0" baseline="0" noProof="0" dirty="0" err="1">
                <a:ln>
                  <a:noFill/>
                </a:ln>
                <a:effectLst/>
                <a:uLnTx/>
                <a:uFillTx/>
                <a:latin typeface="Helvetica" panose="020B0604020202020204" pitchFamily="34" charset="0"/>
                <a:ea typeface="+mn-ea"/>
                <a:cs typeface="Helvetica" panose="020B0604020202020204" pitchFamily="34" charset="0"/>
              </a:rPr>
              <a:t>ronze</a:t>
            </a:r>
            <a:r>
              <a:rPr kumimoji="0" lang="en-US" b="0" i="0" u="none" strike="noStrike" kern="1200" cap="none" spc="0" normalizeH="0" baseline="0" noProof="0" dirty="0">
                <a:ln>
                  <a:noFill/>
                </a:ln>
                <a:effectLst/>
                <a:uLnTx/>
                <a:uFillTx/>
                <a:latin typeface="Helvetica" panose="020B0604020202020204" pitchFamily="34" charset="0"/>
                <a:ea typeface="+mn-ea"/>
                <a:cs typeface="Helvetica" panose="020B0604020202020204" pitchFamily="34" charset="0"/>
              </a:rPr>
              <a:t> Age</a:t>
            </a:r>
            <a:r>
              <a:rPr lang="en-US" dirty="0">
                <a:latin typeface="Helvetica" panose="020B0604020202020204" pitchFamily="34" charset="0"/>
                <a:cs typeface="Helvetica" panose="020B0604020202020204" pitchFamily="34" charset="0"/>
              </a:rPr>
              <a:t>, through the</a:t>
            </a:r>
            <a:r>
              <a:rPr kumimoji="0" lang="en-US" b="0" i="0" u="none" strike="noStrike" kern="1200" cap="none" spc="0" normalizeH="0" baseline="0" noProof="0" dirty="0">
                <a:ln>
                  <a:noFill/>
                </a:ln>
                <a:effectLst/>
                <a:uLnTx/>
                <a:uFillTx/>
                <a:latin typeface="Helvetica" panose="020B0604020202020204" pitchFamily="34" charset="0"/>
                <a:ea typeface="+mn-ea"/>
                <a:cs typeface="Helvetica" panose="020B0604020202020204" pitchFamily="34" charset="0"/>
              </a:rPr>
              <a:t> Roman Imperial period, to the Middle Ages</a:t>
            </a:r>
            <a:endParaRPr lang="en-US" dirty="0"/>
          </a:p>
        </p:txBody>
      </p:sp>
      <p:pic>
        <p:nvPicPr>
          <p:cNvPr id="4" name="Picture 3">
            <a:extLst>
              <a:ext uri="{FF2B5EF4-FFF2-40B4-BE49-F238E27FC236}">
                <a16:creationId xmlns:a16="http://schemas.microsoft.com/office/drawing/2014/main" id="{20CF0109-3E9D-E7CF-0F20-BF703A7AC25C}"/>
              </a:ext>
            </a:extLst>
          </p:cNvPr>
          <p:cNvPicPr/>
          <p:nvPr/>
        </p:nvPicPr>
        <p:blipFill rotWithShape="1">
          <a:blip r:embed="rId2"/>
          <a:srcRect l="59739" t="32691" r="17021" b="16101"/>
          <a:stretch/>
        </p:blipFill>
        <p:spPr>
          <a:xfrm>
            <a:off x="1424807" y="1253731"/>
            <a:ext cx="4976268" cy="4329271"/>
          </a:xfrm>
          <a:prstGeom prst="rect">
            <a:avLst/>
          </a:prstGeom>
        </p:spPr>
      </p:pic>
      <p:grpSp>
        <p:nvGrpSpPr>
          <p:cNvPr id="8" name="Group 7">
            <a:extLst>
              <a:ext uri="{FF2B5EF4-FFF2-40B4-BE49-F238E27FC236}">
                <a16:creationId xmlns:a16="http://schemas.microsoft.com/office/drawing/2014/main" id="{FF668983-46AC-895C-BB05-74441DCB9EEC}"/>
              </a:ext>
            </a:extLst>
          </p:cNvPr>
          <p:cNvGrpSpPr/>
          <p:nvPr/>
        </p:nvGrpSpPr>
        <p:grpSpPr>
          <a:xfrm>
            <a:off x="3217126" y="1796930"/>
            <a:ext cx="1089980" cy="1089980"/>
            <a:chOff x="3351609" y="1996942"/>
            <a:chExt cx="1424781" cy="1424781"/>
          </a:xfrm>
        </p:grpSpPr>
        <p:sp>
          <p:nvSpPr>
            <p:cNvPr id="9" name="Oval 8">
              <a:extLst>
                <a:ext uri="{FF2B5EF4-FFF2-40B4-BE49-F238E27FC236}">
                  <a16:creationId xmlns:a16="http://schemas.microsoft.com/office/drawing/2014/main" id="{46A90D4F-0735-D7B2-409C-D35EAC3B114A}"/>
                </a:ext>
              </a:extLst>
            </p:cNvPr>
            <p:cNvSpPr/>
            <p:nvPr/>
          </p:nvSpPr>
          <p:spPr>
            <a:xfrm>
              <a:off x="3351609" y="1996942"/>
              <a:ext cx="1424781" cy="1424781"/>
            </a:xfrm>
            <a:prstGeom prst="ellipse">
              <a:avLst/>
            </a:prstGeom>
            <a:blipFill rotWithShape="0">
              <a:blip r:embed="rId3">
                <a:extLst>
                  <a:ext uri="{28A0092B-C50C-407E-A947-70E740481C1C}">
                    <a14:useLocalDpi xmlns:a14="http://schemas.microsoft.com/office/drawing/2010/main" val="0"/>
                  </a:ext>
                </a:extLst>
              </a:blip>
              <a:srcRect/>
              <a:stretch>
                <a:fillRect l="-21000" r="-21000"/>
              </a:stretch>
            </a:bli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a:lstStyle/>
            <a:p>
              <a:endParaRPr lang="en-US"/>
            </a:p>
          </p:txBody>
        </p:sp>
        <p:sp>
          <p:nvSpPr>
            <p:cNvPr id="10" name="Oval 4">
              <a:extLst>
                <a:ext uri="{FF2B5EF4-FFF2-40B4-BE49-F238E27FC236}">
                  <a16:creationId xmlns:a16="http://schemas.microsoft.com/office/drawing/2014/main" id="{8837D479-DDA6-4CF4-AEBC-8B13CE9F66E8}"/>
                </a:ext>
              </a:extLst>
            </p:cNvPr>
            <p:cNvSpPr txBox="1"/>
            <p:nvPr/>
          </p:nvSpPr>
          <p:spPr>
            <a:xfrm>
              <a:off x="3560263" y="2205596"/>
              <a:ext cx="1007473" cy="10074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r>
                <a:rPr lang="en-US" sz="6100" kern="1200" dirty="0"/>
                <a:t>  </a:t>
              </a:r>
            </a:p>
          </p:txBody>
        </p:sp>
      </p:grpSp>
      <p:sp>
        <p:nvSpPr>
          <p:cNvPr id="6" name="TextBox 5">
            <a:extLst>
              <a:ext uri="{FF2B5EF4-FFF2-40B4-BE49-F238E27FC236}">
                <a16:creationId xmlns:a16="http://schemas.microsoft.com/office/drawing/2014/main" id="{E97539BC-1C48-D71D-8C8D-8BCD0C775C26}"/>
              </a:ext>
            </a:extLst>
          </p:cNvPr>
          <p:cNvSpPr txBox="1"/>
          <p:nvPr/>
        </p:nvSpPr>
        <p:spPr>
          <a:xfrm>
            <a:off x="2985030" y="3409773"/>
            <a:ext cx="6098058" cy="523220"/>
          </a:xfrm>
          <a:prstGeom prst="rect">
            <a:avLst/>
          </a:prstGeom>
          <a:noFill/>
        </p:spPr>
        <p:txBody>
          <a:bodyPr wrap="square">
            <a:spAutoFit/>
          </a:bodyPr>
          <a:lstStyle/>
          <a:p>
            <a:r>
              <a:rPr lang="en-US" sz="2800" dirty="0">
                <a:solidFill>
                  <a:schemeClr val="bg1"/>
                </a:solidFill>
                <a:latin typeface="Helvetica" panose="020B0604020202020204" pitchFamily="34" charset="0"/>
                <a:cs typeface="Helvetica" panose="020B0604020202020204" pitchFamily="34" charset="0"/>
              </a:rPr>
              <a:t>Georgia</a:t>
            </a:r>
            <a:endParaRPr lang="en-US" sz="2800" dirty="0">
              <a:solidFill>
                <a:schemeClr val="bg1"/>
              </a:solidFill>
            </a:endParaRPr>
          </a:p>
        </p:txBody>
      </p:sp>
      <p:sp>
        <p:nvSpPr>
          <p:cNvPr id="27" name="TextBox 26">
            <a:extLst>
              <a:ext uri="{FF2B5EF4-FFF2-40B4-BE49-F238E27FC236}">
                <a16:creationId xmlns:a16="http://schemas.microsoft.com/office/drawing/2014/main" id="{B8C7E062-7A5B-8640-8373-8C79DE5821A9}"/>
              </a:ext>
            </a:extLst>
          </p:cNvPr>
          <p:cNvSpPr txBox="1"/>
          <p:nvPr/>
        </p:nvSpPr>
        <p:spPr>
          <a:xfrm>
            <a:off x="8322782" y="4558535"/>
            <a:ext cx="6098058" cy="369332"/>
          </a:xfrm>
          <a:prstGeom prst="rect">
            <a:avLst/>
          </a:prstGeom>
          <a:noFill/>
        </p:spPr>
        <p:txBody>
          <a:bodyPr wrap="square">
            <a:spAutoFit/>
          </a:bodyPr>
          <a:lstStyle/>
          <a:p>
            <a:r>
              <a:rPr lang="en-US" dirty="0">
                <a:latin typeface="Helvetica" panose="020B0604020202020204" pitchFamily="34" charset="0"/>
                <a:cs typeface="Helvetica" panose="020B0604020202020204" pitchFamily="34" charset="0"/>
              </a:rPr>
              <a:t>Shotgun Sequenced</a:t>
            </a:r>
            <a:endParaRPr lang="en-US" dirty="0"/>
          </a:p>
        </p:txBody>
      </p:sp>
    </p:spTree>
    <p:extLst>
      <p:ext uri="{BB962C8B-B14F-4D97-AF65-F5344CB8AC3E}">
        <p14:creationId xmlns:p14="http://schemas.microsoft.com/office/powerpoint/2010/main" val="1937686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402E8-31BA-4048-91EB-5E2C257959AA}"/>
              </a:ext>
            </a:extLst>
          </p:cNvPr>
          <p:cNvPicPr>
            <a:picLocks noChangeAspect="1"/>
          </p:cNvPicPr>
          <p:nvPr/>
        </p:nvPicPr>
        <p:blipFill>
          <a:blip r:embed="rId3"/>
          <a:stretch>
            <a:fillRect/>
          </a:stretch>
        </p:blipFill>
        <p:spPr>
          <a:xfrm>
            <a:off x="1570445" y="2598032"/>
            <a:ext cx="3437707" cy="3967276"/>
          </a:xfrm>
          <a:prstGeom prst="rect">
            <a:avLst/>
          </a:prstGeom>
        </p:spPr>
      </p:pic>
      <p:pic>
        <p:nvPicPr>
          <p:cNvPr id="3" name="Picture 2">
            <a:extLst>
              <a:ext uri="{FF2B5EF4-FFF2-40B4-BE49-F238E27FC236}">
                <a16:creationId xmlns:a16="http://schemas.microsoft.com/office/drawing/2014/main" id="{C62EB312-9515-4778-9E6E-8347B4D9FEAD}"/>
              </a:ext>
            </a:extLst>
          </p:cNvPr>
          <p:cNvPicPr>
            <a:picLocks noChangeAspect="1"/>
          </p:cNvPicPr>
          <p:nvPr/>
        </p:nvPicPr>
        <p:blipFill>
          <a:blip r:embed="rId4"/>
          <a:stretch>
            <a:fillRect/>
          </a:stretch>
        </p:blipFill>
        <p:spPr>
          <a:xfrm>
            <a:off x="7186863" y="3040892"/>
            <a:ext cx="4409796" cy="3119930"/>
          </a:xfrm>
          <a:prstGeom prst="rect">
            <a:avLst/>
          </a:prstGeom>
        </p:spPr>
      </p:pic>
      <p:sp>
        <p:nvSpPr>
          <p:cNvPr id="6" name="TextBox 5">
            <a:extLst>
              <a:ext uri="{FF2B5EF4-FFF2-40B4-BE49-F238E27FC236}">
                <a16:creationId xmlns:a16="http://schemas.microsoft.com/office/drawing/2014/main" id="{E5817C61-CF56-403D-B59B-99300761EB79}"/>
              </a:ext>
            </a:extLst>
          </p:cNvPr>
          <p:cNvSpPr txBox="1"/>
          <p:nvPr/>
        </p:nvSpPr>
        <p:spPr>
          <a:xfrm>
            <a:off x="2241577" y="6488668"/>
            <a:ext cx="2095445" cy="369332"/>
          </a:xfrm>
          <a:prstGeom prst="rect">
            <a:avLst/>
          </a:prstGeom>
          <a:noFill/>
        </p:spPr>
        <p:txBody>
          <a:bodyPr wrap="none" rtlCol="0">
            <a:spAutoFit/>
          </a:bodyPr>
          <a:lstStyle/>
          <a:p>
            <a:r>
              <a:rPr lang="en-US" dirty="0" err="1">
                <a:latin typeface="Helvetica" panose="020B0604020202020204" pitchFamily="34" charset="0"/>
                <a:cs typeface="Helvetica" panose="020B0604020202020204" pitchFamily="34" charset="0"/>
              </a:rPr>
              <a:t>Ottoni</a:t>
            </a:r>
            <a:r>
              <a:rPr lang="en-US" dirty="0">
                <a:latin typeface="Helvetica" panose="020B0604020202020204" pitchFamily="34" charset="0"/>
                <a:cs typeface="Helvetica" panose="020B0604020202020204" pitchFamily="34" charset="0"/>
              </a:rPr>
              <a:t> et al. (2021)</a:t>
            </a:r>
          </a:p>
        </p:txBody>
      </p:sp>
      <p:sp>
        <p:nvSpPr>
          <p:cNvPr id="7" name="TextBox 6">
            <a:extLst>
              <a:ext uri="{FF2B5EF4-FFF2-40B4-BE49-F238E27FC236}">
                <a16:creationId xmlns:a16="http://schemas.microsoft.com/office/drawing/2014/main" id="{C78A3C8F-17A6-40FB-A0B9-AF969E2783DA}"/>
              </a:ext>
            </a:extLst>
          </p:cNvPr>
          <p:cNvSpPr txBox="1"/>
          <p:nvPr/>
        </p:nvSpPr>
        <p:spPr>
          <a:xfrm>
            <a:off x="7854980" y="6488668"/>
            <a:ext cx="2582758" cy="369332"/>
          </a:xfrm>
          <a:prstGeom prst="rect">
            <a:avLst/>
          </a:prstGeom>
          <a:noFill/>
        </p:spPr>
        <p:txBody>
          <a:bodyPr wrap="none" rtlCol="0">
            <a:spAutoFit/>
          </a:bodyPr>
          <a:lstStyle/>
          <a:p>
            <a:r>
              <a:rPr lang="en-US" dirty="0" err="1">
                <a:latin typeface="Helvetica" panose="020B0604020202020204" pitchFamily="34" charset="0"/>
                <a:cs typeface="Helvetica" panose="020B0604020202020204" pitchFamily="34" charset="0"/>
              </a:rPr>
              <a:t>Eisenhofer</a:t>
            </a:r>
            <a:r>
              <a:rPr lang="en-US" dirty="0">
                <a:latin typeface="Helvetica" panose="020B0604020202020204" pitchFamily="34" charset="0"/>
                <a:cs typeface="Helvetica" panose="020B0604020202020204" pitchFamily="34" charset="0"/>
              </a:rPr>
              <a:t> et al. (2020)</a:t>
            </a:r>
          </a:p>
        </p:txBody>
      </p:sp>
      <p:sp>
        <p:nvSpPr>
          <p:cNvPr id="8" name="Title 1">
            <a:extLst>
              <a:ext uri="{FF2B5EF4-FFF2-40B4-BE49-F238E27FC236}">
                <a16:creationId xmlns:a16="http://schemas.microsoft.com/office/drawing/2014/main" id="{CB898145-8E41-4E58-BE08-B32D2FEAB9BB}"/>
              </a:ext>
            </a:extLst>
          </p:cNvPr>
          <p:cNvSpPr txBox="1">
            <a:spLocks/>
          </p:cNvSpPr>
          <p:nvPr/>
        </p:nvSpPr>
        <p:spPr>
          <a:xfrm>
            <a:off x="838200" y="52844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Helvetica" panose="020B0604020202020204" pitchFamily="34" charset="0"/>
                <a:cs typeface="Helvetica" panose="020B0604020202020204" pitchFamily="34" charset="0"/>
              </a:rPr>
              <a:t>Anaerolineaceae oral taxon 439: Geographic and chronological clustering according to cultural group</a:t>
            </a:r>
          </a:p>
        </p:txBody>
      </p:sp>
      <p:pic>
        <p:nvPicPr>
          <p:cNvPr id="9" name="Picture 8">
            <a:extLst>
              <a:ext uri="{FF2B5EF4-FFF2-40B4-BE49-F238E27FC236}">
                <a16:creationId xmlns:a16="http://schemas.microsoft.com/office/drawing/2014/main" id="{0AC9BDCD-6616-4503-B405-E0AE1B876839}"/>
              </a:ext>
            </a:extLst>
          </p:cNvPr>
          <p:cNvPicPr>
            <a:picLocks noChangeAspect="1"/>
          </p:cNvPicPr>
          <p:nvPr/>
        </p:nvPicPr>
        <p:blipFill>
          <a:blip r:embed="rId5"/>
          <a:stretch>
            <a:fillRect/>
          </a:stretch>
        </p:blipFill>
        <p:spPr>
          <a:xfrm>
            <a:off x="838200" y="1578797"/>
            <a:ext cx="5540220" cy="937341"/>
          </a:xfrm>
          <a:prstGeom prst="rect">
            <a:avLst/>
          </a:prstGeom>
        </p:spPr>
      </p:pic>
      <p:pic>
        <p:nvPicPr>
          <p:cNvPr id="10" name="Picture 9">
            <a:extLst>
              <a:ext uri="{FF2B5EF4-FFF2-40B4-BE49-F238E27FC236}">
                <a16:creationId xmlns:a16="http://schemas.microsoft.com/office/drawing/2014/main" id="{9FDA6615-7EA1-4E6D-B841-1BC961A4C36D}"/>
              </a:ext>
            </a:extLst>
          </p:cNvPr>
          <p:cNvPicPr>
            <a:picLocks noChangeAspect="1"/>
          </p:cNvPicPr>
          <p:nvPr/>
        </p:nvPicPr>
        <p:blipFill>
          <a:blip r:embed="rId6"/>
          <a:stretch>
            <a:fillRect/>
          </a:stretch>
        </p:blipFill>
        <p:spPr>
          <a:xfrm>
            <a:off x="7601971" y="1539836"/>
            <a:ext cx="3579580" cy="1173211"/>
          </a:xfrm>
          <a:prstGeom prst="rect">
            <a:avLst/>
          </a:prstGeom>
        </p:spPr>
      </p:pic>
      <p:sp>
        <p:nvSpPr>
          <p:cNvPr id="2" name="Slide Number Placeholder 1">
            <a:extLst>
              <a:ext uri="{FF2B5EF4-FFF2-40B4-BE49-F238E27FC236}">
                <a16:creationId xmlns:a16="http://schemas.microsoft.com/office/drawing/2014/main" id="{4C5E4909-D19A-1BA7-10AA-E014246BB9F9}"/>
              </a:ext>
            </a:extLst>
          </p:cNvPr>
          <p:cNvSpPr>
            <a:spLocks noGrp="1"/>
          </p:cNvSpPr>
          <p:nvPr>
            <p:ph type="sldNum" sz="quarter" idx="12"/>
          </p:nvPr>
        </p:nvSpPr>
        <p:spPr/>
        <p:txBody>
          <a:bodyPr/>
          <a:lstStyle/>
          <a:p>
            <a:fld id="{B45F0285-4594-46C8-B780-3B3D316D829C}" type="slidenum">
              <a:rPr lang="en-US" smtClean="0"/>
              <a:t>33</a:t>
            </a:fld>
            <a:endParaRPr lang="en-US"/>
          </a:p>
        </p:txBody>
      </p:sp>
      <p:sp>
        <p:nvSpPr>
          <p:cNvPr id="4" name="Footer Placeholder 3">
            <a:extLst>
              <a:ext uri="{FF2B5EF4-FFF2-40B4-BE49-F238E27FC236}">
                <a16:creationId xmlns:a16="http://schemas.microsoft.com/office/drawing/2014/main" id="{D7163E7B-C778-4F2E-2243-47BD493B8DD9}"/>
              </a:ext>
            </a:extLst>
          </p:cNvPr>
          <p:cNvSpPr>
            <a:spLocks noGrp="1"/>
          </p:cNvSpPr>
          <p:nvPr>
            <p:ph type="ftr" sz="quarter" idx="11"/>
          </p:nvPr>
        </p:nvSpPr>
        <p:spPr/>
        <p:txBody>
          <a:bodyPr/>
          <a:lstStyle/>
          <a:p>
            <a:r>
              <a:rPr lang="en-US"/>
              <a:t>AABA 2023 Presentation</a:t>
            </a:r>
          </a:p>
        </p:txBody>
      </p:sp>
    </p:spTree>
    <p:extLst>
      <p:ext uri="{BB962C8B-B14F-4D97-AF65-F5344CB8AC3E}">
        <p14:creationId xmlns:p14="http://schemas.microsoft.com/office/powerpoint/2010/main" val="1040533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6EB840-F333-D38A-8D1F-392765330CD1}"/>
              </a:ext>
            </a:extLst>
          </p:cNvPr>
          <p:cNvSpPr>
            <a:spLocks noGrp="1"/>
          </p:cNvSpPr>
          <p:nvPr>
            <p:ph type="sldNum" sz="quarter" idx="12"/>
          </p:nvPr>
        </p:nvSpPr>
        <p:spPr/>
        <p:txBody>
          <a:bodyPr/>
          <a:lstStyle/>
          <a:p>
            <a:fld id="{D9742B13-BA90-439A-A52E-5D0CA01007CA}" type="slidenum">
              <a:rPr lang="en-US" smtClean="0"/>
              <a:t>34</a:t>
            </a:fld>
            <a:endParaRPr lang="en-US"/>
          </a:p>
        </p:txBody>
      </p:sp>
      <p:sp>
        <p:nvSpPr>
          <p:cNvPr id="3" name="TextBox 2">
            <a:extLst>
              <a:ext uri="{FF2B5EF4-FFF2-40B4-BE49-F238E27FC236}">
                <a16:creationId xmlns:a16="http://schemas.microsoft.com/office/drawing/2014/main" id="{B81D3AAC-37F8-D760-1E03-4CC4BCFF7333}"/>
              </a:ext>
            </a:extLst>
          </p:cNvPr>
          <p:cNvSpPr txBox="1"/>
          <p:nvPr/>
        </p:nvSpPr>
        <p:spPr>
          <a:xfrm>
            <a:off x="1099189" y="-104520"/>
            <a:ext cx="999362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1: Mapping to the reference &amp; and quality filter</a:t>
            </a:r>
          </a:p>
        </p:txBody>
      </p:sp>
      <p:sp>
        <p:nvSpPr>
          <p:cNvPr id="4" name="TextBox 3">
            <a:extLst>
              <a:ext uri="{FF2B5EF4-FFF2-40B4-BE49-F238E27FC236}">
                <a16:creationId xmlns:a16="http://schemas.microsoft.com/office/drawing/2014/main" id="{EC52789F-C837-90AC-8530-2F72D9A7A66A}"/>
              </a:ext>
            </a:extLst>
          </p:cNvPr>
          <p:cNvSpPr txBox="1"/>
          <p:nvPr/>
        </p:nvSpPr>
        <p:spPr>
          <a:xfrm>
            <a:off x="949125" y="1132649"/>
            <a:ext cx="4029823" cy="1323439"/>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BWA = Burrows-Wheeler Aligner </a:t>
            </a:r>
            <a:endParaRPr lang="en-US" sz="4000" dirty="0"/>
          </a:p>
        </p:txBody>
      </p:sp>
      <p:sp>
        <p:nvSpPr>
          <p:cNvPr id="5" name="TextBox 4">
            <a:extLst>
              <a:ext uri="{FF2B5EF4-FFF2-40B4-BE49-F238E27FC236}">
                <a16:creationId xmlns:a16="http://schemas.microsoft.com/office/drawing/2014/main" id="{1814FA76-785E-4354-B850-02E61FEA55C6}"/>
              </a:ext>
            </a:extLst>
          </p:cNvPr>
          <p:cNvSpPr txBox="1"/>
          <p:nvPr/>
        </p:nvSpPr>
        <p:spPr>
          <a:xfrm>
            <a:off x="699732" y="2442032"/>
            <a:ext cx="5166645" cy="3785652"/>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Indexes the reference genome in a compressed form</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BWA-MEM for long reads and higher accuracy </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BWA-ALN for short reads </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Needs a reference genome in FASTA format </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Samples can be in FASTQ or FASTA format </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Outputs a SAM/BAM files  </a:t>
            </a:r>
          </a:p>
        </p:txBody>
      </p:sp>
      <p:sp>
        <p:nvSpPr>
          <p:cNvPr id="6" name="TextBox 5">
            <a:extLst>
              <a:ext uri="{FF2B5EF4-FFF2-40B4-BE49-F238E27FC236}">
                <a16:creationId xmlns:a16="http://schemas.microsoft.com/office/drawing/2014/main" id="{6E900982-5051-61CA-FA87-BFFFCF742173}"/>
              </a:ext>
            </a:extLst>
          </p:cNvPr>
          <p:cNvSpPr txBox="1"/>
          <p:nvPr/>
        </p:nvSpPr>
        <p:spPr>
          <a:xfrm>
            <a:off x="7967288" y="1364077"/>
            <a:ext cx="4029823"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SAMTOOLS</a:t>
            </a:r>
            <a:endParaRPr lang="en-US" sz="4000" dirty="0"/>
          </a:p>
        </p:txBody>
      </p:sp>
      <p:sp>
        <p:nvSpPr>
          <p:cNvPr id="7" name="TextBox 6">
            <a:extLst>
              <a:ext uri="{FF2B5EF4-FFF2-40B4-BE49-F238E27FC236}">
                <a16:creationId xmlns:a16="http://schemas.microsoft.com/office/drawing/2014/main" id="{5D946D27-E8E4-74A5-3D93-D3C2E0973DF0}"/>
              </a:ext>
            </a:extLst>
          </p:cNvPr>
          <p:cNvSpPr txBox="1"/>
          <p:nvPr/>
        </p:nvSpPr>
        <p:spPr>
          <a:xfrm>
            <a:off x="6934739" y="2456088"/>
            <a:ext cx="5062372" cy="1569660"/>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A suite of programs for HTS data</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Supports SAM/BAM formats</a:t>
            </a:r>
          </a:p>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Can perform a variety of quality control functions</a:t>
            </a:r>
          </a:p>
        </p:txBody>
      </p:sp>
      <p:sp>
        <p:nvSpPr>
          <p:cNvPr id="8" name="TextBox 7">
            <a:extLst>
              <a:ext uri="{FF2B5EF4-FFF2-40B4-BE49-F238E27FC236}">
                <a16:creationId xmlns:a16="http://schemas.microsoft.com/office/drawing/2014/main" id="{B56607AE-AB7A-0867-CC5D-1526AD7CE224}"/>
              </a:ext>
            </a:extLst>
          </p:cNvPr>
          <p:cNvSpPr txBox="1"/>
          <p:nvPr/>
        </p:nvSpPr>
        <p:spPr>
          <a:xfrm>
            <a:off x="5952376" y="4673411"/>
            <a:ext cx="4970997" cy="1323439"/>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bwa_script.sh</a:t>
            </a:r>
          </a:p>
          <a:p>
            <a:pPr algn="ctr"/>
            <a:r>
              <a:rPr lang="en-US" sz="4000" dirty="0">
                <a:latin typeface="Helvetica" panose="020B0604020202020204" pitchFamily="34" charset="0"/>
                <a:cs typeface="Helvetica" panose="020B0604020202020204" pitchFamily="34" charset="0"/>
              </a:rPr>
              <a:t>Samtools-script.sh</a:t>
            </a:r>
            <a:endParaRPr lang="en-US" sz="4000" dirty="0"/>
          </a:p>
        </p:txBody>
      </p:sp>
    </p:spTree>
    <p:extLst>
      <p:ext uri="{BB962C8B-B14F-4D97-AF65-F5344CB8AC3E}">
        <p14:creationId xmlns:p14="http://schemas.microsoft.com/office/powerpoint/2010/main" val="3316799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65DFE1-73F5-2EC2-67A3-E0F7302C915B}"/>
              </a:ext>
            </a:extLst>
          </p:cNvPr>
          <p:cNvSpPr>
            <a:spLocks noGrp="1"/>
          </p:cNvSpPr>
          <p:nvPr>
            <p:ph type="sldNum" sz="quarter" idx="12"/>
          </p:nvPr>
        </p:nvSpPr>
        <p:spPr/>
        <p:txBody>
          <a:bodyPr/>
          <a:lstStyle/>
          <a:p>
            <a:fld id="{D9742B13-BA90-439A-A52E-5D0CA01007CA}" type="slidenum">
              <a:rPr lang="en-US" smtClean="0"/>
              <a:t>35</a:t>
            </a:fld>
            <a:endParaRPr lang="en-US"/>
          </a:p>
        </p:txBody>
      </p:sp>
      <p:sp>
        <p:nvSpPr>
          <p:cNvPr id="4" name="TextBox 3">
            <a:extLst>
              <a:ext uri="{FF2B5EF4-FFF2-40B4-BE49-F238E27FC236}">
                <a16:creationId xmlns:a16="http://schemas.microsoft.com/office/drawing/2014/main" id="{98A3BB20-452B-2D64-41F5-4B7CBDCB6814}"/>
              </a:ext>
            </a:extLst>
          </p:cNvPr>
          <p:cNvSpPr txBox="1"/>
          <p:nvPr/>
        </p:nvSpPr>
        <p:spPr>
          <a:xfrm>
            <a:off x="1099189" y="-104520"/>
            <a:ext cx="999362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2: Mapping to the reference &amp; and quality filter</a:t>
            </a:r>
          </a:p>
        </p:txBody>
      </p:sp>
      <p:sp>
        <p:nvSpPr>
          <p:cNvPr id="6" name="TextBox 5">
            <a:extLst>
              <a:ext uri="{FF2B5EF4-FFF2-40B4-BE49-F238E27FC236}">
                <a16:creationId xmlns:a16="http://schemas.microsoft.com/office/drawing/2014/main" id="{DE7A4245-D852-99A2-17F7-718BE2547D4B}"/>
              </a:ext>
            </a:extLst>
          </p:cNvPr>
          <p:cNvSpPr txBox="1"/>
          <p:nvPr/>
        </p:nvSpPr>
        <p:spPr>
          <a:xfrm>
            <a:off x="-171697" y="1278157"/>
            <a:ext cx="6448929"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SAMTOOLS coverage</a:t>
            </a:r>
            <a:endParaRPr lang="en-US" sz="4000" dirty="0"/>
          </a:p>
        </p:txBody>
      </p:sp>
      <p:pic>
        <p:nvPicPr>
          <p:cNvPr id="9" name="Picture 8">
            <a:extLst>
              <a:ext uri="{FF2B5EF4-FFF2-40B4-BE49-F238E27FC236}">
                <a16:creationId xmlns:a16="http://schemas.microsoft.com/office/drawing/2014/main" id="{CCA02F60-8C3E-7E7E-D31B-D39727A66B31}"/>
              </a:ext>
            </a:extLst>
          </p:cNvPr>
          <p:cNvPicPr>
            <a:picLocks noChangeAspect="1"/>
          </p:cNvPicPr>
          <p:nvPr/>
        </p:nvPicPr>
        <p:blipFill>
          <a:blip r:embed="rId2"/>
          <a:stretch>
            <a:fillRect/>
          </a:stretch>
        </p:blipFill>
        <p:spPr>
          <a:xfrm>
            <a:off x="431140" y="2293692"/>
            <a:ext cx="7968682" cy="4245220"/>
          </a:xfrm>
          <a:prstGeom prst="rect">
            <a:avLst/>
          </a:prstGeom>
        </p:spPr>
      </p:pic>
      <p:sp>
        <p:nvSpPr>
          <p:cNvPr id="10" name="TextBox 9">
            <a:extLst>
              <a:ext uri="{FF2B5EF4-FFF2-40B4-BE49-F238E27FC236}">
                <a16:creationId xmlns:a16="http://schemas.microsoft.com/office/drawing/2014/main" id="{10ACFF25-39C5-4F5D-4487-6BDD2A8975F3}"/>
              </a:ext>
            </a:extLst>
          </p:cNvPr>
          <p:cNvSpPr txBox="1"/>
          <p:nvPr/>
        </p:nvSpPr>
        <p:spPr>
          <a:xfrm>
            <a:off x="6921755" y="1278157"/>
            <a:ext cx="4970997"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Coverage_script.sh</a:t>
            </a:r>
            <a:endParaRPr lang="en-US" sz="4000" dirty="0"/>
          </a:p>
        </p:txBody>
      </p:sp>
    </p:spTree>
    <p:extLst>
      <p:ext uri="{BB962C8B-B14F-4D97-AF65-F5344CB8AC3E}">
        <p14:creationId xmlns:p14="http://schemas.microsoft.com/office/powerpoint/2010/main" val="3136089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48284E-A74A-6306-3DFC-5CE047583EF9}"/>
              </a:ext>
            </a:extLst>
          </p:cNvPr>
          <p:cNvSpPr>
            <a:spLocks noGrp="1"/>
          </p:cNvSpPr>
          <p:nvPr>
            <p:ph type="sldNum" sz="quarter" idx="12"/>
          </p:nvPr>
        </p:nvSpPr>
        <p:spPr/>
        <p:txBody>
          <a:bodyPr/>
          <a:lstStyle/>
          <a:p>
            <a:fld id="{D9742B13-BA90-439A-A52E-5D0CA01007CA}" type="slidenum">
              <a:rPr lang="en-US" smtClean="0"/>
              <a:t>36</a:t>
            </a:fld>
            <a:endParaRPr lang="en-US"/>
          </a:p>
        </p:txBody>
      </p:sp>
      <p:sp>
        <p:nvSpPr>
          <p:cNvPr id="3" name="TextBox 2">
            <a:extLst>
              <a:ext uri="{FF2B5EF4-FFF2-40B4-BE49-F238E27FC236}">
                <a16:creationId xmlns:a16="http://schemas.microsoft.com/office/drawing/2014/main" id="{B956CD34-F837-68A6-B349-320AEC210A26}"/>
              </a:ext>
            </a:extLst>
          </p:cNvPr>
          <p:cNvSpPr txBox="1"/>
          <p:nvPr/>
        </p:nvSpPr>
        <p:spPr>
          <a:xfrm>
            <a:off x="1099189" y="-104520"/>
            <a:ext cx="999362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3: Filtering authentic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aDNA</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reads</a:t>
            </a:r>
          </a:p>
        </p:txBody>
      </p:sp>
      <p:sp>
        <p:nvSpPr>
          <p:cNvPr id="4" name="TextBox 3">
            <a:extLst>
              <a:ext uri="{FF2B5EF4-FFF2-40B4-BE49-F238E27FC236}">
                <a16:creationId xmlns:a16="http://schemas.microsoft.com/office/drawing/2014/main" id="{FA487149-E29E-A817-25B6-D767747F3772}"/>
              </a:ext>
            </a:extLst>
          </p:cNvPr>
          <p:cNvSpPr txBox="1"/>
          <p:nvPr/>
        </p:nvSpPr>
        <p:spPr>
          <a:xfrm>
            <a:off x="949125" y="1790062"/>
            <a:ext cx="10404675" cy="1323439"/>
          </a:xfrm>
          <a:prstGeom prst="rect">
            <a:avLst/>
          </a:prstGeom>
          <a:noFill/>
        </p:spPr>
        <p:txBody>
          <a:bodyPr wrap="square">
            <a:spAutoFit/>
          </a:bodyPr>
          <a:lstStyle/>
          <a:p>
            <a:pPr algn="ctr"/>
            <a:r>
              <a:rPr lang="en-US" sz="4000" dirty="0" err="1">
                <a:latin typeface="Helvetica" panose="020B0604020202020204" pitchFamily="34" charset="0"/>
                <a:cs typeface="Helvetica" panose="020B0604020202020204" pitchFamily="34" charset="0"/>
              </a:rPr>
              <a:t>PMDtools</a:t>
            </a:r>
            <a:r>
              <a:rPr lang="en-US" sz="4000" dirty="0">
                <a:latin typeface="Helvetica" panose="020B0604020202020204" pitchFamily="34" charset="0"/>
                <a:cs typeface="Helvetica" panose="020B0604020202020204" pitchFamily="34" charset="0"/>
              </a:rPr>
              <a:t> = filters to keep only reads with ancient DNA signatures </a:t>
            </a:r>
            <a:endParaRPr lang="en-US" sz="4000" dirty="0"/>
          </a:p>
        </p:txBody>
      </p:sp>
      <p:sp>
        <p:nvSpPr>
          <p:cNvPr id="5" name="TextBox 4">
            <a:extLst>
              <a:ext uri="{FF2B5EF4-FFF2-40B4-BE49-F238E27FC236}">
                <a16:creationId xmlns:a16="http://schemas.microsoft.com/office/drawing/2014/main" id="{94037648-F067-A3DE-7767-BCABB1EA631C}"/>
              </a:ext>
            </a:extLst>
          </p:cNvPr>
          <p:cNvSpPr txBox="1"/>
          <p:nvPr/>
        </p:nvSpPr>
        <p:spPr>
          <a:xfrm>
            <a:off x="1249806" y="3744499"/>
            <a:ext cx="10404675" cy="707886"/>
          </a:xfrm>
          <a:prstGeom prst="rect">
            <a:avLst/>
          </a:prstGeom>
          <a:noFill/>
        </p:spPr>
        <p:txBody>
          <a:bodyPr wrap="square">
            <a:spAutoFit/>
          </a:bodyPr>
          <a:lstStyle/>
          <a:p>
            <a:r>
              <a:rPr lang="en-US" sz="4000" dirty="0">
                <a:latin typeface="Helvetica" panose="020B0604020202020204" pitchFamily="34" charset="0"/>
                <a:cs typeface="Helvetica" panose="020B0604020202020204" pitchFamily="34" charset="0"/>
              </a:rPr>
              <a:t>PMD_tools.sh</a:t>
            </a:r>
            <a:endParaRPr lang="en-US" sz="4000" dirty="0"/>
          </a:p>
        </p:txBody>
      </p:sp>
    </p:spTree>
    <p:extLst>
      <p:ext uri="{BB962C8B-B14F-4D97-AF65-F5344CB8AC3E}">
        <p14:creationId xmlns:p14="http://schemas.microsoft.com/office/powerpoint/2010/main" val="2392486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54F872-F680-9FED-F9A4-26445B84B5B0}"/>
              </a:ext>
            </a:extLst>
          </p:cNvPr>
          <p:cNvSpPr>
            <a:spLocks noGrp="1"/>
          </p:cNvSpPr>
          <p:nvPr>
            <p:ph type="sldNum" sz="quarter" idx="12"/>
          </p:nvPr>
        </p:nvSpPr>
        <p:spPr/>
        <p:txBody>
          <a:bodyPr/>
          <a:lstStyle/>
          <a:p>
            <a:fld id="{D9742B13-BA90-439A-A52E-5D0CA01007CA}" type="slidenum">
              <a:rPr lang="en-US" smtClean="0"/>
              <a:t>37</a:t>
            </a:fld>
            <a:endParaRPr lang="en-US"/>
          </a:p>
        </p:txBody>
      </p:sp>
      <p:sp>
        <p:nvSpPr>
          <p:cNvPr id="3" name="TextBox 2">
            <a:extLst>
              <a:ext uri="{FF2B5EF4-FFF2-40B4-BE49-F238E27FC236}">
                <a16:creationId xmlns:a16="http://schemas.microsoft.com/office/drawing/2014/main" id="{3FCFD9E1-D7A4-A844-5919-CF047C9B0404}"/>
              </a:ext>
            </a:extLst>
          </p:cNvPr>
          <p:cNvSpPr txBox="1"/>
          <p:nvPr/>
        </p:nvSpPr>
        <p:spPr>
          <a:xfrm>
            <a:off x="1099189" y="278539"/>
            <a:ext cx="999362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4: Converting to VCF format with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BCFtools</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4" name="TextBox 3">
            <a:extLst>
              <a:ext uri="{FF2B5EF4-FFF2-40B4-BE49-F238E27FC236}">
                <a16:creationId xmlns:a16="http://schemas.microsoft.com/office/drawing/2014/main" id="{DBCFA0F6-A148-319B-FFCC-2CC935686502}"/>
              </a:ext>
            </a:extLst>
          </p:cNvPr>
          <p:cNvSpPr txBox="1"/>
          <p:nvPr/>
        </p:nvSpPr>
        <p:spPr>
          <a:xfrm>
            <a:off x="419100" y="1900323"/>
            <a:ext cx="11353800" cy="1323439"/>
          </a:xfrm>
          <a:prstGeom prst="rect">
            <a:avLst/>
          </a:prstGeom>
          <a:noFill/>
        </p:spPr>
        <p:txBody>
          <a:bodyPr wrap="square">
            <a:spAutoFit/>
          </a:bodyPr>
          <a:lstStyle/>
          <a:p>
            <a:pPr algn="ctr"/>
            <a:r>
              <a:rPr lang="en-US" sz="4000" dirty="0" err="1">
                <a:latin typeface="Helvetica" panose="020B0604020202020204" pitchFamily="34" charset="0"/>
                <a:cs typeface="Helvetica" panose="020B0604020202020204" pitchFamily="34" charset="0"/>
              </a:rPr>
              <a:t>BCFtools</a:t>
            </a:r>
            <a:r>
              <a:rPr lang="en-US" sz="4000" dirty="0">
                <a:latin typeface="Helvetica" panose="020B0604020202020204" pitchFamily="34" charset="0"/>
                <a:cs typeface="Helvetica" panose="020B0604020202020204" pitchFamily="34" charset="0"/>
              </a:rPr>
              <a:t>: variant calling and manipulating files in the VCF format and its binary counterpart BCF </a:t>
            </a:r>
            <a:endParaRPr lang="en-US" sz="4000" dirty="0"/>
          </a:p>
        </p:txBody>
      </p:sp>
      <p:pic>
        <p:nvPicPr>
          <p:cNvPr id="2050" name="Picture 2" descr="Learning the VCF format">
            <a:extLst>
              <a:ext uri="{FF2B5EF4-FFF2-40B4-BE49-F238E27FC236}">
                <a16:creationId xmlns:a16="http://schemas.microsoft.com/office/drawing/2014/main" id="{739495A4-3376-671E-1429-4D73A405B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3381036"/>
            <a:ext cx="7496432" cy="30854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754A2C-88BD-A066-94BC-6BDDCBED66D5}"/>
              </a:ext>
            </a:extLst>
          </p:cNvPr>
          <p:cNvSpPr txBox="1"/>
          <p:nvPr/>
        </p:nvSpPr>
        <p:spPr>
          <a:xfrm>
            <a:off x="-801411" y="3980873"/>
            <a:ext cx="5927687"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bcftools_tools.sh</a:t>
            </a:r>
            <a:endParaRPr lang="en-US" sz="4000" dirty="0"/>
          </a:p>
        </p:txBody>
      </p:sp>
    </p:spTree>
    <p:extLst>
      <p:ext uri="{BB962C8B-B14F-4D97-AF65-F5344CB8AC3E}">
        <p14:creationId xmlns:p14="http://schemas.microsoft.com/office/powerpoint/2010/main" val="2702779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C3025-A154-6490-20CE-2D2E941E696F}"/>
              </a:ext>
            </a:extLst>
          </p:cNvPr>
          <p:cNvSpPr>
            <a:spLocks noGrp="1"/>
          </p:cNvSpPr>
          <p:nvPr>
            <p:ph type="sldNum" sz="quarter" idx="12"/>
          </p:nvPr>
        </p:nvSpPr>
        <p:spPr/>
        <p:txBody>
          <a:bodyPr/>
          <a:lstStyle/>
          <a:p>
            <a:fld id="{D9742B13-BA90-439A-A52E-5D0CA01007CA}" type="slidenum">
              <a:rPr lang="en-US" smtClean="0"/>
              <a:t>38</a:t>
            </a:fld>
            <a:endParaRPr lang="en-US"/>
          </a:p>
        </p:txBody>
      </p:sp>
      <p:sp>
        <p:nvSpPr>
          <p:cNvPr id="3" name="TextBox 2">
            <a:extLst>
              <a:ext uri="{FF2B5EF4-FFF2-40B4-BE49-F238E27FC236}">
                <a16:creationId xmlns:a16="http://schemas.microsoft.com/office/drawing/2014/main" id="{95FA6DCA-6999-DEC2-BBA1-DECEF634CCCB}"/>
              </a:ext>
            </a:extLst>
          </p:cNvPr>
          <p:cNvSpPr txBox="1"/>
          <p:nvPr/>
        </p:nvSpPr>
        <p:spPr>
          <a:xfrm>
            <a:off x="617837" y="136525"/>
            <a:ext cx="11315233"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5: Annotate VCF files with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SNPtoolkit</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 </a:t>
            </a:r>
          </a:p>
        </p:txBody>
      </p:sp>
      <p:pic>
        <p:nvPicPr>
          <p:cNvPr id="4098" name="Picture 2" descr="Contents — snpToolkit documentation">
            <a:extLst>
              <a:ext uri="{FF2B5EF4-FFF2-40B4-BE49-F238E27FC236}">
                <a16:creationId xmlns:a16="http://schemas.microsoft.com/office/drawing/2014/main" id="{A18BDB58-F7F0-76CE-E1BF-3BE1293C2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7" y="5107075"/>
            <a:ext cx="4265140" cy="11512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5F2B5F-0EBD-9EF8-5DA5-9A88B15ED9B0}"/>
              </a:ext>
            </a:extLst>
          </p:cNvPr>
          <p:cNvSpPr txBox="1"/>
          <p:nvPr/>
        </p:nvSpPr>
        <p:spPr>
          <a:xfrm>
            <a:off x="4104150" y="4652767"/>
            <a:ext cx="10404675" cy="707886"/>
          </a:xfrm>
          <a:prstGeom prst="rect">
            <a:avLst/>
          </a:prstGeom>
          <a:noFill/>
        </p:spPr>
        <p:txBody>
          <a:bodyPr wrap="square">
            <a:spAutoFit/>
          </a:bodyPr>
          <a:lstStyle/>
          <a:p>
            <a:pPr algn="ctr"/>
            <a:r>
              <a:rPr lang="en-US" sz="4000" dirty="0"/>
              <a:t>SNP_Toolkit.sh</a:t>
            </a:r>
          </a:p>
        </p:txBody>
      </p:sp>
      <p:sp>
        <p:nvSpPr>
          <p:cNvPr id="5" name="TextBox 4">
            <a:extLst>
              <a:ext uri="{FF2B5EF4-FFF2-40B4-BE49-F238E27FC236}">
                <a16:creationId xmlns:a16="http://schemas.microsoft.com/office/drawing/2014/main" id="{5E6FB0DB-744E-224B-6ABB-B2459CABE1BB}"/>
              </a:ext>
            </a:extLst>
          </p:cNvPr>
          <p:cNvSpPr txBox="1"/>
          <p:nvPr/>
        </p:nvSpPr>
        <p:spPr>
          <a:xfrm>
            <a:off x="3513294" y="5265700"/>
            <a:ext cx="10404675" cy="707886"/>
          </a:xfrm>
          <a:prstGeom prst="rect">
            <a:avLst/>
          </a:prstGeom>
          <a:noFill/>
        </p:spPr>
        <p:txBody>
          <a:bodyPr wrap="square">
            <a:spAutoFit/>
          </a:bodyPr>
          <a:lstStyle/>
          <a:p>
            <a:pPr algn="ctr"/>
            <a:r>
              <a:rPr lang="en-US" sz="4000" dirty="0"/>
              <a:t>cd snpToolkit_SNPs_output_2024-*</a:t>
            </a:r>
          </a:p>
        </p:txBody>
      </p:sp>
      <p:pic>
        <p:nvPicPr>
          <p:cNvPr id="7" name="Picture 6">
            <a:extLst>
              <a:ext uri="{FF2B5EF4-FFF2-40B4-BE49-F238E27FC236}">
                <a16:creationId xmlns:a16="http://schemas.microsoft.com/office/drawing/2014/main" id="{B6FBAFDF-3492-2FC6-5677-29B6D9733E84}"/>
              </a:ext>
            </a:extLst>
          </p:cNvPr>
          <p:cNvPicPr>
            <a:picLocks noChangeAspect="1"/>
          </p:cNvPicPr>
          <p:nvPr/>
        </p:nvPicPr>
        <p:blipFill>
          <a:blip r:embed="rId3"/>
          <a:stretch>
            <a:fillRect/>
          </a:stretch>
        </p:blipFill>
        <p:spPr>
          <a:xfrm>
            <a:off x="1703741" y="1092405"/>
            <a:ext cx="8784518" cy="3401737"/>
          </a:xfrm>
          <a:prstGeom prst="rect">
            <a:avLst/>
          </a:prstGeom>
        </p:spPr>
      </p:pic>
    </p:spTree>
    <p:extLst>
      <p:ext uri="{BB962C8B-B14F-4D97-AF65-F5344CB8AC3E}">
        <p14:creationId xmlns:p14="http://schemas.microsoft.com/office/powerpoint/2010/main" val="2344262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01A0FB-25DD-432A-FEC4-270B07286727}"/>
              </a:ext>
            </a:extLst>
          </p:cNvPr>
          <p:cNvSpPr>
            <a:spLocks noGrp="1"/>
          </p:cNvSpPr>
          <p:nvPr>
            <p:ph type="sldNum" sz="quarter" idx="12"/>
          </p:nvPr>
        </p:nvSpPr>
        <p:spPr/>
        <p:txBody>
          <a:bodyPr/>
          <a:lstStyle/>
          <a:p>
            <a:fld id="{D9742B13-BA90-439A-A52E-5D0CA01007CA}" type="slidenum">
              <a:rPr lang="en-US" smtClean="0"/>
              <a:t>39</a:t>
            </a:fld>
            <a:endParaRPr lang="en-US"/>
          </a:p>
        </p:txBody>
      </p:sp>
      <p:sp>
        <p:nvSpPr>
          <p:cNvPr id="3" name="TextBox 2">
            <a:extLst>
              <a:ext uri="{FF2B5EF4-FFF2-40B4-BE49-F238E27FC236}">
                <a16:creationId xmlns:a16="http://schemas.microsoft.com/office/drawing/2014/main" id="{BCDDD652-062E-BEC4-F47C-201C4B12FAD8}"/>
              </a:ext>
            </a:extLst>
          </p:cNvPr>
          <p:cNvSpPr txBox="1"/>
          <p:nvPr/>
        </p:nvSpPr>
        <p:spPr>
          <a:xfrm>
            <a:off x="1512532" y="1954365"/>
            <a:ext cx="9166936"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SNP_TOOLKIT_COMBINE.sh</a:t>
            </a:r>
            <a:endParaRPr lang="en-US" sz="4000" dirty="0"/>
          </a:p>
        </p:txBody>
      </p:sp>
      <p:sp>
        <p:nvSpPr>
          <p:cNvPr id="4" name="TextBox 3">
            <a:extLst>
              <a:ext uri="{FF2B5EF4-FFF2-40B4-BE49-F238E27FC236}">
                <a16:creationId xmlns:a16="http://schemas.microsoft.com/office/drawing/2014/main" id="{322B062F-D4EE-0BA7-E90D-DBF7AD399FA6}"/>
              </a:ext>
            </a:extLst>
          </p:cNvPr>
          <p:cNvSpPr txBox="1"/>
          <p:nvPr/>
        </p:nvSpPr>
        <p:spPr>
          <a:xfrm>
            <a:off x="1099189" y="278539"/>
            <a:ext cx="999362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6: </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SNPTookit_Combine</a:t>
            </a:r>
            <a:endParaRPr kumimoji="0" lang="en-US" sz="4800" b="1" i="0" u="none" strike="noStrike" kern="1200" cap="none" spc="0" normalizeH="0" baseline="0" noProof="0" dirty="0">
              <a:ln>
                <a:noFill/>
              </a:ln>
              <a:solidFill>
                <a:srgbClr val="00B0F0"/>
              </a:solidFill>
              <a:effectLst/>
              <a:uLnTx/>
              <a:uFillTx/>
              <a:latin typeface="Commissioner"/>
              <a:ea typeface="+mn-ea"/>
              <a:cs typeface="+mn-cs"/>
            </a:endParaRPr>
          </a:p>
        </p:txBody>
      </p:sp>
      <p:sp>
        <p:nvSpPr>
          <p:cNvPr id="5" name="TextBox 4">
            <a:extLst>
              <a:ext uri="{FF2B5EF4-FFF2-40B4-BE49-F238E27FC236}">
                <a16:creationId xmlns:a16="http://schemas.microsoft.com/office/drawing/2014/main" id="{F70F3BE3-4DE4-AE1A-65A5-52A71DABAD73}"/>
              </a:ext>
            </a:extLst>
          </p:cNvPr>
          <p:cNvSpPr txBox="1"/>
          <p:nvPr/>
        </p:nvSpPr>
        <p:spPr>
          <a:xfrm>
            <a:off x="1512532" y="2799194"/>
            <a:ext cx="9166936"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TRIMAL-script.sh</a:t>
            </a:r>
            <a:endParaRPr lang="en-US" sz="4000" dirty="0"/>
          </a:p>
        </p:txBody>
      </p:sp>
      <p:sp>
        <p:nvSpPr>
          <p:cNvPr id="6" name="TextBox 5">
            <a:extLst>
              <a:ext uri="{FF2B5EF4-FFF2-40B4-BE49-F238E27FC236}">
                <a16:creationId xmlns:a16="http://schemas.microsoft.com/office/drawing/2014/main" id="{AC91DF14-0C95-58F4-956B-145612F4C16C}"/>
              </a:ext>
            </a:extLst>
          </p:cNvPr>
          <p:cNvSpPr txBox="1"/>
          <p:nvPr/>
        </p:nvSpPr>
        <p:spPr>
          <a:xfrm>
            <a:off x="1512532" y="3507080"/>
            <a:ext cx="9166936"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Model_Finder.sh</a:t>
            </a:r>
            <a:endParaRPr lang="en-US" sz="4000" dirty="0"/>
          </a:p>
        </p:txBody>
      </p:sp>
      <p:sp>
        <p:nvSpPr>
          <p:cNvPr id="7" name="TextBox 6">
            <a:extLst>
              <a:ext uri="{FF2B5EF4-FFF2-40B4-BE49-F238E27FC236}">
                <a16:creationId xmlns:a16="http://schemas.microsoft.com/office/drawing/2014/main" id="{94569A03-69E7-1A83-5696-76149005E233}"/>
              </a:ext>
            </a:extLst>
          </p:cNvPr>
          <p:cNvSpPr txBox="1"/>
          <p:nvPr/>
        </p:nvSpPr>
        <p:spPr>
          <a:xfrm>
            <a:off x="1512532" y="4115253"/>
            <a:ext cx="9166936" cy="1323439"/>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IQ_TREE_with_Model.sh</a:t>
            </a:r>
          </a:p>
          <a:p>
            <a:pPr algn="ctr"/>
            <a:r>
              <a:rPr lang="en-US" sz="4000" dirty="0">
                <a:latin typeface="Helvetica" panose="020B0604020202020204" pitchFamily="34" charset="0"/>
                <a:cs typeface="Helvetica" panose="020B0604020202020204" pitchFamily="34" charset="0"/>
              </a:rPr>
              <a:t>Screenshots</a:t>
            </a:r>
            <a:endParaRPr lang="en-US" sz="4000" dirty="0"/>
          </a:p>
        </p:txBody>
      </p:sp>
    </p:spTree>
    <p:extLst>
      <p:ext uri="{BB962C8B-B14F-4D97-AF65-F5344CB8AC3E}">
        <p14:creationId xmlns:p14="http://schemas.microsoft.com/office/powerpoint/2010/main" val="363921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57617E6-245B-BEBE-46DD-60797CB865FF}"/>
              </a:ext>
            </a:extLst>
          </p:cNvPr>
          <p:cNvGrpSpPr/>
          <p:nvPr/>
        </p:nvGrpSpPr>
        <p:grpSpPr>
          <a:xfrm>
            <a:off x="2281933" y="1451113"/>
            <a:ext cx="7628134" cy="6579703"/>
            <a:chOff x="2943841" y="501210"/>
            <a:chExt cx="6966399" cy="6008919"/>
          </a:xfrm>
        </p:grpSpPr>
        <p:grpSp>
          <p:nvGrpSpPr>
            <p:cNvPr id="3" name="Group 2">
              <a:extLst>
                <a:ext uri="{FF2B5EF4-FFF2-40B4-BE49-F238E27FC236}">
                  <a16:creationId xmlns:a16="http://schemas.microsoft.com/office/drawing/2014/main" id="{1BBFD94C-AE27-F789-D903-A243A8F3BE52}"/>
                </a:ext>
              </a:extLst>
            </p:cNvPr>
            <p:cNvGrpSpPr/>
            <p:nvPr/>
          </p:nvGrpSpPr>
          <p:grpSpPr>
            <a:xfrm>
              <a:off x="2943841" y="501210"/>
              <a:ext cx="6966399" cy="6008919"/>
              <a:chOff x="2839198" y="545088"/>
              <a:chExt cx="6513603" cy="5824721"/>
            </a:xfrm>
          </p:grpSpPr>
          <p:sp>
            <p:nvSpPr>
              <p:cNvPr id="4" name="Rectangle: Rounded Corners 3">
                <a:extLst>
                  <a:ext uri="{FF2B5EF4-FFF2-40B4-BE49-F238E27FC236}">
                    <a16:creationId xmlns:a16="http://schemas.microsoft.com/office/drawing/2014/main" id="{56DF3CE8-A3FF-D53A-0663-CA901AE6D41E}"/>
                  </a:ext>
                </a:extLst>
              </p:cNvPr>
              <p:cNvSpPr/>
              <p:nvPr/>
            </p:nvSpPr>
            <p:spPr>
              <a:xfrm>
                <a:off x="2839198" y="545089"/>
                <a:ext cx="6513603" cy="81125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BD506D7A-DEE9-DE3B-D78B-84275B35ACDE}"/>
                  </a:ext>
                </a:extLst>
              </p:cNvPr>
              <p:cNvSpPr/>
              <p:nvPr/>
            </p:nvSpPr>
            <p:spPr>
              <a:xfrm>
                <a:off x="2839198" y="3587305"/>
                <a:ext cx="6513603" cy="81125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7" name="Rectangle 6" descr="Scroll outline">
                <a:extLst>
                  <a:ext uri="{FF2B5EF4-FFF2-40B4-BE49-F238E27FC236}">
                    <a16:creationId xmlns:a16="http://schemas.microsoft.com/office/drawing/2014/main" id="{06BAD194-D4B8-864F-0BC8-F870379E2F9F}"/>
                  </a:ext>
                </a:extLst>
              </p:cNvPr>
              <p:cNvSpPr/>
              <p:nvPr/>
            </p:nvSpPr>
            <p:spPr>
              <a:xfrm>
                <a:off x="3084603" y="670724"/>
                <a:ext cx="446191" cy="446191"/>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493AE3FD-EA88-3776-D235-E69BB10A6F61}"/>
                  </a:ext>
                </a:extLst>
              </p:cNvPr>
              <p:cNvGrpSpPr/>
              <p:nvPr/>
            </p:nvGrpSpPr>
            <p:grpSpPr>
              <a:xfrm>
                <a:off x="3776199" y="545088"/>
                <a:ext cx="5576601" cy="811257"/>
                <a:chOff x="937002" y="1903"/>
                <a:chExt cx="19184856" cy="811257"/>
              </a:xfrm>
            </p:grpSpPr>
            <p:sp>
              <p:nvSpPr>
                <p:cNvPr id="32" name="Rectangle 31">
                  <a:extLst>
                    <a:ext uri="{FF2B5EF4-FFF2-40B4-BE49-F238E27FC236}">
                      <a16:creationId xmlns:a16="http://schemas.microsoft.com/office/drawing/2014/main" id="{778BEBA2-7A80-C432-D031-1678C7FBA777}"/>
                    </a:ext>
                  </a:extLst>
                </p:cNvPr>
                <p:cNvSpPr/>
                <p:nvPr/>
              </p:nvSpPr>
              <p:spPr>
                <a:xfrm>
                  <a:off x="937002" y="1903"/>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7A715D45-39D4-B5F0-7B90-C5891593A70A}"/>
                    </a:ext>
                  </a:extLst>
                </p:cNvPr>
                <p:cNvSpPr txBox="1"/>
                <p:nvPr/>
              </p:nvSpPr>
              <p:spPr>
                <a:xfrm>
                  <a:off x="937002" y="1903"/>
                  <a:ext cx="19184856" cy="8112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858" tIns="85858" rIns="85858" bIns="8585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en-US" sz="190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Be able to define </a:t>
                  </a:r>
                  <a:r>
                    <a:rPr kumimoji="0" lang="en-US" sz="1900" i="0" u="none" strike="noStrike" kern="1200" cap="none" spc="0" normalizeH="0" baseline="0" noProof="0" dirty="0" err="1">
                      <a:ln>
                        <a:noFill/>
                      </a:ln>
                      <a:solidFill>
                        <a:prstClr val="black">
                          <a:hueOff val="0"/>
                          <a:satOff val="0"/>
                          <a:lumOff val="0"/>
                          <a:alphaOff val="0"/>
                        </a:prstClr>
                      </a:solidFill>
                      <a:effectLst/>
                      <a:uLnTx/>
                      <a:uFillTx/>
                      <a:latin typeface="Calibri" panose="020F0502020204030204"/>
                      <a:ea typeface="+mn-ea"/>
                      <a:cs typeface="+mn-cs"/>
                    </a:rPr>
                    <a:t>phylogenomics</a:t>
                  </a:r>
                  <a:r>
                    <a:rPr kumimoji="0" lang="en-US" sz="190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 and understand its basic principles</a:t>
                  </a:r>
                </a:p>
              </p:txBody>
            </p:sp>
          </p:grpSp>
          <p:sp>
            <p:nvSpPr>
              <p:cNvPr id="9" name="Rectangle: Rounded Corners 8">
                <a:extLst>
                  <a:ext uri="{FF2B5EF4-FFF2-40B4-BE49-F238E27FC236}">
                    <a16:creationId xmlns:a16="http://schemas.microsoft.com/office/drawing/2014/main" id="{5D1F8F42-97B1-D564-07A6-2C58CDE94B3F}"/>
                  </a:ext>
                </a:extLst>
              </p:cNvPr>
              <p:cNvSpPr/>
              <p:nvPr/>
            </p:nvSpPr>
            <p:spPr>
              <a:xfrm>
                <a:off x="2839198" y="1502263"/>
                <a:ext cx="6513603" cy="81125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4D0FC919-A395-1C1B-3A4D-3B9D3E1B3B3B}"/>
                  </a:ext>
                </a:extLst>
              </p:cNvPr>
              <p:cNvSpPr/>
              <p:nvPr/>
            </p:nvSpPr>
            <p:spPr>
              <a:xfrm>
                <a:off x="3776200" y="1502263"/>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2" name="Rectangle: Rounded Corners 11">
                <a:extLst>
                  <a:ext uri="{FF2B5EF4-FFF2-40B4-BE49-F238E27FC236}">
                    <a16:creationId xmlns:a16="http://schemas.microsoft.com/office/drawing/2014/main" id="{508698B3-6CF3-EAE3-9D8E-92E0C06062EF}"/>
                  </a:ext>
                </a:extLst>
              </p:cNvPr>
              <p:cNvSpPr/>
              <p:nvPr/>
            </p:nvSpPr>
            <p:spPr>
              <a:xfrm>
                <a:off x="2839198" y="2516336"/>
                <a:ext cx="6513603" cy="81125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7A5AB531-DBDE-7A33-6C9C-A0DD709D4939}"/>
                  </a:ext>
                </a:extLst>
              </p:cNvPr>
              <p:cNvGrpSpPr/>
              <p:nvPr/>
            </p:nvGrpSpPr>
            <p:grpSpPr>
              <a:xfrm>
                <a:off x="3776200" y="2516336"/>
                <a:ext cx="5479311" cy="811257"/>
                <a:chOff x="937002" y="2030048"/>
                <a:chExt cx="17086974" cy="811257"/>
              </a:xfrm>
            </p:grpSpPr>
            <p:sp>
              <p:nvSpPr>
                <p:cNvPr id="28" name="Rectangle 27">
                  <a:extLst>
                    <a:ext uri="{FF2B5EF4-FFF2-40B4-BE49-F238E27FC236}">
                      <a16:creationId xmlns:a16="http://schemas.microsoft.com/office/drawing/2014/main" id="{6F3068A5-7E3C-7CF2-B288-B305FB69D63B}"/>
                    </a:ext>
                  </a:extLst>
                </p:cNvPr>
                <p:cNvSpPr/>
                <p:nvPr/>
              </p:nvSpPr>
              <p:spPr>
                <a:xfrm>
                  <a:off x="937002" y="2030048"/>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F0B536B2-89D2-7D13-706D-0F7EF162BC44}"/>
                    </a:ext>
                  </a:extLst>
                </p:cNvPr>
                <p:cNvSpPr txBox="1"/>
                <p:nvPr/>
              </p:nvSpPr>
              <p:spPr>
                <a:xfrm>
                  <a:off x="937002" y="2030048"/>
                  <a:ext cx="17086974" cy="8112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858" tIns="85858" rIns="85858" bIns="8585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Have a general understanding of a </a:t>
                  </a:r>
                  <a:r>
                    <a:rPr kumimoji="0" lang="en-US" sz="1900" b="0" i="0" u="none" strike="noStrike" kern="1200" cap="none" spc="0" normalizeH="0" baseline="0" noProof="0" dirty="0" err="1">
                      <a:ln>
                        <a:noFill/>
                      </a:ln>
                      <a:solidFill>
                        <a:prstClr val="black">
                          <a:hueOff val="0"/>
                          <a:satOff val="0"/>
                          <a:lumOff val="0"/>
                          <a:alphaOff val="0"/>
                        </a:prstClr>
                      </a:solidFill>
                      <a:effectLst/>
                      <a:uLnTx/>
                      <a:uFillTx/>
                      <a:latin typeface="Calibri" panose="020F0502020204030204"/>
                      <a:ea typeface="+mn-ea"/>
                      <a:cs typeface="+mn-cs"/>
                    </a:rPr>
                    <a:t>phylogenomics</a:t>
                  </a:r>
                  <a:r>
                    <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 pipeline</a:t>
                  </a:r>
                </a:p>
              </p:txBody>
            </p:sp>
          </p:grpSp>
          <p:grpSp>
            <p:nvGrpSpPr>
              <p:cNvPr id="15" name="Group 14">
                <a:extLst>
                  <a:ext uri="{FF2B5EF4-FFF2-40B4-BE49-F238E27FC236}">
                    <a16:creationId xmlns:a16="http://schemas.microsoft.com/office/drawing/2014/main" id="{2E8D77E9-61B0-B59A-F70D-57CA479FE8B5}"/>
                  </a:ext>
                </a:extLst>
              </p:cNvPr>
              <p:cNvGrpSpPr/>
              <p:nvPr/>
            </p:nvGrpSpPr>
            <p:grpSpPr>
              <a:xfrm>
                <a:off x="3776200" y="3530408"/>
                <a:ext cx="5479313" cy="868153"/>
                <a:chOff x="937001" y="3044120"/>
                <a:chExt cx="5576602" cy="868153"/>
              </a:xfrm>
            </p:grpSpPr>
            <p:sp>
              <p:nvSpPr>
                <p:cNvPr id="26" name="Rectangle 25">
                  <a:extLst>
                    <a:ext uri="{FF2B5EF4-FFF2-40B4-BE49-F238E27FC236}">
                      <a16:creationId xmlns:a16="http://schemas.microsoft.com/office/drawing/2014/main" id="{FB10D725-39C9-B0FC-196C-4143D9DEB10A}"/>
                    </a:ext>
                  </a:extLst>
                </p:cNvPr>
                <p:cNvSpPr/>
                <p:nvPr/>
              </p:nvSpPr>
              <p:spPr>
                <a:xfrm>
                  <a:off x="937002" y="3044120"/>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8F8B7C1B-065A-E09F-52AC-64E735274EA2}"/>
                    </a:ext>
                  </a:extLst>
                </p:cNvPr>
                <p:cNvSpPr txBox="1"/>
                <p:nvPr/>
              </p:nvSpPr>
              <p:spPr>
                <a:xfrm>
                  <a:off x="937001" y="3101016"/>
                  <a:ext cx="5105223" cy="8112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858" tIns="85858" rIns="85858" bIns="8585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Be able to carry out a phylogenomic analysis</a:t>
                  </a:r>
                </a:p>
              </p:txBody>
            </p:sp>
          </p:grpSp>
          <p:sp>
            <p:nvSpPr>
              <p:cNvPr id="24" name="Rectangle 23">
                <a:extLst>
                  <a:ext uri="{FF2B5EF4-FFF2-40B4-BE49-F238E27FC236}">
                    <a16:creationId xmlns:a16="http://schemas.microsoft.com/office/drawing/2014/main" id="{64AF3391-D9FF-4D2A-B0BA-6AC2AB59B020}"/>
                  </a:ext>
                </a:extLst>
              </p:cNvPr>
              <p:cNvSpPr/>
              <p:nvPr/>
            </p:nvSpPr>
            <p:spPr>
              <a:xfrm>
                <a:off x="3776200" y="4544480"/>
                <a:ext cx="1888543"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9" name="Rectangle 18" descr="Questions with solid fill">
                <a:extLst>
                  <a:ext uri="{FF2B5EF4-FFF2-40B4-BE49-F238E27FC236}">
                    <a16:creationId xmlns:a16="http://schemas.microsoft.com/office/drawing/2014/main" id="{AE8350A0-4E18-8DF1-1FD3-909A96EB7122}"/>
                  </a:ext>
                </a:extLst>
              </p:cNvPr>
              <p:cNvSpPr/>
              <p:nvPr/>
            </p:nvSpPr>
            <p:spPr>
              <a:xfrm>
                <a:off x="3041664" y="3750041"/>
                <a:ext cx="446191" cy="44619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alpha val="0"/>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60700DE2-1C7C-C136-9279-2F4201221BB9}"/>
                  </a:ext>
                </a:extLst>
              </p:cNvPr>
              <p:cNvSpPr/>
              <p:nvPr/>
            </p:nvSpPr>
            <p:spPr>
              <a:xfrm>
                <a:off x="3776200" y="5558552"/>
                <a:ext cx="5576601" cy="8112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sp>
          <p:nvSpPr>
            <p:cNvPr id="34" name="TextBox 33">
              <a:extLst>
                <a:ext uri="{FF2B5EF4-FFF2-40B4-BE49-F238E27FC236}">
                  <a16:creationId xmlns:a16="http://schemas.microsoft.com/office/drawing/2014/main" id="{07B0D760-F223-35F9-3756-4C3673E14C2C}"/>
                </a:ext>
              </a:extLst>
            </p:cNvPr>
            <p:cNvSpPr txBox="1"/>
            <p:nvPr/>
          </p:nvSpPr>
          <p:spPr>
            <a:xfrm>
              <a:off x="3945979" y="1471362"/>
              <a:ext cx="5701798" cy="8369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85858" tIns="85858" rIns="85858" bIns="85858" numCol="1" spcCol="1270" anchor="ctr"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Know </a:t>
              </a:r>
              <a:r>
                <a:rPr lang="en-US" sz="1900" dirty="0">
                  <a:solidFill>
                    <a:prstClr val="black">
                      <a:hueOff val="0"/>
                      <a:satOff val="0"/>
                      <a:lumOff val="0"/>
                      <a:alphaOff val="0"/>
                    </a:prstClr>
                  </a:solidFill>
                  <a:latin typeface="Calibri" panose="020F0502020204030204"/>
                </a:rPr>
                <a:t>some of the tools and types of data used to create phylogenomic trees</a:t>
              </a:r>
              <a:endParaRPr kumimoji="0" lang="en-US" sz="1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35" name="Rectangle 34" descr="Flask with solid fill">
              <a:extLst>
                <a:ext uri="{FF2B5EF4-FFF2-40B4-BE49-F238E27FC236}">
                  <a16:creationId xmlns:a16="http://schemas.microsoft.com/office/drawing/2014/main" id="{D13D2636-6911-640D-DCB9-8EA43728C294}"/>
                </a:ext>
              </a:extLst>
            </p:cNvPr>
            <p:cNvSpPr/>
            <p:nvPr/>
          </p:nvSpPr>
          <p:spPr>
            <a:xfrm>
              <a:off x="3206304" y="1659666"/>
              <a:ext cx="477208" cy="460301"/>
            </a:xfrm>
            <a:prstGeom prst="rect">
              <a:avLst/>
            </a:prstGeom>
            <a:blipFill>
              <a:blip r:embed="rId7">
                <a:extLs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CD235319-5E89-3E69-0F1B-2318AFE1EFE3}"/>
                </a:ext>
              </a:extLst>
            </p:cNvPr>
            <p:cNvSpPr/>
            <p:nvPr/>
          </p:nvSpPr>
          <p:spPr>
            <a:xfrm>
              <a:off x="3045331" y="2648412"/>
              <a:ext cx="707311" cy="581031"/>
            </a:xfrm>
            <a:custGeom>
              <a:avLst/>
              <a:gdLst>
                <a:gd name="connsiteX0" fmla="*/ 474812 w 707311"/>
                <a:gd name="connsiteY0" fmla="*/ 72577 h 581031"/>
                <a:gd name="connsiteX1" fmla="*/ 639661 w 707311"/>
                <a:gd name="connsiteY1" fmla="*/ 164294 h 581031"/>
                <a:gd name="connsiteX2" fmla="*/ 683914 w 707311"/>
                <a:gd name="connsiteY2" fmla="*/ 332477 h 581031"/>
                <a:gd name="connsiteX3" fmla="*/ 523361 w 707311"/>
                <a:gd name="connsiteY3" fmla="*/ 581032 h 581031"/>
                <a:gd name="connsiteX4" fmla="*/ 0 w 707311"/>
                <a:gd name="connsiteY4" fmla="*/ 581032 h 581031"/>
                <a:gd name="connsiteX5" fmla="*/ 417052 w 707311"/>
                <a:gd name="connsiteY5" fmla="*/ 323599 h 581031"/>
                <a:gd name="connsiteX6" fmla="*/ 466725 w 707311"/>
                <a:gd name="connsiteY6" fmla="*/ 161932 h 581031"/>
                <a:gd name="connsiteX7" fmla="*/ 380448 w 707311"/>
                <a:gd name="connsiteY7" fmla="*/ 72206 h 581031"/>
                <a:gd name="connsiteX8" fmla="*/ 476250 w 707311"/>
                <a:gd name="connsiteY8" fmla="*/ 7 h 581031"/>
                <a:gd name="connsiteX9" fmla="*/ 514350 w 707311"/>
                <a:gd name="connsiteY9" fmla="*/ 7 h 581031"/>
                <a:gd name="connsiteX10" fmla="*/ 474812 w 707311"/>
                <a:gd name="connsiteY10" fmla="*/ 72577 h 58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7311" h="581031">
                  <a:moveTo>
                    <a:pt x="474812" y="72577"/>
                  </a:moveTo>
                  <a:cubicBezTo>
                    <a:pt x="514750" y="99609"/>
                    <a:pt x="621573" y="151416"/>
                    <a:pt x="639661" y="164294"/>
                  </a:cubicBezTo>
                  <a:cubicBezTo>
                    <a:pt x="664959" y="182296"/>
                    <a:pt x="747141" y="222825"/>
                    <a:pt x="683914" y="332477"/>
                  </a:cubicBezTo>
                  <a:cubicBezTo>
                    <a:pt x="620687" y="442128"/>
                    <a:pt x="562127" y="522929"/>
                    <a:pt x="523361" y="581032"/>
                  </a:cubicBezTo>
                  <a:lnTo>
                    <a:pt x="0" y="581032"/>
                  </a:lnTo>
                  <a:cubicBezTo>
                    <a:pt x="130131" y="474209"/>
                    <a:pt x="330460" y="386064"/>
                    <a:pt x="417052" y="323599"/>
                  </a:cubicBezTo>
                  <a:cubicBezTo>
                    <a:pt x="503644" y="261134"/>
                    <a:pt x="508340" y="213948"/>
                    <a:pt x="466725" y="161932"/>
                  </a:cubicBezTo>
                  <a:cubicBezTo>
                    <a:pt x="428625" y="114307"/>
                    <a:pt x="394449" y="100886"/>
                    <a:pt x="380448" y="72206"/>
                  </a:cubicBezTo>
                  <a:cubicBezTo>
                    <a:pt x="355521" y="21171"/>
                    <a:pt x="445541" y="-432"/>
                    <a:pt x="476250" y="7"/>
                  </a:cubicBezTo>
                  <a:cubicBezTo>
                    <a:pt x="479974" y="7"/>
                    <a:pt x="514350" y="7"/>
                    <a:pt x="514350" y="7"/>
                  </a:cubicBezTo>
                  <a:cubicBezTo>
                    <a:pt x="514350" y="7"/>
                    <a:pt x="434864" y="45555"/>
                    <a:pt x="474812" y="72577"/>
                  </a:cubicBez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5" name="TextBox 44">
            <a:extLst>
              <a:ext uri="{FF2B5EF4-FFF2-40B4-BE49-F238E27FC236}">
                <a16:creationId xmlns:a16="http://schemas.microsoft.com/office/drawing/2014/main" id="{BE76387A-79C8-82A7-B029-8BF951949A6C}"/>
              </a:ext>
            </a:extLst>
          </p:cNvPr>
          <p:cNvSpPr txBox="1"/>
          <p:nvPr/>
        </p:nvSpPr>
        <p:spPr>
          <a:xfrm>
            <a:off x="1844361" y="391012"/>
            <a:ext cx="8065706"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Key Learning Objectives</a:t>
            </a:r>
          </a:p>
        </p:txBody>
      </p:sp>
      <p:sp>
        <p:nvSpPr>
          <p:cNvPr id="46" name="Slide Number Placeholder 45">
            <a:extLst>
              <a:ext uri="{FF2B5EF4-FFF2-40B4-BE49-F238E27FC236}">
                <a16:creationId xmlns:a16="http://schemas.microsoft.com/office/drawing/2014/main" id="{2F326FCC-B052-E1A8-C7F1-85B1B1E5D3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742B13-BA90-439A-A52E-5D0CA01007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225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DC3B02-6622-0D26-F850-DF760DF96657}"/>
              </a:ext>
            </a:extLst>
          </p:cNvPr>
          <p:cNvSpPr>
            <a:spLocks noGrp="1"/>
          </p:cNvSpPr>
          <p:nvPr>
            <p:ph type="sldNum" sz="quarter" idx="12"/>
          </p:nvPr>
        </p:nvSpPr>
        <p:spPr/>
        <p:txBody>
          <a:bodyPr/>
          <a:lstStyle/>
          <a:p>
            <a:fld id="{D9742B13-BA90-439A-A52E-5D0CA01007CA}" type="slidenum">
              <a:rPr lang="en-US" smtClean="0"/>
              <a:t>40</a:t>
            </a:fld>
            <a:endParaRPr lang="en-US"/>
          </a:p>
        </p:txBody>
      </p:sp>
      <p:pic>
        <p:nvPicPr>
          <p:cNvPr id="4" name="Picture 3">
            <a:extLst>
              <a:ext uri="{FF2B5EF4-FFF2-40B4-BE49-F238E27FC236}">
                <a16:creationId xmlns:a16="http://schemas.microsoft.com/office/drawing/2014/main" id="{D307FEEC-CF53-AC40-685F-F6673F300950}"/>
              </a:ext>
            </a:extLst>
          </p:cNvPr>
          <p:cNvPicPr>
            <a:picLocks noChangeAspect="1"/>
          </p:cNvPicPr>
          <p:nvPr/>
        </p:nvPicPr>
        <p:blipFill>
          <a:blip r:embed="rId2"/>
          <a:stretch>
            <a:fillRect/>
          </a:stretch>
        </p:blipFill>
        <p:spPr>
          <a:xfrm>
            <a:off x="908221" y="1203976"/>
            <a:ext cx="10375557" cy="5375485"/>
          </a:xfrm>
          <a:prstGeom prst="rect">
            <a:avLst/>
          </a:prstGeom>
        </p:spPr>
      </p:pic>
      <p:sp>
        <p:nvSpPr>
          <p:cNvPr id="5" name="TextBox 4">
            <a:extLst>
              <a:ext uri="{FF2B5EF4-FFF2-40B4-BE49-F238E27FC236}">
                <a16:creationId xmlns:a16="http://schemas.microsoft.com/office/drawing/2014/main" id="{7448E156-FB28-48CC-B905-BAA4928BCCDD}"/>
              </a:ext>
            </a:extLst>
          </p:cNvPr>
          <p:cNvSpPr txBox="1"/>
          <p:nvPr/>
        </p:nvSpPr>
        <p:spPr>
          <a:xfrm>
            <a:off x="1099188" y="230965"/>
            <a:ext cx="9993622"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Step 7: Final Result</a:t>
            </a:r>
          </a:p>
        </p:txBody>
      </p:sp>
      <p:sp>
        <p:nvSpPr>
          <p:cNvPr id="6" name="TextBox 5">
            <a:extLst>
              <a:ext uri="{FF2B5EF4-FFF2-40B4-BE49-F238E27FC236}">
                <a16:creationId xmlns:a16="http://schemas.microsoft.com/office/drawing/2014/main" id="{D839D577-A099-8F79-39D8-895294E3E0A6}"/>
              </a:ext>
            </a:extLst>
          </p:cNvPr>
          <p:cNvSpPr txBox="1"/>
          <p:nvPr/>
        </p:nvSpPr>
        <p:spPr>
          <a:xfrm>
            <a:off x="1512532" y="1954365"/>
            <a:ext cx="9166936" cy="707886"/>
          </a:xfrm>
          <a:prstGeom prst="rect">
            <a:avLst/>
          </a:prstGeom>
          <a:noFill/>
        </p:spPr>
        <p:txBody>
          <a:bodyPr wrap="square">
            <a:spAutoFit/>
          </a:bodyPr>
          <a:lstStyle/>
          <a:p>
            <a:pPr algn="ctr"/>
            <a:r>
              <a:rPr lang="en-US" sz="4000" dirty="0">
                <a:latin typeface="Helvetica" panose="020B0604020202020204" pitchFamily="34" charset="0"/>
                <a:cs typeface="Helvetica" panose="020B0604020202020204" pitchFamily="34" charset="0"/>
              </a:rPr>
              <a:t>Open *.</a:t>
            </a:r>
            <a:r>
              <a:rPr lang="en-US" sz="4000" dirty="0" err="1">
                <a:latin typeface="Helvetica" panose="020B0604020202020204" pitchFamily="34" charset="0"/>
                <a:cs typeface="Helvetica" panose="020B0604020202020204" pitchFamily="34" charset="0"/>
              </a:rPr>
              <a:t>treefile</a:t>
            </a:r>
            <a:r>
              <a:rPr lang="en-US" sz="4000" dirty="0">
                <a:latin typeface="Helvetica" panose="020B0604020202020204" pitchFamily="34" charset="0"/>
                <a:cs typeface="Helvetica" panose="020B0604020202020204" pitchFamily="34" charset="0"/>
              </a:rPr>
              <a:t> in </a:t>
            </a:r>
            <a:r>
              <a:rPr lang="en-US" sz="4000" dirty="0" err="1">
                <a:latin typeface="Helvetica" panose="020B0604020202020204" pitchFamily="34" charset="0"/>
                <a:cs typeface="Helvetica" panose="020B0604020202020204" pitchFamily="34" charset="0"/>
              </a:rPr>
              <a:t>FigTree</a:t>
            </a:r>
            <a:endParaRPr lang="en-US" sz="4000" dirty="0"/>
          </a:p>
        </p:txBody>
      </p:sp>
    </p:spTree>
    <p:extLst>
      <p:ext uri="{BB962C8B-B14F-4D97-AF65-F5344CB8AC3E}">
        <p14:creationId xmlns:p14="http://schemas.microsoft.com/office/powerpoint/2010/main" val="4212214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6F83AE-B2F6-74A0-2CCA-7133D928C21B}"/>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100" kern="1200">
                <a:solidFill>
                  <a:schemeClr val="tx2"/>
                </a:solidFill>
                <a:latin typeface="+mj-lt"/>
                <a:ea typeface="+mj-ea"/>
                <a:cs typeface="+mj-cs"/>
              </a:rPr>
              <a:t>https://forms.office.com/r/1NfPmiEAs7?origin=lprLink</a:t>
            </a:r>
          </a:p>
        </p:txBody>
      </p:sp>
      <p:pic>
        <p:nvPicPr>
          <p:cNvPr id="8" name="Picture 7">
            <a:extLst>
              <a:ext uri="{FF2B5EF4-FFF2-40B4-BE49-F238E27FC236}">
                <a16:creationId xmlns:a16="http://schemas.microsoft.com/office/drawing/2014/main" id="{05C2AFB4-59FC-1A17-EC2B-CF195EF60460}"/>
              </a:ext>
            </a:extLst>
          </p:cNvPr>
          <p:cNvPicPr>
            <a:picLocks noChangeAspect="1"/>
          </p:cNvPicPr>
          <p:nvPr/>
        </p:nvPicPr>
        <p:blipFill>
          <a:blip r:embed="rId3"/>
          <a:stretch>
            <a:fillRect/>
          </a:stretch>
        </p:blipFill>
        <p:spPr>
          <a:xfrm>
            <a:off x="340470" y="1737385"/>
            <a:ext cx="4141760" cy="429763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7" name="Group 1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8" name="Freeform: Shape 1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a:extLst>
              <a:ext uri="{FF2B5EF4-FFF2-40B4-BE49-F238E27FC236}">
                <a16:creationId xmlns:a16="http://schemas.microsoft.com/office/drawing/2014/main" id="{BE8217AB-7DE8-B9A0-D4FC-59FDD700746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9742B13-BA90-439A-A52E-5D0CA01007CA}" type="slidenum">
              <a:rPr lang="en-US" smtClean="0"/>
              <a:pPr>
                <a:spcAft>
                  <a:spcPts val="600"/>
                </a:spcAft>
              </a:pPr>
              <a:t>41</a:t>
            </a:fld>
            <a:endParaRPr lang="en-US"/>
          </a:p>
        </p:txBody>
      </p:sp>
    </p:spTree>
    <p:extLst>
      <p:ext uri="{BB962C8B-B14F-4D97-AF65-F5344CB8AC3E}">
        <p14:creationId xmlns:p14="http://schemas.microsoft.com/office/powerpoint/2010/main" val="207799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3397A7-4164-7DA3-9B7C-4E68D4A03330}"/>
              </a:ext>
            </a:extLst>
          </p:cNvPr>
          <p:cNvSpPr>
            <a:spLocks noGrp="1"/>
          </p:cNvSpPr>
          <p:nvPr>
            <p:ph type="sldNum" sz="quarter" idx="12"/>
          </p:nvPr>
        </p:nvSpPr>
        <p:spPr/>
        <p:txBody>
          <a:bodyPr/>
          <a:lstStyle/>
          <a:p>
            <a:fld id="{D9742B13-BA90-439A-A52E-5D0CA01007CA}" type="slidenum">
              <a:rPr lang="en-US" smtClean="0"/>
              <a:t>5</a:t>
            </a:fld>
            <a:endParaRPr lang="en-US"/>
          </a:p>
        </p:txBody>
      </p:sp>
      <p:sp>
        <p:nvSpPr>
          <p:cNvPr id="3" name="TextBox 2">
            <a:extLst>
              <a:ext uri="{FF2B5EF4-FFF2-40B4-BE49-F238E27FC236}">
                <a16:creationId xmlns:a16="http://schemas.microsoft.com/office/drawing/2014/main" id="{5CDBAADC-D303-C618-2112-A40F93199E87}"/>
              </a:ext>
            </a:extLst>
          </p:cNvPr>
          <p:cNvSpPr txBox="1"/>
          <p:nvPr/>
        </p:nvSpPr>
        <p:spPr>
          <a:xfrm>
            <a:off x="371856" y="372563"/>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What is Phylogenetics and </a:t>
            </a:r>
            <a:r>
              <a:rPr lang="en-US" sz="4800" b="1" dirty="0">
                <a:solidFill>
                  <a:srgbClr val="00B0F0"/>
                </a:solidFill>
                <a:latin typeface="Commissioner"/>
              </a:rPr>
              <a:t>P</a:t>
            </a:r>
            <a:r>
              <a:rPr kumimoji="0" lang="en-US" sz="4800" b="1" i="0" u="none" strike="noStrike" kern="1200" cap="none" spc="0" normalizeH="0" baseline="0" noProof="0" dirty="0" err="1">
                <a:ln>
                  <a:noFill/>
                </a:ln>
                <a:solidFill>
                  <a:srgbClr val="00B0F0"/>
                </a:solidFill>
                <a:effectLst/>
                <a:uLnTx/>
                <a:uFillTx/>
                <a:latin typeface="Commissioner"/>
                <a:ea typeface="+mn-ea"/>
                <a:cs typeface="+mn-cs"/>
              </a:rPr>
              <a:t>hylogenomics</a:t>
            </a:r>
            <a:r>
              <a:rPr kumimoji="0" lang="en-US" sz="4800" b="1" i="0" u="none" strike="noStrike" kern="1200" cap="none" spc="0" normalizeH="0" baseline="0" noProof="0" dirty="0">
                <a:ln>
                  <a:noFill/>
                </a:ln>
                <a:solidFill>
                  <a:srgbClr val="00B0F0"/>
                </a:solidFill>
                <a:effectLst/>
                <a:uLnTx/>
                <a:uFillTx/>
                <a:latin typeface="Commissioner"/>
                <a:ea typeface="+mn-ea"/>
                <a:cs typeface="+mn-cs"/>
              </a:rPr>
              <a:t>?</a:t>
            </a:r>
          </a:p>
        </p:txBody>
      </p:sp>
      <p:sp>
        <p:nvSpPr>
          <p:cNvPr id="4" name="TextBox 3">
            <a:extLst>
              <a:ext uri="{FF2B5EF4-FFF2-40B4-BE49-F238E27FC236}">
                <a16:creationId xmlns:a16="http://schemas.microsoft.com/office/drawing/2014/main" id="{25884AAF-E066-ED20-4882-E1799213F7F5}"/>
              </a:ext>
            </a:extLst>
          </p:cNvPr>
          <p:cNvSpPr txBox="1"/>
          <p:nvPr/>
        </p:nvSpPr>
        <p:spPr>
          <a:xfrm>
            <a:off x="1734346" y="1517797"/>
            <a:ext cx="8878824" cy="4524315"/>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a:latin typeface="Helvetica" panose="020B0604020202020204" pitchFamily="34" charset="0"/>
                <a:cs typeface="Helvetica" panose="020B0604020202020204" pitchFamily="34" charset="0"/>
              </a:rPr>
              <a:t>Phylogenetics: </a:t>
            </a:r>
            <a:r>
              <a:rPr lang="en-US" sz="3200" dirty="0">
                <a:latin typeface="Helvetica" panose="020B0604020202020204" pitchFamily="34" charset="0"/>
                <a:cs typeface="Helvetica" panose="020B0604020202020204" pitchFamily="34" charset="0"/>
              </a:rPr>
              <a:t>the study of evolutionary relationships among biological entities</a:t>
            </a:r>
          </a:p>
          <a:p>
            <a:pPr marL="742950" lvl="1" indent="-285750">
              <a:buFont typeface="Wingdings" panose="05000000000000000000" pitchFamily="2" charset="2"/>
              <a:buChar char="Ø"/>
            </a:pPr>
            <a:r>
              <a:rPr lang="en-US" sz="3200" dirty="0">
                <a:latin typeface="Helvetica" panose="020B0604020202020204" pitchFamily="34" charset="0"/>
                <a:cs typeface="Helvetica" panose="020B0604020202020204" pitchFamily="34" charset="0"/>
              </a:rPr>
              <a:t>Entities may refer to species, populations, or a gene family</a:t>
            </a:r>
          </a:p>
          <a:p>
            <a:pPr marL="285750" indent="-285750">
              <a:buFont typeface="Wingdings" panose="05000000000000000000" pitchFamily="2" charset="2"/>
              <a:buChar char="Ø"/>
            </a:pPr>
            <a:r>
              <a:rPr lang="en-US" sz="3200" b="1" dirty="0" err="1">
                <a:latin typeface="Helvetica" panose="020B0604020202020204" pitchFamily="34" charset="0"/>
                <a:cs typeface="Helvetica" panose="020B0604020202020204" pitchFamily="34" charset="0"/>
              </a:rPr>
              <a:t>Phylogenomics</a:t>
            </a:r>
            <a:r>
              <a:rPr lang="en-US" sz="3200" b="1" dirty="0">
                <a:latin typeface="Helvetica" panose="020B0604020202020204" pitchFamily="34" charset="0"/>
                <a:cs typeface="Helvetica" panose="020B0604020202020204" pitchFamily="34" charset="0"/>
              </a:rPr>
              <a:t>: </a:t>
            </a:r>
            <a:r>
              <a:rPr lang="en-US" sz="3200" dirty="0">
                <a:latin typeface="Helvetica" panose="020B0604020202020204" pitchFamily="34" charset="0"/>
                <a:cs typeface="Helvetica" panose="020B0604020202020204" pitchFamily="34" charset="0"/>
              </a:rPr>
              <a:t>the use of entire genomes for the reconstruction of the evolutionary relationships of organisms</a:t>
            </a:r>
          </a:p>
          <a:p>
            <a:pPr marL="742950" lvl="1" indent="-285750">
              <a:buFont typeface="Wingdings" panose="05000000000000000000" pitchFamily="2" charset="2"/>
              <a:buChar char="Ø"/>
            </a:pPr>
            <a:endParaRPr lang="en-US" sz="3200" dirty="0">
              <a:latin typeface="Helvetica" panose="020B0604020202020204" pitchFamily="34" charset="0"/>
              <a:cs typeface="Helvetica" panose="020B0604020202020204" pitchFamily="34" charset="0"/>
            </a:endParaRPr>
          </a:p>
          <a:p>
            <a:endParaRPr lang="en-US" sz="3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03398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A07F0-CF05-E953-87C0-0B5A0CAC07AB}"/>
              </a:ext>
            </a:extLst>
          </p:cNvPr>
          <p:cNvSpPr>
            <a:spLocks noGrp="1"/>
          </p:cNvSpPr>
          <p:nvPr>
            <p:ph type="sldNum" sz="quarter" idx="12"/>
          </p:nvPr>
        </p:nvSpPr>
        <p:spPr/>
        <p:txBody>
          <a:bodyPr/>
          <a:lstStyle/>
          <a:p>
            <a:fld id="{D9742B13-BA90-439A-A52E-5D0CA01007CA}" type="slidenum">
              <a:rPr lang="en-US" smtClean="0"/>
              <a:t>6</a:t>
            </a:fld>
            <a:endParaRPr lang="en-US"/>
          </a:p>
        </p:txBody>
      </p:sp>
      <p:pic>
        <p:nvPicPr>
          <p:cNvPr id="1026" name="Picture 2">
            <a:extLst>
              <a:ext uri="{FF2B5EF4-FFF2-40B4-BE49-F238E27FC236}">
                <a16:creationId xmlns:a16="http://schemas.microsoft.com/office/drawing/2014/main" id="{575209F6-6CDD-447C-A503-B8103CB7E5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24" b="16157"/>
          <a:stretch/>
        </p:blipFill>
        <p:spPr bwMode="auto">
          <a:xfrm>
            <a:off x="1869576" y="2031541"/>
            <a:ext cx="8452847" cy="43251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F607CFD-859D-DB56-A802-B2DF460F0BAD}"/>
              </a:ext>
            </a:extLst>
          </p:cNvPr>
          <p:cNvSpPr txBox="1"/>
          <p:nvPr/>
        </p:nvSpPr>
        <p:spPr>
          <a:xfrm>
            <a:off x="371856" y="372563"/>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Phylogenetic trees – basic concepts</a:t>
            </a:r>
          </a:p>
        </p:txBody>
      </p:sp>
      <p:sp>
        <p:nvSpPr>
          <p:cNvPr id="5" name="TextBox 4">
            <a:extLst>
              <a:ext uri="{FF2B5EF4-FFF2-40B4-BE49-F238E27FC236}">
                <a16:creationId xmlns:a16="http://schemas.microsoft.com/office/drawing/2014/main" id="{7855A014-E0D7-B8C2-7514-9D486910F996}"/>
              </a:ext>
            </a:extLst>
          </p:cNvPr>
          <p:cNvSpPr txBox="1"/>
          <p:nvPr/>
        </p:nvSpPr>
        <p:spPr>
          <a:xfrm>
            <a:off x="824103" y="1385514"/>
            <a:ext cx="10543794" cy="646331"/>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Phylogeny or a phylogenetic tree represents a hypothesis of how different biological entities relate to each other</a:t>
            </a:r>
            <a:endParaRPr lang="en-US" dirty="0"/>
          </a:p>
        </p:txBody>
      </p:sp>
    </p:spTree>
    <p:extLst>
      <p:ext uri="{BB962C8B-B14F-4D97-AF65-F5344CB8AC3E}">
        <p14:creationId xmlns:p14="http://schemas.microsoft.com/office/powerpoint/2010/main" val="113162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05ED69-924E-3948-359B-27DE423A963A}"/>
              </a:ext>
            </a:extLst>
          </p:cNvPr>
          <p:cNvSpPr>
            <a:spLocks noGrp="1"/>
          </p:cNvSpPr>
          <p:nvPr>
            <p:ph type="sldNum" sz="quarter" idx="12"/>
          </p:nvPr>
        </p:nvSpPr>
        <p:spPr/>
        <p:txBody>
          <a:bodyPr/>
          <a:lstStyle/>
          <a:p>
            <a:fld id="{D9742B13-BA90-439A-A52E-5D0CA01007CA}" type="slidenum">
              <a:rPr lang="en-US" smtClean="0"/>
              <a:t>7</a:t>
            </a:fld>
            <a:endParaRPr lang="en-US"/>
          </a:p>
        </p:txBody>
      </p:sp>
      <p:cxnSp>
        <p:nvCxnSpPr>
          <p:cNvPr id="8" name="Straight Connector 7">
            <a:extLst>
              <a:ext uri="{FF2B5EF4-FFF2-40B4-BE49-F238E27FC236}">
                <a16:creationId xmlns:a16="http://schemas.microsoft.com/office/drawing/2014/main" id="{A6BD4518-D82F-1047-3F19-94B6CAF3DF7A}"/>
              </a:ext>
            </a:extLst>
          </p:cNvPr>
          <p:cNvCxnSpPr>
            <a:cxnSpLocks/>
          </p:cNvCxnSpPr>
          <p:nvPr/>
        </p:nvCxnSpPr>
        <p:spPr>
          <a:xfrm flipH="1">
            <a:off x="7887855" y="1502664"/>
            <a:ext cx="2576668" cy="40667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1F4AE4-6B86-AC80-A29F-369B756363F2}"/>
              </a:ext>
            </a:extLst>
          </p:cNvPr>
          <p:cNvGrpSpPr/>
          <p:nvPr/>
        </p:nvGrpSpPr>
        <p:grpSpPr>
          <a:xfrm>
            <a:off x="6096000" y="1502664"/>
            <a:ext cx="3661387" cy="4066771"/>
            <a:chOff x="535709" y="1493520"/>
            <a:chExt cx="3661387" cy="4066771"/>
          </a:xfrm>
        </p:grpSpPr>
        <p:cxnSp>
          <p:nvCxnSpPr>
            <p:cNvPr id="7" name="Straight Connector 6">
              <a:extLst>
                <a:ext uri="{FF2B5EF4-FFF2-40B4-BE49-F238E27FC236}">
                  <a16:creationId xmlns:a16="http://schemas.microsoft.com/office/drawing/2014/main" id="{9BE7E46D-2F86-0C97-DF44-8360FF7AC93E}"/>
                </a:ext>
              </a:extLst>
            </p:cNvPr>
            <p:cNvCxnSpPr/>
            <p:nvPr/>
          </p:nvCxnSpPr>
          <p:spPr>
            <a:xfrm>
              <a:off x="535709" y="1542473"/>
              <a:ext cx="1791855" cy="40178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D2BB4F-8FF6-565C-60E1-53D8FA31675B}"/>
                </a:ext>
              </a:extLst>
            </p:cNvPr>
            <p:cNvCxnSpPr>
              <a:cxnSpLocks/>
            </p:cNvCxnSpPr>
            <p:nvPr/>
          </p:nvCxnSpPr>
          <p:spPr>
            <a:xfrm>
              <a:off x="3458741" y="1493520"/>
              <a:ext cx="660678" cy="125882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0B55534-6DC3-6C60-DC70-A004AB0AFE41}"/>
                </a:ext>
              </a:extLst>
            </p:cNvPr>
            <p:cNvCxnSpPr>
              <a:cxnSpLocks/>
            </p:cNvCxnSpPr>
            <p:nvPr/>
          </p:nvCxnSpPr>
          <p:spPr>
            <a:xfrm flipH="1">
              <a:off x="4119419" y="1493520"/>
              <a:ext cx="77677" cy="125882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E24D005D-EC88-5B3C-9A4A-D964C7A9254F}"/>
              </a:ext>
            </a:extLst>
          </p:cNvPr>
          <p:cNvCxnSpPr/>
          <p:nvPr/>
        </p:nvCxnSpPr>
        <p:spPr>
          <a:xfrm>
            <a:off x="762000" y="1551616"/>
            <a:ext cx="1791855" cy="401781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6CC3E9-A7F8-4103-05D3-4C6A56F29802}"/>
              </a:ext>
            </a:extLst>
          </p:cNvPr>
          <p:cNvCxnSpPr>
            <a:cxnSpLocks/>
          </p:cNvCxnSpPr>
          <p:nvPr/>
        </p:nvCxnSpPr>
        <p:spPr>
          <a:xfrm>
            <a:off x="3685032" y="1502663"/>
            <a:ext cx="660678" cy="125882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D9AA6E2-50CA-6CCB-D4E1-97AD7F63B176}"/>
              </a:ext>
            </a:extLst>
          </p:cNvPr>
          <p:cNvCxnSpPr>
            <a:cxnSpLocks/>
          </p:cNvCxnSpPr>
          <p:nvPr/>
        </p:nvCxnSpPr>
        <p:spPr>
          <a:xfrm flipH="1">
            <a:off x="2553855" y="1527139"/>
            <a:ext cx="2576668" cy="406677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47821F8-893A-BB08-FD07-5F501625B0BD}"/>
              </a:ext>
            </a:extLst>
          </p:cNvPr>
          <p:cNvCxnSpPr>
            <a:cxnSpLocks/>
          </p:cNvCxnSpPr>
          <p:nvPr/>
        </p:nvCxnSpPr>
        <p:spPr>
          <a:xfrm flipH="1">
            <a:off x="1490472" y="1551616"/>
            <a:ext cx="985706" cy="162135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E0D749-DDE9-004F-3F9E-DF2FBB531EF0}"/>
              </a:ext>
            </a:extLst>
          </p:cNvPr>
          <p:cNvSpPr txBox="1"/>
          <p:nvPr/>
        </p:nvSpPr>
        <p:spPr>
          <a:xfrm>
            <a:off x="371856" y="0"/>
            <a:ext cx="11448288"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Rooted phylogenetic trees – bifurcations and multifurcations</a:t>
            </a:r>
          </a:p>
        </p:txBody>
      </p:sp>
      <p:sp>
        <p:nvSpPr>
          <p:cNvPr id="26" name="TextBox 25">
            <a:extLst>
              <a:ext uri="{FF2B5EF4-FFF2-40B4-BE49-F238E27FC236}">
                <a16:creationId xmlns:a16="http://schemas.microsoft.com/office/drawing/2014/main" id="{AEAE6291-799D-C2A2-DAC2-417418F87450}"/>
              </a:ext>
            </a:extLst>
          </p:cNvPr>
          <p:cNvSpPr txBox="1"/>
          <p:nvPr/>
        </p:nvSpPr>
        <p:spPr>
          <a:xfrm>
            <a:off x="1194816" y="5987018"/>
            <a:ext cx="2929128" cy="369332"/>
          </a:xfrm>
          <a:prstGeom prst="rect">
            <a:avLst/>
          </a:prstGeom>
          <a:noFill/>
        </p:spPr>
        <p:txBody>
          <a:bodyPr wrap="square">
            <a:spAutoFit/>
          </a:bodyPr>
          <a:lstStyle/>
          <a:p>
            <a:r>
              <a:rPr lang="en-US" sz="1800" dirty="0">
                <a:latin typeface="Helvetica" panose="020B0604020202020204" pitchFamily="34" charset="0"/>
                <a:cs typeface="Helvetica" panose="020B0604020202020204" pitchFamily="34" charset="0"/>
              </a:rPr>
              <a:t>Fully resolved (bifurcating)</a:t>
            </a:r>
            <a:endParaRPr lang="en-US" dirty="0"/>
          </a:p>
        </p:txBody>
      </p:sp>
      <p:sp>
        <p:nvSpPr>
          <p:cNvPr id="27" name="TextBox 26">
            <a:extLst>
              <a:ext uri="{FF2B5EF4-FFF2-40B4-BE49-F238E27FC236}">
                <a16:creationId xmlns:a16="http://schemas.microsoft.com/office/drawing/2014/main" id="{8E52DEFA-DA98-00F5-5243-A78F884CBDD6}"/>
              </a:ext>
            </a:extLst>
          </p:cNvPr>
          <p:cNvSpPr txBox="1"/>
          <p:nvPr/>
        </p:nvSpPr>
        <p:spPr>
          <a:xfrm>
            <a:off x="6448829" y="5987018"/>
            <a:ext cx="4015693" cy="369332"/>
          </a:xfrm>
          <a:prstGeom prst="rect">
            <a:avLst/>
          </a:prstGeom>
          <a:noFill/>
        </p:spPr>
        <p:txBody>
          <a:bodyPr wrap="square">
            <a:spAutoFit/>
          </a:bodyPr>
          <a:lstStyle/>
          <a:p>
            <a:r>
              <a:rPr lang="en-US" dirty="0">
                <a:latin typeface="Helvetica" panose="020B0604020202020204" pitchFamily="34" charset="0"/>
                <a:cs typeface="Helvetica" panose="020B0604020202020204" pitchFamily="34" charset="0"/>
              </a:rPr>
              <a:t>Partially resolved (multifurcating)</a:t>
            </a:r>
            <a:endParaRPr lang="en-US" dirty="0"/>
          </a:p>
        </p:txBody>
      </p:sp>
      <p:sp>
        <p:nvSpPr>
          <p:cNvPr id="28" name="TextBox 27">
            <a:extLst>
              <a:ext uri="{FF2B5EF4-FFF2-40B4-BE49-F238E27FC236}">
                <a16:creationId xmlns:a16="http://schemas.microsoft.com/office/drawing/2014/main" id="{1EA04B22-295B-B57C-9101-A6AF19295BBB}"/>
              </a:ext>
            </a:extLst>
          </p:cNvPr>
          <p:cNvSpPr txBox="1"/>
          <p:nvPr/>
        </p:nvSpPr>
        <p:spPr>
          <a:xfrm>
            <a:off x="9540884" y="2935884"/>
            <a:ext cx="2279260" cy="1200329"/>
          </a:xfrm>
          <a:prstGeom prst="rect">
            <a:avLst/>
          </a:prstGeom>
          <a:noFill/>
        </p:spPr>
        <p:txBody>
          <a:bodyPr wrap="square">
            <a:spAutoFit/>
          </a:bodyPr>
          <a:lstStyle/>
          <a:p>
            <a:r>
              <a:rPr lang="en-US" dirty="0">
                <a:latin typeface="Helvetica" panose="020B0604020202020204" pitchFamily="34" charset="0"/>
                <a:cs typeface="Helvetica" panose="020B0604020202020204" pitchFamily="34" charset="0"/>
              </a:rPr>
              <a:t>Polytomy: a branch point with three or more species coming off of it</a:t>
            </a:r>
            <a:endParaRPr lang="en-US" dirty="0"/>
          </a:p>
        </p:txBody>
      </p:sp>
    </p:spTree>
    <p:extLst>
      <p:ext uri="{BB962C8B-B14F-4D97-AF65-F5344CB8AC3E}">
        <p14:creationId xmlns:p14="http://schemas.microsoft.com/office/powerpoint/2010/main" val="193064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8C7911-4716-6CAC-87BD-38A82DA65281}"/>
              </a:ext>
            </a:extLst>
          </p:cNvPr>
          <p:cNvSpPr>
            <a:spLocks noGrp="1"/>
          </p:cNvSpPr>
          <p:nvPr>
            <p:ph type="sldNum" sz="quarter" idx="12"/>
          </p:nvPr>
        </p:nvSpPr>
        <p:spPr/>
        <p:txBody>
          <a:bodyPr/>
          <a:lstStyle/>
          <a:p>
            <a:fld id="{D9742B13-BA90-439A-A52E-5D0CA01007CA}" type="slidenum">
              <a:rPr lang="en-US" smtClean="0"/>
              <a:t>8</a:t>
            </a:fld>
            <a:endParaRPr lang="en-US"/>
          </a:p>
        </p:txBody>
      </p:sp>
      <p:sp>
        <p:nvSpPr>
          <p:cNvPr id="6" name="Rectangle 5">
            <a:extLst>
              <a:ext uri="{FF2B5EF4-FFF2-40B4-BE49-F238E27FC236}">
                <a16:creationId xmlns:a16="http://schemas.microsoft.com/office/drawing/2014/main" id="{32FA7791-C047-674D-80E9-F0E730A23E90}"/>
              </a:ext>
            </a:extLst>
          </p:cNvPr>
          <p:cNvSpPr/>
          <p:nvPr/>
        </p:nvSpPr>
        <p:spPr>
          <a:xfrm>
            <a:off x="307514" y="1097939"/>
            <a:ext cx="5123133" cy="4169775"/>
          </a:xfrm>
          <a:prstGeom prst="rect">
            <a:avLst/>
          </a:prstGeom>
          <a:solidFill>
            <a:schemeClr val="accent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8EE406D-AD90-F22C-9878-F7F2602FC5B6}"/>
              </a:ext>
            </a:extLst>
          </p:cNvPr>
          <p:cNvSpPr txBox="1"/>
          <p:nvPr/>
        </p:nvSpPr>
        <p:spPr>
          <a:xfrm>
            <a:off x="371856" y="0"/>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Monophyletic group: clade</a:t>
            </a:r>
          </a:p>
        </p:txBody>
      </p:sp>
      <p:sp>
        <p:nvSpPr>
          <p:cNvPr id="8" name="AutoShape 2" descr="Monophyly - Wikipedia">
            <a:extLst>
              <a:ext uri="{FF2B5EF4-FFF2-40B4-BE49-F238E27FC236}">
                <a16:creationId xmlns:a16="http://schemas.microsoft.com/office/drawing/2014/main" id="{55589D13-A764-414D-0B08-695F25C0A7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9" name="Straight Connector 8">
            <a:extLst>
              <a:ext uri="{FF2B5EF4-FFF2-40B4-BE49-F238E27FC236}">
                <a16:creationId xmlns:a16="http://schemas.microsoft.com/office/drawing/2014/main" id="{175825D1-E57C-47E7-8A7D-8D08C421C990}"/>
              </a:ext>
            </a:extLst>
          </p:cNvPr>
          <p:cNvCxnSpPr>
            <a:cxnSpLocks/>
          </p:cNvCxnSpPr>
          <p:nvPr/>
        </p:nvCxnSpPr>
        <p:spPr>
          <a:xfrm>
            <a:off x="3950208" y="4690872"/>
            <a:ext cx="1583177" cy="12376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61AB27C-B76E-1604-A703-E102F0D7A3AB}"/>
              </a:ext>
            </a:extLst>
          </p:cNvPr>
          <p:cNvCxnSpPr>
            <a:cxnSpLocks/>
          </p:cNvCxnSpPr>
          <p:nvPr/>
        </p:nvCxnSpPr>
        <p:spPr>
          <a:xfrm flipH="1">
            <a:off x="5524241" y="2298723"/>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C8A926-B346-A8E3-1EEE-FB0EDB63C129}"/>
              </a:ext>
            </a:extLst>
          </p:cNvPr>
          <p:cNvCxnSpPr>
            <a:cxnSpLocks/>
          </p:cNvCxnSpPr>
          <p:nvPr/>
        </p:nvCxnSpPr>
        <p:spPr>
          <a:xfrm>
            <a:off x="1941945" y="2955996"/>
            <a:ext cx="1668521" cy="1445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0E5C6CB-B6CD-ACEC-2B70-6D5A3F3EEF91}"/>
              </a:ext>
            </a:extLst>
          </p:cNvPr>
          <p:cNvCxnSpPr>
            <a:cxnSpLocks/>
          </p:cNvCxnSpPr>
          <p:nvPr/>
        </p:nvCxnSpPr>
        <p:spPr>
          <a:xfrm>
            <a:off x="983674" y="1958194"/>
            <a:ext cx="626474"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22BC5C-9C4C-4D50-8F59-7988B9DF75E2}"/>
              </a:ext>
            </a:extLst>
          </p:cNvPr>
          <p:cNvCxnSpPr>
            <a:cxnSpLocks/>
          </p:cNvCxnSpPr>
          <p:nvPr/>
        </p:nvCxnSpPr>
        <p:spPr>
          <a:xfrm flipV="1">
            <a:off x="1560335" y="1958194"/>
            <a:ext cx="530352"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B7E803-B9A1-B88F-C5D8-CA29F843C9BC}"/>
              </a:ext>
            </a:extLst>
          </p:cNvPr>
          <p:cNvCxnSpPr>
            <a:cxnSpLocks/>
          </p:cNvCxnSpPr>
          <p:nvPr/>
        </p:nvCxnSpPr>
        <p:spPr>
          <a:xfrm flipH="1">
            <a:off x="3572423" y="2088303"/>
            <a:ext cx="1226710" cy="231359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6A4653-8612-458A-E6C4-B792AA58A773}"/>
              </a:ext>
            </a:extLst>
          </p:cNvPr>
          <p:cNvSpPr txBox="1"/>
          <p:nvPr/>
        </p:nvSpPr>
        <p:spPr>
          <a:xfrm>
            <a:off x="5199033" y="5891714"/>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24" name="TextBox 23">
            <a:extLst>
              <a:ext uri="{FF2B5EF4-FFF2-40B4-BE49-F238E27FC236}">
                <a16:creationId xmlns:a16="http://schemas.microsoft.com/office/drawing/2014/main" id="{6C059EFF-5466-768A-3959-E4D37D387B30}"/>
              </a:ext>
            </a:extLst>
          </p:cNvPr>
          <p:cNvSpPr txBox="1"/>
          <p:nvPr/>
        </p:nvSpPr>
        <p:spPr>
          <a:xfrm>
            <a:off x="3361799" y="42940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25" name="TextBox 24">
            <a:extLst>
              <a:ext uri="{FF2B5EF4-FFF2-40B4-BE49-F238E27FC236}">
                <a16:creationId xmlns:a16="http://schemas.microsoft.com/office/drawing/2014/main" id="{9363535A-A5AD-9811-B56D-DFEEAB3481D1}"/>
              </a:ext>
            </a:extLst>
          </p:cNvPr>
          <p:cNvSpPr txBox="1"/>
          <p:nvPr/>
        </p:nvSpPr>
        <p:spPr>
          <a:xfrm>
            <a:off x="1165991" y="236947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27" name="TextBox 26">
            <a:extLst>
              <a:ext uri="{FF2B5EF4-FFF2-40B4-BE49-F238E27FC236}">
                <a16:creationId xmlns:a16="http://schemas.microsoft.com/office/drawing/2014/main" id="{1CF9C622-B327-E3B2-A4AA-B40E6A0FA1EB}"/>
              </a:ext>
            </a:extLst>
          </p:cNvPr>
          <p:cNvSpPr txBox="1"/>
          <p:nvPr/>
        </p:nvSpPr>
        <p:spPr>
          <a:xfrm>
            <a:off x="400118" y="11595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28" name="TextBox 27">
            <a:extLst>
              <a:ext uri="{FF2B5EF4-FFF2-40B4-BE49-F238E27FC236}">
                <a16:creationId xmlns:a16="http://schemas.microsoft.com/office/drawing/2014/main" id="{2EC767D0-4E4A-74D3-671D-6523E6E0013F}"/>
              </a:ext>
            </a:extLst>
          </p:cNvPr>
          <p:cNvSpPr txBox="1"/>
          <p:nvPr/>
        </p:nvSpPr>
        <p:spPr>
          <a:xfrm>
            <a:off x="2084703"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30" name="TextBox 29">
            <a:extLst>
              <a:ext uri="{FF2B5EF4-FFF2-40B4-BE49-F238E27FC236}">
                <a16:creationId xmlns:a16="http://schemas.microsoft.com/office/drawing/2014/main" id="{476DB65D-6C75-A97E-4FC1-781D2D92369A}"/>
              </a:ext>
            </a:extLst>
          </p:cNvPr>
          <p:cNvSpPr txBox="1"/>
          <p:nvPr/>
        </p:nvSpPr>
        <p:spPr>
          <a:xfrm>
            <a:off x="4629992"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F</a:t>
            </a:r>
            <a:endParaRPr lang="en-US" sz="6000" dirty="0"/>
          </a:p>
        </p:txBody>
      </p:sp>
      <p:sp>
        <p:nvSpPr>
          <p:cNvPr id="32" name="TextBox 31">
            <a:extLst>
              <a:ext uri="{FF2B5EF4-FFF2-40B4-BE49-F238E27FC236}">
                <a16:creationId xmlns:a16="http://schemas.microsoft.com/office/drawing/2014/main" id="{36703558-E653-5EAB-102F-2021A2B05C12}"/>
              </a:ext>
            </a:extLst>
          </p:cNvPr>
          <p:cNvSpPr txBox="1"/>
          <p:nvPr/>
        </p:nvSpPr>
        <p:spPr>
          <a:xfrm>
            <a:off x="8040323" y="115954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G</a:t>
            </a:r>
            <a:endParaRPr lang="en-US" sz="6000" dirty="0"/>
          </a:p>
        </p:txBody>
      </p:sp>
      <p:sp>
        <p:nvSpPr>
          <p:cNvPr id="33" name="TextBox 32">
            <a:extLst>
              <a:ext uri="{FF2B5EF4-FFF2-40B4-BE49-F238E27FC236}">
                <a16:creationId xmlns:a16="http://schemas.microsoft.com/office/drawing/2014/main" id="{D6E2B2ED-F235-5ED7-9B9C-35298C430A1B}"/>
              </a:ext>
            </a:extLst>
          </p:cNvPr>
          <p:cNvSpPr txBox="1"/>
          <p:nvPr/>
        </p:nvSpPr>
        <p:spPr>
          <a:xfrm>
            <a:off x="6982446" y="4355603"/>
            <a:ext cx="4668822" cy="1815882"/>
          </a:xfrm>
          <a:prstGeom prst="rect">
            <a:avLst/>
          </a:prstGeom>
          <a:noFill/>
        </p:spPr>
        <p:txBody>
          <a:bodyPr wrap="square">
            <a:spAutoFit/>
          </a:bodyPr>
          <a:lstStyle/>
          <a:p>
            <a:r>
              <a:rPr lang="en-US" sz="2800" dirty="0">
                <a:latin typeface="Helvetica" panose="020B0604020202020204" pitchFamily="34" charset="0"/>
                <a:cs typeface="Helvetica" panose="020B0604020202020204" pitchFamily="34" charset="0"/>
              </a:rPr>
              <a:t>A group of organisms sharing a common ancestor and includes all descendants</a:t>
            </a:r>
            <a:endParaRPr lang="en-US" sz="2800" dirty="0"/>
          </a:p>
        </p:txBody>
      </p:sp>
    </p:spTree>
    <p:extLst>
      <p:ext uri="{BB962C8B-B14F-4D97-AF65-F5344CB8AC3E}">
        <p14:creationId xmlns:p14="http://schemas.microsoft.com/office/powerpoint/2010/main" val="283324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F0753F-FADF-7342-2A0C-68C662536C8A}"/>
              </a:ext>
            </a:extLst>
          </p:cNvPr>
          <p:cNvSpPr/>
          <p:nvPr/>
        </p:nvSpPr>
        <p:spPr>
          <a:xfrm>
            <a:off x="5240944" y="1160214"/>
            <a:ext cx="5978189" cy="5453022"/>
          </a:xfrm>
          <a:prstGeom prst="rect">
            <a:avLst/>
          </a:prstGeom>
          <a:solidFill>
            <a:schemeClr val="accent1">
              <a:alpha val="7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A31F38D-28A0-8811-54AF-004DC0BFAE87}"/>
              </a:ext>
            </a:extLst>
          </p:cNvPr>
          <p:cNvSpPr>
            <a:spLocks noGrp="1"/>
          </p:cNvSpPr>
          <p:nvPr>
            <p:ph type="sldNum" sz="quarter" idx="12"/>
          </p:nvPr>
        </p:nvSpPr>
        <p:spPr/>
        <p:txBody>
          <a:bodyPr/>
          <a:lstStyle/>
          <a:p>
            <a:fld id="{D9742B13-BA90-439A-A52E-5D0CA01007CA}" type="slidenum">
              <a:rPr lang="en-US" smtClean="0"/>
              <a:t>9</a:t>
            </a:fld>
            <a:endParaRPr lang="en-US"/>
          </a:p>
        </p:txBody>
      </p:sp>
      <p:cxnSp>
        <p:nvCxnSpPr>
          <p:cNvPr id="3" name="Straight Connector 2">
            <a:extLst>
              <a:ext uri="{FF2B5EF4-FFF2-40B4-BE49-F238E27FC236}">
                <a16:creationId xmlns:a16="http://schemas.microsoft.com/office/drawing/2014/main" id="{72E974C8-EE31-A04D-D5AF-4A6951A6F00F}"/>
              </a:ext>
            </a:extLst>
          </p:cNvPr>
          <p:cNvCxnSpPr>
            <a:cxnSpLocks/>
          </p:cNvCxnSpPr>
          <p:nvPr/>
        </p:nvCxnSpPr>
        <p:spPr>
          <a:xfrm>
            <a:off x="3950208" y="4690872"/>
            <a:ext cx="1583177" cy="123767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ECA257F-79B7-A476-A00D-5E1DF81CE678}"/>
              </a:ext>
            </a:extLst>
          </p:cNvPr>
          <p:cNvCxnSpPr>
            <a:cxnSpLocks/>
          </p:cNvCxnSpPr>
          <p:nvPr/>
        </p:nvCxnSpPr>
        <p:spPr>
          <a:xfrm flipH="1">
            <a:off x="5524241" y="2298723"/>
            <a:ext cx="2916410" cy="36389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45B1FB5-0A45-1C55-B8C4-496938669188}"/>
              </a:ext>
            </a:extLst>
          </p:cNvPr>
          <p:cNvCxnSpPr>
            <a:cxnSpLocks/>
          </p:cNvCxnSpPr>
          <p:nvPr/>
        </p:nvCxnSpPr>
        <p:spPr>
          <a:xfrm>
            <a:off x="1941945" y="2955996"/>
            <a:ext cx="1668521" cy="1445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4568F8D-DA5F-C0D3-05A2-427DB9A21B71}"/>
              </a:ext>
            </a:extLst>
          </p:cNvPr>
          <p:cNvCxnSpPr>
            <a:cxnSpLocks/>
          </p:cNvCxnSpPr>
          <p:nvPr/>
        </p:nvCxnSpPr>
        <p:spPr>
          <a:xfrm>
            <a:off x="983674" y="1958194"/>
            <a:ext cx="626474"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236145-6098-4A08-9981-023ED5ADE47A}"/>
              </a:ext>
            </a:extLst>
          </p:cNvPr>
          <p:cNvCxnSpPr>
            <a:cxnSpLocks/>
          </p:cNvCxnSpPr>
          <p:nvPr/>
        </p:nvCxnSpPr>
        <p:spPr>
          <a:xfrm flipV="1">
            <a:off x="1560335" y="1958194"/>
            <a:ext cx="530352" cy="54393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C32A21-2D6D-0BD5-071F-F389D66024D1}"/>
              </a:ext>
            </a:extLst>
          </p:cNvPr>
          <p:cNvCxnSpPr>
            <a:cxnSpLocks/>
          </p:cNvCxnSpPr>
          <p:nvPr/>
        </p:nvCxnSpPr>
        <p:spPr>
          <a:xfrm flipH="1">
            <a:off x="3572423" y="2088303"/>
            <a:ext cx="1226710" cy="231359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D27E60-C470-D21A-BFFD-04230F9D4EB7}"/>
              </a:ext>
            </a:extLst>
          </p:cNvPr>
          <p:cNvSpPr txBox="1"/>
          <p:nvPr/>
        </p:nvSpPr>
        <p:spPr>
          <a:xfrm>
            <a:off x="3361799" y="42940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B</a:t>
            </a:r>
            <a:endParaRPr lang="en-US" sz="6000" dirty="0"/>
          </a:p>
        </p:txBody>
      </p:sp>
      <p:sp>
        <p:nvSpPr>
          <p:cNvPr id="10" name="TextBox 9">
            <a:extLst>
              <a:ext uri="{FF2B5EF4-FFF2-40B4-BE49-F238E27FC236}">
                <a16:creationId xmlns:a16="http://schemas.microsoft.com/office/drawing/2014/main" id="{694789CD-2308-FFE2-AE64-FF7A511EECB3}"/>
              </a:ext>
            </a:extLst>
          </p:cNvPr>
          <p:cNvSpPr txBox="1"/>
          <p:nvPr/>
        </p:nvSpPr>
        <p:spPr>
          <a:xfrm>
            <a:off x="1165991" y="236947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C</a:t>
            </a:r>
            <a:endParaRPr lang="en-US" sz="6000" dirty="0"/>
          </a:p>
        </p:txBody>
      </p:sp>
      <p:sp>
        <p:nvSpPr>
          <p:cNvPr id="11" name="TextBox 10">
            <a:extLst>
              <a:ext uri="{FF2B5EF4-FFF2-40B4-BE49-F238E27FC236}">
                <a16:creationId xmlns:a16="http://schemas.microsoft.com/office/drawing/2014/main" id="{6535DDAD-A954-1FC1-DDC6-01A4898AB4BD}"/>
              </a:ext>
            </a:extLst>
          </p:cNvPr>
          <p:cNvSpPr txBox="1"/>
          <p:nvPr/>
        </p:nvSpPr>
        <p:spPr>
          <a:xfrm>
            <a:off x="2084703"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E</a:t>
            </a:r>
            <a:endParaRPr lang="en-US" sz="6000" dirty="0"/>
          </a:p>
        </p:txBody>
      </p:sp>
      <p:sp>
        <p:nvSpPr>
          <p:cNvPr id="12" name="TextBox 11">
            <a:extLst>
              <a:ext uri="{FF2B5EF4-FFF2-40B4-BE49-F238E27FC236}">
                <a16:creationId xmlns:a16="http://schemas.microsoft.com/office/drawing/2014/main" id="{AAD5C9CB-9760-BEAC-02C5-75FB4775F6DD}"/>
              </a:ext>
            </a:extLst>
          </p:cNvPr>
          <p:cNvSpPr txBox="1"/>
          <p:nvPr/>
        </p:nvSpPr>
        <p:spPr>
          <a:xfrm>
            <a:off x="4629992" y="1159546"/>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F</a:t>
            </a:r>
            <a:endParaRPr lang="en-US" sz="6000" dirty="0"/>
          </a:p>
        </p:txBody>
      </p:sp>
      <p:sp>
        <p:nvSpPr>
          <p:cNvPr id="13" name="TextBox 12">
            <a:extLst>
              <a:ext uri="{FF2B5EF4-FFF2-40B4-BE49-F238E27FC236}">
                <a16:creationId xmlns:a16="http://schemas.microsoft.com/office/drawing/2014/main" id="{5A18965A-A9BB-B5A8-DAAC-819F0CDDCF0F}"/>
              </a:ext>
            </a:extLst>
          </p:cNvPr>
          <p:cNvSpPr txBox="1"/>
          <p:nvPr/>
        </p:nvSpPr>
        <p:spPr>
          <a:xfrm>
            <a:off x="8040323" y="115954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G</a:t>
            </a:r>
            <a:endParaRPr lang="en-US" sz="6000" dirty="0"/>
          </a:p>
        </p:txBody>
      </p:sp>
      <p:sp>
        <p:nvSpPr>
          <p:cNvPr id="14" name="TextBox 13">
            <a:extLst>
              <a:ext uri="{FF2B5EF4-FFF2-40B4-BE49-F238E27FC236}">
                <a16:creationId xmlns:a16="http://schemas.microsoft.com/office/drawing/2014/main" id="{8D86E1AE-6EED-884B-3438-EED01BBFDE03}"/>
              </a:ext>
            </a:extLst>
          </p:cNvPr>
          <p:cNvSpPr txBox="1"/>
          <p:nvPr/>
        </p:nvSpPr>
        <p:spPr>
          <a:xfrm>
            <a:off x="400118" y="1159547"/>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D</a:t>
            </a:r>
            <a:endParaRPr lang="en-US" sz="6000" dirty="0"/>
          </a:p>
        </p:txBody>
      </p:sp>
      <p:sp>
        <p:nvSpPr>
          <p:cNvPr id="34" name="TextBox 33">
            <a:extLst>
              <a:ext uri="{FF2B5EF4-FFF2-40B4-BE49-F238E27FC236}">
                <a16:creationId xmlns:a16="http://schemas.microsoft.com/office/drawing/2014/main" id="{9EF3B916-719B-9C3C-B096-A43D6B7FF328}"/>
              </a:ext>
            </a:extLst>
          </p:cNvPr>
          <p:cNvSpPr txBox="1"/>
          <p:nvPr/>
        </p:nvSpPr>
        <p:spPr>
          <a:xfrm>
            <a:off x="5200391" y="5772205"/>
            <a:ext cx="800655" cy="1015663"/>
          </a:xfrm>
          <a:prstGeom prst="rect">
            <a:avLst/>
          </a:prstGeom>
          <a:noFill/>
        </p:spPr>
        <p:txBody>
          <a:bodyPr wrap="square">
            <a:spAutoFit/>
          </a:bodyPr>
          <a:lstStyle/>
          <a:p>
            <a:r>
              <a:rPr lang="en-US" sz="6000" dirty="0">
                <a:latin typeface="Helvetica" panose="020B0604020202020204" pitchFamily="34" charset="0"/>
                <a:cs typeface="Helvetica" panose="020B0604020202020204" pitchFamily="34" charset="0"/>
              </a:rPr>
              <a:t>A</a:t>
            </a:r>
            <a:endParaRPr lang="en-US" sz="6000" dirty="0"/>
          </a:p>
        </p:txBody>
      </p:sp>
      <p:sp>
        <p:nvSpPr>
          <p:cNvPr id="16" name="TextBox 15">
            <a:extLst>
              <a:ext uri="{FF2B5EF4-FFF2-40B4-BE49-F238E27FC236}">
                <a16:creationId xmlns:a16="http://schemas.microsoft.com/office/drawing/2014/main" id="{69270B99-34D6-1F4F-25B5-523115071B87}"/>
              </a:ext>
            </a:extLst>
          </p:cNvPr>
          <p:cNvSpPr txBox="1"/>
          <p:nvPr/>
        </p:nvSpPr>
        <p:spPr>
          <a:xfrm>
            <a:off x="371856" y="0"/>
            <a:ext cx="114482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00B0F0"/>
                </a:solidFill>
                <a:effectLst/>
                <a:uLnTx/>
                <a:uFillTx/>
                <a:latin typeface="Commissioner"/>
                <a:ea typeface="+mn-ea"/>
                <a:cs typeface="+mn-cs"/>
              </a:rPr>
              <a:t>Paraphyletic group</a:t>
            </a:r>
          </a:p>
        </p:txBody>
      </p:sp>
      <p:sp>
        <p:nvSpPr>
          <p:cNvPr id="17" name="TextBox 16">
            <a:extLst>
              <a:ext uri="{FF2B5EF4-FFF2-40B4-BE49-F238E27FC236}">
                <a16:creationId xmlns:a16="http://schemas.microsoft.com/office/drawing/2014/main" id="{B7D3A5D5-9FA6-62E2-DA5B-84EF03F25A34}"/>
              </a:ext>
            </a:extLst>
          </p:cNvPr>
          <p:cNvSpPr txBox="1"/>
          <p:nvPr/>
        </p:nvSpPr>
        <p:spPr>
          <a:xfrm>
            <a:off x="6687287" y="4294047"/>
            <a:ext cx="4668822" cy="2246769"/>
          </a:xfrm>
          <a:prstGeom prst="rect">
            <a:avLst/>
          </a:prstGeom>
          <a:noFill/>
        </p:spPr>
        <p:txBody>
          <a:bodyPr wrap="square">
            <a:spAutoFit/>
          </a:bodyPr>
          <a:lstStyle/>
          <a:p>
            <a:r>
              <a:rPr lang="en-US" sz="2800" dirty="0">
                <a:latin typeface="Helvetica" panose="020B0604020202020204" pitchFamily="34" charset="0"/>
                <a:cs typeface="Helvetica" panose="020B0604020202020204" pitchFamily="34" charset="0"/>
              </a:rPr>
              <a:t>A group of organisms descended from a common ancestor but does not include all descendant groups</a:t>
            </a:r>
            <a:endParaRPr lang="en-US" sz="2800" dirty="0"/>
          </a:p>
        </p:txBody>
      </p:sp>
    </p:spTree>
    <p:extLst>
      <p:ext uri="{BB962C8B-B14F-4D97-AF65-F5344CB8AC3E}">
        <p14:creationId xmlns:p14="http://schemas.microsoft.com/office/powerpoint/2010/main" val="977658278"/>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311C20"/>
      </a:dk2>
      <a:lt2>
        <a:srgbClr val="F2F0F3"/>
      </a:lt2>
      <a:accent1>
        <a:srgbClr val="48B520"/>
      </a:accent1>
      <a:accent2>
        <a:srgbClr val="14B92D"/>
      </a:accent2>
      <a:accent3>
        <a:srgbClr val="20B575"/>
      </a:accent3>
      <a:accent4>
        <a:srgbClr val="13B3B0"/>
      </a:accent4>
      <a:accent5>
        <a:srgbClr val="299BE7"/>
      </a:accent5>
      <a:accent6>
        <a:srgbClr val="193CD5"/>
      </a:accent6>
      <a:hlink>
        <a:srgbClr val="9D3F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TotalTime>
  <Words>3366</Words>
  <Application>Microsoft Office PowerPoint</Application>
  <PresentationFormat>Widescreen</PresentationFormat>
  <Paragraphs>430</Paragraphs>
  <Slides>41</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41</vt:i4>
      </vt:variant>
    </vt:vector>
  </HeadingPairs>
  <TitlesOfParts>
    <vt:vector size="54" baseType="lpstr">
      <vt:lpstr>Arial</vt:lpstr>
      <vt:lpstr>Avenir Next LT Pro</vt:lpstr>
      <vt:lpstr>Calibri</vt:lpstr>
      <vt:lpstr>Calibri Light</vt:lpstr>
      <vt:lpstr>Century Gothic</vt:lpstr>
      <vt:lpstr>Commissioner</vt:lpstr>
      <vt:lpstr>Helvetica</vt:lpstr>
      <vt:lpstr>Sitka Banner</vt:lpstr>
      <vt:lpstr>Söhne</vt:lpstr>
      <vt:lpstr>Times New Roman</vt:lpstr>
      <vt:lpstr>Wingdings</vt:lpstr>
      <vt:lpstr>HeadlinesVTI</vt:lpstr>
      <vt:lpstr>Office Theme</vt:lpstr>
      <vt:lpstr>PowerPoint Presentation</vt:lpstr>
      <vt:lpstr>Exploring the Trees of Evolution: A Phylogenomics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Figure: Average Robinson-Foulds distances to the real tree from the tree calculated with ClustalW complete alignments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Trees of Evolution: A Phylogenomics Workshop</dc:title>
  <dc:creator>Wright, Sterling</dc:creator>
  <cp:lastModifiedBy>Wright, Sterling</cp:lastModifiedBy>
  <cp:revision>23</cp:revision>
  <dcterms:created xsi:type="dcterms:W3CDTF">2024-02-03T15:09:44Z</dcterms:created>
  <dcterms:modified xsi:type="dcterms:W3CDTF">2024-02-08T15:33:57Z</dcterms:modified>
</cp:coreProperties>
</file>