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F1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5" d="100"/>
          <a:sy n="45" d="100"/>
        </p:scale>
        <p:origin x="2496"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76D0C2-FF7B-4D7E-9BCD-C93866985238}" type="datetimeFigureOut">
              <a:rPr lang="fr-FR" smtClean="0"/>
              <a:t>06/09/2025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139E53-33C0-4AE1-935B-A985B86C4EA2}" type="slidenum">
              <a:rPr lang="fr-FR" smtClean="0"/>
              <a:t>‹#›</a:t>
            </a:fld>
            <a:endParaRPr lang="fr-FR"/>
          </a:p>
        </p:txBody>
      </p:sp>
    </p:spTree>
    <p:extLst>
      <p:ext uri="{BB962C8B-B14F-4D97-AF65-F5344CB8AC3E}">
        <p14:creationId xmlns:p14="http://schemas.microsoft.com/office/powerpoint/2010/main" val="2946126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D0C2-FF7B-4D7E-9BCD-C93866985238}" type="datetimeFigureOut">
              <a:rPr lang="fr-FR" smtClean="0"/>
              <a:t>06/09/2025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139E53-33C0-4AE1-935B-A985B86C4EA2}" type="slidenum">
              <a:rPr lang="fr-FR" smtClean="0"/>
              <a:t>‹#›</a:t>
            </a:fld>
            <a:endParaRPr lang="fr-FR"/>
          </a:p>
        </p:txBody>
      </p:sp>
    </p:spTree>
    <p:extLst>
      <p:ext uri="{BB962C8B-B14F-4D97-AF65-F5344CB8AC3E}">
        <p14:creationId xmlns:p14="http://schemas.microsoft.com/office/powerpoint/2010/main" val="4232057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D0C2-FF7B-4D7E-9BCD-C93866985238}" type="datetimeFigureOut">
              <a:rPr lang="fr-FR" smtClean="0"/>
              <a:t>06/09/2025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139E53-33C0-4AE1-935B-A985B86C4EA2}" type="slidenum">
              <a:rPr lang="fr-FR" smtClean="0"/>
              <a:t>‹#›</a:t>
            </a:fld>
            <a:endParaRPr lang="fr-FR"/>
          </a:p>
        </p:txBody>
      </p:sp>
    </p:spTree>
    <p:extLst>
      <p:ext uri="{BB962C8B-B14F-4D97-AF65-F5344CB8AC3E}">
        <p14:creationId xmlns:p14="http://schemas.microsoft.com/office/powerpoint/2010/main" val="76445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D0C2-FF7B-4D7E-9BCD-C93866985238}" type="datetimeFigureOut">
              <a:rPr lang="fr-FR" smtClean="0"/>
              <a:t>06/09/2025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139E53-33C0-4AE1-935B-A985B86C4EA2}" type="slidenum">
              <a:rPr lang="fr-FR" smtClean="0"/>
              <a:t>‹#›</a:t>
            </a:fld>
            <a:endParaRPr lang="fr-FR"/>
          </a:p>
        </p:txBody>
      </p:sp>
    </p:spTree>
    <p:extLst>
      <p:ext uri="{BB962C8B-B14F-4D97-AF65-F5344CB8AC3E}">
        <p14:creationId xmlns:p14="http://schemas.microsoft.com/office/powerpoint/2010/main" val="1071689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6D0C2-FF7B-4D7E-9BCD-C93866985238}" type="datetimeFigureOut">
              <a:rPr lang="fr-FR" smtClean="0"/>
              <a:t>06/09/2025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139E53-33C0-4AE1-935B-A985B86C4EA2}" type="slidenum">
              <a:rPr lang="fr-FR" smtClean="0"/>
              <a:t>‹#›</a:t>
            </a:fld>
            <a:endParaRPr lang="fr-FR"/>
          </a:p>
        </p:txBody>
      </p:sp>
    </p:spTree>
    <p:extLst>
      <p:ext uri="{BB962C8B-B14F-4D97-AF65-F5344CB8AC3E}">
        <p14:creationId xmlns:p14="http://schemas.microsoft.com/office/powerpoint/2010/main" val="4165452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6D0C2-FF7B-4D7E-9BCD-C93866985238}" type="datetimeFigureOut">
              <a:rPr lang="fr-FR" smtClean="0"/>
              <a:t>06/09/2025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1139E53-33C0-4AE1-935B-A985B86C4EA2}" type="slidenum">
              <a:rPr lang="fr-FR" smtClean="0"/>
              <a:t>‹#›</a:t>
            </a:fld>
            <a:endParaRPr lang="fr-FR"/>
          </a:p>
        </p:txBody>
      </p:sp>
    </p:spTree>
    <p:extLst>
      <p:ext uri="{BB962C8B-B14F-4D97-AF65-F5344CB8AC3E}">
        <p14:creationId xmlns:p14="http://schemas.microsoft.com/office/powerpoint/2010/main" val="340652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6D0C2-FF7B-4D7E-9BCD-C93866985238}" type="datetimeFigureOut">
              <a:rPr lang="fr-FR" smtClean="0"/>
              <a:t>06/09/2025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1139E53-33C0-4AE1-935B-A985B86C4EA2}" type="slidenum">
              <a:rPr lang="fr-FR" smtClean="0"/>
              <a:t>‹#›</a:t>
            </a:fld>
            <a:endParaRPr lang="fr-FR"/>
          </a:p>
        </p:txBody>
      </p:sp>
    </p:spTree>
    <p:extLst>
      <p:ext uri="{BB962C8B-B14F-4D97-AF65-F5344CB8AC3E}">
        <p14:creationId xmlns:p14="http://schemas.microsoft.com/office/powerpoint/2010/main" val="508503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76D0C2-FF7B-4D7E-9BCD-C93866985238}" type="datetimeFigureOut">
              <a:rPr lang="fr-FR" smtClean="0"/>
              <a:t>06/09/2025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1139E53-33C0-4AE1-935B-A985B86C4EA2}" type="slidenum">
              <a:rPr lang="fr-FR" smtClean="0"/>
              <a:t>‹#›</a:t>
            </a:fld>
            <a:endParaRPr lang="fr-FR"/>
          </a:p>
        </p:txBody>
      </p:sp>
    </p:spTree>
    <p:extLst>
      <p:ext uri="{BB962C8B-B14F-4D97-AF65-F5344CB8AC3E}">
        <p14:creationId xmlns:p14="http://schemas.microsoft.com/office/powerpoint/2010/main" val="346547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6D0C2-FF7B-4D7E-9BCD-C93866985238}" type="datetimeFigureOut">
              <a:rPr lang="fr-FR" smtClean="0"/>
              <a:t>06/09/2025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1139E53-33C0-4AE1-935B-A985B86C4EA2}" type="slidenum">
              <a:rPr lang="fr-FR" smtClean="0"/>
              <a:t>‹#›</a:t>
            </a:fld>
            <a:endParaRPr lang="fr-FR"/>
          </a:p>
        </p:txBody>
      </p:sp>
    </p:spTree>
    <p:extLst>
      <p:ext uri="{BB962C8B-B14F-4D97-AF65-F5344CB8AC3E}">
        <p14:creationId xmlns:p14="http://schemas.microsoft.com/office/powerpoint/2010/main" val="394012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4E76D0C2-FF7B-4D7E-9BCD-C93866985238}" type="datetimeFigureOut">
              <a:rPr lang="fr-FR" smtClean="0"/>
              <a:t>06/09/2025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1139E53-33C0-4AE1-935B-A985B86C4EA2}" type="slidenum">
              <a:rPr lang="fr-FR" smtClean="0"/>
              <a:t>‹#›</a:t>
            </a:fld>
            <a:endParaRPr lang="fr-FR"/>
          </a:p>
        </p:txBody>
      </p:sp>
    </p:spTree>
    <p:extLst>
      <p:ext uri="{BB962C8B-B14F-4D97-AF65-F5344CB8AC3E}">
        <p14:creationId xmlns:p14="http://schemas.microsoft.com/office/powerpoint/2010/main" val="406123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4E76D0C2-FF7B-4D7E-9BCD-C93866985238}" type="datetimeFigureOut">
              <a:rPr lang="fr-FR" smtClean="0"/>
              <a:t>06/09/2025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1139E53-33C0-4AE1-935B-A985B86C4EA2}" type="slidenum">
              <a:rPr lang="fr-FR" smtClean="0"/>
              <a:t>‹#›</a:t>
            </a:fld>
            <a:endParaRPr lang="fr-FR"/>
          </a:p>
        </p:txBody>
      </p:sp>
    </p:spTree>
    <p:extLst>
      <p:ext uri="{BB962C8B-B14F-4D97-AF65-F5344CB8AC3E}">
        <p14:creationId xmlns:p14="http://schemas.microsoft.com/office/powerpoint/2010/main" val="46728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4E76D0C2-FF7B-4D7E-9BCD-C93866985238}" type="datetimeFigureOut">
              <a:rPr lang="fr-FR" smtClean="0"/>
              <a:t>06/09/2025</a:t>
            </a:fld>
            <a:endParaRPr lang="fr-F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51139E53-33C0-4AE1-935B-A985B86C4EA2}" type="slidenum">
              <a:rPr lang="fr-FR" smtClean="0"/>
              <a:t>‹#›</a:t>
            </a:fld>
            <a:endParaRPr lang="fr-FR"/>
          </a:p>
        </p:txBody>
      </p:sp>
    </p:spTree>
    <p:extLst>
      <p:ext uri="{BB962C8B-B14F-4D97-AF65-F5344CB8AC3E}">
        <p14:creationId xmlns:p14="http://schemas.microsoft.com/office/powerpoint/2010/main" val="28799133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1.wdp"/><Relationship Id="rId18" Type="http://schemas.openxmlformats.org/officeDocument/2006/relationships/image" Target="../media/image15.png"/><Relationship Id="rId3" Type="http://schemas.openxmlformats.org/officeDocument/2006/relationships/image" Target="../media/image2.png"/><Relationship Id="rId21" Type="http://schemas.openxmlformats.org/officeDocument/2006/relationships/image" Target="../media/image18.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microsoft.com/office/2007/relationships/hdphoto" Target="../media/hdphoto2.wdp"/><Relationship Id="rId10" Type="http://schemas.openxmlformats.org/officeDocument/2006/relationships/image" Target="../media/image9.png"/><Relationship Id="rId19"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png"/><Relationship Id="rId22"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B93D6CF2-0A92-335B-9499-2ED589B8DC34}"/>
              </a:ext>
            </a:extLst>
          </p:cNvPr>
          <p:cNvSpPr/>
          <p:nvPr/>
        </p:nvSpPr>
        <p:spPr>
          <a:xfrm>
            <a:off x="-2749006" y="1559135"/>
            <a:ext cx="13109698" cy="11984318"/>
          </a:xfrm>
          <a:prstGeom prst="roundRect">
            <a:avLst/>
          </a:prstGeom>
          <a:solidFill>
            <a:srgbClr val="DEF1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Rounded Corners 3">
            <a:extLst>
              <a:ext uri="{FF2B5EF4-FFF2-40B4-BE49-F238E27FC236}">
                <a16:creationId xmlns:a16="http://schemas.microsoft.com/office/drawing/2014/main" id="{0EC2BFA5-B72C-247C-9A84-881CB0BBFA1A}"/>
              </a:ext>
            </a:extLst>
          </p:cNvPr>
          <p:cNvSpPr/>
          <p:nvPr/>
        </p:nvSpPr>
        <p:spPr>
          <a:xfrm>
            <a:off x="5217365" y="3612917"/>
            <a:ext cx="4206241" cy="597269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300" dirty="0">
              <a:solidFill>
                <a:schemeClr val="tx1"/>
              </a:solidFill>
            </a:endParaRPr>
          </a:p>
        </p:txBody>
      </p:sp>
      <p:sp>
        <p:nvSpPr>
          <p:cNvPr id="5" name="Rectangle: Rounded Corners 4">
            <a:extLst>
              <a:ext uri="{FF2B5EF4-FFF2-40B4-BE49-F238E27FC236}">
                <a16:creationId xmlns:a16="http://schemas.microsoft.com/office/drawing/2014/main" id="{5138D85B-B28F-F32E-D289-CE72BF80C7AF}"/>
              </a:ext>
            </a:extLst>
          </p:cNvPr>
          <p:cNvSpPr/>
          <p:nvPr/>
        </p:nvSpPr>
        <p:spPr>
          <a:xfrm>
            <a:off x="264160" y="6665189"/>
            <a:ext cx="4413135" cy="190707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Rounded Corners 5">
            <a:extLst>
              <a:ext uri="{FF2B5EF4-FFF2-40B4-BE49-F238E27FC236}">
                <a16:creationId xmlns:a16="http://schemas.microsoft.com/office/drawing/2014/main" id="{ABE6F214-F91F-825D-AE10-C3386E105F90}"/>
              </a:ext>
            </a:extLst>
          </p:cNvPr>
          <p:cNvSpPr/>
          <p:nvPr/>
        </p:nvSpPr>
        <p:spPr>
          <a:xfrm>
            <a:off x="264160" y="4028665"/>
            <a:ext cx="4413135" cy="198974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Rounded Corners 6">
            <a:extLst>
              <a:ext uri="{FF2B5EF4-FFF2-40B4-BE49-F238E27FC236}">
                <a16:creationId xmlns:a16="http://schemas.microsoft.com/office/drawing/2014/main" id="{5C3D27B4-C60D-AF3F-C572-E4E9B83CAB0F}"/>
              </a:ext>
            </a:extLst>
          </p:cNvPr>
          <p:cNvSpPr/>
          <p:nvPr/>
        </p:nvSpPr>
        <p:spPr>
          <a:xfrm>
            <a:off x="264160" y="2113682"/>
            <a:ext cx="9159446" cy="128293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Rounded Corners 7">
            <a:extLst>
              <a:ext uri="{FF2B5EF4-FFF2-40B4-BE49-F238E27FC236}">
                <a16:creationId xmlns:a16="http://schemas.microsoft.com/office/drawing/2014/main" id="{111E2A77-B663-BE0C-9D62-9956F6608166}"/>
              </a:ext>
            </a:extLst>
          </p:cNvPr>
          <p:cNvSpPr/>
          <p:nvPr/>
        </p:nvSpPr>
        <p:spPr>
          <a:xfrm>
            <a:off x="116378" y="1708610"/>
            <a:ext cx="1742902" cy="581890"/>
          </a:xfrm>
          <a:prstGeom prst="roundRect">
            <a:avLst/>
          </a:prstGeom>
          <a:gradFill>
            <a:gsLst>
              <a:gs pos="9000">
                <a:srgbClr val="D7158A"/>
              </a:gs>
              <a:gs pos="90000">
                <a:srgbClr val="732C8E"/>
              </a:gs>
            </a:gsLst>
            <a:lin ang="5400000" scaled="1"/>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2000" b="1" dirty="0"/>
              <a:t>Introduction</a:t>
            </a:r>
          </a:p>
        </p:txBody>
      </p:sp>
      <p:sp>
        <p:nvSpPr>
          <p:cNvPr id="9" name="Rectangle: Rounded Corners 8">
            <a:extLst>
              <a:ext uri="{FF2B5EF4-FFF2-40B4-BE49-F238E27FC236}">
                <a16:creationId xmlns:a16="http://schemas.microsoft.com/office/drawing/2014/main" id="{B89A8898-FB92-70DC-7B80-CD914FBD4572}"/>
              </a:ext>
            </a:extLst>
          </p:cNvPr>
          <p:cNvSpPr/>
          <p:nvPr/>
        </p:nvSpPr>
        <p:spPr>
          <a:xfrm>
            <a:off x="1500332" y="3526130"/>
            <a:ext cx="1742902" cy="581890"/>
          </a:xfrm>
          <a:prstGeom prst="roundRect">
            <a:avLst/>
          </a:prstGeom>
          <a:gradFill>
            <a:gsLst>
              <a:gs pos="9000">
                <a:srgbClr val="D7158A"/>
              </a:gs>
              <a:gs pos="90000">
                <a:srgbClr val="732C8E"/>
              </a:gs>
            </a:gsLst>
            <a:lin ang="5400000" scaled="1"/>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2000" b="1" dirty="0"/>
              <a:t>Entreprise</a:t>
            </a:r>
          </a:p>
        </p:txBody>
      </p:sp>
      <p:sp>
        <p:nvSpPr>
          <p:cNvPr id="10" name="Rectangle: Rounded Corners 9">
            <a:extLst>
              <a:ext uri="{FF2B5EF4-FFF2-40B4-BE49-F238E27FC236}">
                <a16:creationId xmlns:a16="http://schemas.microsoft.com/office/drawing/2014/main" id="{F09D6845-7606-C252-863B-8AB3DC4D2746}"/>
              </a:ext>
            </a:extLst>
          </p:cNvPr>
          <p:cNvSpPr/>
          <p:nvPr/>
        </p:nvSpPr>
        <p:spPr>
          <a:xfrm>
            <a:off x="2934392" y="6341694"/>
            <a:ext cx="1742902" cy="581890"/>
          </a:xfrm>
          <a:prstGeom prst="roundRect">
            <a:avLst/>
          </a:prstGeom>
          <a:gradFill>
            <a:gsLst>
              <a:gs pos="9000">
                <a:srgbClr val="D7158A"/>
              </a:gs>
              <a:gs pos="90000">
                <a:srgbClr val="732C8E"/>
              </a:gs>
            </a:gsLst>
            <a:lin ang="5400000" scaled="1"/>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2000" b="1" dirty="0"/>
              <a:t>Objectifs</a:t>
            </a:r>
          </a:p>
        </p:txBody>
      </p:sp>
      <p:sp>
        <p:nvSpPr>
          <p:cNvPr id="11" name="Rectangle: Rounded Corners 10">
            <a:extLst>
              <a:ext uri="{FF2B5EF4-FFF2-40B4-BE49-F238E27FC236}">
                <a16:creationId xmlns:a16="http://schemas.microsoft.com/office/drawing/2014/main" id="{F656AF58-31DB-F715-C61F-FA8A39B628DF}"/>
              </a:ext>
            </a:extLst>
          </p:cNvPr>
          <p:cNvSpPr/>
          <p:nvPr/>
        </p:nvSpPr>
        <p:spPr>
          <a:xfrm>
            <a:off x="7724539" y="3448742"/>
            <a:ext cx="1742902" cy="581890"/>
          </a:xfrm>
          <a:prstGeom prst="roundRect">
            <a:avLst/>
          </a:prstGeom>
          <a:gradFill>
            <a:gsLst>
              <a:gs pos="9000">
                <a:srgbClr val="D7158A"/>
              </a:gs>
              <a:gs pos="90000">
                <a:srgbClr val="732C8E"/>
              </a:gs>
            </a:gsLst>
            <a:lin ang="5400000" scaled="1"/>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2000" b="1" dirty="0"/>
              <a:t>Réalisation</a:t>
            </a:r>
          </a:p>
        </p:txBody>
      </p:sp>
      <p:pic>
        <p:nvPicPr>
          <p:cNvPr id="12" name="Picture 11">
            <a:extLst>
              <a:ext uri="{FF2B5EF4-FFF2-40B4-BE49-F238E27FC236}">
                <a16:creationId xmlns:a16="http://schemas.microsoft.com/office/drawing/2014/main" id="{346662E9-25EA-7D61-EF6C-BB45C3372D5C}"/>
              </a:ext>
            </a:extLst>
          </p:cNvPr>
          <p:cNvPicPr>
            <a:picLocks noChangeAspect="1"/>
          </p:cNvPicPr>
          <p:nvPr/>
        </p:nvPicPr>
        <p:blipFill>
          <a:blip r:embed="rId2"/>
          <a:stretch>
            <a:fillRect/>
          </a:stretch>
        </p:blipFill>
        <p:spPr>
          <a:xfrm>
            <a:off x="177594" y="6108024"/>
            <a:ext cx="970486" cy="970486"/>
          </a:xfrm>
          <a:prstGeom prst="rect">
            <a:avLst/>
          </a:prstGeom>
        </p:spPr>
      </p:pic>
      <p:pic>
        <p:nvPicPr>
          <p:cNvPr id="13" name="Picture 12">
            <a:extLst>
              <a:ext uri="{FF2B5EF4-FFF2-40B4-BE49-F238E27FC236}">
                <a16:creationId xmlns:a16="http://schemas.microsoft.com/office/drawing/2014/main" id="{F2B1CBE9-31D6-94D5-1715-29E74D48421C}"/>
              </a:ext>
            </a:extLst>
          </p:cNvPr>
          <p:cNvPicPr>
            <a:picLocks noChangeAspect="1"/>
          </p:cNvPicPr>
          <p:nvPr/>
        </p:nvPicPr>
        <p:blipFill>
          <a:blip r:embed="rId3"/>
          <a:stretch>
            <a:fillRect/>
          </a:stretch>
        </p:blipFill>
        <p:spPr>
          <a:xfrm>
            <a:off x="1835818" y="1708610"/>
            <a:ext cx="775302" cy="775302"/>
          </a:xfrm>
          <a:prstGeom prst="rect">
            <a:avLst/>
          </a:prstGeom>
        </p:spPr>
      </p:pic>
      <p:sp>
        <p:nvSpPr>
          <p:cNvPr id="14" name="Rectangle: Rounded Corners 13">
            <a:extLst>
              <a:ext uri="{FF2B5EF4-FFF2-40B4-BE49-F238E27FC236}">
                <a16:creationId xmlns:a16="http://schemas.microsoft.com/office/drawing/2014/main" id="{78C4E80E-15A1-8892-B131-AB96FE82D7D8}"/>
              </a:ext>
            </a:extLst>
          </p:cNvPr>
          <p:cNvSpPr/>
          <p:nvPr/>
        </p:nvSpPr>
        <p:spPr>
          <a:xfrm>
            <a:off x="4101572" y="9921898"/>
            <a:ext cx="5295388" cy="206719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Rounded Corners 14">
            <a:extLst>
              <a:ext uri="{FF2B5EF4-FFF2-40B4-BE49-F238E27FC236}">
                <a16:creationId xmlns:a16="http://schemas.microsoft.com/office/drawing/2014/main" id="{B0542AC3-C02C-69DB-B701-D18570749BF6}"/>
              </a:ext>
            </a:extLst>
          </p:cNvPr>
          <p:cNvSpPr/>
          <p:nvPr/>
        </p:nvSpPr>
        <p:spPr>
          <a:xfrm>
            <a:off x="7724539" y="9638575"/>
            <a:ext cx="1742902" cy="581890"/>
          </a:xfrm>
          <a:prstGeom prst="roundRect">
            <a:avLst/>
          </a:prstGeom>
          <a:gradFill>
            <a:gsLst>
              <a:gs pos="9000">
                <a:srgbClr val="D7158A"/>
              </a:gs>
              <a:gs pos="90000">
                <a:srgbClr val="732C8E"/>
              </a:gs>
            </a:gsLst>
            <a:lin ang="5400000" scaled="1"/>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2000" b="1" dirty="0"/>
              <a:t>Visions</a:t>
            </a:r>
          </a:p>
        </p:txBody>
      </p:sp>
      <p:pic>
        <p:nvPicPr>
          <p:cNvPr id="16" name="Picture 4" descr="Download Capgemini Logo in SVG Vector or PNG File Format - Logo.wine">
            <a:extLst>
              <a:ext uri="{FF2B5EF4-FFF2-40B4-BE49-F238E27FC236}">
                <a16:creationId xmlns:a16="http://schemas.microsoft.com/office/drawing/2014/main" id="{4870EA4D-FE43-31D8-AB82-4FF7A7D7C74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069" t="32652" r="10707" b="33973"/>
          <a:stretch>
            <a:fillRect/>
          </a:stretch>
        </p:blipFill>
        <p:spPr bwMode="auto">
          <a:xfrm>
            <a:off x="1874888" y="5501492"/>
            <a:ext cx="2948959" cy="82821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D06096A-9019-8FD7-6271-72AACFE07CE1}"/>
              </a:ext>
            </a:extLst>
          </p:cNvPr>
          <p:cNvSpPr txBox="1"/>
          <p:nvPr/>
        </p:nvSpPr>
        <p:spPr>
          <a:xfrm>
            <a:off x="395637" y="4223014"/>
            <a:ext cx="4002745" cy="1569660"/>
          </a:xfrm>
          <a:prstGeom prst="rect">
            <a:avLst/>
          </a:prstGeom>
          <a:noFill/>
        </p:spPr>
        <p:txBody>
          <a:bodyPr wrap="square">
            <a:spAutoFit/>
          </a:bodyPr>
          <a:lstStyle/>
          <a:p>
            <a:r>
              <a:rPr lang="fr-FR" sz="1600" dirty="0">
                <a:latin typeface="+mj-lt"/>
                <a:cs typeface="Arial" panose="020B0604020202020204" pitchFamily="34" charset="0"/>
              </a:rPr>
              <a:t>Présente depuis 2008, Capgemini Tunisie soutient des projets internationaux et se spécialise dans le développement logiciel, l’IA, le test et la maintenance tout en favorisant l’innovation et la montée en compétences des jeunes ingénieurs.</a:t>
            </a:r>
          </a:p>
        </p:txBody>
      </p:sp>
      <p:sp>
        <p:nvSpPr>
          <p:cNvPr id="18" name="TextBox 17">
            <a:extLst>
              <a:ext uri="{FF2B5EF4-FFF2-40B4-BE49-F238E27FC236}">
                <a16:creationId xmlns:a16="http://schemas.microsoft.com/office/drawing/2014/main" id="{B25AC301-33E9-6F62-DE64-A7DD2D208FCA}"/>
              </a:ext>
            </a:extLst>
          </p:cNvPr>
          <p:cNvSpPr txBox="1"/>
          <p:nvPr/>
        </p:nvSpPr>
        <p:spPr>
          <a:xfrm>
            <a:off x="243377" y="2431708"/>
            <a:ext cx="9180229" cy="923330"/>
          </a:xfrm>
          <a:prstGeom prst="rect">
            <a:avLst/>
          </a:prstGeom>
          <a:noFill/>
        </p:spPr>
        <p:txBody>
          <a:bodyPr wrap="square">
            <a:spAutoFit/>
          </a:bodyPr>
          <a:lstStyle/>
          <a:p>
            <a:r>
              <a:rPr lang="fr-FR" sz="1800" b="1" dirty="0">
                <a:latin typeface="+mj-lt"/>
                <a:cs typeface="Arial" panose="020B0604020202020204" pitchFamily="34" charset="0"/>
              </a:rPr>
              <a:t>ICU</a:t>
            </a:r>
            <a:r>
              <a:rPr lang="fr-FR" sz="1800" dirty="0">
                <a:latin typeface="+mj-lt"/>
                <a:cs typeface="Arial" panose="020B0604020202020204" pitchFamily="34" charset="0"/>
              </a:rPr>
              <a:t> est une application Java qui combine </a:t>
            </a:r>
            <a:r>
              <a:rPr lang="fr-FR" sz="1800" dirty="0" err="1">
                <a:latin typeface="+mj-lt"/>
                <a:cs typeface="Arial" panose="020B0604020202020204" pitchFamily="34" charset="0"/>
              </a:rPr>
              <a:t>OpenCV</a:t>
            </a:r>
            <a:r>
              <a:rPr lang="fr-FR" sz="1800" dirty="0">
                <a:latin typeface="+mj-lt"/>
                <a:cs typeface="Arial" panose="020B0604020202020204" pitchFamily="34" charset="0"/>
              </a:rPr>
              <a:t> pour la détection en temps réel du visage et du sourire, et une interface interactive en Swing, mesurant la durée des sourires en secondes dans une optique de suivi émotionnel à vocation clinique.</a:t>
            </a:r>
            <a:endParaRPr lang="fr-FR" sz="1000" dirty="0">
              <a:latin typeface="+mj-lt"/>
              <a:cs typeface="Arial" panose="020B0604020202020204" pitchFamily="34" charset="0"/>
            </a:endParaRPr>
          </a:p>
        </p:txBody>
      </p:sp>
      <p:sp>
        <p:nvSpPr>
          <p:cNvPr id="19" name="Rectangle 8">
            <a:extLst>
              <a:ext uri="{FF2B5EF4-FFF2-40B4-BE49-F238E27FC236}">
                <a16:creationId xmlns:a16="http://schemas.microsoft.com/office/drawing/2014/main" id="{A5BF360F-E269-CF38-09CA-042EDCDB3F0C}"/>
              </a:ext>
            </a:extLst>
          </p:cNvPr>
          <p:cNvSpPr>
            <a:spLocks noChangeArrowheads="1"/>
          </p:cNvSpPr>
          <p:nvPr/>
        </p:nvSpPr>
        <p:spPr bwMode="auto">
          <a:xfrm>
            <a:off x="219518" y="6910877"/>
            <a:ext cx="458108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defTabSz="914400" eaLnBrk="0" fontAlgn="base" hangingPunct="0">
              <a:spcBef>
                <a:spcPct val="0"/>
              </a:spcBef>
              <a:spcAft>
                <a:spcPct val="0"/>
              </a:spcAft>
              <a:buClr>
                <a:srgbClr val="DEF1F9"/>
              </a:buClr>
              <a:buFont typeface="Wingdings" panose="05000000000000000000" pitchFamily="2" charset="2"/>
              <a:buChar char="q"/>
            </a:pPr>
            <a:r>
              <a:rPr lang="fr-FR" altLang="fr-FR" sz="1400" dirty="0"/>
              <a:t>Détection faciale </a:t>
            </a:r>
            <a:r>
              <a:rPr lang="fr-FR" altLang="fr-FR" sz="1400" dirty="0">
                <a:latin typeface="+mj-lt"/>
              </a:rPr>
              <a:t>et reconnaissance des sourires</a:t>
            </a:r>
          </a:p>
          <a:p>
            <a:pPr defTabSz="914400" eaLnBrk="0" fontAlgn="base" hangingPunct="0">
              <a:spcBef>
                <a:spcPct val="0"/>
              </a:spcBef>
              <a:spcAft>
                <a:spcPct val="0"/>
              </a:spcAft>
            </a:pPr>
            <a:endParaRPr lang="fr-FR" altLang="fr-FR" sz="1400" dirty="0">
              <a:latin typeface="+mj-lt"/>
            </a:endParaRPr>
          </a:p>
          <a:p>
            <a:pPr marL="285750" marR="0" lvl="0" indent="-285750" algn="l" defTabSz="914400" rtl="0" eaLnBrk="0" fontAlgn="base" latinLnBrk="0" hangingPunct="0">
              <a:lnSpc>
                <a:spcPct val="100000"/>
              </a:lnSpc>
              <a:spcBef>
                <a:spcPct val="0"/>
              </a:spcBef>
              <a:spcAft>
                <a:spcPct val="0"/>
              </a:spcAft>
              <a:buClr>
                <a:srgbClr val="DEF1F9"/>
              </a:buClr>
              <a:buSzTx/>
              <a:buFont typeface="Wingdings" panose="05000000000000000000" pitchFamily="2" charset="2"/>
              <a:buChar char="q"/>
              <a:tabLst/>
            </a:pPr>
            <a:r>
              <a:rPr kumimoji="0" lang="fr-FR" altLang="fr-FR" sz="1400" b="0" i="0" u="none" strike="noStrike" cap="none" normalizeH="0" baseline="0" dirty="0">
                <a:ln>
                  <a:noFill/>
                </a:ln>
                <a:solidFill>
                  <a:schemeClr val="tx1"/>
                </a:solidFill>
                <a:effectLst/>
                <a:latin typeface="+mj-lt"/>
              </a:rPr>
              <a:t>Télésurveillance des patients et suivi de leur évolution comportementale</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4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
                <a:srgbClr val="DEF1F9"/>
              </a:buClr>
              <a:buSzTx/>
              <a:buFont typeface="Wingdings" panose="05000000000000000000" pitchFamily="2" charset="2"/>
              <a:buChar char="q"/>
              <a:tabLst/>
            </a:pPr>
            <a:r>
              <a:rPr kumimoji="0" lang="fr-FR" altLang="fr-FR" sz="1400" b="0" i="0" u="none" strike="noStrike" cap="none" normalizeH="0" baseline="0" dirty="0">
                <a:ln>
                  <a:noFill/>
                </a:ln>
                <a:solidFill>
                  <a:schemeClr val="tx1"/>
                </a:solidFill>
                <a:effectLst/>
                <a:latin typeface="+mj-lt"/>
              </a:rPr>
              <a:t>Support au suivi clinique et aux décisions</a:t>
            </a:r>
          </a:p>
          <a:p>
            <a:pPr marL="285750" marR="0" lvl="0" indent="-285750" algn="l" defTabSz="914400" rtl="0" eaLnBrk="0" fontAlgn="base" latinLnBrk="0" hangingPunct="0">
              <a:lnSpc>
                <a:spcPct val="100000"/>
              </a:lnSpc>
              <a:spcBef>
                <a:spcPct val="0"/>
              </a:spcBef>
              <a:spcAft>
                <a:spcPct val="0"/>
              </a:spcAft>
              <a:buClr>
                <a:srgbClr val="DEF1F9"/>
              </a:buClr>
              <a:buSzTx/>
              <a:buFont typeface="Wingdings" panose="05000000000000000000" pitchFamily="2" charset="2"/>
              <a:buChar char="q"/>
              <a:tabLst/>
            </a:pPr>
            <a:r>
              <a:rPr kumimoji="0" lang="fr-FR" altLang="fr-FR" sz="1400" b="0" i="0" u="none" strike="noStrike" cap="none" normalizeH="0" baseline="0" dirty="0">
                <a:ln>
                  <a:noFill/>
                </a:ln>
                <a:solidFill>
                  <a:schemeClr val="tx1"/>
                </a:solidFill>
                <a:effectLst/>
                <a:latin typeface="+mj-lt"/>
              </a:rPr>
              <a:t> thérapeutiques basées sur les données</a:t>
            </a:r>
          </a:p>
        </p:txBody>
      </p:sp>
      <p:pic>
        <p:nvPicPr>
          <p:cNvPr id="20" name="Picture 19">
            <a:extLst>
              <a:ext uri="{FF2B5EF4-FFF2-40B4-BE49-F238E27FC236}">
                <a16:creationId xmlns:a16="http://schemas.microsoft.com/office/drawing/2014/main" id="{94B504A5-2B55-CAD8-E8A0-146342849921}"/>
              </a:ext>
            </a:extLst>
          </p:cNvPr>
          <p:cNvPicPr>
            <a:picLocks noChangeAspect="1"/>
          </p:cNvPicPr>
          <p:nvPr/>
        </p:nvPicPr>
        <p:blipFill>
          <a:blip r:embed="rId5"/>
          <a:stretch>
            <a:fillRect/>
          </a:stretch>
        </p:blipFill>
        <p:spPr>
          <a:xfrm>
            <a:off x="3723578" y="7650136"/>
            <a:ext cx="749476" cy="749476"/>
          </a:xfrm>
          <a:prstGeom prst="rect">
            <a:avLst/>
          </a:prstGeom>
        </p:spPr>
      </p:pic>
      <p:grpSp>
        <p:nvGrpSpPr>
          <p:cNvPr id="21" name="Group 20">
            <a:extLst>
              <a:ext uri="{FF2B5EF4-FFF2-40B4-BE49-F238E27FC236}">
                <a16:creationId xmlns:a16="http://schemas.microsoft.com/office/drawing/2014/main" id="{503BAE47-AAA1-D2CE-68B1-99DB09229979}"/>
              </a:ext>
            </a:extLst>
          </p:cNvPr>
          <p:cNvGrpSpPr/>
          <p:nvPr/>
        </p:nvGrpSpPr>
        <p:grpSpPr>
          <a:xfrm>
            <a:off x="149326" y="8883292"/>
            <a:ext cx="3858794" cy="2516228"/>
            <a:chOff x="177594" y="9003719"/>
            <a:chExt cx="4451317" cy="3203521"/>
          </a:xfrm>
        </p:grpSpPr>
        <p:sp>
          <p:nvSpPr>
            <p:cNvPr id="22" name="Rectangle: Rounded Corners 21">
              <a:extLst>
                <a:ext uri="{FF2B5EF4-FFF2-40B4-BE49-F238E27FC236}">
                  <a16:creationId xmlns:a16="http://schemas.microsoft.com/office/drawing/2014/main" id="{E41E7490-D42A-F3C9-6B84-D7F890EF498B}"/>
                </a:ext>
              </a:extLst>
            </p:cNvPr>
            <p:cNvSpPr/>
            <p:nvPr/>
          </p:nvSpPr>
          <p:spPr>
            <a:xfrm>
              <a:off x="264160" y="9113056"/>
              <a:ext cx="4352637" cy="3094184"/>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Rounded Corners 22">
              <a:extLst>
                <a:ext uri="{FF2B5EF4-FFF2-40B4-BE49-F238E27FC236}">
                  <a16:creationId xmlns:a16="http://schemas.microsoft.com/office/drawing/2014/main" id="{57B8BD1A-BA43-DFE5-ACD3-335794D430DE}"/>
                </a:ext>
              </a:extLst>
            </p:cNvPr>
            <p:cNvSpPr/>
            <p:nvPr/>
          </p:nvSpPr>
          <p:spPr>
            <a:xfrm>
              <a:off x="177594" y="9003719"/>
              <a:ext cx="1742902" cy="581890"/>
            </a:xfrm>
            <a:prstGeom prst="roundRect">
              <a:avLst/>
            </a:prstGeom>
            <a:gradFill>
              <a:gsLst>
                <a:gs pos="9000">
                  <a:srgbClr val="D7158A"/>
                </a:gs>
                <a:gs pos="90000">
                  <a:srgbClr val="732C8E"/>
                </a:gs>
              </a:gsLst>
              <a:lin ang="5400000" scaled="1"/>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2000" b="1" dirty="0"/>
                <a:t>Outils</a:t>
              </a:r>
            </a:p>
          </p:txBody>
        </p:sp>
        <p:pic>
          <p:nvPicPr>
            <p:cNvPr id="24" name="Picture 10" descr="GitHub Logo">
              <a:extLst>
                <a:ext uri="{FF2B5EF4-FFF2-40B4-BE49-F238E27FC236}">
                  <a16:creationId xmlns:a16="http://schemas.microsoft.com/office/drawing/2014/main" id="{32389F34-683E-5E2F-550A-B4E035D9AB2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4160" y="9623654"/>
              <a:ext cx="1325802" cy="746237"/>
            </a:xfrm>
            <a:prstGeom prst="rect">
              <a:avLst/>
            </a:prstGeom>
            <a:noFill/>
            <a:extLst>
              <a:ext uri="{909E8E84-426E-40DD-AFC4-6F175D3DCCD1}">
                <a14:hiddenFill xmlns:a14="http://schemas.microsoft.com/office/drawing/2010/main">
                  <a:solidFill>
                    <a:srgbClr val="FFFFFF"/>
                  </a:solidFill>
                </a14:hiddenFill>
              </a:ext>
            </a:extLst>
          </p:spPr>
        </p:pic>
        <p:sp>
          <p:nvSpPr>
            <p:cNvPr id="25" name="AutoShape 14" descr="Free Java Icon | Perfect for Software &amp; Development Projects">
              <a:extLst>
                <a:ext uri="{FF2B5EF4-FFF2-40B4-BE49-F238E27FC236}">
                  <a16:creationId xmlns:a16="http://schemas.microsoft.com/office/drawing/2014/main" id="{3F032C63-AF1F-BBA8-0655-E093D2759F8D}"/>
                </a:ext>
              </a:extLst>
            </p:cNvPr>
            <p:cNvSpPr>
              <a:spLocks noChangeAspect="1" noChangeArrowheads="1"/>
            </p:cNvSpPr>
            <p:nvPr/>
          </p:nvSpPr>
          <p:spPr bwMode="auto">
            <a:xfrm>
              <a:off x="3039771" y="9705920"/>
              <a:ext cx="1106628" cy="11066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6" name="Picture 16" descr="Free Java Icon | Perfect for Software &amp; Development Projects">
              <a:extLst>
                <a:ext uri="{FF2B5EF4-FFF2-40B4-BE49-F238E27FC236}">
                  <a16:creationId xmlns:a16="http://schemas.microsoft.com/office/drawing/2014/main" id="{977B84C8-0EFC-63CC-52D2-2A08DB2966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7607" y="9252033"/>
              <a:ext cx="1519659" cy="1519659"/>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CA3224F3-9EC9-0C96-0F02-2A8FC167400D}"/>
                </a:ext>
              </a:extLst>
            </p:cNvPr>
            <p:cNvGrpSpPr/>
            <p:nvPr/>
          </p:nvGrpSpPr>
          <p:grpSpPr>
            <a:xfrm>
              <a:off x="1672640" y="9585815"/>
              <a:ext cx="1096147" cy="1290635"/>
              <a:chOff x="6467564" y="6402479"/>
              <a:chExt cx="1561347" cy="2004565"/>
            </a:xfrm>
          </p:grpSpPr>
          <p:pic>
            <p:nvPicPr>
              <p:cNvPr id="31" name="Picture 20">
                <a:extLst>
                  <a:ext uri="{FF2B5EF4-FFF2-40B4-BE49-F238E27FC236}">
                    <a16:creationId xmlns:a16="http://schemas.microsoft.com/office/drawing/2014/main" id="{B6BD8AC4-EFC3-0C27-A509-9D73CD348B0A}"/>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2066" t="29204" r="9066" b="23967"/>
              <a:stretch>
                <a:fillRect/>
              </a:stretch>
            </p:blipFill>
            <p:spPr bwMode="auto">
              <a:xfrm>
                <a:off x="6467564" y="7579007"/>
                <a:ext cx="1561347" cy="82803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2">
                <a:extLst>
                  <a:ext uri="{FF2B5EF4-FFF2-40B4-BE49-F238E27FC236}">
                    <a16:creationId xmlns:a16="http://schemas.microsoft.com/office/drawing/2014/main" id="{D1200A88-36B4-13A6-A988-71320E9F3780}"/>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0069" t="34629" r="67481" b="34284"/>
              <a:stretch>
                <a:fillRect/>
              </a:stretch>
            </p:blipFill>
            <p:spPr bwMode="auto">
              <a:xfrm>
                <a:off x="6520603" y="6402479"/>
                <a:ext cx="1426632" cy="1316972"/>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4" descr="Java Swing Logo">
              <a:extLst>
                <a:ext uri="{FF2B5EF4-FFF2-40B4-BE49-F238E27FC236}">
                  <a16:creationId xmlns:a16="http://schemas.microsoft.com/office/drawing/2014/main" id="{9D2283D8-FA0F-67A2-ECEB-F7E518F5DD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1726" y="10588924"/>
              <a:ext cx="1531160" cy="113419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6">
              <a:extLst>
                <a:ext uri="{FF2B5EF4-FFF2-40B4-BE49-F238E27FC236}">
                  <a16:creationId xmlns:a16="http://schemas.microsoft.com/office/drawing/2014/main" id="{2645C057-1F8B-3182-AC62-8661F22F3D1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20496" y="10936554"/>
              <a:ext cx="982615" cy="121058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8" descr="Oracle Logo, symbol, meaning, history, PNG, brand">
              <a:extLst>
                <a:ext uri="{FF2B5EF4-FFF2-40B4-BE49-F238E27FC236}">
                  <a16:creationId xmlns:a16="http://schemas.microsoft.com/office/drawing/2014/main" id="{EA749A97-7F6A-AA3C-14A4-A38F8C9A986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28778" y="10934981"/>
              <a:ext cx="1800133" cy="1108970"/>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C15F645A-4E48-A9BD-A0F9-B791E1AF2036}"/>
              </a:ext>
            </a:extLst>
          </p:cNvPr>
          <p:cNvSpPr txBox="1"/>
          <p:nvPr/>
        </p:nvSpPr>
        <p:spPr>
          <a:xfrm>
            <a:off x="5325431" y="5121379"/>
            <a:ext cx="4054340" cy="3046988"/>
          </a:xfrm>
          <a:prstGeom prst="rect">
            <a:avLst/>
          </a:prstGeom>
          <a:noFill/>
        </p:spPr>
        <p:txBody>
          <a:bodyPr wrap="square">
            <a:spAutoFit/>
          </a:bodyPr>
          <a:lstStyle/>
          <a:p>
            <a:pPr lvl="0"/>
            <a:endParaRPr lang="fr-FR" sz="1200" dirty="0">
              <a:solidFill>
                <a:schemeClr val="tx1"/>
              </a:solidFill>
            </a:endParaRPr>
          </a:p>
          <a:p>
            <a:r>
              <a:rPr lang="fr-FR" sz="1200" b="1" dirty="0">
                <a:solidFill>
                  <a:schemeClr val="tx1"/>
                </a:solidFill>
              </a:rPr>
              <a:t>2. Détection faciale &amp; sourire</a:t>
            </a:r>
            <a:endParaRPr lang="fr-FR" sz="1200" dirty="0">
              <a:solidFill>
                <a:schemeClr val="tx1"/>
              </a:solidFill>
            </a:endParaRPr>
          </a:p>
          <a:p>
            <a:pPr lvl="0"/>
            <a:r>
              <a:rPr lang="fr-FR" sz="1200" dirty="0" err="1">
                <a:solidFill>
                  <a:schemeClr val="tx1"/>
                </a:solidFill>
              </a:rPr>
              <a:t>OpenCV</a:t>
            </a:r>
            <a:r>
              <a:rPr lang="fr-FR" sz="1200" dirty="0">
                <a:solidFill>
                  <a:schemeClr val="tx1"/>
                </a:solidFill>
              </a:rPr>
              <a:t> : utilisation et modification personnalisée d’un classificateur </a:t>
            </a:r>
            <a:r>
              <a:rPr lang="fr-FR" sz="1200" dirty="0" err="1">
                <a:solidFill>
                  <a:schemeClr val="tx1"/>
                </a:solidFill>
              </a:rPr>
              <a:t>Haar</a:t>
            </a:r>
            <a:r>
              <a:rPr lang="fr-FR" sz="1200" dirty="0">
                <a:solidFill>
                  <a:schemeClr val="tx1"/>
                </a:solidFill>
              </a:rPr>
              <a:t> pour adapter la détection aux besoins de l’application.</a:t>
            </a:r>
          </a:p>
          <a:p>
            <a:endParaRPr lang="fr-FR" sz="1200" b="1" dirty="0">
              <a:solidFill>
                <a:schemeClr val="tx1"/>
              </a:solidFill>
            </a:endParaRPr>
          </a:p>
          <a:p>
            <a:r>
              <a:rPr lang="fr-FR" sz="1200" b="1" dirty="0">
                <a:solidFill>
                  <a:schemeClr val="tx1"/>
                </a:solidFill>
              </a:rPr>
              <a:t>3. Mesure objective</a:t>
            </a:r>
            <a:endParaRPr lang="fr-FR" sz="1200" dirty="0">
              <a:solidFill>
                <a:schemeClr val="tx1"/>
              </a:solidFill>
            </a:endParaRPr>
          </a:p>
          <a:p>
            <a:pPr lvl="0"/>
            <a:r>
              <a:rPr lang="fr-FR" sz="1200" dirty="0">
                <a:solidFill>
                  <a:schemeClr val="tx1"/>
                </a:solidFill>
              </a:rPr>
              <a:t>Comptage en secondes de </a:t>
            </a:r>
          </a:p>
          <a:p>
            <a:pPr lvl="0"/>
            <a:r>
              <a:rPr lang="fr-FR" sz="1200" dirty="0">
                <a:solidFill>
                  <a:schemeClr val="tx1"/>
                </a:solidFill>
              </a:rPr>
              <a:t>sourire.</a:t>
            </a:r>
          </a:p>
          <a:p>
            <a:pPr lvl="0"/>
            <a:r>
              <a:rPr lang="fr-FR" sz="1200" dirty="0">
                <a:solidFill>
                  <a:schemeClr val="tx1"/>
                </a:solidFill>
              </a:rPr>
              <a:t>Données stockées localement</a:t>
            </a:r>
          </a:p>
          <a:p>
            <a:pPr lvl="0"/>
            <a:r>
              <a:rPr lang="fr-FR" sz="1200" dirty="0">
                <a:solidFill>
                  <a:schemeClr val="tx1"/>
                </a:solidFill>
              </a:rPr>
              <a:t> pour la session courante,</a:t>
            </a:r>
          </a:p>
          <a:p>
            <a:pPr lvl="0"/>
            <a:r>
              <a:rPr lang="fr-FR" sz="1200" dirty="0">
                <a:solidFill>
                  <a:schemeClr val="tx1"/>
                </a:solidFill>
              </a:rPr>
              <a:t> prêtes</a:t>
            </a:r>
          </a:p>
          <a:p>
            <a:pPr lvl="0"/>
            <a:r>
              <a:rPr lang="fr-FR" sz="1200" dirty="0">
                <a:solidFill>
                  <a:schemeClr val="tx1"/>
                </a:solidFill>
              </a:rPr>
              <a:t>à l’export.</a:t>
            </a:r>
          </a:p>
          <a:p>
            <a:pPr lvl="0"/>
            <a:endParaRPr lang="fr-FR" sz="1200" dirty="0">
              <a:solidFill>
                <a:schemeClr val="tx1"/>
              </a:solidFill>
            </a:endParaRPr>
          </a:p>
          <a:p>
            <a:r>
              <a:rPr lang="fr-FR" sz="1200" b="1" dirty="0">
                <a:solidFill>
                  <a:schemeClr val="tx1"/>
                </a:solidFill>
              </a:rPr>
              <a:t>4. Architecture &amp; traçabilité</a:t>
            </a:r>
            <a:endParaRPr lang="fr-FR" sz="1200" dirty="0">
              <a:solidFill>
                <a:schemeClr val="tx1"/>
              </a:solidFill>
            </a:endParaRPr>
          </a:p>
          <a:p>
            <a:pPr lvl="0"/>
            <a:r>
              <a:rPr lang="fr-FR" sz="1200" dirty="0">
                <a:solidFill>
                  <a:schemeClr val="tx1"/>
                </a:solidFill>
              </a:rPr>
              <a:t>Projet organisé et propre, sous contrôle de version Git.</a:t>
            </a:r>
          </a:p>
        </p:txBody>
      </p:sp>
      <p:pic>
        <p:nvPicPr>
          <p:cNvPr id="34" name="Picture 33" descr="A screenshot of a computer&#10;&#10;AI-generated content may be incorrect.">
            <a:extLst>
              <a:ext uri="{FF2B5EF4-FFF2-40B4-BE49-F238E27FC236}">
                <a16:creationId xmlns:a16="http://schemas.microsoft.com/office/drawing/2014/main" id="{20CF1961-94A9-10C3-C082-E483643EFA3D}"/>
              </a:ext>
            </a:extLst>
          </p:cNvPr>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40000" contrast="-40000"/>
                    </a14:imgEffect>
                  </a14:imgLayer>
                </a14:imgProps>
              </a:ext>
              <a:ext uri="{28A0092B-C50C-407E-A947-70E740481C1C}">
                <a14:useLocalDpi xmlns:a14="http://schemas.microsoft.com/office/drawing/2010/main" val="0"/>
              </a:ext>
            </a:extLst>
          </a:blip>
          <a:srcRect l="31660" t="27281" r="29438" b="685"/>
          <a:stretch>
            <a:fillRect/>
          </a:stretch>
        </p:blipFill>
        <p:spPr>
          <a:xfrm>
            <a:off x="5459714" y="3878997"/>
            <a:ext cx="1320296" cy="1378118"/>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p:spPr>
      </p:pic>
      <p:sp>
        <p:nvSpPr>
          <p:cNvPr id="35" name="TextBox 34">
            <a:extLst>
              <a:ext uri="{FF2B5EF4-FFF2-40B4-BE49-F238E27FC236}">
                <a16:creationId xmlns:a16="http://schemas.microsoft.com/office/drawing/2014/main" id="{7EBBCBA6-FB2B-CF1B-0DE2-ED1FE2E3C8EA}"/>
              </a:ext>
            </a:extLst>
          </p:cNvPr>
          <p:cNvSpPr txBox="1"/>
          <p:nvPr/>
        </p:nvSpPr>
        <p:spPr>
          <a:xfrm>
            <a:off x="6842760" y="4158120"/>
            <a:ext cx="2645077" cy="1200329"/>
          </a:xfrm>
          <a:prstGeom prst="rect">
            <a:avLst/>
          </a:prstGeom>
          <a:noFill/>
        </p:spPr>
        <p:txBody>
          <a:bodyPr wrap="square">
            <a:spAutoFit/>
          </a:bodyPr>
          <a:lstStyle/>
          <a:p>
            <a:r>
              <a:rPr lang="fr-FR" sz="1200" b="1" dirty="0">
                <a:solidFill>
                  <a:schemeClr val="tx1"/>
                </a:solidFill>
              </a:rPr>
              <a:t>1. Interface graphique (Swing)</a:t>
            </a:r>
            <a:endParaRPr lang="fr-FR" sz="1200" dirty="0">
              <a:solidFill>
                <a:schemeClr val="tx1"/>
              </a:solidFill>
            </a:endParaRPr>
          </a:p>
          <a:p>
            <a:pPr lvl="0"/>
            <a:r>
              <a:rPr lang="fr-FR" sz="1200" dirty="0">
                <a:solidFill>
                  <a:schemeClr val="tx1"/>
                </a:solidFill>
              </a:rPr>
              <a:t>Affichage vidéo en temps réel et</a:t>
            </a:r>
          </a:p>
          <a:p>
            <a:pPr lvl="0"/>
            <a:r>
              <a:rPr lang="fr-FR" sz="1200" dirty="0">
                <a:solidFill>
                  <a:schemeClr val="tx1"/>
                </a:solidFill>
              </a:rPr>
              <a:t> indicateur</a:t>
            </a:r>
            <a:r>
              <a:rPr lang="fr-FR" sz="1200" dirty="0"/>
              <a:t> </a:t>
            </a:r>
            <a:r>
              <a:rPr lang="fr-FR" sz="1200" dirty="0">
                <a:solidFill>
                  <a:schemeClr val="tx1"/>
                </a:solidFill>
              </a:rPr>
              <a:t>visuel dynamique.</a:t>
            </a:r>
          </a:p>
          <a:p>
            <a:r>
              <a:rPr lang="fr-FR" sz="1200" dirty="0"/>
              <a:t>Page d’accueil : champ d’identifiant</a:t>
            </a:r>
          </a:p>
          <a:p>
            <a:r>
              <a:rPr lang="fr-FR" sz="1200" dirty="0"/>
              <a:t>et simulation de login</a:t>
            </a:r>
          </a:p>
          <a:p>
            <a:pPr lvl="0"/>
            <a:endParaRPr lang="fr-FR" sz="1200" dirty="0">
              <a:solidFill>
                <a:schemeClr val="tx1"/>
              </a:solidFill>
            </a:endParaRPr>
          </a:p>
        </p:txBody>
      </p:sp>
      <p:pic>
        <p:nvPicPr>
          <p:cNvPr id="36" name="Picture 35">
            <a:extLst>
              <a:ext uri="{FF2B5EF4-FFF2-40B4-BE49-F238E27FC236}">
                <a16:creationId xmlns:a16="http://schemas.microsoft.com/office/drawing/2014/main" id="{27040650-824C-8C6E-61E5-DFB08C7B5A52}"/>
              </a:ext>
            </a:extLst>
          </p:cNvPr>
          <p:cNvPicPr>
            <a:picLocks noChangeAspect="1"/>
          </p:cNvPicPr>
          <p:nvPr/>
        </p:nvPicPr>
        <p:blipFill>
          <a:blip r:embed="rId14" cstate="print">
            <a:alphaModFix amt="70000"/>
            <a:extLst>
              <a:ext uri="{BEBA8EAE-BF5A-486C-A8C5-ECC9F3942E4B}">
                <a14:imgProps xmlns:a14="http://schemas.microsoft.com/office/drawing/2010/main">
                  <a14:imgLayer r:embed="rId15">
                    <a14:imgEffect>
                      <a14:sharpenSoften amount="-25000"/>
                    </a14:imgEffect>
                    <a14:imgEffect>
                      <a14:brightnessContrast bright="13000" contrast="4000"/>
                    </a14:imgEffect>
                  </a14:imgLayer>
                </a14:imgProps>
              </a:ext>
              <a:ext uri="{28A0092B-C50C-407E-A947-70E740481C1C}">
                <a14:useLocalDpi xmlns:a14="http://schemas.microsoft.com/office/drawing/2010/main" val="0"/>
              </a:ext>
            </a:extLst>
          </a:blip>
          <a:srcRect l="4497" t="9458" r="17430" b="17270"/>
          <a:stretch>
            <a:fillRect/>
          </a:stretch>
        </p:blipFill>
        <p:spPr>
          <a:xfrm>
            <a:off x="7315538" y="6079707"/>
            <a:ext cx="1935142" cy="1232037"/>
          </a:xfrm>
          <a:prstGeom prst="roundRect">
            <a:avLst>
              <a:gd name="adj" fmla="val 8594"/>
            </a:avLst>
          </a:prstGeom>
          <a:solidFill>
            <a:srgbClr val="FFFFFF">
              <a:shade val="85000"/>
            </a:srgbClr>
          </a:solidFill>
          <a:ln>
            <a:noFill/>
          </a:ln>
          <a:effectLst/>
        </p:spPr>
      </p:pic>
      <p:pic>
        <p:nvPicPr>
          <p:cNvPr id="37" name="Picture 36">
            <a:extLst>
              <a:ext uri="{FF2B5EF4-FFF2-40B4-BE49-F238E27FC236}">
                <a16:creationId xmlns:a16="http://schemas.microsoft.com/office/drawing/2014/main" id="{BBF96412-A194-2586-7405-C4D77FF2E919}"/>
              </a:ext>
            </a:extLst>
          </p:cNvPr>
          <p:cNvPicPr>
            <a:picLocks noChangeAspect="1"/>
          </p:cNvPicPr>
          <p:nvPr/>
        </p:nvPicPr>
        <p:blipFill>
          <a:blip r:embed="rId16" cstate="print">
            <a:extLst>
              <a:ext uri="{28A0092B-C50C-407E-A947-70E740481C1C}">
                <a14:useLocalDpi xmlns:a14="http://schemas.microsoft.com/office/drawing/2010/main" val="0"/>
              </a:ext>
            </a:extLst>
          </a:blip>
          <a:srcRect l="1" t="1104" r="-107" b="922"/>
          <a:stretch>
            <a:fillRect/>
          </a:stretch>
        </p:blipFill>
        <p:spPr>
          <a:xfrm>
            <a:off x="5752713" y="8194202"/>
            <a:ext cx="3029337" cy="1253328"/>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p:spPr>
      </p:pic>
      <p:sp>
        <p:nvSpPr>
          <p:cNvPr id="38" name="TextBox 37">
            <a:extLst>
              <a:ext uri="{FF2B5EF4-FFF2-40B4-BE49-F238E27FC236}">
                <a16:creationId xmlns:a16="http://schemas.microsoft.com/office/drawing/2014/main" id="{5E8A6AFB-74F3-59D7-8947-945054A43B13}"/>
              </a:ext>
            </a:extLst>
          </p:cNvPr>
          <p:cNvSpPr txBox="1"/>
          <p:nvPr/>
        </p:nvSpPr>
        <p:spPr>
          <a:xfrm>
            <a:off x="4168886" y="10197613"/>
            <a:ext cx="5305801" cy="1600438"/>
          </a:xfrm>
          <a:prstGeom prst="rect">
            <a:avLst/>
          </a:prstGeom>
          <a:noFill/>
        </p:spPr>
        <p:txBody>
          <a:bodyPr wrap="square">
            <a:spAutoFit/>
          </a:bodyPr>
          <a:lstStyle/>
          <a:p>
            <a:r>
              <a:rPr lang="fr-FR" sz="1400" dirty="0"/>
              <a:t>Notre vision pour cette application est d’offrir au personnel médical des institutions psychiatriques et des hôpitaux un outil intelligent permettant de suivre l’évolution des patients. Grâce à l’analyse des sourires, l’application mesure objectivement les améliorations de l’humeur , intégrant ces données aux dossiers</a:t>
            </a:r>
          </a:p>
          <a:p>
            <a:r>
              <a:rPr lang="fr-FR" sz="1400" dirty="0"/>
              <a:t> médicaux pour soutenir des soins personnalisés </a:t>
            </a:r>
          </a:p>
          <a:p>
            <a:r>
              <a:rPr lang="fr-FR" sz="1400" dirty="0"/>
              <a:t>et favoriser la récupération en santé mentale.</a:t>
            </a:r>
          </a:p>
        </p:txBody>
      </p:sp>
      <p:pic>
        <p:nvPicPr>
          <p:cNvPr id="39" name="Picture 38">
            <a:extLst>
              <a:ext uri="{FF2B5EF4-FFF2-40B4-BE49-F238E27FC236}">
                <a16:creationId xmlns:a16="http://schemas.microsoft.com/office/drawing/2014/main" id="{84A94403-695B-8B0C-4925-B7F0D1B37261}"/>
              </a:ext>
            </a:extLst>
          </p:cNvPr>
          <p:cNvPicPr>
            <a:picLocks noChangeAspect="1"/>
          </p:cNvPicPr>
          <p:nvPr/>
        </p:nvPicPr>
        <p:blipFill>
          <a:blip r:embed="rId17"/>
          <a:stretch>
            <a:fillRect/>
          </a:stretch>
        </p:blipFill>
        <p:spPr>
          <a:xfrm>
            <a:off x="3733036" y="8837121"/>
            <a:ext cx="781847" cy="781847"/>
          </a:xfrm>
          <a:prstGeom prst="rect">
            <a:avLst/>
          </a:prstGeom>
        </p:spPr>
      </p:pic>
      <p:sp>
        <p:nvSpPr>
          <p:cNvPr id="41" name="TextBox 40">
            <a:extLst>
              <a:ext uri="{FF2B5EF4-FFF2-40B4-BE49-F238E27FC236}">
                <a16:creationId xmlns:a16="http://schemas.microsoft.com/office/drawing/2014/main" id="{1D6F6D45-0DB7-DBAB-9446-7FE2E0147DAB}"/>
              </a:ext>
            </a:extLst>
          </p:cNvPr>
          <p:cNvSpPr txBox="1"/>
          <p:nvPr/>
        </p:nvSpPr>
        <p:spPr>
          <a:xfrm>
            <a:off x="184578" y="12426540"/>
            <a:ext cx="8245354" cy="369332"/>
          </a:xfrm>
          <a:prstGeom prst="rect">
            <a:avLst/>
          </a:prstGeom>
          <a:noFill/>
        </p:spPr>
        <p:txBody>
          <a:bodyPr wrap="square">
            <a:spAutoFit/>
          </a:bodyPr>
          <a:lstStyle/>
          <a:p>
            <a:r>
              <a:rPr lang="fr-FR" sz="1800" b="1" spc="50" dirty="0">
                <a:ln w="0"/>
                <a:solidFill>
                  <a:schemeClr val="bg1"/>
                </a:solidFill>
                <a:effectLst>
                  <a:innerShdw blurRad="63500" dist="50800" dir="13500000">
                    <a:srgbClr val="000000">
                      <a:alpha val="50000"/>
                    </a:srgbClr>
                  </a:innerShdw>
                </a:effectLst>
                <a:latin typeface="+mj-lt"/>
                <a:cs typeface="Arial" panose="020B0604020202020204" pitchFamily="34" charset="0"/>
              </a:rPr>
              <a:t>Réalisé par Jleli Sahar                                                   sahar.jleli@enicar.ucar.tn  </a:t>
            </a:r>
          </a:p>
        </p:txBody>
      </p:sp>
      <p:pic>
        <p:nvPicPr>
          <p:cNvPr id="45" name="Picture 44" descr="A purple square with white text&#10;&#10;AI-generated content may be incorrect.">
            <a:extLst>
              <a:ext uri="{FF2B5EF4-FFF2-40B4-BE49-F238E27FC236}">
                <a16:creationId xmlns:a16="http://schemas.microsoft.com/office/drawing/2014/main" id="{FFB4D4D9-F853-8C03-0375-7532233EFB9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13161"/>
            <a:ext cx="9601200" cy="1581371"/>
          </a:xfrm>
          <a:prstGeom prst="rect">
            <a:avLst/>
          </a:prstGeom>
        </p:spPr>
      </p:pic>
      <p:pic>
        <p:nvPicPr>
          <p:cNvPr id="47" name="Picture 46">
            <a:extLst>
              <a:ext uri="{FF2B5EF4-FFF2-40B4-BE49-F238E27FC236}">
                <a16:creationId xmlns:a16="http://schemas.microsoft.com/office/drawing/2014/main" id="{3531A6E4-AE16-CFC9-19B7-86F628397F4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56945" y="12501684"/>
            <a:ext cx="11148620" cy="377920"/>
          </a:xfrm>
          <a:prstGeom prst="rect">
            <a:avLst/>
          </a:prstGeom>
        </p:spPr>
      </p:pic>
      <p:pic>
        <p:nvPicPr>
          <p:cNvPr id="40" name="Picture 39" descr="A person in a white coat&#10;&#10;AI-generated content may be incorrect.">
            <a:extLst>
              <a:ext uri="{FF2B5EF4-FFF2-40B4-BE49-F238E27FC236}">
                <a16:creationId xmlns:a16="http://schemas.microsoft.com/office/drawing/2014/main" id="{A38203AF-6531-EB58-B63B-F3D4442B0030}"/>
              </a:ext>
            </a:extLst>
          </p:cNvPr>
          <p:cNvPicPr>
            <a:picLocks noChangeAspect="1"/>
          </p:cNvPicPr>
          <p:nvPr/>
        </p:nvPicPr>
        <p:blipFill>
          <a:blip r:embed="rId20" cstate="print">
            <a:extLst>
              <a:ext uri="{28A0092B-C50C-407E-A947-70E740481C1C}">
                <a14:useLocalDpi xmlns:a14="http://schemas.microsoft.com/office/drawing/2010/main" val="0"/>
              </a:ext>
            </a:extLst>
          </a:blip>
          <a:srcRect l="18980" t="11293" r="14870" b="25252"/>
          <a:stretch>
            <a:fillRect/>
          </a:stretch>
        </p:blipFill>
        <p:spPr>
          <a:xfrm>
            <a:off x="7833360" y="11020577"/>
            <a:ext cx="1860633" cy="1784834"/>
          </a:xfrm>
          <a:prstGeom prst="rect">
            <a:avLst/>
          </a:prstGeom>
        </p:spPr>
      </p:pic>
      <p:sp>
        <p:nvSpPr>
          <p:cNvPr id="48" name="TextBox 47">
            <a:extLst>
              <a:ext uri="{FF2B5EF4-FFF2-40B4-BE49-F238E27FC236}">
                <a16:creationId xmlns:a16="http://schemas.microsoft.com/office/drawing/2014/main" id="{DC160177-B088-45E1-2219-99258B3CB213}"/>
              </a:ext>
            </a:extLst>
          </p:cNvPr>
          <p:cNvSpPr txBox="1"/>
          <p:nvPr/>
        </p:nvSpPr>
        <p:spPr>
          <a:xfrm>
            <a:off x="116378" y="12479739"/>
            <a:ext cx="8245354" cy="369332"/>
          </a:xfrm>
          <a:prstGeom prst="rect">
            <a:avLst/>
          </a:prstGeom>
          <a:noFill/>
        </p:spPr>
        <p:txBody>
          <a:bodyPr wrap="square">
            <a:spAutoFit/>
          </a:bodyPr>
          <a:lstStyle/>
          <a:p>
            <a:r>
              <a:rPr lang="fr-FR" sz="1800" b="1" spc="50" dirty="0">
                <a:ln w="0"/>
                <a:solidFill>
                  <a:schemeClr val="bg1"/>
                </a:solidFill>
                <a:effectLst>
                  <a:innerShdw blurRad="63500" dist="50800" dir="13500000">
                    <a:srgbClr val="000000">
                      <a:alpha val="50000"/>
                    </a:srgbClr>
                  </a:innerShdw>
                </a:effectLst>
                <a:latin typeface="+mj-lt"/>
                <a:cs typeface="Arial" panose="020B0604020202020204" pitchFamily="34" charset="0"/>
              </a:rPr>
              <a:t>Réalisé par Jleli Sahar                                                   sahar.jleli@enicar.ucar.tn  </a:t>
            </a:r>
          </a:p>
        </p:txBody>
      </p:sp>
      <p:pic>
        <p:nvPicPr>
          <p:cNvPr id="52" name="Picture 51" descr="A logo on a black background&#10;&#10;AI-generated content may be incorrect.">
            <a:extLst>
              <a:ext uri="{FF2B5EF4-FFF2-40B4-BE49-F238E27FC236}">
                <a16:creationId xmlns:a16="http://schemas.microsoft.com/office/drawing/2014/main" id="{AF19C082-8555-8C6F-F43D-5C4C3133F99A}"/>
              </a:ext>
            </a:extLst>
          </p:cNvPr>
          <p:cNvPicPr>
            <a:picLocks noChangeAspect="1"/>
          </p:cNvPicPr>
          <p:nvPr/>
        </p:nvPicPr>
        <p:blipFill>
          <a:blip r:embed="rId21">
            <a:extLst>
              <a:ext uri="{28A0092B-C50C-407E-A947-70E740481C1C}">
                <a14:useLocalDpi xmlns:a14="http://schemas.microsoft.com/office/drawing/2010/main" val="0"/>
              </a:ext>
            </a:extLst>
          </a:blip>
          <a:srcRect l="23023" t="18673" r="25254" b="18277"/>
          <a:stretch>
            <a:fillRect/>
          </a:stretch>
        </p:blipFill>
        <p:spPr>
          <a:xfrm>
            <a:off x="7150558" y="5638"/>
            <a:ext cx="1116338" cy="1360783"/>
          </a:xfrm>
          <a:prstGeom prst="rect">
            <a:avLst/>
          </a:prstGeom>
        </p:spPr>
      </p:pic>
      <p:pic>
        <p:nvPicPr>
          <p:cNvPr id="1026" name="Picture 2">
            <a:extLst>
              <a:ext uri="{FF2B5EF4-FFF2-40B4-BE49-F238E27FC236}">
                <a16:creationId xmlns:a16="http://schemas.microsoft.com/office/drawing/2014/main" id="{EB8A5A1C-AB99-E4E1-473C-AA3CD79296C9}"/>
              </a:ext>
            </a:extLst>
          </p:cNvPr>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l="7640" t="12030" r="7842" b="6032"/>
          <a:stretch>
            <a:fillRect/>
          </a:stretch>
        </p:blipFill>
        <p:spPr bwMode="auto">
          <a:xfrm>
            <a:off x="107813" y="107232"/>
            <a:ext cx="1930343" cy="863318"/>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4F03AA8F-4260-D6BB-20CC-CE9FAD0F151D}"/>
              </a:ext>
            </a:extLst>
          </p:cNvPr>
          <p:cNvSpPr/>
          <p:nvPr/>
        </p:nvSpPr>
        <p:spPr>
          <a:xfrm>
            <a:off x="1036408" y="142045"/>
            <a:ext cx="7281773" cy="1261884"/>
          </a:xfrm>
          <a:prstGeom prst="rect">
            <a:avLst/>
          </a:prstGeom>
          <a:noFill/>
        </p:spPr>
        <p:txBody>
          <a:bodyPr wrap="square" lIns="91440" tIns="45720" rIns="91440" bIns="45720">
            <a:spAutoFit/>
          </a:bodyPr>
          <a:lstStyle/>
          <a:p>
            <a:pPr algn="ctr"/>
            <a:r>
              <a:rPr lang="fr-FR" sz="2400" b="1" spc="50" dirty="0">
                <a:ln w="0"/>
                <a:solidFill>
                  <a:schemeClr val="bg1"/>
                </a:solidFill>
                <a:effectLst>
                  <a:innerShdw blurRad="63500" dist="50800" dir="13500000">
                    <a:srgbClr val="000000">
                      <a:alpha val="50000"/>
                    </a:srgbClr>
                  </a:innerShdw>
                </a:effectLst>
                <a:latin typeface="+mj-lt"/>
                <a:cs typeface="Arial" panose="020B0604020202020204" pitchFamily="34" charset="0"/>
              </a:rPr>
              <a:t>Application de Vision par Ordinateur :</a:t>
            </a:r>
          </a:p>
          <a:p>
            <a:pPr algn="ctr"/>
            <a:r>
              <a:rPr lang="fr-FR" sz="2400" b="1" spc="50" dirty="0">
                <a:ln w="0"/>
                <a:solidFill>
                  <a:schemeClr val="bg1"/>
                </a:solidFill>
                <a:effectLst>
                  <a:innerShdw blurRad="63500" dist="50800" dir="13500000">
                    <a:srgbClr val="000000">
                      <a:alpha val="50000"/>
                    </a:srgbClr>
                  </a:innerShdw>
                </a:effectLst>
                <a:latin typeface="+mj-lt"/>
                <a:cs typeface="Arial" panose="020B0604020202020204" pitchFamily="34" charset="0"/>
              </a:rPr>
              <a:t>Détection Faciale et </a:t>
            </a:r>
            <a:r>
              <a:rPr lang="fr-FR" sz="2800" b="1" spc="50" dirty="0">
                <a:ln w="0"/>
                <a:solidFill>
                  <a:schemeClr val="bg1"/>
                </a:solidFill>
                <a:effectLst>
                  <a:innerShdw blurRad="63500" dist="50800" dir="13500000">
                    <a:srgbClr val="000000">
                      <a:alpha val="50000"/>
                    </a:srgbClr>
                  </a:innerShdw>
                </a:effectLst>
                <a:latin typeface="+mj-lt"/>
                <a:cs typeface="Arial" panose="020B0604020202020204" pitchFamily="34" charset="0"/>
              </a:rPr>
              <a:t>Analyse</a:t>
            </a:r>
            <a:r>
              <a:rPr lang="fr-FR" sz="2400" b="1" spc="50" dirty="0">
                <a:ln w="0"/>
                <a:solidFill>
                  <a:schemeClr val="bg1"/>
                </a:solidFill>
                <a:effectLst>
                  <a:innerShdw blurRad="63500" dist="50800" dir="13500000">
                    <a:srgbClr val="000000">
                      <a:alpha val="50000"/>
                    </a:srgbClr>
                  </a:innerShdw>
                </a:effectLst>
                <a:latin typeface="+mj-lt"/>
                <a:cs typeface="Arial" panose="020B0604020202020204" pitchFamily="34" charset="0"/>
              </a:rPr>
              <a:t> </a:t>
            </a:r>
          </a:p>
          <a:p>
            <a:pPr algn="ctr"/>
            <a:r>
              <a:rPr lang="fr-FR" sz="2400" b="1" spc="50" dirty="0">
                <a:ln w="0"/>
                <a:solidFill>
                  <a:schemeClr val="bg1"/>
                </a:solidFill>
                <a:effectLst>
                  <a:innerShdw blurRad="63500" dist="50800" dir="13500000">
                    <a:srgbClr val="000000">
                      <a:alpha val="50000"/>
                    </a:srgbClr>
                  </a:innerShdw>
                </a:effectLst>
                <a:latin typeface="+mj-lt"/>
                <a:cs typeface="Arial" panose="020B0604020202020204" pitchFamily="34" charset="0"/>
              </a:rPr>
              <a:t>des Expressions Émotionnelles</a:t>
            </a:r>
            <a:endParaRPr lang="en-US" sz="2400" b="1" spc="50" dirty="0">
              <a:ln w="0"/>
              <a:solidFill>
                <a:schemeClr val="bg1"/>
              </a:solidFill>
              <a:effectLst>
                <a:innerShdw blurRad="63500" dist="50800" dir="13500000">
                  <a:srgbClr val="000000">
                    <a:alpha val="50000"/>
                  </a:srgbClr>
                </a:innerShdw>
              </a:effectLst>
              <a:latin typeface="+mj-lt"/>
              <a:cs typeface="Arial" panose="020B0604020202020204" pitchFamily="34" charset="0"/>
            </a:endParaRPr>
          </a:p>
        </p:txBody>
      </p:sp>
    </p:spTree>
    <p:extLst>
      <p:ext uri="{BB962C8B-B14F-4D97-AF65-F5344CB8AC3E}">
        <p14:creationId xmlns:p14="http://schemas.microsoft.com/office/powerpoint/2010/main" val="21028092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TotalTime>
  <Words>306</Words>
  <Application>Microsoft Office PowerPoint</Application>
  <PresentationFormat>A3 Paper (297x420 mm)</PresentationFormat>
  <Paragraphs>41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sahar jleli</dc:creator>
  <cp:lastModifiedBy>sahar jleli</cp:lastModifiedBy>
  <cp:revision>1</cp:revision>
  <dcterms:created xsi:type="dcterms:W3CDTF">2025-09-06T20:54:18Z</dcterms:created>
  <dcterms:modified xsi:type="dcterms:W3CDTF">2025-09-06T21:05:28Z</dcterms:modified>
</cp:coreProperties>
</file>