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9"/>
  </p:notesMasterIdLst>
  <p:sldIdLst>
    <p:sldId id="256"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265"/>
          </p14:sldIdLst>
        </p14:section>
        <p14:section name="一、线下活动的一个大体认识（形式、内容、成功案例）" id="{B9B51309-D148-4332-87C2-07BE32FBCA3B}">
          <p14:sldIdLst>
            <p14:sldId id="266"/>
            <p14:sldId id="267"/>
            <p14:sldId id="268"/>
            <p14:sldId id="269"/>
            <p14:sldId id="270"/>
            <p14:sldId id="271"/>
            <p14:sldId id="272"/>
            <p14:sldId id="273"/>
            <p14:sldId id="274"/>
            <p14:sldId id="275"/>
            <p14:sldId id="276"/>
          </p14:sldIdLst>
        </p14:section>
        <p14:section name="二、目前“开花者”的一些情况介绍（豆瓣小组、qq群）" id="{D17C8E36-7559-47B3-AA7B-F5EE86533267}">
          <p14:sldIdLst>
            <p14:sldId id="277"/>
          </p14:sldIdLst>
        </p14:section>
        <p14:section name="三、“开花者”的目标，意义以及可能的未来" id="{8E74443D-8FC2-4515-BE25-818415252B2F}">
          <p14:sldIdLst>
            <p14:sldId id="278"/>
          </p14:sldIdLst>
        </p14:section>
        <p14:section name="最后"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guide id="4" orient="horz" pos="2260" userDrawn="1">
          <p15:clr>
            <a:srgbClr val="A4A3A4"/>
          </p15:clr>
        </p15:guide>
        <p15:guide id="5" pos="40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4280" autoAdjust="0"/>
  </p:normalViewPr>
  <p:slideViewPr>
    <p:cSldViewPr snapToGrid="0">
      <p:cViewPr varScale="1">
        <p:scale>
          <a:sx n="67" d="100"/>
          <a:sy n="67" d="100"/>
        </p:scale>
        <p:origin x="576" y="78"/>
      </p:cViewPr>
      <p:guideLst>
        <p:guide orient="horz" pos="2160"/>
        <p:guide pos="3840"/>
        <p:guide pos="3940"/>
        <p:guide orient="horz" pos="2260"/>
        <p:guide pos="40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2014-11-22</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err="1" smtClean="0"/>
              <a:t>Php</a:t>
            </a:r>
            <a:r>
              <a:rPr lang="zh-CN" altLang="en-US" dirty="0" smtClean="0"/>
              <a:t>是最好的语言</a:t>
            </a:r>
            <a:endParaRPr lang="en-US" altLang="zh-CN" dirty="0" smtClean="0"/>
          </a:p>
          <a:p>
            <a:r>
              <a:rPr lang="en-US" altLang="zh-CN" dirty="0" smtClean="0"/>
              <a:t>2</a:t>
            </a:r>
            <a:r>
              <a:rPr lang="zh-CN" altLang="en-US" dirty="0" smtClean="0"/>
              <a:t>、黑客马拉松重点说一下，因为他算是线下活动中比较特殊的一种</a:t>
            </a:r>
            <a:endParaRPr lang="en-US" altLang="zh-CN" dirty="0" smtClean="0"/>
          </a:p>
        </p:txBody>
      </p:sp>
      <p:sp>
        <p:nvSpPr>
          <p:cNvPr id="4" name="灯片编号占位符 3"/>
          <p:cNvSpPr>
            <a:spLocks noGrp="1"/>
          </p:cNvSpPr>
          <p:nvPr>
            <p:ph type="sldNum" sz="quarter" idx="10"/>
          </p:nvPr>
        </p:nvSpPr>
        <p:spPr/>
        <p:txBody>
          <a:bodyPr/>
          <a:lstStyle/>
          <a:p>
            <a:fld id="{DF61EA0F-A667-4B49-8422-0062BC55E249}" type="slidenum">
              <a:rPr lang="en-US" altLang="zh-CN" smtClean="0"/>
              <a:t>3</a:t>
            </a:fld>
            <a:endParaRPr lang="zh-CN" altLang="en-US"/>
          </a:p>
        </p:txBody>
      </p:sp>
    </p:spTree>
    <p:extLst>
      <p:ext uri="{BB962C8B-B14F-4D97-AF65-F5344CB8AC3E}">
        <p14:creationId xmlns:p14="http://schemas.microsoft.com/office/powerpoint/2010/main" val="374338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其他：</a:t>
            </a:r>
          </a:p>
          <a:p>
            <a:r>
              <a:rPr lang="zh-CN" altLang="en-US" dirty="0" smtClean="0"/>
              <a:t>    </a:t>
            </a:r>
            <a:r>
              <a:rPr lang="en-US" altLang="zh-CN" dirty="0" err="1" smtClean="0"/>
              <a:t>InfoQ</a:t>
            </a:r>
            <a:r>
              <a:rPr lang="zh-CN" altLang="en-US" dirty="0" smtClean="0"/>
              <a:t>的技术布道</a:t>
            </a:r>
            <a:r>
              <a:rPr lang="en-US" altLang="zh-CN" dirty="0" smtClean="0"/>
              <a:t>(</a:t>
            </a:r>
            <a:r>
              <a:rPr lang="zh-CN" altLang="en-US" dirty="0" smtClean="0"/>
              <a:t>感觉太过学术化</a:t>
            </a:r>
            <a:r>
              <a:rPr lang="en-US" altLang="zh-CN" dirty="0" smtClean="0"/>
              <a:t>)</a:t>
            </a:r>
          </a:p>
          <a:p>
            <a:r>
              <a:rPr lang="en-US" altLang="zh-CN" dirty="0" smtClean="0"/>
              <a:t>    </a:t>
            </a:r>
            <a:r>
              <a:rPr lang="en-US" altLang="zh-CN" dirty="0" err="1" smtClean="0"/>
              <a:t>SegmentFault</a:t>
            </a:r>
            <a:r>
              <a:rPr lang="zh-CN" altLang="en-US" dirty="0" smtClean="0"/>
              <a:t>的线下沙龙等</a:t>
            </a:r>
          </a:p>
          <a:p>
            <a:r>
              <a:rPr lang="zh-CN" altLang="en-US" dirty="0" smtClean="0"/>
              <a:t>    不计其数的各种宣讲会</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t>4</a:t>
            </a:fld>
            <a:endParaRPr lang="zh-CN" altLang="en-US"/>
          </a:p>
        </p:txBody>
      </p:sp>
    </p:spTree>
    <p:extLst>
      <p:ext uri="{BB962C8B-B14F-4D97-AF65-F5344CB8AC3E}">
        <p14:creationId xmlns:p14="http://schemas.microsoft.com/office/powerpoint/2010/main" val="135971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这个我没有合适的案例说明，这种形式大概公司内部比较多，比如针对问题的讨论，技术选型讨论，业务流程讨论等等</a:t>
            </a:r>
            <a:endParaRPr lang="en-US" altLang="zh-CN" dirty="0" smtClean="0"/>
          </a:p>
          <a:p>
            <a:r>
              <a:rPr lang="en-US" altLang="zh-CN" dirty="0" smtClean="0"/>
              <a:t>William</a:t>
            </a:r>
            <a:r>
              <a:rPr lang="zh-CN" altLang="en-US" dirty="0" smtClean="0"/>
              <a:t>他们上次碰面的时候，约着做那个产品</a:t>
            </a:r>
            <a:endParaRPr lang="en-US" altLang="zh-CN" dirty="0" smtClean="0"/>
          </a:p>
          <a:p>
            <a:r>
              <a:rPr lang="zh-CN" altLang="en-US" dirty="0" smtClean="0"/>
              <a:t>前两次聚会，随便讨论一些问题，都可以聊一下午</a:t>
            </a:r>
            <a:endParaRPr lang="en-US" altLang="zh-CN" dirty="0" smtClean="0"/>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t>5</a:t>
            </a:fld>
            <a:endParaRPr lang="zh-CN" altLang="en-US"/>
          </a:p>
        </p:txBody>
      </p:sp>
    </p:spTree>
    <p:extLst>
      <p:ext uri="{BB962C8B-B14F-4D97-AF65-F5344CB8AC3E}">
        <p14:creationId xmlns:p14="http://schemas.microsoft.com/office/powerpoint/2010/main" val="1519403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这部分着重讲一下，可能大家也了解过一些，比如张锐，好像参加过</a:t>
            </a:r>
            <a:r>
              <a:rPr lang="en-US" altLang="zh-CN" dirty="0" err="1" smtClean="0"/>
              <a:t>sengmentfalut</a:t>
            </a:r>
            <a:r>
              <a:rPr lang="zh-CN" altLang="en-US" dirty="0" smtClean="0"/>
              <a:t>的在线马拉松</a:t>
            </a:r>
            <a:endParaRPr lang="en-US" altLang="zh-CN" dirty="0" smtClean="0"/>
          </a:p>
          <a:p>
            <a:r>
              <a:rPr lang="zh-CN" altLang="en-US" dirty="0" smtClean="0"/>
              <a:t>我分 国内 和 国外 两部分来说一下</a:t>
            </a:r>
            <a:endParaRPr lang="en-US" altLang="zh-CN" dirty="0" smtClean="0"/>
          </a:p>
          <a:p>
            <a:r>
              <a:rPr lang="zh-CN" altLang="en-US" sz="1200" b="0" i="0" kern="1200" dirty="0" smtClean="0">
                <a:solidFill>
                  <a:schemeClr val="tx1"/>
                </a:solidFill>
                <a:effectLst/>
                <a:latin typeface="+mn-lt"/>
                <a:ea typeface="+mn-ea"/>
                <a:cs typeface="+mn-cs"/>
              </a:rPr>
              <a:t>种通俗的对</a:t>
            </a:r>
            <a:r>
              <a:rPr lang="en-US" altLang="zh-CN" sz="1200" b="1" i="1" kern="1200" dirty="0" smtClean="0">
                <a:solidFill>
                  <a:schemeClr val="tx1"/>
                </a:solidFill>
                <a:effectLst/>
                <a:latin typeface="+mn-lt"/>
                <a:ea typeface="+mn-ea"/>
                <a:cs typeface="+mn-cs"/>
              </a:rPr>
              <a:t>programmer</a:t>
            </a:r>
            <a:r>
              <a:rPr lang="zh-CN" altLang="en-US" sz="1200" b="0" i="0" kern="1200" dirty="0" smtClean="0">
                <a:solidFill>
                  <a:schemeClr val="tx1"/>
                </a:solidFill>
                <a:effectLst/>
                <a:latin typeface="+mn-lt"/>
                <a:ea typeface="+mn-ea"/>
                <a:cs typeface="+mn-cs"/>
              </a:rPr>
              <a:t>定义是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把</a:t>
            </a:r>
            <a:r>
              <a:rPr lang="en-US" altLang="zh-CN" sz="1200" b="0" i="0" kern="1200" dirty="0" smtClean="0">
                <a:solidFill>
                  <a:schemeClr val="tx1"/>
                </a:solidFill>
                <a:effectLst/>
                <a:latin typeface="+mn-lt"/>
                <a:ea typeface="+mn-ea"/>
                <a:cs typeface="+mn-cs"/>
              </a:rPr>
              <a:t>coffee</a:t>
            </a:r>
            <a:r>
              <a:rPr lang="zh-CN" altLang="en-US" sz="1200" b="0" i="0" kern="1200" dirty="0" smtClean="0">
                <a:solidFill>
                  <a:schemeClr val="tx1"/>
                </a:solidFill>
                <a:effectLst/>
                <a:latin typeface="+mn-lt"/>
                <a:ea typeface="+mn-ea"/>
                <a:cs typeface="+mn-cs"/>
              </a:rPr>
              <a:t>转化为</a:t>
            </a:r>
            <a:r>
              <a:rPr lang="en-US" altLang="zh-CN" sz="1200" b="0" i="0" kern="1200" dirty="0" smtClean="0">
                <a:solidFill>
                  <a:schemeClr val="tx1"/>
                </a:solidFill>
                <a:effectLst/>
                <a:latin typeface="+mn-lt"/>
                <a:ea typeface="+mn-ea"/>
                <a:cs typeface="+mn-cs"/>
              </a:rPr>
              <a:t>code</a:t>
            </a:r>
            <a:r>
              <a:rPr lang="zh-CN" altLang="en-US" sz="1200" b="0" i="0" kern="1200" dirty="0" smtClean="0">
                <a:solidFill>
                  <a:schemeClr val="tx1"/>
                </a:solidFill>
                <a:effectLst/>
                <a:latin typeface="+mn-lt"/>
                <a:ea typeface="+mn-ea"/>
                <a:cs typeface="+mn-cs"/>
              </a:rPr>
              <a:t>的机器，所以要有咖啡。</a:t>
            </a:r>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t>6</a:t>
            </a:fld>
            <a:endParaRPr lang="zh-CN" altLang="en-US"/>
          </a:p>
        </p:txBody>
      </p:sp>
    </p:spTree>
    <p:extLst>
      <p:ext uri="{BB962C8B-B14F-4D97-AF65-F5344CB8AC3E}">
        <p14:creationId xmlns:p14="http://schemas.microsoft.com/office/powerpoint/2010/main" val="373241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16</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2014-11-22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2014-11-22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2014-11-22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2014-11-22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2014-11-22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2014-11-22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2014-11-22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2014-11-22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2014-11-22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2014-11-22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2014-11-22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11/22/2014</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hackshanghai.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oschina.net/even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city.oschina.net/beijing/event/17483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gmentfault.com/events?category=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“开花者”的存在意义与可能的未来</a:t>
            </a:r>
            <a:endParaRPr lang="zh-CN"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en-US" altLang="zh-CN" dirty="0" smtClean="0">
                <a:latin typeface="Microsoft YaHei UI" panose="020B0503020204020204" pitchFamily="34" charset="-122"/>
                <a:ea typeface="Microsoft YaHei UI" panose="020B0503020204020204" pitchFamily="34" charset="-122"/>
              </a:rPr>
              <a:t>——</a:t>
            </a:r>
            <a:r>
              <a:rPr lang="zh-CN" altLang="en-US" dirty="0" smtClean="0">
                <a:latin typeface="Microsoft YaHei UI" panose="020B0503020204020204" pitchFamily="34" charset="-122"/>
                <a:ea typeface="Microsoft YaHei UI" panose="020B0503020204020204" pitchFamily="34" charset="-122"/>
              </a:rPr>
              <a:t>非技术角度的看法与理解</a:t>
            </a:r>
            <a:endParaRPr lang="zh-CN" dirty="0">
              <a:latin typeface="Microsoft YaHei UI" panose="020B0503020204020204" pitchFamily="34" charset="-122"/>
              <a:ea typeface="Microsoft YaHei UI" panose="020B0503020204020204" pitchFamily="34" charset="-122"/>
            </a:endParaRPr>
          </a:p>
        </p:txBody>
      </p:sp>
      <p:sp>
        <p:nvSpPr>
          <p:cNvPr id="4" name="文本框 3"/>
          <p:cNvSpPr txBox="1"/>
          <p:nvPr/>
        </p:nvSpPr>
        <p:spPr>
          <a:xfrm>
            <a:off x="9051567" y="5415553"/>
            <a:ext cx="2302233" cy="1000274"/>
          </a:xfrm>
          <a:prstGeom prst="rect">
            <a:avLst/>
          </a:prstGeom>
          <a:noFill/>
        </p:spPr>
        <p:txBody>
          <a:bodyPr wrap="none" rtlCol="0">
            <a:spAutoFit/>
          </a:bodyPr>
          <a:lstStyle/>
          <a:p>
            <a:pPr>
              <a:lnSpc>
                <a:spcPct val="150000"/>
              </a:lnSpc>
              <a:spcBef>
                <a:spcPts val="600"/>
              </a:spcBef>
            </a:pPr>
            <a:r>
              <a:rPr lang="zh-CN" altLang="en-US" dirty="0" smtClean="0">
                <a:solidFill>
                  <a:srgbClr val="D24726"/>
                </a:solidFill>
                <a:latin typeface="Microsoft YaHei UI" panose="020B0503020204020204" pitchFamily="34" charset="-122"/>
                <a:ea typeface="Microsoft YaHei UI" panose="020B0503020204020204" pitchFamily="34" charset="-122"/>
              </a:rPr>
              <a:t>高</a:t>
            </a:r>
            <a:r>
              <a:rPr lang="en-US" altLang="zh-CN" dirty="0" smtClean="0">
                <a:solidFill>
                  <a:srgbClr val="D24726"/>
                </a:solidFill>
                <a:latin typeface="Microsoft YaHei UI" panose="020B0503020204020204" pitchFamily="34" charset="-122"/>
                <a:ea typeface="Microsoft YaHei UI" panose="020B0503020204020204" pitchFamily="34" charset="-122"/>
              </a:rPr>
              <a:t>    </a:t>
            </a:r>
            <a:r>
              <a:rPr lang="zh-CN" altLang="en-US" dirty="0" smtClean="0">
                <a:solidFill>
                  <a:srgbClr val="D24726"/>
                </a:solidFill>
                <a:latin typeface="Microsoft YaHei UI" panose="020B0503020204020204" pitchFamily="34" charset="-122"/>
                <a:ea typeface="Microsoft YaHei UI" panose="020B0503020204020204" pitchFamily="34" charset="-122"/>
              </a:rPr>
              <a:t>纯</a:t>
            </a:r>
            <a:endParaRPr lang="en-US" altLang="zh-CN" dirty="0" smtClean="0">
              <a:solidFill>
                <a:srgbClr val="D24726"/>
              </a:solidFill>
              <a:latin typeface="Microsoft YaHei UI" panose="020B0503020204020204" pitchFamily="34" charset="-122"/>
              <a:ea typeface="Microsoft YaHei UI" panose="020B0503020204020204" pitchFamily="34" charset="-122"/>
            </a:endParaRPr>
          </a:p>
          <a:p>
            <a:pPr>
              <a:lnSpc>
                <a:spcPct val="150000"/>
              </a:lnSpc>
              <a:spcBef>
                <a:spcPts val="600"/>
              </a:spcBef>
            </a:pPr>
            <a:r>
              <a:rPr lang="en-US" altLang="zh-CN" dirty="0" smtClean="0">
                <a:solidFill>
                  <a:srgbClr val="D24726"/>
                </a:solidFill>
                <a:latin typeface="Microsoft YaHei UI" panose="020B0503020204020204" pitchFamily="34" charset="-122"/>
                <a:ea typeface="Microsoft YaHei UI" panose="020B0503020204020204" pitchFamily="34" charset="-122"/>
              </a:rPr>
              <a:t>gc87@foxmail.com</a:t>
            </a:r>
            <a:endParaRPr lang="zh-CN" altLang="en-US" dirty="0">
              <a:solidFill>
                <a:srgbClr val="D24726"/>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Hackathon</a:t>
            </a:r>
            <a:r>
              <a:rPr lang="zh-CN" altLang="en-US" dirty="0"/>
              <a:t>（国内</a:t>
            </a:r>
            <a:r>
              <a:rPr lang="zh-CN" altLang="en-US" dirty="0" smtClean="0"/>
              <a:t>篇</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err="1"/>
              <a:t>SegmentFault</a:t>
            </a:r>
            <a:r>
              <a:rPr lang="en-US" altLang="zh-CN" dirty="0"/>
              <a:t> </a:t>
            </a:r>
            <a:r>
              <a:rPr lang="zh-CN" altLang="en-US" dirty="0"/>
              <a:t>是国内的一个两年多时间兴起的开发者社区，到现在可观察到的举行过的</a:t>
            </a:r>
            <a:r>
              <a:rPr lang="en-US" altLang="zh-CN" dirty="0"/>
              <a:t>Hackathon</a:t>
            </a:r>
            <a:r>
              <a:rPr lang="zh-CN" altLang="en-US" dirty="0"/>
              <a:t>有三十多场，多数是跟企业、大学合作。</a:t>
            </a:r>
          </a:p>
          <a:p>
            <a:r>
              <a:rPr lang="zh-CN" altLang="en-US" dirty="0"/>
              <a:t>    </a:t>
            </a:r>
            <a:endParaRPr lang="en-US" altLang="zh-CN" dirty="0" smtClean="0"/>
          </a:p>
          <a:p>
            <a:r>
              <a:rPr lang="zh-CN" altLang="en-US" dirty="0" smtClean="0"/>
              <a:t>两天</a:t>
            </a:r>
            <a:r>
              <a:rPr lang="zh-CN" altLang="en-US" dirty="0"/>
              <a:t>（</a:t>
            </a:r>
            <a:r>
              <a:rPr lang="en-US" altLang="zh-CN" dirty="0"/>
              <a:t>36</a:t>
            </a:r>
            <a:r>
              <a:rPr lang="zh-CN" altLang="en-US" dirty="0"/>
              <a:t>小时）的时间，产生想法，介绍想法，临时组队，代码实现，展示，评审。</a:t>
            </a:r>
          </a:p>
          <a:p>
            <a:endParaRPr lang="zh-CN" altLang="en-US" dirty="0"/>
          </a:p>
        </p:txBody>
      </p:sp>
      <p:pic>
        <p:nvPicPr>
          <p:cNvPr id="4" name="图片 3"/>
          <p:cNvPicPr>
            <a:picLocks noChangeAspect="1"/>
          </p:cNvPicPr>
          <p:nvPr/>
        </p:nvPicPr>
        <p:blipFill>
          <a:blip r:embed="rId2"/>
          <a:stretch>
            <a:fillRect/>
          </a:stretch>
        </p:blipFill>
        <p:spPr>
          <a:xfrm>
            <a:off x="5133706" y="1825625"/>
            <a:ext cx="6941885" cy="3184257"/>
          </a:xfrm>
          <a:prstGeom prst="rect">
            <a:avLst/>
          </a:prstGeom>
        </p:spPr>
      </p:pic>
    </p:spTree>
    <p:extLst>
      <p:ext uri="{BB962C8B-B14F-4D97-AF65-F5344CB8AC3E}">
        <p14:creationId xmlns:p14="http://schemas.microsoft.com/office/powerpoint/2010/main" val="76420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Hackathon</a:t>
            </a:r>
            <a:r>
              <a:rPr lang="zh-CN" altLang="en-US" dirty="0"/>
              <a:t>（国内</a:t>
            </a:r>
            <a:r>
              <a:rPr lang="zh-CN" altLang="en-US" dirty="0" smtClean="0"/>
              <a:t>篇</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838201" y="1825625"/>
            <a:ext cx="7983827" cy="853181"/>
          </a:xfrm>
        </p:spPr>
        <p:txBody>
          <a:bodyPr/>
          <a:lstStyle/>
          <a:p>
            <a:r>
              <a:rPr lang="en-US" altLang="zh-CN" dirty="0"/>
              <a:t>2</a:t>
            </a:r>
            <a:r>
              <a:rPr lang="zh-CN" altLang="en-US" dirty="0" smtClean="0"/>
              <a:t>、</a:t>
            </a:r>
            <a:r>
              <a:rPr lang="en-US" altLang="zh-CN" dirty="0" err="1" smtClean="0"/>
              <a:t>Hackshanghai</a:t>
            </a:r>
            <a:r>
              <a:rPr lang="en-US" altLang="zh-CN" dirty="0"/>
              <a:t> </a:t>
            </a:r>
            <a:r>
              <a:rPr lang="en-US" altLang="zh-CN" dirty="0" smtClean="0">
                <a:hlinkClick r:id="rId2"/>
              </a:rPr>
              <a:t>http</a:t>
            </a:r>
            <a:r>
              <a:rPr lang="en-US" altLang="zh-CN" dirty="0">
                <a:hlinkClick r:id="rId2"/>
              </a:rPr>
              <a:t>://</a:t>
            </a:r>
            <a:r>
              <a:rPr lang="en-US" altLang="zh-CN" dirty="0" smtClean="0">
                <a:hlinkClick r:id="rId2"/>
              </a:rPr>
              <a:t>www.hackshanghai.com</a:t>
            </a:r>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838201" y="2678806"/>
            <a:ext cx="8515350" cy="3924300"/>
          </a:xfrm>
          <a:prstGeom prst="rect">
            <a:avLst/>
          </a:prstGeom>
        </p:spPr>
      </p:pic>
    </p:spTree>
    <p:extLst>
      <p:ext uri="{BB962C8B-B14F-4D97-AF65-F5344CB8AC3E}">
        <p14:creationId xmlns:p14="http://schemas.microsoft.com/office/powerpoint/2010/main" val="17311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Hackathon</a:t>
            </a:r>
            <a:r>
              <a:rPr lang="zh-CN" altLang="en-US" dirty="0"/>
              <a:t>（国内</a:t>
            </a:r>
            <a:r>
              <a:rPr lang="zh-CN" altLang="en-US" dirty="0" smtClean="0"/>
              <a:t>篇</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838201" y="1825625"/>
            <a:ext cx="6798971" cy="4111536"/>
          </a:xfrm>
        </p:spPr>
        <p:txBody>
          <a:bodyPr/>
          <a:lstStyle/>
          <a:p>
            <a:r>
              <a:rPr lang="en-US" altLang="zh-CN" dirty="0"/>
              <a:t>2014</a:t>
            </a:r>
            <a:r>
              <a:rPr lang="zh-CN" altLang="en-US" dirty="0"/>
              <a:t>年</a:t>
            </a:r>
            <a:r>
              <a:rPr lang="en-US" altLang="zh-CN" dirty="0"/>
              <a:t>11</a:t>
            </a:r>
            <a:r>
              <a:rPr lang="zh-CN" altLang="en-US" dirty="0"/>
              <a:t>月</a:t>
            </a:r>
            <a:r>
              <a:rPr lang="en-US" altLang="zh-CN" dirty="0"/>
              <a:t>15</a:t>
            </a:r>
            <a:r>
              <a:rPr lang="zh-CN" altLang="en-US" dirty="0"/>
              <a:t>日，国内相当高水准的一个</a:t>
            </a:r>
            <a:r>
              <a:rPr lang="en-US" altLang="zh-CN" dirty="0"/>
              <a:t>Hackathon </a:t>
            </a:r>
            <a:r>
              <a:rPr lang="zh-CN" altLang="en-US" dirty="0"/>
              <a:t>由</a:t>
            </a:r>
            <a:r>
              <a:rPr lang="en-US" altLang="zh-CN" dirty="0" err="1"/>
              <a:t>NYUShanghai</a:t>
            </a:r>
            <a:r>
              <a:rPr lang="zh-CN" altLang="en-US" dirty="0"/>
              <a:t>（上海纽约大学）发起，全程</a:t>
            </a:r>
            <a:r>
              <a:rPr lang="en-US" altLang="zh-CN" dirty="0"/>
              <a:t>native English</a:t>
            </a:r>
            <a:r>
              <a:rPr lang="zh-CN" altLang="en-US" dirty="0"/>
              <a:t>。比赛覆盖了来自世界各地近</a:t>
            </a:r>
            <a:r>
              <a:rPr lang="en-US" altLang="zh-CN" dirty="0"/>
              <a:t>250</a:t>
            </a:r>
            <a:r>
              <a:rPr lang="zh-CN" altLang="en-US" dirty="0"/>
              <a:t>名编程爱好者，大多数来自哈佛大学、麻省理工学院、哥伦比亚大学、纽约大学、牛津大学和剑桥大学等国外名校，国内清华、北大、复旦、上海交大、同济和华东师大等多所名校也有学生前来，在</a:t>
            </a:r>
            <a:r>
              <a:rPr lang="en-US" altLang="zh-CN" dirty="0"/>
              <a:t>24</a:t>
            </a:r>
            <a:r>
              <a:rPr lang="zh-CN" altLang="en-US" dirty="0"/>
              <a:t>小时内共同争夺价值</a:t>
            </a:r>
            <a:r>
              <a:rPr lang="en-US" altLang="zh-CN" dirty="0"/>
              <a:t>10</a:t>
            </a:r>
            <a:r>
              <a:rPr lang="zh-CN" altLang="en-US" dirty="0"/>
              <a:t>万元人民币的奖金。</a:t>
            </a:r>
          </a:p>
        </p:txBody>
      </p:sp>
      <p:sp>
        <p:nvSpPr>
          <p:cNvPr id="5" name="文本框 4"/>
          <p:cNvSpPr txBox="1"/>
          <p:nvPr/>
        </p:nvSpPr>
        <p:spPr>
          <a:xfrm>
            <a:off x="5396247" y="4713666"/>
            <a:ext cx="6465195" cy="830997"/>
          </a:xfrm>
          <a:prstGeom prst="rect">
            <a:avLst/>
          </a:prstGeom>
          <a:noFill/>
        </p:spPr>
        <p:txBody>
          <a:bodyPr wrap="square" rtlCol="0">
            <a:spAutoFit/>
          </a:bodyPr>
          <a:lstStyle/>
          <a:p>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小结：事实上，</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Hackathon </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活动短短的时间里，考验大家的就是</a:t>
            </a:r>
            <a:r>
              <a:rPr lang="zh-CN" altLang="en-US" sz="1600" dirty="0">
                <a:solidFill>
                  <a:srgbClr val="FF0000"/>
                </a:solidFill>
                <a:latin typeface="Microsoft YaHei UI" panose="020B0503020204020204" pitchFamily="34" charset="-122"/>
                <a:ea typeface="Microsoft YaHei UI" panose="020B0503020204020204" pitchFamily="34" charset="-122"/>
              </a:rPr>
              <a:t>项目管理能力</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，有限的资源、有限的人数、有限的时间内，要能达成上台</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demo </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的目标，实际上就是在考验大家有没有办法进行</a:t>
            </a:r>
            <a:r>
              <a:rPr lang="zh-CN" altLang="en-US" sz="1600" dirty="0">
                <a:solidFill>
                  <a:srgbClr val="FF0000"/>
                </a:solidFill>
                <a:latin typeface="Microsoft YaHei UI" panose="020B0503020204020204" pitchFamily="34" charset="-122"/>
                <a:ea typeface="Microsoft YaHei UI" panose="020B0503020204020204" pitchFamily="34" charset="-122"/>
              </a:rPr>
              <a:t>有效率的取舍</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331883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介绍一本小册子</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何不这个周末来创业</a:t>
            </a:r>
            <a:r>
              <a:rPr lang="en-US" altLang="zh-CN" dirty="0"/>
              <a:t>》 </a:t>
            </a:r>
          </a:p>
          <a:p>
            <a:r>
              <a:rPr lang="en-US" altLang="zh-CN" dirty="0"/>
              <a:t>——</a:t>
            </a:r>
            <a:r>
              <a:rPr lang="zh-CN" altLang="en-US" dirty="0"/>
              <a:t>有打鸡血的成分，但是这本说提供了一种方向性的指导。</a:t>
            </a:r>
          </a:p>
        </p:txBody>
      </p:sp>
      <p:pic>
        <p:nvPicPr>
          <p:cNvPr id="4" name="图片 3"/>
          <p:cNvPicPr>
            <a:picLocks noChangeAspect="1"/>
          </p:cNvPicPr>
          <p:nvPr/>
        </p:nvPicPr>
        <p:blipFill>
          <a:blip r:embed="rId2"/>
          <a:stretch>
            <a:fillRect/>
          </a:stretch>
        </p:blipFill>
        <p:spPr>
          <a:xfrm>
            <a:off x="8201025" y="1348581"/>
            <a:ext cx="3990975" cy="5305425"/>
          </a:xfrm>
          <a:prstGeom prst="rect">
            <a:avLst/>
          </a:prstGeom>
        </p:spPr>
      </p:pic>
      <p:pic>
        <p:nvPicPr>
          <p:cNvPr id="5" name="图片 4"/>
          <p:cNvPicPr>
            <a:picLocks noChangeAspect="1"/>
          </p:cNvPicPr>
          <p:nvPr/>
        </p:nvPicPr>
        <p:blipFill>
          <a:blip r:embed="rId3"/>
          <a:stretch>
            <a:fillRect/>
          </a:stretch>
        </p:blipFill>
        <p:spPr>
          <a:xfrm>
            <a:off x="1598061" y="3515933"/>
            <a:ext cx="6448417" cy="2429735"/>
          </a:xfrm>
          <a:prstGeom prst="rect">
            <a:avLst/>
          </a:prstGeom>
        </p:spPr>
      </p:pic>
    </p:spTree>
    <p:extLst>
      <p:ext uri="{BB962C8B-B14F-4D97-AF65-F5344CB8AC3E}">
        <p14:creationId xmlns:p14="http://schemas.microsoft.com/office/powerpoint/2010/main" val="159245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目前“开花者”的大致情况</a:t>
            </a:r>
            <a:endParaRPr lang="zh-CN" altLang="en-US" dirty="0"/>
          </a:p>
        </p:txBody>
      </p:sp>
      <p:pic>
        <p:nvPicPr>
          <p:cNvPr id="4" name="内容占位符 3"/>
          <p:cNvPicPr>
            <a:picLocks noGrp="1" noChangeAspect="1"/>
          </p:cNvPicPr>
          <p:nvPr>
            <p:ph idx="1"/>
          </p:nvPr>
        </p:nvPicPr>
        <p:blipFill>
          <a:blip r:embed="rId3"/>
          <a:stretch>
            <a:fillRect/>
          </a:stretch>
        </p:blipFill>
        <p:spPr>
          <a:xfrm>
            <a:off x="1626528" y="1868556"/>
            <a:ext cx="323850" cy="266700"/>
          </a:xfrm>
          <a:prstGeom prst="rect">
            <a:avLst/>
          </a:prstGeom>
        </p:spPr>
      </p:pic>
      <p:pic>
        <p:nvPicPr>
          <p:cNvPr id="5" name="图片 4"/>
          <p:cNvPicPr>
            <a:picLocks noChangeAspect="1"/>
          </p:cNvPicPr>
          <p:nvPr/>
        </p:nvPicPr>
        <p:blipFill>
          <a:blip r:embed="rId4"/>
          <a:stretch>
            <a:fillRect/>
          </a:stretch>
        </p:blipFill>
        <p:spPr>
          <a:xfrm>
            <a:off x="1607478" y="2281222"/>
            <a:ext cx="361950" cy="352425"/>
          </a:xfrm>
          <a:prstGeom prst="rect">
            <a:avLst/>
          </a:prstGeom>
        </p:spPr>
      </p:pic>
      <p:pic>
        <p:nvPicPr>
          <p:cNvPr id="8" name="图片 7"/>
          <p:cNvPicPr>
            <a:picLocks noChangeAspect="1"/>
          </p:cNvPicPr>
          <p:nvPr/>
        </p:nvPicPr>
        <p:blipFill>
          <a:blip r:embed="rId5"/>
          <a:stretch>
            <a:fillRect/>
          </a:stretch>
        </p:blipFill>
        <p:spPr>
          <a:xfrm>
            <a:off x="1607478" y="2740103"/>
            <a:ext cx="434092" cy="393396"/>
          </a:xfrm>
          <a:prstGeom prst="rect">
            <a:avLst/>
          </a:prstGeom>
        </p:spPr>
      </p:pic>
      <p:sp>
        <p:nvSpPr>
          <p:cNvPr id="9" name="文本框 8"/>
          <p:cNvSpPr txBox="1"/>
          <p:nvPr/>
        </p:nvSpPr>
        <p:spPr>
          <a:xfrm>
            <a:off x="2041570" y="1868556"/>
            <a:ext cx="6437981" cy="338554"/>
          </a:xfrm>
          <a:prstGeom prst="rect">
            <a:avLst/>
          </a:prstGeom>
          <a:noFill/>
        </p:spPr>
        <p:txBody>
          <a:bodyPr wrap="none" rtlCol="0">
            <a:spAutoFit/>
          </a:bodyPr>
          <a:lstStyle/>
          <a:p>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2010-08-07</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创建豆瓣昆明程序员小组，现在有</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139</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名成员，</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81</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条帖子</a:t>
            </a:r>
          </a:p>
        </p:txBody>
      </p:sp>
      <p:sp>
        <p:nvSpPr>
          <p:cNvPr id="10" name="文本框 9"/>
          <p:cNvSpPr txBox="1"/>
          <p:nvPr/>
        </p:nvSpPr>
        <p:spPr>
          <a:xfrm>
            <a:off x="2846231" y="2852785"/>
            <a:ext cx="45719" cy="369332"/>
          </a:xfrm>
          <a:prstGeom prst="rect">
            <a:avLst/>
          </a:prstGeom>
          <a:noFill/>
        </p:spPr>
        <p:txBody>
          <a:bodyPr wrap="square" rtlCol="0">
            <a:spAutoFit/>
          </a:bodyPr>
          <a:lstStyle/>
          <a:p>
            <a:endParaRPr lang="zh-CN" altLang="en-US" dirty="0"/>
          </a:p>
        </p:txBody>
      </p:sp>
      <p:sp>
        <p:nvSpPr>
          <p:cNvPr id="11" name="文本框 10"/>
          <p:cNvSpPr txBox="1"/>
          <p:nvPr/>
        </p:nvSpPr>
        <p:spPr>
          <a:xfrm>
            <a:off x="2041570" y="2295093"/>
            <a:ext cx="7872668" cy="338554"/>
          </a:xfrm>
          <a:prstGeom prst="rect">
            <a:avLst/>
          </a:prstGeom>
          <a:noFill/>
        </p:spPr>
        <p:txBody>
          <a:bodyPr wrap="none" rtlCol="0">
            <a:spAutoFit/>
          </a:bodyPr>
          <a:lstStyle/>
          <a:p>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2012-06-11</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创建</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开花者</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群，现在</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98</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名成员，部分成员与豆瓣重叠，活跃度缓慢提升</a:t>
            </a:r>
          </a:p>
        </p:txBody>
      </p:sp>
      <p:sp>
        <p:nvSpPr>
          <p:cNvPr id="12" name="文本框 11"/>
          <p:cNvSpPr txBox="1"/>
          <p:nvPr/>
        </p:nvSpPr>
        <p:spPr>
          <a:xfrm>
            <a:off x="2041570" y="2790986"/>
            <a:ext cx="2348720" cy="338554"/>
          </a:xfrm>
          <a:prstGeom prst="rect">
            <a:avLst/>
          </a:prstGeom>
          <a:noFill/>
        </p:spPr>
        <p:txBody>
          <a:bodyPr wrap="none" rtlCol="0">
            <a:spAutoFit/>
          </a:bodyPr>
          <a:lstStyle/>
          <a:p>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2014-03-23</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第一次面基</a:t>
            </a:r>
          </a:p>
        </p:txBody>
      </p:sp>
      <p:pic>
        <p:nvPicPr>
          <p:cNvPr id="13" name="图片 12"/>
          <p:cNvPicPr>
            <a:picLocks noChangeAspect="1"/>
          </p:cNvPicPr>
          <p:nvPr/>
        </p:nvPicPr>
        <p:blipFill>
          <a:blip r:embed="rId6"/>
          <a:stretch>
            <a:fillRect/>
          </a:stretch>
        </p:blipFill>
        <p:spPr>
          <a:xfrm>
            <a:off x="5874463" y="2852785"/>
            <a:ext cx="5210175" cy="3800475"/>
          </a:xfrm>
          <a:prstGeom prst="rect">
            <a:avLst/>
          </a:prstGeom>
        </p:spPr>
      </p:pic>
      <p:sp>
        <p:nvSpPr>
          <p:cNvPr id="14" name="文本框 13"/>
          <p:cNvSpPr txBox="1"/>
          <p:nvPr/>
        </p:nvSpPr>
        <p:spPr>
          <a:xfrm>
            <a:off x="1159098" y="3913856"/>
            <a:ext cx="4430333" cy="830997"/>
          </a:xfrm>
          <a:prstGeom prst="rect">
            <a:avLst/>
          </a:prstGeom>
          <a:noFill/>
        </p:spPr>
        <p:txBody>
          <a:bodyPr wrap="square" rtlCol="0">
            <a:spAutoFit/>
          </a:bodyPr>
          <a:lstStyle/>
          <a:p>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群里的技术分布开始出现多样化：</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java</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err="1">
                <a:solidFill>
                  <a:schemeClr val="bg1">
                    <a:lumMod val="50000"/>
                  </a:schemeClr>
                </a:solidFill>
                <a:latin typeface="Microsoft YaHei UI" panose="020B0503020204020204" pitchFamily="34" charset="-122"/>
                <a:ea typeface="Microsoft YaHei UI" panose="020B0503020204020204" pitchFamily="34" charset="-122"/>
              </a:rPr>
              <a:t>.net</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python</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err="1">
                <a:solidFill>
                  <a:schemeClr val="bg1">
                    <a:lumMod val="50000"/>
                  </a:schemeClr>
                </a:solidFill>
                <a:latin typeface="Microsoft YaHei UI" panose="020B0503020204020204" pitchFamily="34" charset="-122"/>
                <a:ea typeface="Microsoft YaHei UI" panose="020B0503020204020204" pitchFamily="34" charset="-122"/>
              </a:rPr>
              <a:t>nodejs</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err="1">
                <a:solidFill>
                  <a:schemeClr val="bg1">
                    <a:lumMod val="50000"/>
                  </a:schemeClr>
                </a:solidFill>
                <a:latin typeface="Microsoft YaHei UI" panose="020B0503020204020204" pitchFamily="34" charset="-122"/>
                <a:ea typeface="Microsoft YaHei UI" panose="020B0503020204020204" pitchFamily="34" charset="-122"/>
              </a:rPr>
              <a:t>php</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ruby</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c</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err="1">
                <a:solidFill>
                  <a:schemeClr val="bg1">
                    <a:lumMod val="50000"/>
                  </a:schemeClr>
                </a:solidFill>
                <a:latin typeface="Microsoft YaHei UI" panose="020B0503020204020204" pitchFamily="34" charset="-122"/>
                <a:ea typeface="Microsoft YaHei UI" panose="020B0503020204020204" pitchFamily="34" charset="-122"/>
              </a:rPr>
              <a:t>seo</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game... ...</a:t>
            </a:r>
            <a:endParaRPr lang="zh-CN" altLang="en-US" sz="16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8664463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a:t>
            </a:r>
            <a:r>
              <a:rPr lang="zh-CN" altLang="en-US" dirty="0"/>
              <a:t>、永远对这个世界保持好奇心，永远相信美好的事情即将发生，永远愿意去尝试，去折腾。</a:t>
            </a:r>
          </a:p>
          <a:p>
            <a:r>
              <a:rPr lang="zh-CN" altLang="en-US" dirty="0"/>
              <a:t>    </a:t>
            </a:r>
            <a:r>
              <a:rPr lang="en-US" altLang="zh-CN" dirty="0"/>
              <a:t>2</a:t>
            </a:r>
            <a:r>
              <a:rPr lang="zh-CN" altLang="en-US" dirty="0"/>
              <a:t>、要有认同感，社区成员对我们目前在做的事情有所期待。</a:t>
            </a:r>
          </a:p>
        </p:txBody>
      </p:sp>
    </p:spTree>
    <p:extLst>
      <p:ext uri="{BB962C8B-B14F-4D97-AF65-F5344CB8AC3E}">
        <p14:creationId xmlns:p14="http://schemas.microsoft.com/office/powerpoint/2010/main" val="93915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昆明</a:t>
            </a:r>
            <a:r>
              <a:rPr lang="en-US" altLang="zh-CN" sz="4000" b="1" dirty="0" smtClean="0"/>
              <a:t>”</a:t>
            </a:r>
            <a:r>
              <a:rPr lang="zh-CN" altLang="en-US" sz="4000" b="1" dirty="0" smtClean="0"/>
              <a:t>开花者</a:t>
            </a:r>
            <a:r>
              <a:rPr lang="en-US" altLang="zh-CN" sz="4000" b="1" dirty="0" smtClean="0"/>
              <a:t>”</a:t>
            </a:r>
            <a:r>
              <a:rPr lang="zh-CN" altLang="en-US" sz="4000" b="1" dirty="0" smtClean="0"/>
              <a:t> </a:t>
            </a:r>
            <a:endParaRPr lang="zh-CN" altLang="en-US" sz="4000" b="1" dirty="0"/>
          </a:p>
        </p:txBody>
      </p:sp>
      <p:sp>
        <p:nvSpPr>
          <p:cNvPr id="3" name="文本占位符 2"/>
          <p:cNvSpPr>
            <a:spLocks noGrp="1"/>
          </p:cNvSpPr>
          <p:nvPr>
            <p:ph type="body" idx="1"/>
          </p:nvPr>
        </p:nvSpPr>
        <p:spPr>
          <a:xfrm>
            <a:off x="6028267" y="2402237"/>
            <a:ext cx="5859506" cy="2187226"/>
          </a:xfrm>
        </p:spPr>
        <p:txBody>
          <a:bodyPr>
            <a:noAutofit/>
          </a:bodyPr>
          <a:lstStyle/>
          <a:p>
            <a:r>
              <a:rPr lang="zh-CN" altLang="en-US" sz="1400" dirty="0">
                <a:latin typeface="Microsoft YaHei UI" panose="020B0503020204020204" pitchFamily="34" charset="-122"/>
              </a:rPr>
              <a:t>如果程序员的平均薪水降到了和餐厅洗碗工一个水平、全世界的女孩子都觉得程序员是低级乏味的雄性动物，你还会一个人躲在黑暗的角落里享受编程的乐趣吗</a:t>
            </a:r>
            <a:r>
              <a:rPr lang="zh-CN" altLang="en-US" sz="1400" dirty="0" smtClean="0">
                <a:latin typeface="Microsoft YaHei UI" panose="020B0503020204020204" pitchFamily="34" charset="-122"/>
              </a:rPr>
              <a:t>？</a:t>
            </a:r>
            <a:endParaRPr lang="zh-CN" altLang="en-US" sz="1400" dirty="0">
              <a:latin typeface="Microsoft YaHei UI" panose="020B0503020204020204" pitchFamily="34" charset="-122"/>
            </a:endParaRPr>
          </a:p>
          <a:p>
            <a:r>
              <a:rPr lang="zh-CN" altLang="en-US" sz="1400" dirty="0">
                <a:latin typeface="Microsoft YaHei UI" panose="020B0503020204020204" pitchFamily="34" charset="-122"/>
              </a:rPr>
              <a:t>不管土壤多么贫瘠，总得有人仰望星空！来吧，各位，让我们在这片土地上生起篝火，让灰烬化为沃土</a:t>
            </a:r>
            <a:r>
              <a:rPr lang="zh-CN" altLang="en-US" sz="1400" dirty="0" smtClean="0">
                <a:latin typeface="Microsoft YaHei UI" panose="020B0503020204020204" pitchFamily="34" charset="-122"/>
              </a:rPr>
              <a:t>！</a:t>
            </a:r>
            <a:endParaRPr lang="zh-CN" altLang="en-US" sz="1400" dirty="0">
              <a:latin typeface="Microsoft YaHei UI" panose="020B0503020204020204" pitchFamily="34" charset="-122"/>
            </a:endParaRPr>
          </a:p>
          <a:p>
            <a:r>
              <a:rPr lang="en-US" altLang="zh-CN" sz="1400" dirty="0">
                <a:latin typeface="Microsoft YaHei UI" panose="020B0503020204020204" pitchFamily="34" charset="-122"/>
              </a:rPr>
              <a:t>2014</a:t>
            </a:r>
            <a:r>
              <a:rPr lang="zh-CN" altLang="en-US" sz="1400" dirty="0">
                <a:latin typeface="Microsoft YaHei UI" panose="020B0503020204020204" pitchFamily="34" charset="-122"/>
              </a:rPr>
              <a:t>，雄起！ </a:t>
            </a:r>
            <a:endParaRPr lang="zh-CN" sz="1400" dirty="0">
              <a:latin typeface="Microsoft YaHei UI" panose="020B0503020204020204" pitchFamily="34" charset="-122"/>
            </a:endParaRP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altLang="en-US" sz="1800" dirty="0" smtClean="0">
                <a:solidFill>
                  <a:srgbClr val="DD462F"/>
                </a:solidFill>
                <a:latin typeface="Microsoft YaHei UI" panose="020B0503020204020204" pitchFamily="34" charset="-122"/>
                <a:ea typeface="Microsoft YaHei UI" panose="020B0503020204020204" pitchFamily="34" charset="-122"/>
              </a:rPr>
              <a:t>演说完毕，提问时间？</a:t>
            </a:r>
            <a:endParaRPr lang="zh-CN" sz="1800" dirty="0">
              <a:solidFill>
                <a:srgbClr val="DD462F"/>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838201" y="1825625"/>
            <a:ext cx="7108064" cy="4351338"/>
          </a:xfrm>
        </p:spPr>
        <p:txBody>
          <a:bodyPr>
            <a:normAutofit/>
          </a:bodyPr>
          <a:lstStyle/>
          <a:p>
            <a:r>
              <a:rPr lang="zh-CN" altLang="en-US" sz="2000" dirty="0" smtClean="0"/>
              <a:t>一、线下活动的一个大体认识（形式、内容、成功案例）</a:t>
            </a:r>
            <a:endParaRPr lang="en-US" altLang="zh-CN" sz="2000" dirty="0" smtClean="0"/>
          </a:p>
          <a:p>
            <a:r>
              <a:rPr lang="zh-CN" altLang="en-US" sz="2000" dirty="0" smtClean="0"/>
              <a:t>二、目前“开花者”的一些情况介绍（豆瓣小组</a:t>
            </a:r>
            <a:r>
              <a:rPr lang="zh-CN" altLang="en-US" sz="2000" dirty="0"/>
              <a:t>、</a:t>
            </a:r>
            <a:r>
              <a:rPr lang="en-US" altLang="zh-CN" sz="2000" dirty="0" err="1" smtClean="0"/>
              <a:t>qq</a:t>
            </a:r>
            <a:r>
              <a:rPr lang="zh-CN" altLang="en-US" sz="2000" dirty="0" smtClean="0"/>
              <a:t>群）</a:t>
            </a:r>
            <a:endParaRPr lang="en-US" altLang="zh-CN" sz="2000" dirty="0" smtClean="0"/>
          </a:p>
          <a:p>
            <a:r>
              <a:rPr lang="zh-CN" altLang="en-US" sz="2000" dirty="0" smtClean="0"/>
              <a:t>三、“开花者”的目标，意义以及可能的未来</a:t>
            </a:r>
            <a:endParaRPr lang="zh-CN" altLang="en-US" sz="2000" dirty="0"/>
          </a:p>
        </p:txBody>
      </p:sp>
    </p:spTree>
    <p:extLst>
      <p:ext uri="{BB962C8B-B14F-4D97-AF65-F5344CB8AC3E}">
        <p14:creationId xmlns:p14="http://schemas.microsoft.com/office/powerpoint/2010/main" val="4157496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a:t>
            </a:r>
            <a:r>
              <a:rPr lang="zh-CN" altLang="en-US" dirty="0" smtClean="0"/>
              <a:t>下活动分类概览</a:t>
            </a:r>
            <a:endParaRPr lang="zh-CN" altLang="en-US" dirty="0"/>
          </a:p>
        </p:txBody>
      </p:sp>
      <p:sp>
        <p:nvSpPr>
          <p:cNvPr id="3" name="内容占位符 2"/>
          <p:cNvSpPr>
            <a:spLocks noGrp="1"/>
          </p:cNvSpPr>
          <p:nvPr>
            <p:ph idx="1"/>
          </p:nvPr>
        </p:nvSpPr>
        <p:spPr>
          <a:xfrm>
            <a:off x="838201" y="1825625"/>
            <a:ext cx="8138374" cy="4351338"/>
          </a:xfrm>
        </p:spPr>
        <p:txBody>
          <a:bodyPr/>
          <a:lstStyle/>
          <a:p>
            <a:r>
              <a:rPr lang="en-US" altLang="zh-CN" dirty="0"/>
              <a:t>1</a:t>
            </a:r>
            <a:r>
              <a:rPr lang="zh-CN" altLang="en-US" dirty="0"/>
              <a:t>、干货</a:t>
            </a:r>
            <a:r>
              <a:rPr lang="zh-CN" altLang="en-US" dirty="0" smtClean="0"/>
              <a:t>分享</a:t>
            </a:r>
            <a:r>
              <a:rPr lang="en-US" altLang="zh-CN" dirty="0" smtClean="0"/>
              <a:t>——</a:t>
            </a:r>
            <a:r>
              <a:rPr lang="zh-CN" altLang="en-US" dirty="0" smtClean="0"/>
              <a:t>类似</a:t>
            </a:r>
            <a:r>
              <a:rPr lang="zh-CN" altLang="en-US" dirty="0"/>
              <a:t>今天这种模式，有主题能真真切切看到的效果展示</a:t>
            </a:r>
          </a:p>
          <a:p>
            <a:r>
              <a:rPr lang="en-US" altLang="zh-CN" dirty="0"/>
              <a:t>2</a:t>
            </a:r>
            <a:r>
              <a:rPr lang="zh-CN" altLang="en-US" dirty="0"/>
              <a:t>、圆桌</a:t>
            </a:r>
            <a:r>
              <a:rPr lang="zh-CN" altLang="en-US" dirty="0" smtClean="0"/>
              <a:t>论坛</a:t>
            </a:r>
            <a:r>
              <a:rPr lang="en-US" altLang="zh-CN" dirty="0" smtClean="0"/>
              <a:t>——</a:t>
            </a:r>
            <a:r>
              <a:rPr lang="zh-CN" altLang="en-US" dirty="0" smtClean="0"/>
              <a:t>进入</a:t>
            </a:r>
            <a:r>
              <a:rPr lang="zh-CN" altLang="en-US" dirty="0"/>
              <a:t>集体吐槽甚至是集体开黑</a:t>
            </a:r>
            <a:r>
              <a:rPr lang="zh-CN" altLang="en-US" dirty="0" smtClean="0"/>
              <a:t>模式</a:t>
            </a:r>
          </a:p>
          <a:p>
            <a:r>
              <a:rPr lang="en-US" altLang="zh-CN" dirty="0" smtClean="0"/>
              <a:t>3</a:t>
            </a:r>
            <a:r>
              <a:rPr lang="zh-CN" altLang="en-US" dirty="0" smtClean="0"/>
              <a:t>、黑客马拉松（详细说明）</a:t>
            </a:r>
          </a:p>
          <a:p>
            <a:r>
              <a:rPr lang="en-US" altLang="zh-CN" dirty="0" smtClean="0"/>
              <a:t>4</a:t>
            </a:r>
            <a:r>
              <a:rPr lang="zh-CN" altLang="en-US" dirty="0"/>
              <a:t>、吃饭喝酒卡拉</a:t>
            </a:r>
            <a:r>
              <a:rPr lang="en-US" altLang="zh-CN" dirty="0" smtClean="0"/>
              <a:t>ok</a:t>
            </a:r>
            <a:r>
              <a:rPr lang="zh-CN" altLang="en-US" dirty="0" smtClean="0"/>
              <a:t>（低科技、低级趣味）</a:t>
            </a:r>
            <a:endParaRPr lang="zh-CN" altLang="en-US" dirty="0"/>
          </a:p>
        </p:txBody>
      </p:sp>
      <p:cxnSp>
        <p:nvCxnSpPr>
          <p:cNvPr id="5" name="直接连接符 4"/>
          <p:cNvCxnSpPr/>
          <p:nvPr/>
        </p:nvCxnSpPr>
        <p:spPr>
          <a:xfrm flipV="1">
            <a:off x="838201" y="3825025"/>
            <a:ext cx="3952740" cy="2575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7208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a:t>
            </a:r>
            <a:r>
              <a:rPr lang="zh-CN" altLang="en-US" dirty="0" smtClean="0"/>
              <a:t>下活动</a:t>
            </a:r>
            <a:r>
              <a:rPr lang="zh-CN" altLang="en-US" dirty="0"/>
              <a:t>分类</a:t>
            </a:r>
            <a:r>
              <a:rPr lang="en-US" altLang="zh-CN" dirty="0" smtClean="0"/>
              <a:t>——</a:t>
            </a:r>
            <a:r>
              <a:rPr lang="zh-CN" altLang="en-US" dirty="0" smtClean="0"/>
              <a:t>干货分享</a:t>
            </a:r>
            <a:endParaRPr lang="zh-CN" altLang="en-US" dirty="0"/>
          </a:p>
        </p:txBody>
      </p:sp>
      <p:sp>
        <p:nvSpPr>
          <p:cNvPr id="3" name="内容占位符 2"/>
          <p:cNvSpPr>
            <a:spLocks noGrp="1"/>
          </p:cNvSpPr>
          <p:nvPr>
            <p:ph idx="1"/>
          </p:nvPr>
        </p:nvSpPr>
        <p:spPr>
          <a:xfrm>
            <a:off x="838201" y="1825625"/>
            <a:ext cx="11177788" cy="2165124"/>
          </a:xfrm>
        </p:spPr>
        <p:txBody>
          <a:bodyPr>
            <a:normAutofit/>
          </a:bodyPr>
          <a:lstStyle/>
          <a:p>
            <a:r>
              <a:rPr lang="zh-CN" altLang="en-US" dirty="0" smtClean="0"/>
              <a:t>案例 </a:t>
            </a:r>
            <a:r>
              <a:rPr lang="en-US" altLang="zh-CN" dirty="0" err="1" smtClean="0"/>
              <a:t>oschina</a:t>
            </a:r>
            <a:r>
              <a:rPr lang="zh-CN" altLang="en-US" dirty="0"/>
              <a:t>源创</a:t>
            </a:r>
            <a:r>
              <a:rPr lang="zh-CN" altLang="en-US" dirty="0" smtClean="0"/>
              <a:t>会（免费，商业赞助）</a:t>
            </a:r>
            <a:endParaRPr lang="en-US" altLang="zh-CN" dirty="0" smtClean="0"/>
          </a:p>
          <a:p>
            <a:r>
              <a:rPr lang="zh-CN" altLang="en-US" dirty="0"/>
              <a:t>源创会：      </a:t>
            </a:r>
            <a:r>
              <a:rPr lang="zh-CN" altLang="en-US" dirty="0" smtClean="0"/>
              <a:t> </a:t>
            </a:r>
            <a:r>
              <a:rPr lang="zh-CN" altLang="en-US" dirty="0"/>
              <a:t> </a:t>
            </a:r>
            <a:r>
              <a:rPr lang="en-US" altLang="zh-CN" dirty="0">
                <a:hlinkClick r:id="rId3"/>
              </a:rPr>
              <a:t>http://</a:t>
            </a:r>
            <a:r>
              <a:rPr lang="en-US" altLang="zh-CN" dirty="0" smtClean="0">
                <a:hlinkClick r:id="rId3"/>
              </a:rPr>
              <a:t>www.oschina.net/events</a:t>
            </a:r>
            <a:r>
              <a:rPr lang="en-US" altLang="zh-CN" dirty="0"/>
              <a:t>	</a:t>
            </a:r>
            <a:r>
              <a:rPr lang="zh-CN" altLang="en-US" dirty="0" smtClean="0"/>
              <a:t>北京</a:t>
            </a:r>
            <a:r>
              <a:rPr lang="zh-CN" altLang="en-US" dirty="0"/>
              <a:t>报名：    </a:t>
            </a:r>
            <a:r>
              <a:rPr lang="en-US" altLang="zh-CN" dirty="0">
                <a:hlinkClick r:id="rId4"/>
              </a:rPr>
              <a:t>http://</a:t>
            </a:r>
            <a:r>
              <a:rPr lang="en-US" altLang="zh-CN" dirty="0" smtClean="0">
                <a:hlinkClick r:id="rId4"/>
              </a:rPr>
              <a:t>city.oschina.net/beijing/event/174830</a:t>
            </a:r>
          </a:p>
          <a:p>
            <a:r>
              <a:rPr lang="zh-CN" altLang="en-US" dirty="0" smtClean="0"/>
              <a:t>基本上就是一种 </a:t>
            </a:r>
            <a:r>
              <a:rPr lang="en-US" altLang="zh-CN" dirty="0" smtClean="0"/>
              <a:t>1 </a:t>
            </a:r>
            <a:r>
              <a:rPr lang="zh-CN" altLang="en-US" dirty="0" smtClean="0"/>
              <a:t>： </a:t>
            </a:r>
            <a:r>
              <a:rPr lang="en-US" altLang="zh-CN" dirty="0" smtClean="0"/>
              <a:t>1</a:t>
            </a:r>
            <a:r>
              <a:rPr lang="zh-CN" altLang="en-US" dirty="0" smtClean="0"/>
              <a:t>的交流方式，由一些具有一定知名度的科技公司中的技术骨干，针对某些技术细节进行讨论与讲解，比较有价值。</a:t>
            </a:r>
            <a:endParaRPr lang="en-US" altLang="zh-CN" dirty="0" smtClean="0"/>
          </a:p>
        </p:txBody>
      </p:sp>
      <p:pic>
        <p:nvPicPr>
          <p:cNvPr id="5" name="图片 4"/>
          <p:cNvPicPr>
            <a:picLocks noChangeAspect="1"/>
          </p:cNvPicPr>
          <p:nvPr/>
        </p:nvPicPr>
        <p:blipFill>
          <a:blip r:embed="rId5"/>
          <a:stretch>
            <a:fillRect/>
          </a:stretch>
        </p:blipFill>
        <p:spPr>
          <a:xfrm>
            <a:off x="3309869" y="3990749"/>
            <a:ext cx="7920507" cy="2800949"/>
          </a:xfrm>
          <a:prstGeom prst="rect">
            <a:avLst/>
          </a:prstGeom>
        </p:spPr>
      </p:pic>
      <p:sp>
        <p:nvSpPr>
          <p:cNvPr id="6" name="文本框 5"/>
          <p:cNvSpPr txBox="1"/>
          <p:nvPr/>
        </p:nvSpPr>
        <p:spPr>
          <a:xfrm>
            <a:off x="838201" y="4493298"/>
            <a:ext cx="2471668" cy="1815882"/>
          </a:xfrm>
          <a:prstGeom prst="rect">
            <a:avLst/>
          </a:prstGeom>
          <a:noFill/>
        </p:spPr>
        <p:txBody>
          <a:bodyPr wrap="square" rtlCol="0">
            <a:spAutoFit/>
          </a:bodyPr>
          <a:lstStyle/>
          <a:p>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其他：</a:t>
            </a:r>
          </a:p>
          <a:p>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    </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a</a:t>
            </a:r>
            <a:r>
              <a:rPr lang="zh-CN" altLang="en-US" sz="1600" dirty="0" smtClean="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err="1" smtClean="0">
                <a:solidFill>
                  <a:schemeClr val="bg1">
                    <a:lumMod val="50000"/>
                  </a:schemeClr>
                </a:solidFill>
                <a:latin typeface="Microsoft YaHei UI" panose="020B0503020204020204" pitchFamily="34" charset="-122"/>
                <a:ea typeface="Microsoft YaHei UI" panose="020B0503020204020204" pitchFamily="34" charset="-122"/>
              </a:rPr>
              <a:t>InfoQ</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的技术布道</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感觉太过学术化</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a:t>
            </a:r>
          </a:p>
          <a:p>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    </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b</a:t>
            </a:r>
            <a:r>
              <a:rPr lang="zh-CN" altLang="en-US" sz="1600" dirty="0" smtClean="0">
                <a:solidFill>
                  <a:schemeClr val="bg1">
                    <a:lumMod val="50000"/>
                  </a:schemeClr>
                </a:solidFill>
                <a:latin typeface="Microsoft YaHei UI" panose="020B0503020204020204" pitchFamily="34" charset="-122"/>
                <a:ea typeface="Microsoft YaHei UI" panose="020B0503020204020204" pitchFamily="34" charset="-122"/>
              </a:rPr>
              <a:t>、</a:t>
            </a:r>
            <a:r>
              <a:rPr lang="en-US" altLang="zh-CN" sz="1600" dirty="0" err="1" smtClean="0">
                <a:solidFill>
                  <a:schemeClr val="bg1">
                    <a:lumMod val="50000"/>
                  </a:schemeClr>
                </a:solidFill>
                <a:latin typeface="Microsoft YaHei UI" panose="020B0503020204020204" pitchFamily="34" charset="-122"/>
                <a:ea typeface="Microsoft YaHei UI" panose="020B0503020204020204" pitchFamily="34" charset="-122"/>
              </a:rPr>
              <a:t>SegmentFault</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的线下沙龙等</a:t>
            </a:r>
          </a:p>
          <a:p>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    </a:t>
            </a:r>
            <a:r>
              <a:rPr lang="en-US" altLang="zh-CN" sz="1600" dirty="0" smtClean="0">
                <a:solidFill>
                  <a:schemeClr val="bg1">
                    <a:lumMod val="50000"/>
                  </a:schemeClr>
                </a:solidFill>
                <a:latin typeface="Microsoft YaHei UI" panose="020B0503020204020204" pitchFamily="34" charset="-122"/>
                <a:ea typeface="Microsoft YaHei UI" panose="020B0503020204020204" pitchFamily="34" charset="-122"/>
              </a:rPr>
              <a:t>c</a:t>
            </a:r>
            <a:r>
              <a:rPr lang="zh-CN" altLang="en-US" sz="1600" dirty="0" smtClean="0">
                <a:solidFill>
                  <a:schemeClr val="bg1">
                    <a:lumMod val="50000"/>
                  </a:schemeClr>
                </a:solidFill>
                <a:latin typeface="Microsoft YaHei UI" panose="020B0503020204020204" pitchFamily="34" charset="-122"/>
                <a:ea typeface="Microsoft YaHei UI" panose="020B0503020204020204" pitchFamily="34" charset="-122"/>
              </a:rPr>
              <a:t>、不计其数</a:t>
            </a:r>
            <a:r>
              <a:rPr lang="zh-CN" altLang="en-US" sz="1600" dirty="0">
                <a:solidFill>
                  <a:schemeClr val="bg1">
                    <a:lumMod val="50000"/>
                  </a:schemeClr>
                </a:solidFill>
                <a:latin typeface="Microsoft YaHei UI" panose="020B0503020204020204" pitchFamily="34" charset="-122"/>
                <a:ea typeface="Microsoft YaHei UI" panose="020B0503020204020204" pitchFamily="34" charset="-122"/>
              </a:rPr>
              <a:t>的各种宣讲会</a:t>
            </a:r>
            <a:r>
              <a:rPr lang="en-US" altLang="zh-CN" sz="1600" dirty="0">
                <a:solidFill>
                  <a:schemeClr val="bg1">
                    <a:lumMod val="50000"/>
                  </a:schemeClr>
                </a:solidFill>
                <a:latin typeface="Microsoft YaHei UI" panose="020B0503020204020204" pitchFamily="34" charset="-122"/>
                <a:ea typeface="Microsoft YaHei UI" panose="020B0503020204020204" pitchFamily="34" charset="-122"/>
              </a:rPr>
              <a:t>... ...</a:t>
            </a:r>
            <a:endParaRPr lang="zh-CN" altLang="en-US" sz="16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67760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线下活动分类</a:t>
            </a:r>
            <a:r>
              <a:rPr lang="en-US" altLang="zh-CN" dirty="0" smtClean="0"/>
              <a:t>——</a:t>
            </a:r>
            <a:r>
              <a:rPr lang="zh-CN" altLang="en-US" dirty="0" smtClean="0"/>
              <a:t>圆桌论坛</a:t>
            </a:r>
            <a:endParaRPr lang="zh-CN" altLang="en-US" dirty="0"/>
          </a:p>
        </p:txBody>
      </p:sp>
      <p:sp>
        <p:nvSpPr>
          <p:cNvPr id="3" name="内容占位符 2"/>
          <p:cNvSpPr>
            <a:spLocks noGrp="1"/>
          </p:cNvSpPr>
          <p:nvPr>
            <p:ph idx="1"/>
          </p:nvPr>
        </p:nvSpPr>
        <p:spPr>
          <a:xfrm>
            <a:off x="838201" y="1825625"/>
            <a:ext cx="6348210" cy="3225485"/>
          </a:xfrm>
        </p:spPr>
        <p:txBody>
          <a:bodyPr>
            <a:normAutofit/>
          </a:bodyPr>
          <a:lstStyle/>
          <a:p>
            <a:r>
              <a:rPr lang="zh-CN" altLang="en-US" dirty="0"/>
              <a:t>一般是若干人等围成一桌（嗑着瓜子，喝着茶），互粉或互黑，技术型吐槽。</a:t>
            </a:r>
            <a:br>
              <a:rPr lang="zh-CN" altLang="en-US" dirty="0"/>
            </a:br>
            <a:endParaRPr lang="zh-CN" altLang="en-US" dirty="0"/>
          </a:p>
          <a:p>
            <a:r>
              <a:rPr lang="zh-CN" altLang="en-US" dirty="0"/>
              <a:t>   </a:t>
            </a:r>
          </a:p>
        </p:txBody>
      </p:sp>
      <p:sp>
        <p:nvSpPr>
          <p:cNvPr id="4" name="文本框 3"/>
          <p:cNvSpPr txBox="1"/>
          <p:nvPr/>
        </p:nvSpPr>
        <p:spPr>
          <a:xfrm>
            <a:off x="3709115" y="3438367"/>
            <a:ext cx="7412866" cy="1200329"/>
          </a:xfrm>
          <a:prstGeom prst="rect">
            <a:avLst/>
          </a:prstGeom>
          <a:noFill/>
        </p:spPr>
        <p:txBody>
          <a:bodyPr wrap="square" rtlCol="0">
            <a:spAutoFit/>
          </a:bodyPr>
          <a:lstStyle/>
          <a:p>
            <a:pPr lvl="0">
              <a:lnSpc>
                <a:spcPct val="150000"/>
              </a:lnSpc>
              <a:spcBef>
                <a:spcPct val="30000"/>
              </a:spcBef>
              <a:spcAft>
                <a:spcPts val="1200"/>
              </a:spcAft>
            </a:pPr>
            <a:r>
              <a:rPr lang="zh-CN" altLang="en-US" sz="1600" dirty="0">
                <a:solidFill>
                  <a:prstClr val="white">
                    <a:lumMod val="50000"/>
                  </a:prstClr>
                </a:solidFill>
                <a:latin typeface="Microsoft YaHei UI" panose="020B0503020204020204" pitchFamily="34" charset="-122"/>
                <a:ea typeface="Microsoft YaHei UI" panose="020B0503020204020204" pitchFamily="34" charset="-122"/>
              </a:rPr>
              <a:t> </a:t>
            </a:r>
            <a:r>
              <a:rPr lang="en-US" altLang="zh-CN" sz="1600" dirty="0" smtClean="0">
                <a:solidFill>
                  <a:prstClr val="white">
                    <a:lumMod val="50000"/>
                  </a:prstClr>
                </a:solidFill>
                <a:latin typeface="Microsoft YaHei UI" panose="020B0503020204020204" pitchFamily="34" charset="-122"/>
                <a:ea typeface="Microsoft YaHei UI" panose="020B0503020204020204" pitchFamily="34" charset="-122"/>
              </a:rPr>
              <a:t>——</a:t>
            </a:r>
            <a:r>
              <a:rPr lang="zh-CN" altLang="en-US" sz="1600" dirty="0" smtClean="0">
                <a:solidFill>
                  <a:prstClr val="white">
                    <a:lumMod val="50000"/>
                  </a:prstClr>
                </a:solidFill>
                <a:latin typeface="Microsoft YaHei UI" panose="020B0503020204020204" pitchFamily="34" charset="-122"/>
                <a:ea typeface="Microsoft YaHei UI" panose="020B0503020204020204" pitchFamily="34" charset="-122"/>
              </a:rPr>
              <a:t>在</a:t>
            </a:r>
            <a:r>
              <a:rPr lang="zh-CN" altLang="en-US" sz="1600" dirty="0">
                <a:solidFill>
                  <a:prstClr val="white">
                    <a:lumMod val="50000"/>
                  </a:prstClr>
                </a:solidFill>
                <a:latin typeface="Microsoft YaHei UI" panose="020B0503020204020204" pitchFamily="34" charset="-122"/>
                <a:ea typeface="Microsoft YaHei UI" panose="020B0503020204020204" pitchFamily="34" charset="-122"/>
              </a:rPr>
              <a:t>这个时代创新往往来自于协作，而不是个人的灵光一闪，而协作最好是面对面的，好的想法往往又是人们聚在一起的时候产生的，是一起坐在沙发上聊出来的，而不是</a:t>
            </a:r>
            <a:r>
              <a:rPr lang="en-US" altLang="zh-CN" sz="1600" dirty="0" err="1">
                <a:solidFill>
                  <a:prstClr val="white">
                    <a:lumMod val="50000"/>
                  </a:prstClr>
                </a:solidFill>
                <a:latin typeface="Microsoft YaHei UI" panose="020B0503020204020204" pitchFamily="34" charset="-122"/>
                <a:ea typeface="Microsoft YaHei UI" panose="020B0503020204020204" pitchFamily="34" charset="-122"/>
              </a:rPr>
              <a:t>qq</a:t>
            </a:r>
            <a:r>
              <a:rPr lang="zh-CN" altLang="en-US" sz="1600" dirty="0">
                <a:solidFill>
                  <a:prstClr val="white">
                    <a:lumMod val="50000"/>
                  </a:prstClr>
                </a:solidFill>
                <a:latin typeface="Microsoft YaHei UI" panose="020B0503020204020204" pitchFamily="34" charset="-122"/>
                <a:ea typeface="Microsoft YaHei UI" panose="020B0503020204020204" pitchFamily="34" charset="-122"/>
              </a:rPr>
              <a:t>群里说出来的</a:t>
            </a:r>
          </a:p>
        </p:txBody>
      </p:sp>
    </p:spTree>
    <p:extLst>
      <p:ext uri="{BB962C8B-B14F-4D97-AF65-F5344CB8AC3E}">
        <p14:creationId xmlns:p14="http://schemas.microsoft.com/office/powerpoint/2010/main" val="1459021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线下活动分类</a:t>
            </a:r>
            <a:r>
              <a:rPr lang="en-US" altLang="zh-CN" dirty="0" smtClean="0"/>
              <a:t>——</a:t>
            </a:r>
            <a:r>
              <a:rPr lang="zh-CN" altLang="en-US" dirty="0" smtClean="0"/>
              <a:t>黑客马拉松</a:t>
            </a:r>
            <a:r>
              <a:rPr lang="zh-CN" altLang="en-US" dirty="0"/>
              <a:t>（</a:t>
            </a:r>
            <a:r>
              <a:rPr lang="en-US" altLang="zh-CN" dirty="0"/>
              <a:t>Hackathon</a:t>
            </a:r>
            <a:r>
              <a:rPr lang="zh-CN" altLang="en-US" dirty="0"/>
              <a:t>）</a:t>
            </a:r>
          </a:p>
        </p:txBody>
      </p:sp>
      <p:sp>
        <p:nvSpPr>
          <p:cNvPr id="3" name="内容占位符 2"/>
          <p:cNvSpPr>
            <a:spLocks noGrp="1"/>
          </p:cNvSpPr>
          <p:nvPr>
            <p:ph idx="1"/>
          </p:nvPr>
        </p:nvSpPr>
        <p:spPr>
          <a:xfrm>
            <a:off x="838201" y="1825625"/>
            <a:ext cx="9001258" cy="4351338"/>
          </a:xfrm>
        </p:spPr>
        <p:txBody>
          <a:bodyPr>
            <a:normAutofit lnSpcReduction="10000"/>
          </a:bodyPr>
          <a:lstStyle/>
          <a:p>
            <a:r>
              <a:rPr lang="zh-CN" altLang="en-US" dirty="0"/>
              <a:t>黑客 </a:t>
            </a:r>
            <a:r>
              <a:rPr lang="en-US" altLang="zh-CN" dirty="0"/>
              <a:t>+ </a:t>
            </a:r>
            <a:r>
              <a:rPr lang="zh-CN" altLang="en-US" dirty="0"/>
              <a:t>马拉松（</a:t>
            </a:r>
            <a:r>
              <a:rPr lang="en-US" altLang="zh-CN" dirty="0"/>
              <a:t>Hack + Marathon</a:t>
            </a:r>
            <a:r>
              <a:rPr lang="zh-CN" altLang="en-US" dirty="0"/>
              <a:t>）组合词，大致上就是几个人聚在一起以马拉松的方式进行一段长时间的 </a:t>
            </a:r>
            <a:r>
              <a:rPr lang="en-US" altLang="zh-CN" dirty="0"/>
              <a:t>Hack </a:t>
            </a:r>
            <a:r>
              <a:rPr lang="zh-CN" altLang="en-US" dirty="0"/>
              <a:t>活动</a:t>
            </a:r>
            <a:r>
              <a:rPr lang="zh-CN" altLang="en-US" dirty="0" smtClean="0"/>
              <a:t>。</a:t>
            </a:r>
            <a:endParaRPr lang="en-US" altLang="zh-CN" dirty="0" smtClean="0"/>
          </a:p>
          <a:p>
            <a:r>
              <a:rPr lang="zh-CN" altLang="en-US" dirty="0" smtClean="0"/>
              <a:t>时间一般是</a:t>
            </a:r>
            <a:r>
              <a:rPr lang="en-US" altLang="zh-CN" dirty="0" smtClean="0"/>
              <a:t>36</a:t>
            </a:r>
            <a:r>
              <a:rPr lang="zh-CN" altLang="en-US" dirty="0" smtClean="0"/>
              <a:t>小时或</a:t>
            </a:r>
            <a:r>
              <a:rPr lang="en-US" altLang="zh-CN" dirty="0" smtClean="0"/>
              <a:t>48</a:t>
            </a:r>
            <a:r>
              <a:rPr lang="zh-CN" altLang="en-US" dirty="0" smtClean="0"/>
              <a:t>小时，</a:t>
            </a:r>
            <a:r>
              <a:rPr lang="en-US" altLang="zh-CN" dirty="0" smtClean="0"/>
              <a:t>48</a:t>
            </a:r>
            <a:r>
              <a:rPr lang="zh-CN" altLang="en-US" dirty="0" smtClean="0"/>
              <a:t>小时比较惨烈</a:t>
            </a:r>
            <a:r>
              <a:rPr lang="en-US" altLang="zh-CN" dirty="0" smtClean="0"/>
              <a:t>——</a:t>
            </a:r>
            <a:r>
              <a:rPr lang="zh-CN" altLang="en-US" dirty="0" smtClean="0"/>
              <a:t>不睡觉！</a:t>
            </a:r>
            <a:endParaRPr lang="en-US" altLang="zh-CN" dirty="0"/>
          </a:p>
          <a:p>
            <a:r>
              <a:rPr lang="zh-CN" altLang="en-US" dirty="0" smtClean="0"/>
              <a:t>有病吗？</a:t>
            </a:r>
            <a:endParaRPr lang="en-US" altLang="zh-CN" dirty="0" smtClean="0"/>
          </a:p>
          <a:p>
            <a:r>
              <a:rPr lang="en-US" altLang="zh-CN" dirty="0" smtClean="0"/>
              <a:t>No~</a:t>
            </a:r>
            <a:r>
              <a:rPr lang="zh-CN" altLang="en-US" dirty="0"/>
              <a:t>一种通俗的对</a:t>
            </a:r>
            <a:r>
              <a:rPr lang="en-US" altLang="zh-CN" b="1" i="1" dirty="0"/>
              <a:t>programmer</a:t>
            </a:r>
            <a:r>
              <a:rPr lang="zh-CN" altLang="en-US" dirty="0"/>
              <a:t>定义是</a:t>
            </a:r>
            <a:r>
              <a:rPr lang="en-US" altLang="zh-CN" dirty="0"/>
              <a:t>——</a:t>
            </a:r>
            <a:r>
              <a:rPr lang="zh-CN" altLang="en-US" dirty="0"/>
              <a:t>把</a:t>
            </a:r>
            <a:r>
              <a:rPr lang="en-US" altLang="zh-CN" dirty="0"/>
              <a:t>coffee</a:t>
            </a:r>
            <a:r>
              <a:rPr lang="zh-CN" altLang="en-US" dirty="0"/>
              <a:t>转化为</a:t>
            </a:r>
            <a:r>
              <a:rPr lang="en-US" altLang="zh-CN" dirty="0"/>
              <a:t>code</a:t>
            </a:r>
            <a:r>
              <a:rPr lang="zh-CN" altLang="en-US" dirty="0"/>
              <a:t>的</a:t>
            </a:r>
            <a:r>
              <a:rPr lang="zh-CN" altLang="en-US" dirty="0" smtClean="0"/>
              <a:t>机器。</a:t>
            </a:r>
            <a:endParaRPr lang="en-US" altLang="zh-CN" dirty="0" smtClean="0"/>
          </a:p>
          <a:p>
            <a:r>
              <a:rPr lang="zh-CN" altLang="en-US" dirty="0" smtClean="0"/>
              <a:t>程序员发起疯来连自己都打！</a:t>
            </a:r>
            <a:endParaRPr lang="en-US" altLang="zh-CN" dirty="0" smtClean="0"/>
          </a:p>
          <a:p>
            <a:r>
              <a:rPr lang="zh-CN" altLang="en-US" dirty="0"/>
              <a:t>何况</a:t>
            </a:r>
            <a:endParaRPr lang="en-US" altLang="zh-CN" dirty="0" smtClean="0"/>
          </a:p>
          <a:p>
            <a:r>
              <a:rPr lang="zh-CN" altLang="en-US" dirty="0" smtClean="0"/>
              <a:t>从来没有无缘无故的爱，也没有无缘无故的恨。</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77979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Hackathon</a:t>
            </a:r>
            <a:r>
              <a:rPr lang="zh-CN" altLang="en-US" dirty="0" smtClean="0"/>
              <a:t>（国外篇</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838201" y="1825625"/>
            <a:ext cx="11036120" cy="4351338"/>
          </a:xfrm>
        </p:spPr>
        <p:txBody>
          <a:bodyPr>
            <a:normAutofit/>
          </a:bodyPr>
          <a:lstStyle/>
          <a:p>
            <a:r>
              <a:rPr lang="zh-CN" altLang="en-US" dirty="0"/>
              <a:t>国外：</a:t>
            </a:r>
          </a:p>
          <a:p>
            <a:r>
              <a:rPr lang="zh-CN" altLang="en-US" dirty="0"/>
              <a:t>    公司内部自组织：</a:t>
            </a:r>
            <a:r>
              <a:rPr lang="en-US" altLang="zh-CN" dirty="0"/>
              <a:t>Facebook</a:t>
            </a:r>
            <a:r>
              <a:rPr lang="zh-CN" altLang="en-US" dirty="0"/>
              <a:t>、雅虎、微软、</a:t>
            </a:r>
            <a:r>
              <a:rPr lang="en-US" altLang="zh-CN" dirty="0"/>
              <a:t>Evernote</a:t>
            </a:r>
            <a:r>
              <a:rPr lang="zh-CN" altLang="en-US" dirty="0"/>
              <a:t>等。</a:t>
            </a:r>
          </a:p>
          <a:p>
            <a:r>
              <a:rPr lang="zh-CN" altLang="en-US" dirty="0"/>
              <a:t>    一个关键原则：不能做自己的日常工作，这是因为活动的主要目的是激发新点子。每次活动都会出现四五项新想法，有些主意甚至改变了公司的方向（推特的诞生其实就是得益于</a:t>
            </a:r>
            <a:r>
              <a:rPr lang="en-US" altLang="zh-CN" dirty="0"/>
              <a:t>hackathon</a:t>
            </a:r>
            <a:r>
              <a:rPr lang="zh-CN" altLang="en-US" dirty="0"/>
              <a:t>）。</a:t>
            </a:r>
          </a:p>
          <a:p>
            <a:r>
              <a:rPr lang="zh-CN" altLang="en-US" dirty="0"/>
              <a:t>    </a:t>
            </a:r>
            <a:r>
              <a:rPr lang="en-US" altLang="zh-CN" dirty="0"/>
              <a:t>hackathon</a:t>
            </a:r>
            <a:r>
              <a:rPr lang="zh-CN" altLang="en-US" dirty="0"/>
              <a:t>的社会效益：近年来在美国，黑客马拉松活动已经帮助了很多城市管理者开发了各式各样的网络或者移动应用。这些应用提供了例如</a:t>
            </a:r>
            <a:r>
              <a:rPr lang="en-US" altLang="zh-CN" dirty="0"/>
              <a:t>"</a:t>
            </a:r>
            <a:r>
              <a:rPr lang="zh-CN" altLang="en-US" dirty="0"/>
              <a:t>报告道路坑槽</a:t>
            </a:r>
            <a:r>
              <a:rPr lang="en-US" altLang="zh-CN" dirty="0"/>
              <a:t>"</a:t>
            </a:r>
            <a:r>
              <a:rPr lang="zh-CN" altLang="en-US" dirty="0"/>
              <a:t>的功能。 现在，黑客马拉松的在社会公益方面的应用更大了。</a:t>
            </a:r>
          </a:p>
        </p:txBody>
      </p:sp>
    </p:spTree>
    <p:extLst>
      <p:ext uri="{BB962C8B-B14F-4D97-AF65-F5344CB8AC3E}">
        <p14:creationId xmlns:p14="http://schemas.microsoft.com/office/powerpoint/2010/main" val="79506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Hackathon</a:t>
            </a:r>
            <a:r>
              <a:rPr lang="zh-CN" altLang="en-US" dirty="0"/>
              <a:t>（国外</a:t>
            </a:r>
            <a:r>
              <a:rPr lang="zh-CN" altLang="en-US" dirty="0" smtClean="0"/>
              <a:t>篇</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838201" y="1825624"/>
            <a:ext cx="11113393" cy="4716843"/>
          </a:xfrm>
        </p:spPr>
        <p:txBody>
          <a:bodyPr>
            <a:normAutofit fontScale="92500"/>
          </a:bodyPr>
          <a:lstStyle/>
          <a:p>
            <a:r>
              <a:rPr lang="zh-CN" altLang="en-US" dirty="0"/>
              <a:t> 两个比较超前的</a:t>
            </a:r>
            <a:r>
              <a:rPr lang="en-US" altLang="zh-CN" dirty="0"/>
              <a:t>Hackathon</a:t>
            </a:r>
            <a:r>
              <a:rPr lang="zh-CN" altLang="en-US" dirty="0"/>
              <a:t>：</a:t>
            </a:r>
          </a:p>
          <a:p>
            <a:r>
              <a:rPr lang="zh-CN" altLang="en-US" dirty="0"/>
              <a:t>    </a:t>
            </a:r>
            <a:r>
              <a:rPr lang="en-US" altLang="zh-CN" dirty="0"/>
              <a:t>a</a:t>
            </a:r>
            <a:r>
              <a:rPr lang="zh-CN" altLang="en-US" dirty="0"/>
              <a:t>、</a:t>
            </a:r>
            <a:r>
              <a:rPr lang="en-US" altLang="zh-CN" dirty="0"/>
              <a:t>code for </a:t>
            </a:r>
            <a:r>
              <a:rPr lang="en-US" altLang="zh-CN" dirty="0" err="1"/>
              <a:t>america</a:t>
            </a:r>
            <a:r>
              <a:rPr lang="en-US" altLang="zh-CN" dirty="0"/>
              <a:t> http://codeforamerica.org/</a:t>
            </a:r>
          </a:p>
          <a:p>
            <a:r>
              <a:rPr lang="en-US" altLang="zh-CN" dirty="0"/>
              <a:t>        </a:t>
            </a:r>
            <a:r>
              <a:rPr lang="zh-CN" altLang="en-US" dirty="0"/>
              <a:t>成立于</a:t>
            </a:r>
            <a:r>
              <a:rPr lang="en-US" altLang="zh-CN" dirty="0"/>
              <a:t>2009</a:t>
            </a:r>
            <a:r>
              <a:rPr lang="zh-CN" altLang="en-US" dirty="0"/>
              <a:t>年的非盈利组织， 它帮助了很多对城市管理有兴趣的科技工作者和城市管理人员建立伙伴关系。例如去年，当严重的暴风雪袭击波士顿的时候，</a:t>
            </a:r>
            <a:r>
              <a:rPr lang="en-US" altLang="zh-CN" dirty="0"/>
              <a:t>Code for America </a:t>
            </a:r>
            <a:r>
              <a:rPr lang="zh-CN" altLang="en-US" dirty="0"/>
              <a:t>的开发者为有孩子的父母开发了跟踪学校巴士行踪的移动应用。社区成员们也帮着开起消防用的给水栓去帮助清理雪污。这些应用也不仅仅是用于波士顿</a:t>
            </a:r>
            <a:r>
              <a:rPr lang="en-US" altLang="zh-CN" dirty="0"/>
              <a:t>, </a:t>
            </a:r>
            <a:r>
              <a:rPr lang="zh-CN" altLang="en-US" dirty="0"/>
              <a:t>它们稍微修改后也被应用于其他城市了</a:t>
            </a:r>
            <a:r>
              <a:rPr lang="zh-CN" altLang="en-US" dirty="0" smtClean="0"/>
              <a:t>。</a:t>
            </a:r>
            <a:endParaRPr lang="zh-CN" altLang="en-US" dirty="0"/>
          </a:p>
          <a:p>
            <a:r>
              <a:rPr lang="zh-CN" altLang="en-US" dirty="0"/>
              <a:t>    </a:t>
            </a:r>
            <a:r>
              <a:rPr lang="en-US" altLang="zh-CN" dirty="0"/>
              <a:t>b</a:t>
            </a:r>
            <a:r>
              <a:rPr lang="zh-CN" altLang="en-US" dirty="0"/>
              <a:t>、</a:t>
            </a:r>
            <a:r>
              <a:rPr lang="en-US" altLang="zh-CN" dirty="0" err="1"/>
              <a:t>mitx</a:t>
            </a:r>
            <a:r>
              <a:rPr lang="en-US" altLang="zh-CN" dirty="0"/>
              <a:t> up http://codeforamerica.org/</a:t>
            </a:r>
          </a:p>
          <a:p>
            <a:r>
              <a:rPr lang="en-US" altLang="zh-CN" dirty="0"/>
              <a:t>        </a:t>
            </a:r>
            <a:r>
              <a:rPr lang="zh-CN" altLang="en-US" dirty="0"/>
              <a:t>他们组建了专门的市场、技术专家团队，为创业团队提供两小时的专一帮助。在这些活动中，</a:t>
            </a:r>
            <a:r>
              <a:rPr lang="en-US" altLang="zh-CN" dirty="0"/>
              <a:t>MITX Up </a:t>
            </a:r>
            <a:r>
              <a:rPr lang="zh-CN" altLang="en-US" dirty="0"/>
              <a:t>帮助创业公司去找出产品的核心受众，帮助发展接触这些受众的战略。 在最近的一个集会中，</a:t>
            </a:r>
            <a:r>
              <a:rPr lang="en-US" altLang="zh-CN" dirty="0"/>
              <a:t>MITX</a:t>
            </a:r>
            <a:r>
              <a:rPr lang="zh-CN" altLang="en-US" dirty="0"/>
              <a:t>反过来帮助马萨诸塞州联邦和波士顿市，这两个地方都有意吸引创业团队和学生在当地聚留。 </a:t>
            </a:r>
            <a:endParaRPr lang="en-US" altLang="zh-CN" dirty="0" smtClean="0"/>
          </a:p>
          <a:p>
            <a:r>
              <a:rPr lang="zh-CN" altLang="en-US" dirty="0"/>
              <a:t>科技与人文融合得一塌糊涂！我们日（</a:t>
            </a:r>
            <a:r>
              <a:rPr lang="en-US" altLang="zh-CN" dirty="0" err="1"/>
              <a:t>yue</a:t>
            </a:r>
            <a:r>
              <a:rPr lang="zh-CN" altLang="en-US" dirty="0"/>
              <a:t>）之为情怀的东西早就在他的国枝繁叶茂了。</a:t>
            </a:r>
          </a:p>
        </p:txBody>
      </p:sp>
    </p:spTree>
    <p:extLst>
      <p:ext uri="{BB962C8B-B14F-4D97-AF65-F5344CB8AC3E}">
        <p14:creationId xmlns:p14="http://schemas.microsoft.com/office/powerpoint/2010/main" val="378941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Hackathon</a:t>
            </a:r>
            <a:r>
              <a:rPr lang="zh-CN" altLang="en-US" dirty="0"/>
              <a:t>（</a:t>
            </a:r>
            <a:r>
              <a:rPr lang="zh-CN" altLang="en-US" dirty="0" smtClean="0"/>
              <a:t>国内篇</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838200" y="1825624"/>
            <a:ext cx="9773991" cy="1276755"/>
          </a:xfrm>
        </p:spPr>
        <p:txBody>
          <a:bodyPr>
            <a:normAutofit/>
          </a:bodyPr>
          <a:lstStyle/>
          <a:p>
            <a:r>
              <a:rPr lang="en-US" altLang="zh-CN" dirty="0"/>
              <a:t>1</a:t>
            </a:r>
            <a:r>
              <a:rPr lang="zh-CN" altLang="en-US" dirty="0"/>
              <a:t>、</a:t>
            </a:r>
            <a:r>
              <a:rPr lang="en-US" altLang="zh-CN" dirty="0" err="1" smtClean="0"/>
              <a:t>SegmentFault</a:t>
            </a:r>
            <a:r>
              <a:rPr lang="en-US" altLang="zh-CN" dirty="0"/>
              <a:t> </a:t>
            </a:r>
            <a:r>
              <a:rPr lang="en-US" altLang="zh-CN" dirty="0" smtClean="0"/>
              <a:t>Hackathon</a:t>
            </a:r>
          </a:p>
          <a:p>
            <a:r>
              <a:rPr lang="en-US" altLang="zh-CN" dirty="0" smtClean="0"/>
              <a:t> </a:t>
            </a:r>
            <a:r>
              <a:rPr lang="en-US" altLang="zh-CN" dirty="0"/>
              <a:t> </a:t>
            </a:r>
            <a:r>
              <a:rPr lang="en-US" altLang="zh-CN" dirty="0" smtClean="0">
                <a:hlinkClick r:id="rId2"/>
              </a:rPr>
              <a:t>http</a:t>
            </a:r>
            <a:r>
              <a:rPr lang="en-US" altLang="zh-CN" dirty="0">
                <a:hlinkClick r:id="rId2"/>
              </a:rPr>
              <a:t>://segmentfault.com/events?category=4</a:t>
            </a:r>
            <a:endParaRPr lang="zh-CN" altLang="en-US" dirty="0"/>
          </a:p>
        </p:txBody>
      </p:sp>
      <p:pic>
        <p:nvPicPr>
          <p:cNvPr id="7" name="图片 6"/>
          <p:cNvPicPr>
            <a:picLocks noChangeAspect="1"/>
          </p:cNvPicPr>
          <p:nvPr/>
        </p:nvPicPr>
        <p:blipFill>
          <a:blip r:embed="rId3"/>
          <a:stretch>
            <a:fillRect/>
          </a:stretch>
        </p:blipFill>
        <p:spPr>
          <a:xfrm>
            <a:off x="838200" y="3102379"/>
            <a:ext cx="10643223" cy="3618963"/>
          </a:xfrm>
          <a:prstGeom prst="rect">
            <a:avLst/>
          </a:prstGeom>
        </p:spPr>
      </p:pic>
    </p:spTree>
    <p:extLst>
      <p:ext uri="{BB962C8B-B14F-4D97-AF65-F5344CB8AC3E}">
        <p14:creationId xmlns:p14="http://schemas.microsoft.com/office/powerpoint/2010/main" val="274104054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1403</Words>
  <Application>Microsoft Office PowerPoint</Application>
  <PresentationFormat>宽屏</PresentationFormat>
  <Paragraphs>92</Paragraphs>
  <Slides>16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Microsoft YaHei UI</vt:lpstr>
      <vt:lpstr>宋体</vt:lpstr>
      <vt:lpstr>Arial</vt:lpstr>
      <vt:lpstr>Calibri</vt:lpstr>
      <vt:lpstr>Segoe UI</vt:lpstr>
      <vt:lpstr>Segoe UI Light</vt:lpstr>
      <vt:lpstr>WelcomeDoc</vt:lpstr>
      <vt:lpstr>“开花者”的存在意义与可能的未来</vt:lpstr>
      <vt:lpstr>大纲</vt:lpstr>
      <vt:lpstr>线下活动分类概览</vt:lpstr>
      <vt:lpstr>线下活动分类——干货分享</vt:lpstr>
      <vt:lpstr>线下活动分类——圆桌论坛</vt:lpstr>
      <vt:lpstr>线下活动分类——黑客马拉松（Hackathon）</vt:lpstr>
      <vt:lpstr>Hackathon（国外篇1）</vt:lpstr>
      <vt:lpstr>Hackathon（国外篇2）</vt:lpstr>
      <vt:lpstr>Hackathon（国内篇1）</vt:lpstr>
      <vt:lpstr>Hackathon（国内篇2）</vt:lpstr>
      <vt:lpstr>Hackathon（国内篇3）</vt:lpstr>
      <vt:lpstr>Hackathon（国内篇4）</vt:lpstr>
      <vt:lpstr>介绍一本小册子</vt:lpstr>
      <vt:lpstr>目前“开花者”的大致情况</vt:lpstr>
      <vt:lpstr>PowerPoint 演示文稿</vt:lpstr>
      <vt:lpstr>昆明”开花者”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2014-11-21T13:36:05Z</dcterms:created>
  <dcterms:modified xsi:type="dcterms:W3CDTF">2014-11-22T04:10:33Z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